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93" r:id="rId2"/>
    <p:sldId id="294" r:id="rId3"/>
    <p:sldId id="309" r:id="rId4"/>
    <p:sldId id="310" r:id="rId5"/>
    <p:sldId id="297" r:id="rId6"/>
    <p:sldId id="298" r:id="rId7"/>
    <p:sldId id="299" r:id="rId8"/>
    <p:sldId id="300" r:id="rId9"/>
    <p:sldId id="301" r:id="rId10"/>
    <p:sldId id="302" r:id="rId11"/>
    <p:sldId id="303" r:id="rId12"/>
    <p:sldId id="304" r:id="rId13"/>
    <p:sldId id="305" r:id="rId14"/>
    <p:sldId id="306" r:id="rId15"/>
    <p:sldId id="307" r:id="rId16"/>
  </p:sldIdLst>
  <p:sldSz cx="6858000" cy="9906000" type="A4"/>
  <p:notesSz cx="6807200" cy="99393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userDrawn="1">
          <p15:clr>
            <a:srgbClr val="A4A3A4"/>
          </p15:clr>
        </p15:guide>
        <p15:guide id="2" pos="2160" userDrawn="1">
          <p15:clr>
            <a:srgbClr val="A4A3A4"/>
          </p15:clr>
        </p15:guide>
        <p15:guide id="3" pos="261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F7ED"/>
    <a:srgbClr val="00B050"/>
    <a:srgbClr val="339933"/>
    <a:srgbClr val="339966"/>
    <a:srgbClr val="008080"/>
    <a:srgbClr val="009900"/>
    <a:srgbClr val="008000"/>
    <a:srgbClr val="FF3300"/>
    <a:srgbClr val="356A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50" autoAdjust="0"/>
    <p:restoredTop sz="94660"/>
  </p:normalViewPr>
  <p:slideViewPr>
    <p:cSldViewPr snapToGrid="0" showGuides="1">
      <p:cViewPr>
        <p:scale>
          <a:sx n="80" d="100"/>
          <a:sy n="80" d="100"/>
        </p:scale>
        <p:origin x="1758" y="-258"/>
      </p:cViewPr>
      <p:guideLst>
        <p:guide orient="horz" pos="3120"/>
        <p:guide pos="2160"/>
        <p:guide pos="2614"/>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ACADDCD-F0B0-4023-B01F-2161B4D109FB}" type="datetimeFigureOut">
              <a:rPr lang="ms-MY" smtClean="0"/>
              <a:pPr/>
              <a:t>21/12/2018</a:t>
            </a:fld>
            <a:endParaRPr lang="ms-MY"/>
          </a:p>
        </p:txBody>
      </p:sp>
      <p:sp>
        <p:nvSpPr>
          <p:cNvPr id="5" name="Footer Placeholder 4"/>
          <p:cNvSpPr>
            <a:spLocks noGrp="1"/>
          </p:cNvSpPr>
          <p:nvPr>
            <p:ph type="ftr" sz="quarter" idx="11"/>
          </p:nvPr>
        </p:nvSpPr>
        <p:spPr/>
        <p:txBody>
          <a:bodyPr/>
          <a:lstStyle/>
          <a:p>
            <a:endParaRPr lang="ms-MY"/>
          </a:p>
        </p:txBody>
      </p:sp>
      <p:sp>
        <p:nvSpPr>
          <p:cNvPr id="6" name="Slide Number Placeholder 5"/>
          <p:cNvSpPr>
            <a:spLocks noGrp="1"/>
          </p:cNvSpPr>
          <p:nvPr>
            <p:ph type="sldNum" sz="quarter" idx="12"/>
          </p:nvPr>
        </p:nvSpPr>
        <p:spPr/>
        <p:txBody>
          <a:bodyPr/>
          <a:lstStyle/>
          <a:p>
            <a:fld id="{DEB9B8DE-906F-438B-A45B-5C9B1DA7FB74}" type="slidenum">
              <a:rPr lang="ms-MY" smtClean="0"/>
              <a:pPr/>
              <a:t>‹#›</a:t>
            </a:fld>
            <a:endParaRPr lang="ms-MY"/>
          </a:p>
        </p:txBody>
      </p:sp>
    </p:spTree>
    <p:extLst>
      <p:ext uri="{BB962C8B-B14F-4D97-AF65-F5344CB8AC3E}">
        <p14:creationId xmlns:p14="http://schemas.microsoft.com/office/powerpoint/2010/main" val="1890479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CADDCD-F0B0-4023-B01F-2161B4D109FB}" type="datetimeFigureOut">
              <a:rPr lang="ms-MY" smtClean="0"/>
              <a:pPr/>
              <a:t>21/12/2018</a:t>
            </a:fld>
            <a:endParaRPr lang="ms-MY"/>
          </a:p>
        </p:txBody>
      </p:sp>
      <p:sp>
        <p:nvSpPr>
          <p:cNvPr id="5" name="Footer Placeholder 4"/>
          <p:cNvSpPr>
            <a:spLocks noGrp="1"/>
          </p:cNvSpPr>
          <p:nvPr>
            <p:ph type="ftr" sz="quarter" idx="11"/>
          </p:nvPr>
        </p:nvSpPr>
        <p:spPr/>
        <p:txBody>
          <a:bodyPr/>
          <a:lstStyle/>
          <a:p>
            <a:endParaRPr lang="ms-MY"/>
          </a:p>
        </p:txBody>
      </p:sp>
      <p:sp>
        <p:nvSpPr>
          <p:cNvPr id="6" name="Slide Number Placeholder 5"/>
          <p:cNvSpPr>
            <a:spLocks noGrp="1"/>
          </p:cNvSpPr>
          <p:nvPr>
            <p:ph type="sldNum" sz="quarter" idx="12"/>
          </p:nvPr>
        </p:nvSpPr>
        <p:spPr/>
        <p:txBody>
          <a:bodyPr/>
          <a:lstStyle/>
          <a:p>
            <a:fld id="{DEB9B8DE-906F-438B-A45B-5C9B1DA7FB74}" type="slidenum">
              <a:rPr lang="ms-MY" smtClean="0"/>
              <a:pPr/>
              <a:t>‹#›</a:t>
            </a:fld>
            <a:endParaRPr lang="ms-MY"/>
          </a:p>
        </p:txBody>
      </p:sp>
    </p:spTree>
    <p:extLst>
      <p:ext uri="{BB962C8B-B14F-4D97-AF65-F5344CB8AC3E}">
        <p14:creationId xmlns:p14="http://schemas.microsoft.com/office/powerpoint/2010/main" val="784319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CADDCD-F0B0-4023-B01F-2161B4D109FB}" type="datetimeFigureOut">
              <a:rPr lang="ms-MY" smtClean="0"/>
              <a:pPr/>
              <a:t>21/12/2018</a:t>
            </a:fld>
            <a:endParaRPr lang="ms-MY"/>
          </a:p>
        </p:txBody>
      </p:sp>
      <p:sp>
        <p:nvSpPr>
          <p:cNvPr id="5" name="Footer Placeholder 4"/>
          <p:cNvSpPr>
            <a:spLocks noGrp="1"/>
          </p:cNvSpPr>
          <p:nvPr>
            <p:ph type="ftr" sz="quarter" idx="11"/>
          </p:nvPr>
        </p:nvSpPr>
        <p:spPr/>
        <p:txBody>
          <a:bodyPr/>
          <a:lstStyle/>
          <a:p>
            <a:endParaRPr lang="ms-MY"/>
          </a:p>
        </p:txBody>
      </p:sp>
      <p:sp>
        <p:nvSpPr>
          <p:cNvPr id="6" name="Slide Number Placeholder 5"/>
          <p:cNvSpPr>
            <a:spLocks noGrp="1"/>
          </p:cNvSpPr>
          <p:nvPr>
            <p:ph type="sldNum" sz="quarter" idx="12"/>
          </p:nvPr>
        </p:nvSpPr>
        <p:spPr/>
        <p:txBody>
          <a:bodyPr/>
          <a:lstStyle/>
          <a:p>
            <a:fld id="{DEB9B8DE-906F-438B-A45B-5C9B1DA7FB74}" type="slidenum">
              <a:rPr lang="ms-MY" smtClean="0"/>
              <a:pPr/>
              <a:t>‹#›</a:t>
            </a:fld>
            <a:endParaRPr lang="ms-MY"/>
          </a:p>
        </p:txBody>
      </p:sp>
    </p:spTree>
    <p:extLst>
      <p:ext uri="{BB962C8B-B14F-4D97-AF65-F5344CB8AC3E}">
        <p14:creationId xmlns:p14="http://schemas.microsoft.com/office/powerpoint/2010/main" val="1883870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CADDCD-F0B0-4023-B01F-2161B4D109FB}" type="datetimeFigureOut">
              <a:rPr lang="ms-MY" smtClean="0"/>
              <a:pPr/>
              <a:t>21/12/2018</a:t>
            </a:fld>
            <a:endParaRPr lang="ms-MY"/>
          </a:p>
        </p:txBody>
      </p:sp>
      <p:sp>
        <p:nvSpPr>
          <p:cNvPr id="5" name="Footer Placeholder 4"/>
          <p:cNvSpPr>
            <a:spLocks noGrp="1"/>
          </p:cNvSpPr>
          <p:nvPr>
            <p:ph type="ftr" sz="quarter" idx="11"/>
          </p:nvPr>
        </p:nvSpPr>
        <p:spPr/>
        <p:txBody>
          <a:bodyPr/>
          <a:lstStyle/>
          <a:p>
            <a:endParaRPr lang="ms-MY"/>
          </a:p>
        </p:txBody>
      </p:sp>
      <p:sp>
        <p:nvSpPr>
          <p:cNvPr id="6" name="Slide Number Placeholder 5"/>
          <p:cNvSpPr>
            <a:spLocks noGrp="1"/>
          </p:cNvSpPr>
          <p:nvPr>
            <p:ph type="sldNum" sz="quarter" idx="12"/>
          </p:nvPr>
        </p:nvSpPr>
        <p:spPr/>
        <p:txBody>
          <a:bodyPr/>
          <a:lstStyle/>
          <a:p>
            <a:fld id="{DEB9B8DE-906F-438B-A45B-5C9B1DA7FB74}" type="slidenum">
              <a:rPr lang="ms-MY" smtClean="0"/>
              <a:pPr/>
              <a:t>‹#›</a:t>
            </a:fld>
            <a:endParaRPr lang="ms-MY"/>
          </a:p>
        </p:txBody>
      </p:sp>
    </p:spTree>
    <p:extLst>
      <p:ext uri="{BB962C8B-B14F-4D97-AF65-F5344CB8AC3E}">
        <p14:creationId xmlns:p14="http://schemas.microsoft.com/office/powerpoint/2010/main" val="3624122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ACADDCD-F0B0-4023-B01F-2161B4D109FB}" type="datetimeFigureOut">
              <a:rPr lang="ms-MY" smtClean="0"/>
              <a:pPr/>
              <a:t>21/12/2018</a:t>
            </a:fld>
            <a:endParaRPr lang="ms-MY"/>
          </a:p>
        </p:txBody>
      </p:sp>
      <p:sp>
        <p:nvSpPr>
          <p:cNvPr id="5" name="Footer Placeholder 4"/>
          <p:cNvSpPr>
            <a:spLocks noGrp="1"/>
          </p:cNvSpPr>
          <p:nvPr>
            <p:ph type="ftr" sz="quarter" idx="11"/>
          </p:nvPr>
        </p:nvSpPr>
        <p:spPr/>
        <p:txBody>
          <a:bodyPr/>
          <a:lstStyle/>
          <a:p>
            <a:endParaRPr lang="ms-MY"/>
          </a:p>
        </p:txBody>
      </p:sp>
      <p:sp>
        <p:nvSpPr>
          <p:cNvPr id="6" name="Slide Number Placeholder 5"/>
          <p:cNvSpPr>
            <a:spLocks noGrp="1"/>
          </p:cNvSpPr>
          <p:nvPr>
            <p:ph type="sldNum" sz="quarter" idx="12"/>
          </p:nvPr>
        </p:nvSpPr>
        <p:spPr/>
        <p:txBody>
          <a:bodyPr/>
          <a:lstStyle/>
          <a:p>
            <a:fld id="{DEB9B8DE-906F-438B-A45B-5C9B1DA7FB74}" type="slidenum">
              <a:rPr lang="ms-MY" smtClean="0"/>
              <a:pPr/>
              <a:t>‹#›</a:t>
            </a:fld>
            <a:endParaRPr lang="ms-MY"/>
          </a:p>
        </p:txBody>
      </p:sp>
    </p:spTree>
    <p:extLst>
      <p:ext uri="{BB962C8B-B14F-4D97-AF65-F5344CB8AC3E}">
        <p14:creationId xmlns:p14="http://schemas.microsoft.com/office/powerpoint/2010/main" val="2372694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ACADDCD-F0B0-4023-B01F-2161B4D109FB}" type="datetimeFigureOut">
              <a:rPr lang="ms-MY" smtClean="0"/>
              <a:pPr/>
              <a:t>21/12/2018</a:t>
            </a:fld>
            <a:endParaRPr lang="ms-MY"/>
          </a:p>
        </p:txBody>
      </p:sp>
      <p:sp>
        <p:nvSpPr>
          <p:cNvPr id="6" name="Footer Placeholder 5"/>
          <p:cNvSpPr>
            <a:spLocks noGrp="1"/>
          </p:cNvSpPr>
          <p:nvPr>
            <p:ph type="ftr" sz="quarter" idx="11"/>
          </p:nvPr>
        </p:nvSpPr>
        <p:spPr/>
        <p:txBody>
          <a:bodyPr/>
          <a:lstStyle/>
          <a:p>
            <a:endParaRPr lang="ms-MY"/>
          </a:p>
        </p:txBody>
      </p:sp>
      <p:sp>
        <p:nvSpPr>
          <p:cNvPr id="7" name="Slide Number Placeholder 6"/>
          <p:cNvSpPr>
            <a:spLocks noGrp="1"/>
          </p:cNvSpPr>
          <p:nvPr>
            <p:ph type="sldNum" sz="quarter" idx="12"/>
          </p:nvPr>
        </p:nvSpPr>
        <p:spPr/>
        <p:txBody>
          <a:bodyPr/>
          <a:lstStyle/>
          <a:p>
            <a:fld id="{DEB9B8DE-906F-438B-A45B-5C9B1DA7FB74}" type="slidenum">
              <a:rPr lang="ms-MY" smtClean="0"/>
              <a:pPr/>
              <a:t>‹#›</a:t>
            </a:fld>
            <a:endParaRPr lang="ms-MY"/>
          </a:p>
        </p:txBody>
      </p:sp>
    </p:spTree>
    <p:extLst>
      <p:ext uri="{BB962C8B-B14F-4D97-AF65-F5344CB8AC3E}">
        <p14:creationId xmlns:p14="http://schemas.microsoft.com/office/powerpoint/2010/main" val="72684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CADDCD-F0B0-4023-B01F-2161B4D109FB}" type="datetimeFigureOut">
              <a:rPr lang="ms-MY" smtClean="0"/>
              <a:pPr/>
              <a:t>21/12/2018</a:t>
            </a:fld>
            <a:endParaRPr lang="ms-MY"/>
          </a:p>
        </p:txBody>
      </p:sp>
      <p:sp>
        <p:nvSpPr>
          <p:cNvPr id="8" name="Footer Placeholder 7"/>
          <p:cNvSpPr>
            <a:spLocks noGrp="1"/>
          </p:cNvSpPr>
          <p:nvPr>
            <p:ph type="ftr" sz="quarter" idx="11"/>
          </p:nvPr>
        </p:nvSpPr>
        <p:spPr/>
        <p:txBody>
          <a:bodyPr/>
          <a:lstStyle/>
          <a:p>
            <a:endParaRPr lang="ms-MY"/>
          </a:p>
        </p:txBody>
      </p:sp>
      <p:sp>
        <p:nvSpPr>
          <p:cNvPr id="9" name="Slide Number Placeholder 8"/>
          <p:cNvSpPr>
            <a:spLocks noGrp="1"/>
          </p:cNvSpPr>
          <p:nvPr>
            <p:ph type="sldNum" sz="quarter" idx="12"/>
          </p:nvPr>
        </p:nvSpPr>
        <p:spPr/>
        <p:txBody>
          <a:bodyPr/>
          <a:lstStyle/>
          <a:p>
            <a:fld id="{DEB9B8DE-906F-438B-A45B-5C9B1DA7FB74}" type="slidenum">
              <a:rPr lang="ms-MY" smtClean="0"/>
              <a:pPr/>
              <a:t>‹#›</a:t>
            </a:fld>
            <a:endParaRPr lang="ms-MY"/>
          </a:p>
        </p:txBody>
      </p:sp>
    </p:spTree>
    <p:extLst>
      <p:ext uri="{BB962C8B-B14F-4D97-AF65-F5344CB8AC3E}">
        <p14:creationId xmlns:p14="http://schemas.microsoft.com/office/powerpoint/2010/main" val="1828110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ACADDCD-F0B0-4023-B01F-2161B4D109FB}" type="datetimeFigureOut">
              <a:rPr lang="ms-MY" smtClean="0"/>
              <a:pPr/>
              <a:t>21/12/2018</a:t>
            </a:fld>
            <a:endParaRPr lang="ms-MY"/>
          </a:p>
        </p:txBody>
      </p:sp>
      <p:sp>
        <p:nvSpPr>
          <p:cNvPr id="4" name="Footer Placeholder 3"/>
          <p:cNvSpPr>
            <a:spLocks noGrp="1"/>
          </p:cNvSpPr>
          <p:nvPr>
            <p:ph type="ftr" sz="quarter" idx="11"/>
          </p:nvPr>
        </p:nvSpPr>
        <p:spPr/>
        <p:txBody>
          <a:bodyPr/>
          <a:lstStyle/>
          <a:p>
            <a:endParaRPr lang="ms-MY"/>
          </a:p>
        </p:txBody>
      </p:sp>
      <p:sp>
        <p:nvSpPr>
          <p:cNvPr id="5" name="Slide Number Placeholder 4"/>
          <p:cNvSpPr>
            <a:spLocks noGrp="1"/>
          </p:cNvSpPr>
          <p:nvPr>
            <p:ph type="sldNum" sz="quarter" idx="12"/>
          </p:nvPr>
        </p:nvSpPr>
        <p:spPr/>
        <p:txBody>
          <a:bodyPr/>
          <a:lstStyle/>
          <a:p>
            <a:fld id="{DEB9B8DE-906F-438B-A45B-5C9B1DA7FB74}" type="slidenum">
              <a:rPr lang="ms-MY" smtClean="0"/>
              <a:pPr/>
              <a:t>‹#›</a:t>
            </a:fld>
            <a:endParaRPr lang="ms-MY"/>
          </a:p>
        </p:txBody>
      </p:sp>
    </p:spTree>
    <p:extLst>
      <p:ext uri="{BB962C8B-B14F-4D97-AF65-F5344CB8AC3E}">
        <p14:creationId xmlns:p14="http://schemas.microsoft.com/office/powerpoint/2010/main" val="22960486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CADDCD-F0B0-4023-B01F-2161B4D109FB}" type="datetimeFigureOut">
              <a:rPr lang="ms-MY" smtClean="0"/>
              <a:pPr/>
              <a:t>21/12/2018</a:t>
            </a:fld>
            <a:endParaRPr lang="ms-MY"/>
          </a:p>
        </p:txBody>
      </p:sp>
      <p:sp>
        <p:nvSpPr>
          <p:cNvPr id="3" name="Footer Placeholder 2"/>
          <p:cNvSpPr>
            <a:spLocks noGrp="1"/>
          </p:cNvSpPr>
          <p:nvPr>
            <p:ph type="ftr" sz="quarter" idx="11"/>
          </p:nvPr>
        </p:nvSpPr>
        <p:spPr/>
        <p:txBody>
          <a:bodyPr/>
          <a:lstStyle/>
          <a:p>
            <a:endParaRPr lang="ms-MY"/>
          </a:p>
        </p:txBody>
      </p:sp>
      <p:sp>
        <p:nvSpPr>
          <p:cNvPr id="4" name="Slide Number Placeholder 3"/>
          <p:cNvSpPr>
            <a:spLocks noGrp="1"/>
          </p:cNvSpPr>
          <p:nvPr>
            <p:ph type="sldNum" sz="quarter" idx="12"/>
          </p:nvPr>
        </p:nvSpPr>
        <p:spPr/>
        <p:txBody>
          <a:bodyPr/>
          <a:lstStyle/>
          <a:p>
            <a:fld id="{DEB9B8DE-906F-438B-A45B-5C9B1DA7FB74}" type="slidenum">
              <a:rPr lang="ms-MY" smtClean="0"/>
              <a:pPr/>
              <a:t>‹#›</a:t>
            </a:fld>
            <a:endParaRPr lang="ms-MY"/>
          </a:p>
        </p:txBody>
      </p:sp>
    </p:spTree>
    <p:extLst>
      <p:ext uri="{BB962C8B-B14F-4D97-AF65-F5344CB8AC3E}">
        <p14:creationId xmlns:p14="http://schemas.microsoft.com/office/powerpoint/2010/main" val="3747082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DACADDCD-F0B0-4023-B01F-2161B4D109FB}" type="datetimeFigureOut">
              <a:rPr lang="ms-MY" smtClean="0"/>
              <a:pPr/>
              <a:t>21/12/2018</a:t>
            </a:fld>
            <a:endParaRPr lang="ms-MY"/>
          </a:p>
        </p:txBody>
      </p:sp>
      <p:sp>
        <p:nvSpPr>
          <p:cNvPr id="6" name="Footer Placeholder 5"/>
          <p:cNvSpPr>
            <a:spLocks noGrp="1"/>
          </p:cNvSpPr>
          <p:nvPr>
            <p:ph type="ftr" sz="quarter" idx="11"/>
          </p:nvPr>
        </p:nvSpPr>
        <p:spPr/>
        <p:txBody>
          <a:bodyPr/>
          <a:lstStyle/>
          <a:p>
            <a:endParaRPr lang="ms-MY"/>
          </a:p>
        </p:txBody>
      </p:sp>
      <p:sp>
        <p:nvSpPr>
          <p:cNvPr id="7" name="Slide Number Placeholder 6"/>
          <p:cNvSpPr>
            <a:spLocks noGrp="1"/>
          </p:cNvSpPr>
          <p:nvPr>
            <p:ph type="sldNum" sz="quarter" idx="12"/>
          </p:nvPr>
        </p:nvSpPr>
        <p:spPr/>
        <p:txBody>
          <a:bodyPr/>
          <a:lstStyle/>
          <a:p>
            <a:fld id="{DEB9B8DE-906F-438B-A45B-5C9B1DA7FB74}" type="slidenum">
              <a:rPr lang="ms-MY" smtClean="0"/>
              <a:pPr/>
              <a:t>‹#›</a:t>
            </a:fld>
            <a:endParaRPr lang="ms-MY"/>
          </a:p>
        </p:txBody>
      </p:sp>
    </p:spTree>
    <p:extLst>
      <p:ext uri="{BB962C8B-B14F-4D97-AF65-F5344CB8AC3E}">
        <p14:creationId xmlns:p14="http://schemas.microsoft.com/office/powerpoint/2010/main" val="26670332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DACADDCD-F0B0-4023-B01F-2161B4D109FB}" type="datetimeFigureOut">
              <a:rPr lang="ms-MY" smtClean="0"/>
              <a:pPr/>
              <a:t>21/12/2018</a:t>
            </a:fld>
            <a:endParaRPr lang="ms-MY"/>
          </a:p>
        </p:txBody>
      </p:sp>
      <p:sp>
        <p:nvSpPr>
          <p:cNvPr id="6" name="Footer Placeholder 5"/>
          <p:cNvSpPr>
            <a:spLocks noGrp="1"/>
          </p:cNvSpPr>
          <p:nvPr>
            <p:ph type="ftr" sz="quarter" idx="11"/>
          </p:nvPr>
        </p:nvSpPr>
        <p:spPr/>
        <p:txBody>
          <a:bodyPr/>
          <a:lstStyle/>
          <a:p>
            <a:endParaRPr lang="ms-MY"/>
          </a:p>
        </p:txBody>
      </p:sp>
      <p:sp>
        <p:nvSpPr>
          <p:cNvPr id="7" name="Slide Number Placeholder 6"/>
          <p:cNvSpPr>
            <a:spLocks noGrp="1"/>
          </p:cNvSpPr>
          <p:nvPr>
            <p:ph type="sldNum" sz="quarter" idx="12"/>
          </p:nvPr>
        </p:nvSpPr>
        <p:spPr/>
        <p:txBody>
          <a:bodyPr/>
          <a:lstStyle/>
          <a:p>
            <a:fld id="{DEB9B8DE-906F-438B-A45B-5C9B1DA7FB74}" type="slidenum">
              <a:rPr lang="ms-MY" smtClean="0"/>
              <a:pPr/>
              <a:t>‹#›</a:t>
            </a:fld>
            <a:endParaRPr lang="ms-MY"/>
          </a:p>
        </p:txBody>
      </p:sp>
    </p:spTree>
    <p:extLst>
      <p:ext uri="{BB962C8B-B14F-4D97-AF65-F5344CB8AC3E}">
        <p14:creationId xmlns:p14="http://schemas.microsoft.com/office/powerpoint/2010/main" val="1977647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DACADDCD-F0B0-4023-B01F-2161B4D109FB}" type="datetimeFigureOut">
              <a:rPr lang="ms-MY" smtClean="0"/>
              <a:pPr/>
              <a:t>21/12/2018</a:t>
            </a:fld>
            <a:endParaRPr lang="ms-MY"/>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ms-MY"/>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DEB9B8DE-906F-438B-A45B-5C9B1DA7FB74}" type="slidenum">
              <a:rPr lang="ms-MY" smtClean="0"/>
              <a:pPr/>
              <a:t>‹#›</a:t>
            </a:fld>
            <a:endParaRPr lang="ms-MY"/>
          </a:p>
        </p:txBody>
      </p:sp>
    </p:spTree>
    <p:extLst>
      <p:ext uri="{BB962C8B-B14F-4D97-AF65-F5344CB8AC3E}">
        <p14:creationId xmlns:p14="http://schemas.microsoft.com/office/powerpoint/2010/main" val="144713111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ext uri="{D42A27DB-BD31-4B8C-83A1-F6EECF244321}">
                <p14:modId xmlns:p14="http://schemas.microsoft.com/office/powerpoint/2010/main" val="2723570668"/>
              </p:ext>
            </p:extLst>
          </p:nvPr>
        </p:nvGraphicFramePr>
        <p:xfrm>
          <a:off x="2" y="2063918"/>
          <a:ext cx="6858000" cy="2210370"/>
        </p:xfrm>
        <a:graphic>
          <a:graphicData uri="http://schemas.openxmlformats.org/drawingml/2006/table">
            <a:tbl>
              <a:tblPr firstRow="1" bandRow="1">
                <a:tableStyleId>{5C22544A-7EE6-4342-B048-85BDC9FD1C3A}</a:tableStyleId>
              </a:tblPr>
              <a:tblGrid>
                <a:gridCol w="1318435">
                  <a:extLst>
                    <a:ext uri="{9D8B030D-6E8A-4147-A177-3AD203B41FA5}">
                      <a16:colId xmlns:a16="http://schemas.microsoft.com/office/drawing/2014/main" val="2124581660"/>
                    </a:ext>
                  </a:extLst>
                </a:gridCol>
                <a:gridCol w="1424765">
                  <a:extLst>
                    <a:ext uri="{9D8B030D-6E8A-4147-A177-3AD203B41FA5}">
                      <a16:colId xmlns:a16="http://schemas.microsoft.com/office/drawing/2014/main" val="3372148144"/>
                    </a:ext>
                  </a:extLst>
                </a:gridCol>
                <a:gridCol w="1414128">
                  <a:extLst>
                    <a:ext uri="{9D8B030D-6E8A-4147-A177-3AD203B41FA5}">
                      <a16:colId xmlns:a16="http://schemas.microsoft.com/office/drawing/2014/main" val="384475541"/>
                    </a:ext>
                  </a:extLst>
                </a:gridCol>
                <a:gridCol w="1329072">
                  <a:extLst>
                    <a:ext uri="{9D8B030D-6E8A-4147-A177-3AD203B41FA5}">
                      <a16:colId xmlns:a16="http://schemas.microsoft.com/office/drawing/2014/main" val="3666211108"/>
                    </a:ext>
                  </a:extLst>
                </a:gridCol>
                <a:gridCol w="1371600">
                  <a:extLst>
                    <a:ext uri="{9D8B030D-6E8A-4147-A177-3AD203B41FA5}">
                      <a16:colId xmlns:a16="http://schemas.microsoft.com/office/drawing/2014/main" val="2017577163"/>
                    </a:ext>
                  </a:extLst>
                </a:gridCol>
              </a:tblGrid>
              <a:tr h="422439">
                <a:tc>
                  <a:txBody>
                    <a:bodyPr/>
                    <a:lstStyle/>
                    <a:p>
                      <a:pPr algn="ctr"/>
                      <a:r>
                        <a:rPr lang="ms-MY" sz="900" dirty="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80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20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2018</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2019</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2020</a:t>
                      </a:r>
                    </a:p>
                  </a:txBody>
                  <a:tcPr>
                    <a:solidFill>
                      <a:srgbClr val="00B050">
                        <a:alpha val="64706"/>
                      </a:srgbClr>
                    </a:solidFill>
                  </a:tcPr>
                </a:tc>
                <a:extLst>
                  <a:ext uri="{0D108BD9-81ED-4DB2-BD59-A6C34878D82A}">
                    <a16:rowId xmlns:a16="http://schemas.microsoft.com/office/drawing/2014/main" val="2306563032"/>
                  </a:ext>
                </a:extLst>
              </a:tr>
              <a:tr h="1787931">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a:solidFill>
                            <a:srgbClr val="000000"/>
                          </a:solidFill>
                          <a:latin typeface="Tw Cen MT" pitchFamily="34" charset="0"/>
                          <a:cs typeface="Arial" panose="020B0604020202020204" pitchFamily="34" charset="0"/>
                        </a:rPr>
                        <a:t>Sustainability assessment on 2 pilot projects using CEEQUAL identified </a:t>
                      </a:r>
                    </a:p>
                    <a:p>
                      <a:pPr>
                        <a:lnSpc>
                          <a:spcPct val="100000"/>
                        </a:lnSpc>
                      </a:pPr>
                      <a:endParaRPr lang="en-MY" sz="900" dirty="0">
                        <a:latin typeface="Tw Cen MT" pitchFamily="34" charset="0"/>
                      </a:endParaRPr>
                    </a:p>
                  </a:txBody>
                  <a:tcPr>
                    <a:solidFill>
                      <a:srgbClr val="00B050">
                        <a:alpha val="10000"/>
                      </a:srgbClr>
                    </a:solidFill>
                  </a:tcPr>
                </a:tc>
                <a:tc>
                  <a:txBody>
                    <a:bodyPr/>
                    <a:lstStyle/>
                    <a:p>
                      <a:pPr>
                        <a:lnSpc>
                          <a:spcPct val="100000"/>
                        </a:lnSpc>
                      </a:pPr>
                      <a:r>
                        <a:rPr lang="en-US" sz="900" dirty="0">
                          <a:solidFill>
                            <a:srgbClr val="000000"/>
                          </a:solidFill>
                          <a:latin typeface="Tw Cen MT" pitchFamily="34" charset="0"/>
                          <a:cs typeface="Arial" panose="020B0604020202020204" pitchFamily="34" charset="0"/>
                        </a:rPr>
                        <a:t>Sustainability assessment on 2 pilot projects using CEEQUAL completed</a:t>
                      </a:r>
                    </a:p>
                    <a:p>
                      <a:pPr>
                        <a:lnSpc>
                          <a:spcPct val="100000"/>
                        </a:lnSpc>
                        <a:defRPr/>
                      </a:pPr>
                      <a:endParaRPr lang="en-US" sz="900" dirty="0">
                        <a:solidFill>
                          <a:srgbClr val="FF0000"/>
                        </a:solidFill>
                        <a:latin typeface="Tw Cen MT" pitchFamily="34" charset="0"/>
                      </a:endParaRPr>
                    </a:p>
                  </a:txBody>
                  <a:tcPr>
                    <a:solidFill>
                      <a:srgbClr val="00B050">
                        <a:alpha val="10000"/>
                      </a:srgbClr>
                    </a:solidFill>
                  </a:tcPr>
                </a:tc>
                <a:tc>
                  <a:txBody>
                    <a:bodyPr/>
                    <a:lstStyle/>
                    <a:p>
                      <a:pPr eaLnBrk="1" fontAlgn="auto" hangingPunct="1">
                        <a:lnSpc>
                          <a:spcPct val="100000"/>
                        </a:lnSpc>
                        <a:spcBef>
                          <a:spcPts val="0"/>
                        </a:spcBef>
                        <a:spcAft>
                          <a:spcPts val="0"/>
                        </a:spcAft>
                        <a:defRPr/>
                      </a:pPr>
                      <a:endParaRPr lang="en-US" sz="900" dirty="0">
                        <a:solidFill>
                          <a:srgbClr val="FF0000"/>
                        </a:solidFill>
                        <a:latin typeface="Tw Cen MT" pitchFamily="34" charset="0"/>
                      </a:endParaRPr>
                    </a:p>
                  </a:txBody>
                  <a:tcPr>
                    <a:solidFill>
                      <a:srgbClr val="00B050">
                        <a:alpha val="10000"/>
                      </a:srgbClr>
                    </a:solidFill>
                  </a:tcPr>
                </a:tc>
                <a:tc>
                  <a:txBody>
                    <a:bodyPr/>
                    <a:lstStyle/>
                    <a:p>
                      <a:pPr>
                        <a:lnSpc>
                          <a:spcPct val="100000"/>
                        </a:lnSpc>
                      </a:pPr>
                      <a:endParaRPr lang="en-MY" sz="900" dirty="0">
                        <a:solidFill>
                          <a:srgbClr val="FF0000"/>
                        </a:solidFill>
                        <a:latin typeface="Tw Cen MT" pitchFamily="34" charset="0"/>
                      </a:endParaRPr>
                    </a:p>
                  </a:txBody>
                  <a:tcPr>
                    <a:solidFill>
                      <a:srgbClr val="00B050">
                        <a:alpha val="10000"/>
                      </a:srgbClr>
                    </a:solidFill>
                  </a:tcPr>
                </a:tc>
                <a:tc>
                  <a:txBody>
                    <a:bodyPr/>
                    <a:lstStyle/>
                    <a:p>
                      <a:pPr>
                        <a:lnSpc>
                          <a:spcPct val="100000"/>
                        </a:lnSpc>
                      </a:pPr>
                      <a:endParaRPr lang="en-MY" sz="900" dirty="0">
                        <a:solidFill>
                          <a:srgbClr val="FF0000"/>
                        </a:solidFill>
                        <a:latin typeface="Tw Cen MT" pitchFamily="34" charset="0"/>
                      </a:endParaRPr>
                    </a:p>
                  </a:txBody>
                  <a:tcPr>
                    <a:solidFill>
                      <a:srgbClr val="00B050">
                        <a:alpha val="10000"/>
                      </a:srgb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4540103"/>
            <a:ext cx="6857999" cy="5331062"/>
          </a:xfrm>
          <a:prstGeom prst="rect">
            <a:avLst/>
          </a:prstGeom>
          <a:noFill/>
          <a:ln w="19050">
            <a:solidFill>
              <a:srgbClr val="339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ext uri="{D42A27DB-BD31-4B8C-83A1-F6EECF244321}">
                <p14:modId xmlns:p14="http://schemas.microsoft.com/office/powerpoint/2010/main" val="843076379"/>
              </p:ext>
            </p:extLst>
          </p:nvPr>
        </p:nvGraphicFramePr>
        <p:xfrm>
          <a:off x="4614530" y="254484"/>
          <a:ext cx="2232862" cy="1584960"/>
        </p:xfrm>
        <a:graphic>
          <a:graphicData uri="http://schemas.openxmlformats.org/drawingml/2006/table">
            <a:tbl>
              <a:tblPr firstRow="1" bandRow="1">
                <a:tableStyleId>{5C22544A-7EE6-4342-B048-85BDC9FD1C3A}</a:tableStyleId>
              </a:tblPr>
              <a:tblGrid>
                <a:gridCol w="2232862">
                  <a:extLst>
                    <a:ext uri="{9D8B030D-6E8A-4147-A177-3AD203B41FA5}">
                      <a16:colId xmlns:a16="http://schemas.microsoft.com/office/drawing/2014/main" val="2880578049"/>
                    </a:ext>
                  </a:extLst>
                </a:gridCol>
              </a:tblGrid>
              <a:tr h="352491">
                <a:tc>
                  <a:txBody>
                    <a:bodyPr/>
                    <a:lstStyle/>
                    <a:p>
                      <a:pPr algn="r"/>
                      <a:r>
                        <a:rPr lang="ms-MY" sz="1000" b="1" dirty="0">
                          <a:solidFill>
                            <a:schemeClr val="tx1"/>
                          </a:solidFill>
                          <a:latin typeface="Tw Cen MT" panose="020B0602020104020603" pitchFamily="34" charset="0"/>
                        </a:rPr>
                        <a:t>SPONSOR</a:t>
                      </a:r>
                      <a:endParaRPr lang="ms-MY" sz="1000" b="1" baseline="0" dirty="0">
                        <a:solidFill>
                          <a:schemeClr val="tx1"/>
                        </a:solidFill>
                        <a:latin typeface="Tw Cen MT" panose="020B0602020104020603" pitchFamily="34" charset="0"/>
                      </a:endParaRPr>
                    </a:p>
                    <a:p>
                      <a:pPr algn="r"/>
                      <a:r>
                        <a:rPr lang="ms-MY" sz="1000" b="0">
                          <a:solidFill>
                            <a:schemeClr val="tx1"/>
                          </a:solidFill>
                          <a:latin typeface="Tw Cen MT" panose="020B0602020104020603" pitchFamily="34" charset="0"/>
                        </a:rPr>
                        <a:t>Datuk Ir. </a:t>
                      </a:r>
                      <a:r>
                        <a:rPr lang="ms-MY" sz="1000" b="0" dirty="0">
                          <a:solidFill>
                            <a:schemeClr val="tx1"/>
                          </a:solidFill>
                          <a:latin typeface="Tw Cen MT" panose="020B0602020104020603" pitchFamily="34" charset="0"/>
                        </a:rPr>
                        <a:t>Elias Ismail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a:solidFill>
                            <a:schemeClr val="tx1"/>
                          </a:solidFill>
                          <a:latin typeface="Tw Cen MT" panose="020B0602020104020603" pitchFamily="34" charset="0"/>
                        </a:rPr>
                        <a:t>OWNER</a:t>
                      </a:r>
                      <a:r>
                        <a:rPr lang="ms-MY" sz="1000" b="1" baseline="0" dirty="0">
                          <a:solidFill>
                            <a:schemeClr val="tx1"/>
                          </a:solidFill>
                          <a:latin typeface="Tw Cen MT" panose="020B0602020104020603" pitchFamily="34" charset="0"/>
                        </a:rPr>
                        <a:t> </a:t>
                      </a:r>
                    </a:p>
                    <a:p>
                      <a:pPr algn="r"/>
                      <a:r>
                        <a:rPr lang="pt-BR" sz="1000">
                          <a:solidFill>
                            <a:schemeClr val="tx1"/>
                          </a:solidFill>
                          <a:latin typeface="Tw Cen MT" panose="020B0602020104020603" pitchFamily="34" charset="0"/>
                        </a:rPr>
                        <a:t>Ir.</a:t>
                      </a:r>
                      <a:r>
                        <a:rPr lang="pt-BR" sz="1000" baseline="0">
                          <a:solidFill>
                            <a:schemeClr val="tx1"/>
                          </a:solidFill>
                          <a:latin typeface="Tw Cen MT" panose="020B0602020104020603" pitchFamily="34" charset="0"/>
                        </a:rPr>
                        <a:t> M. Ramuseren Muthu</a:t>
                      </a:r>
                      <a:endParaRPr lang="ms-MY" sz="1000" dirty="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a:solidFill>
                            <a:schemeClr val="tx1"/>
                          </a:solidFill>
                          <a:latin typeface="Tw Cen MT" panose="020B0602020104020603" pitchFamily="34" charset="0"/>
                        </a:rPr>
                        <a:t>OIC</a:t>
                      </a:r>
                      <a:endParaRPr lang="ms-MY" sz="1000" b="1" baseline="0" dirty="0">
                        <a:solidFill>
                          <a:schemeClr val="tx1"/>
                        </a:solidFill>
                        <a:latin typeface="Tw Cen MT" panose="020B0602020104020603" pitchFamily="34" charset="0"/>
                      </a:endParaRPr>
                    </a:p>
                    <a:p>
                      <a:pPr algn="r"/>
                      <a:r>
                        <a:rPr lang="ms-MY" sz="1000" dirty="0">
                          <a:solidFill>
                            <a:schemeClr val="tx1"/>
                          </a:solidFill>
                          <a:latin typeface="Tw Cen MT" panose="020B0602020104020603" pitchFamily="34" charset="0"/>
                        </a:rPr>
                        <a:t>Zuraihi Abdul Ghani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a:latin typeface="Tw Cen MT" panose="020B0602020104020603" pitchFamily="34" charset="0"/>
                        </a:rPr>
                        <a:t>KPI LEADER</a:t>
                      </a:r>
                      <a:r>
                        <a:rPr lang="ms-MY" sz="1000" b="1" baseline="0" dirty="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331376036"/>
              </p:ext>
            </p:extLst>
          </p:nvPr>
        </p:nvGraphicFramePr>
        <p:xfrm>
          <a:off x="-2" y="445153"/>
          <a:ext cx="4401881" cy="1179643"/>
        </p:xfrm>
        <a:graphic>
          <a:graphicData uri="http://schemas.openxmlformats.org/drawingml/2006/table">
            <a:tbl>
              <a:tblPr firstRow="1" bandRow="1">
                <a:tableStyleId>{5C22544A-7EE6-4342-B048-85BDC9FD1C3A}</a:tableStyleId>
              </a:tblPr>
              <a:tblGrid>
                <a:gridCol w="4401881">
                  <a:extLst>
                    <a:ext uri="{9D8B030D-6E8A-4147-A177-3AD203B41FA5}">
                      <a16:colId xmlns:a16="http://schemas.microsoft.com/office/drawing/2014/main" val="2880578049"/>
                    </a:ext>
                  </a:extLst>
                </a:gridCol>
              </a:tblGrid>
              <a:tr h="405451">
                <a:tc>
                  <a:txBody>
                    <a:bodyPr/>
                    <a:lstStyle/>
                    <a:p>
                      <a:r>
                        <a:rPr lang="ms-MY" sz="1000" b="1" kern="1200" dirty="0">
                          <a:solidFill>
                            <a:schemeClr val="tx1"/>
                          </a:solidFill>
                          <a:latin typeface="Tw Cen MT" panose="020B0602020104020603" pitchFamily="34" charset="0"/>
                          <a:ea typeface="+mn-ea"/>
                          <a:cs typeface="+mn-cs"/>
                        </a:rPr>
                        <a:t>KPI DESCRIPTION</a:t>
                      </a:r>
                    </a:p>
                    <a:p>
                      <a:pPr lvl="0"/>
                      <a:r>
                        <a:rPr lang="en-MY" sz="1000" b="0" kern="1200" dirty="0">
                          <a:solidFill>
                            <a:schemeClr val="tx1"/>
                          </a:solidFill>
                          <a:latin typeface="Tw Cen MT" panose="020B0602020104020603" pitchFamily="34" charset="0"/>
                          <a:ea typeface="+mn-ea"/>
                          <a:cs typeface="+mn-cs"/>
                        </a:rPr>
                        <a:t>2 Projects piloted for infrastructure sustainability rating using CEEQUAL by 2017</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dirty="0">
                          <a:solidFill>
                            <a:schemeClr val="tx1"/>
                          </a:solidFill>
                          <a:latin typeface="Tw Cen MT" panose="020B0602020104020603" pitchFamily="34" charset="0"/>
                        </a:rPr>
                        <a:t>INITIATIVE</a:t>
                      </a:r>
                    </a:p>
                    <a:p>
                      <a:pPr>
                        <a:lnSpc>
                          <a:spcPct val="88000"/>
                        </a:lnSpc>
                        <a:defRPr/>
                      </a:pPr>
                      <a:r>
                        <a:rPr lang="en-MY" sz="1000" b="0" kern="1200" dirty="0">
                          <a:solidFill>
                            <a:schemeClr val="tx1"/>
                          </a:solidFill>
                          <a:latin typeface="Tw Cen MT" panose="020B0602020104020603" pitchFamily="34" charset="0"/>
                          <a:ea typeface="+mn-ea"/>
                          <a:cs typeface="+mn-cs"/>
                        </a:rPr>
                        <a:t>E1- Drive innovation in sustainable construction </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a:solidFill>
                            <a:schemeClr val="tx1"/>
                          </a:solidFill>
                          <a:latin typeface="Tw Cen MT" panose="020B0602020104020603" pitchFamily="34" charset="0"/>
                          <a:ea typeface="+mn-ea"/>
                          <a:cs typeface="+mn-cs"/>
                        </a:rPr>
                        <a:t>-</a:t>
                      </a:r>
                      <a:endParaRPr lang="ms-MY"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5" name="Rectangle 4"/>
          <p:cNvSpPr/>
          <p:nvPr/>
        </p:nvSpPr>
        <p:spPr>
          <a:xfrm>
            <a:off x="2110332" y="63798"/>
            <a:ext cx="2813334" cy="307777"/>
          </a:xfrm>
          <a:prstGeom prst="rect">
            <a:avLst/>
          </a:prstGeom>
          <a:ln>
            <a:noFill/>
          </a:ln>
        </p:spPr>
        <p:txBody>
          <a:bodyPr wrap="none">
            <a:spAutoFit/>
          </a:bodyPr>
          <a:lstStyle/>
          <a:p>
            <a:r>
              <a:rPr lang="ms-MY" sz="1400" b="1" dirty="0">
                <a:solidFill>
                  <a:srgbClr val="00B050"/>
                </a:solidFill>
                <a:latin typeface="Tw Cen MT" panose="020B0602020104020603" pitchFamily="34" charset="0"/>
              </a:rPr>
              <a:t>ENVIRONMENTAL SUSTAINABILITY</a:t>
            </a: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a:solidFill>
                  <a:schemeClr val="bg1"/>
                </a:solidFill>
                <a:latin typeface="Tw Cen MT" panose="020B0602020104020603" pitchFamily="34" charset="0"/>
              </a:rPr>
              <a:t>KPI E1-030</a:t>
            </a:r>
            <a:endParaRPr lang="ms-MY" sz="2800" dirty="0">
              <a:solidFill>
                <a:schemeClr val="bg1"/>
              </a:solidFill>
            </a:endParaRPr>
          </a:p>
        </p:txBody>
      </p:sp>
      <p:sp>
        <p:nvSpPr>
          <p:cNvPr id="15" name="TextBox 14"/>
          <p:cNvSpPr txBox="1"/>
          <p:nvPr/>
        </p:nvSpPr>
        <p:spPr>
          <a:xfrm>
            <a:off x="0" y="4305602"/>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PROGRESS REPORT </a:t>
            </a:r>
            <a:r>
              <a:rPr lang="en-US" sz="900" b="1">
                <a:solidFill>
                  <a:schemeClr val="bg1"/>
                </a:solidFill>
                <a:latin typeface="Tw Cen MT" panose="020B0602020104020603" pitchFamily="34" charset="0"/>
              </a:rPr>
              <a:t>UNTIL </a:t>
            </a:r>
            <a:r>
              <a:rPr lang="en-US" sz="900" b="1" smtClean="0">
                <a:solidFill>
                  <a:schemeClr val="bg1"/>
                </a:solidFill>
                <a:latin typeface="Tw Cen MT" panose="020B0602020104020603" pitchFamily="34" charset="0"/>
              </a:rPr>
              <a:t>Q2 2018</a:t>
            </a:r>
            <a:endParaRPr lang="en-MY" sz="900" b="1" dirty="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ANNUAL TARGET</a:t>
            </a:r>
            <a:endParaRPr lang="en-MY" sz="900" b="1" dirty="0">
              <a:solidFill>
                <a:schemeClr val="bg1"/>
              </a:solidFill>
              <a:latin typeface="Tw Cen MT" panose="020B0602020104020603" pitchFamily="34" charset="0"/>
            </a:endParaRPr>
          </a:p>
        </p:txBody>
      </p:sp>
      <p:sp>
        <p:nvSpPr>
          <p:cNvPr id="12" name="TextBox 11"/>
          <p:cNvSpPr txBox="1"/>
          <p:nvPr/>
        </p:nvSpPr>
        <p:spPr>
          <a:xfrm>
            <a:off x="0" y="4567748"/>
            <a:ext cx="6857999" cy="3785652"/>
          </a:xfrm>
          <a:prstGeom prst="rect">
            <a:avLst/>
          </a:prstGeom>
          <a:noFill/>
        </p:spPr>
        <p:txBody>
          <a:bodyPr wrap="square" rtlCol="0">
            <a:spAutoFit/>
          </a:bodyPr>
          <a:lstStyle/>
          <a:p>
            <a:pPr algn="just"/>
            <a:r>
              <a:rPr lang="en-MY" sz="1000" dirty="0">
                <a:latin typeface="Tw Cen MT" panose="020B0602020104020603" pitchFamily="34" charset="0"/>
              </a:rPr>
              <a:t>This KPI is under the purview of IWG6.</a:t>
            </a:r>
          </a:p>
          <a:p>
            <a:pPr algn="just"/>
            <a:endParaRPr lang="en-MY" sz="1000" dirty="0">
              <a:latin typeface="Tw Cen MT" panose="020B0602020104020603" pitchFamily="34" charset="0"/>
            </a:endParaRPr>
          </a:p>
          <a:p>
            <a:pPr algn="just"/>
            <a:r>
              <a:rPr lang="en-MY" sz="1000" dirty="0" smtClean="0">
                <a:latin typeface="Tw Cen MT" panose="020B0602020104020603" pitchFamily="34" charset="0"/>
              </a:rPr>
              <a:t>CEEQUAL </a:t>
            </a:r>
            <a:r>
              <a:rPr lang="en-MY" sz="1000" dirty="0">
                <a:latin typeface="Tw Cen MT" panose="020B0602020104020603" pitchFamily="34" charset="0"/>
              </a:rPr>
              <a:t>(Civil Engineering Environmental Quality Assessment &amp; Award Scheme</a:t>
            </a:r>
            <a:r>
              <a:rPr lang="en-MY" sz="1000" dirty="0" smtClean="0">
                <a:latin typeface="Tw Cen MT" panose="020B0602020104020603" pitchFamily="34" charset="0"/>
              </a:rPr>
              <a:t>), ENVISION and </a:t>
            </a:r>
            <a:r>
              <a:rPr lang="en-MY" sz="1000" dirty="0">
                <a:latin typeface="Tw Cen MT" panose="020B0602020104020603" pitchFamily="34" charset="0"/>
              </a:rPr>
              <a:t>other infrastructure sustainability rating tools were benchmarked by USM from </a:t>
            </a:r>
            <a:r>
              <a:rPr lang="en-MY" sz="1000" dirty="0" smtClean="0">
                <a:latin typeface="Tw Cen MT" panose="020B0602020104020603" pitchFamily="34" charset="0"/>
              </a:rPr>
              <a:t>Feb </a:t>
            </a:r>
            <a:r>
              <a:rPr lang="en-MY" sz="1000" dirty="0">
                <a:latin typeface="Tw Cen MT" panose="020B0602020104020603" pitchFamily="34" charset="0"/>
              </a:rPr>
              <a:t>– May 2016 to analyse the benefits, cost comparison and suitability of the tools to be used in the Malaysian construction industry. The objective of this study </a:t>
            </a:r>
            <a:r>
              <a:rPr lang="en-MY" sz="1000" dirty="0" smtClean="0">
                <a:latin typeface="Tw Cen MT" panose="020B0602020104020603" pitchFamily="34" charset="0"/>
              </a:rPr>
              <a:t>are:</a:t>
            </a:r>
            <a:endParaRPr lang="en-MY" sz="1000" dirty="0">
              <a:latin typeface="Tw Cen MT" panose="020B0602020104020603" pitchFamily="34" charset="0"/>
            </a:endParaRPr>
          </a:p>
          <a:p>
            <a:pPr algn="just"/>
            <a:endParaRPr lang="en-MY" sz="1000" dirty="0">
              <a:latin typeface="Tw Cen MT" panose="020B0602020104020603" pitchFamily="34" charset="0"/>
            </a:endParaRPr>
          </a:p>
          <a:p>
            <a:pPr marL="228600" indent="-228600" algn="just">
              <a:buFont typeface="+mj-lt"/>
              <a:buAutoNum type="arabicParenR"/>
            </a:pPr>
            <a:r>
              <a:rPr lang="en-MY" sz="1000" dirty="0">
                <a:latin typeface="Tw Cen MT" panose="020B0602020104020603" pitchFamily="34" charset="0"/>
              </a:rPr>
              <a:t>Benchmark available sustainable infrastructure rating tools worldwide.</a:t>
            </a:r>
          </a:p>
          <a:p>
            <a:pPr marL="228600" indent="-228600" algn="just">
              <a:buFont typeface="+mj-lt"/>
              <a:buAutoNum type="arabicParenR"/>
            </a:pPr>
            <a:r>
              <a:rPr lang="en-MY" sz="1000" dirty="0">
                <a:latin typeface="Tw Cen MT" panose="020B0602020104020603" pitchFamily="34" charset="0"/>
              </a:rPr>
              <a:t>Benchmark and compare selected available sustainable infrastructure rating tools worldwide.</a:t>
            </a:r>
          </a:p>
          <a:p>
            <a:pPr marL="228600" indent="-228600" algn="just">
              <a:buFont typeface="+mj-lt"/>
              <a:buAutoNum type="arabicParenR"/>
            </a:pPr>
            <a:r>
              <a:rPr lang="en-MY" sz="1000" dirty="0">
                <a:latin typeface="Tw Cen MT" panose="020B0602020104020603" pitchFamily="34" charset="0"/>
              </a:rPr>
              <a:t>Categorise strengths and weaknesses of sustainable infrastructure rating tools assessed.</a:t>
            </a:r>
          </a:p>
          <a:p>
            <a:pPr algn="just"/>
            <a:endParaRPr lang="en-MY" sz="1000" dirty="0" smtClean="0">
              <a:latin typeface="Tw Cen MT" panose="020B0602020104020603" pitchFamily="34" charset="0"/>
            </a:endParaRPr>
          </a:p>
          <a:p>
            <a:pPr algn="just"/>
            <a:r>
              <a:rPr lang="en-MY" sz="1000" dirty="0">
                <a:latin typeface="Tw Cen MT" panose="020B0602020104020603" pitchFamily="34" charset="0"/>
              </a:rPr>
              <a:t>After conducting the study, CEEQUAL </a:t>
            </a:r>
            <a:r>
              <a:rPr lang="en-MY" sz="1000" dirty="0" smtClean="0">
                <a:latin typeface="Tw Cen MT" panose="020B0602020104020603" pitchFamily="34" charset="0"/>
              </a:rPr>
              <a:t>was </a:t>
            </a:r>
            <a:r>
              <a:rPr lang="en-MY" sz="1000" dirty="0">
                <a:latin typeface="Tw Cen MT" panose="020B0602020104020603" pitchFamily="34" charset="0"/>
              </a:rPr>
              <a:t>chosen as fundamental towards </a:t>
            </a:r>
            <a:r>
              <a:rPr lang="en-MY" sz="1000" dirty="0" smtClean="0">
                <a:latin typeface="Tw Cen MT" panose="020B0602020104020603" pitchFamily="34" charset="0"/>
              </a:rPr>
              <a:t>the development </a:t>
            </a:r>
            <a:r>
              <a:rPr lang="en-MY" sz="1000" dirty="0">
                <a:latin typeface="Tw Cen MT" panose="020B0602020104020603" pitchFamily="34" charset="0"/>
              </a:rPr>
              <a:t>of Malaysia Infrastructure Sustainable Rating Tool based on its broad applicability and adoptability in the global perspective.</a:t>
            </a:r>
          </a:p>
          <a:p>
            <a:pPr algn="just"/>
            <a:endParaRPr lang="en-MY" sz="1000" dirty="0">
              <a:latin typeface="Tw Cen MT" panose="020B0602020104020603" pitchFamily="34" charset="0"/>
            </a:endParaRPr>
          </a:p>
          <a:p>
            <a:pPr algn="just"/>
            <a:r>
              <a:rPr lang="en-MY" sz="1000" dirty="0" smtClean="0">
                <a:latin typeface="Tw Cen MT" panose="020B0602020104020603" pitchFamily="34" charset="0"/>
              </a:rPr>
              <a:t>These two </a:t>
            </a:r>
            <a:r>
              <a:rPr lang="en-MY" sz="1000" dirty="0">
                <a:latin typeface="Tw Cen MT" panose="020B0602020104020603" pitchFamily="34" charset="0"/>
              </a:rPr>
              <a:t>(2) pilot infrastructure sustainability assessments </a:t>
            </a:r>
            <a:r>
              <a:rPr lang="en-MY" sz="1000" dirty="0" smtClean="0">
                <a:latin typeface="Tw Cen MT" panose="020B0602020104020603" pitchFamily="34" charset="0"/>
              </a:rPr>
              <a:t>were </a:t>
            </a:r>
            <a:r>
              <a:rPr lang="en-MY" sz="1000" dirty="0">
                <a:latin typeface="Tw Cen MT" panose="020B0602020104020603" pitchFamily="34" charset="0"/>
              </a:rPr>
              <a:t>performed to test the suitability of CEEQUAL in </a:t>
            </a:r>
            <a:r>
              <a:rPr lang="en-MY" sz="1000" dirty="0" smtClean="0">
                <a:latin typeface="Tw Cen MT" panose="020B0602020104020603" pitchFamily="34" charset="0"/>
              </a:rPr>
              <a:t>Malaysia </a:t>
            </a:r>
            <a:r>
              <a:rPr lang="en-MY" sz="1000" dirty="0">
                <a:latin typeface="Tw Cen MT" panose="020B0602020104020603" pitchFamily="34" charset="0"/>
              </a:rPr>
              <a:t>:</a:t>
            </a:r>
          </a:p>
          <a:p>
            <a:pPr marL="228600" indent="-228600" algn="just">
              <a:buAutoNum type="arabicParenR"/>
            </a:pPr>
            <a:r>
              <a:rPr lang="en-MY" sz="1000" dirty="0">
                <a:latin typeface="Tw Cen MT" panose="020B0602020104020603" pitchFamily="34" charset="0"/>
              </a:rPr>
              <a:t>West Coast Expressway (WCE) Section 4 by IJM Construction</a:t>
            </a:r>
          </a:p>
          <a:p>
            <a:pPr marL="228600" indent="-228600" algn="just">
              <a:buAutoNum type="arabicParenR"/>
            </a:pPr>
            <a:r>
              <a:rPr lang="en-MY" sz="1000" dirty="0">
                <a:latin typeface="Tw Cen MT" panose="020B0602020104020603" pitchFamily="34" charset="0"/>
              </a:rPr>
              <a:t>DUKE Phase 3 by </a:t>
            </a:r>
            <a:r>
              <a:rPr lang="en-MY" sz="1000" dirty="0" err="1">
                <a:latin typeface="Tw Cen MT" panose="020B0602020104020603" pitchFamily="34" charset="0"/>
              </a:rPr>
              <a:t>Ekovest</a:t>
            </a:r>
            <a:endParaRPr lang="en-MY" sz="1000" dirty="0">
              <a:latin typeface="Tw Cen MT" panose="020B0602020104020603" pitchFamily="34" charset="0"/>
            </a:endParaRPr>
          </a:p>
          <a:p>
            <a:pPr algn="just"/>
            <a:endParaRPr lang="en-MY" sz="1000" dirty="0">
              <a:latin typeface="Tw Cen MT" panose="020B0602020104020603" pitchFamily="34" charset="0"/>
            </a:endParaRPr>
          </a:p>
          <a:p>
            <a:pPr algn="just"/>
            <a:r>
              <a:rPr lang="en-MY" sz="1000" dirty="0">
                <a:latin typeface="Tw Cen MT" panose="020B0602020104020603" pitchFamily="34" charset="0"/>
              </a:rPr>
              <a:t>IWG6 Meeting No.3 on 26 May 2017 approved the assessment report that concluded CEEQUAL is suitable for the development of the Malaysia sustainable infrastructure rating tool.</a:t>
            </a:r>
          </a:p>
          <a:p>
            <a:pPr algn="just"/>
            <a:endParaRPr lang="en-MY" sz="1000" dirty="0">
              <a:latin typeface="Tw Cen MT" panose="020B0602020104020603" pitchFamily="34" charset="0"/>
            </a:endParaRPr>
          </a:p>
          <a:p>
            <a:pPr algn="just"/>
            <a:r>
              <a:rPr lang="en-MY" sz="1000" dirty="0">
                <a:latin typeface="Tw Cen MT" panose="020B0602020104020603" pitchFamily="34" charset="0"/>
              </a:rPr>
              <a:t>The infrastructure sustainability </a:t>
            </a:r>
            <a:r>
              <a:rPr lang="en-MY" sz="1000" dirty="0" smtClean="0">
                <a:latin typeface="Tw Cen MT" panose="020B0602020104020603" pitchFamily="34" charset="0"/>
              </a:rPr>
              <a:t>assessments </a:t>
            </a:r>
            <a:r>
              <a:rPr lang="en-MY" sz="1000" dirty="0">
                <a:latin typeface="Tw Cen MT" panose="020B0602020104020603" pitchFamily="34" charset="0"/>
              </a:rPr>
              <a:t>using CEEQUAL for the 2 pilot projects </a:t>
            </a:r>
            <a:r>
              <a:rPr lang="en-MY" sz="1000" dirty="0" smtClean="0">
                <a:latin typeface="Tw Cen MT" panose="020B0602020104020603" pitchFamily="34" charset="0"/>
              </a:rPr>
              <a:t>were </a:t>
            </a:r>
            <a:r>
              <a:rPr lang="en-MY" sz="1000" dirty="0">
                <a:latin typeface="Tw Cen MT" panose="020B0602020104020603" pitchFamily="34" charset="0"/>
              </a:rPr>
              <a:t>completed in June 2017.</a:t>
            </a:r>
          </a:p>
          <a:p>
            <a:pPr algn="just"/>
            <a:endParaRPr lang="en-MY" sz="1000" dirty="0">
              <a:latin typeface="Tw Cen MT" panose="020B0602020104020603" pitchFamily="34" charset="0"/>
            </a:endParaRPr>
          </a:p>
          <a:p>
            <a:pPr algn="just"/>
            <a:r>
              <a:rPr lang="en-MY" sz="1000" dirty="0">
                <a:latin typeface="Tw Cen MT" panose="020B0602020104020603" pitchFamily="34" charset="0"/>
              </a:rPr>
              <a:t>This KPI is 100% achieved.</a:t>
            </a:r>
            <a:endParaRPr lang="en-US" sz="1000" dirty="0">
              <a:latin typeface="Tw Cen MT" panose="020B0602020104020603" pitchFamily="34" charset="0"/>
            </a:endParaRPr>
          </a:p>
        </p:txBody>
      </p:sp>
    </p:spTree>
    <p:extLst>
      <p:ext uri="{BB962C8B-B14F-4D97-AF65-F5344CB8AC3E}">
        <p14:creationId xmlns:p14="http://schemas.microsoft.com/office/powerpoint/2010/main" val="28672139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ext uri="{D42A27DB-BD31-4B8C-83A1-F6EECF244321}">
                <p14:modId xmlns:p14="http://schemas.microsoft.com/office/powerpoint/2010/main" val="2723570668"/>
              </p:ext>
            </p:extLst>
          </p:nvPr>
        </p:nvGraphicFramePr>
        <p:xfrm>
          <a:off x="2" y="2063918"/>
          <a:ext cx="6858000" cy="2210370"/>
        </p:xfrm>
        <a:graphic>
          <a:graphicData uri="http://schemas.openxmlformats.org/drawingml/2006/table">
            <a:tbl>
              <a:tblPr firstRow="1" bandRow="1">
                <a:tableStyleId>{5C22544A-7EE6-4342-B048-85BDC9FD1C3A}</a:tableStyleId>
              </a:tblPr>
              <a:tblGrid>
                <a:gridCol w="1318435">
                  <a:extLst>
                    <a:ext uri="{9D8B030D-6E8A-4147-A177-3AD203B41FA5}">
                      <a16:colId xmlns:a16="http://schemas.microsoft.com/office/drawing/2014/main" val="2124581660"/>
                    </a:ext>
                  </a:extLst>
                </a:gridCol>
                <a:gridCol w="1424765">
                  <a:extLst>
                    <a:ext uri="{9D8B030D-6E8A-4147-A177-3AD203B41FA5}">
                      <a16:colId xmlns:a16="http://schemas.microsoft.com/office/drawing/2014/main" val="3372148144"/>
                    </a:ext>
                  </a:extLst>
                </a:gridCol>
                <a:gridCol w="1414128">
                  <a:extLst>
                    <a:ext uri="{9D8B030D-6E8A-4147-A177-3AD203B41FA5}">
                      <a16:colId xmlns:a16="http://schemas.microsoft.com/office/drawing/2014/main" val="384475541"/>
                    </a:ext>
                  </a:extLst>
                </a:gridCol>
                <a:gridCol w="1329072">
                  <a:extLst>
                    <a:ext uri="{9D8B030D-6E8A-4147-A177-3AD203B41FA5}">
                      <a16:colId xmlns:a16="http://schemas.microsoft.com/office/drawing/2014/main" val="3666211108"/>
                    </a:ext>
                  </a:extLst>
                </a:gridCol>
                <a:gridCol w="1371600">
                  <a:extLst>
                    <a:ext uri="{9D8B030D-6E8A-4147-A177-3AD203B41FA5}">
                      <a16:colId xmlns:a16="http://schemas.microsoft.com/office/drawing/2014/main" val="2017577163"/>
                    </a:ext>
                  </a:extLst>
                </a:gridCol>
              </a:tblGrid>
              <a:tr h="422439">
                <a:tc>
                  <a:txBody>
                    <a:bodyPr/>
                    <a:lstStyle/>
                    <a:p>
                      <a:pPr algn="ctr"/>
                      <a:r>
                        <a:rPr lang="ms-MY" sz="900" dirty="0">
                          <a:solidFill>
                            <a:schemeClr val="bg1"/>
                          </a:solidFill>
                          <a:latin typeface="Tw Cen MT" panose="020B0602020104020603" pitchFamily="34" charset="0"/>
                        </a:rPr>
                        <a:t>2016</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20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40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20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20</a:t>
                      </a:r>
                      <a:r>
                        <a:rPr lang="ms-MY" sz="900" dirty="0">
                          <a:solidFill>
                            <a:schemeClr val="bg1"/>
                          </a:solidFill>
                          <a:latin typeface="Tw Cen MT" panose="020B0602020104020603" pitchFamily="34" charset="0"/>
                        </a:rPr>
                        <a:t>%</a:t>
                      </a:r>
                    </a:p>
                  </a:txBody>
                  <a:tcPr>
                    <a:solidFill>
                      <a:srgbClr val="00B050">
                        <a:alpha val="64706"/>
                      </a:srgbClr>
                    </a:solidFill>
                  </a:tcPr>
                </a:tc>
                <a:extLst>
                  <a:ext uri="{0D108BD9-81ED-4DB2-BD59-A6C34878D82A}">
                    <a16:rowId xmlns:a16="http://schemas.microsoft.com/office/drawing/2014/main" val="2306563032"/>
                  </a:ext>
                </a:extLst>
              </a:tr>
              <a:tr h="1787931">
                <a:tc>
                  <a:txBody>
                    <a:bodyPr/>
                    <a:lstStyle/>
                    <a:p>
                      <a:pPr>
                        <a:lnSpc>
                          <a:spcPct val="100000"/>
                        </a:lnSpc>
                      </a:pPr>
                      <a:endParaRPr lang="en-MY" sz="900" dirty="0">
                        <a:latin typeface="Tw Cen MT" pitchFamily="34" charset="0"/>
                      </a:endParaRPr>
                    </a:p>
                  </a:txBody>
                  <a:tcPr>
                    <a:solidFill>
                      <a:srgbClr val="00B050">
                        <a:alpha val="10000"/>
                      </a:srgbClr>
                    </a:solidFill>
                  </a:tcPr>
                </a:tc>
                <a:tc>
                  <a:txBody>
                    <a:bodyPr/>
                    <a:lstStyle/>
                    <a:p>
                      <a:pPr>
                        <a:lnSpc>
                          <a:spcPct val="100000"/>
                        </a:lnSpc>
                      </a:pPr>
                      <a:r>
                        <a:rPr lang="ms-MY" sz="900" dirty="0">
                          <a:solidFill>
                            <a:srgbClr val="000000"/>
                          </a:solidFill>
                          <a:latin typeface="Tw Cen MT" pitchFamily="34" charset="0"/>
                          <a:cs typeface="Arial" panose="020B0604020202020204" pitchFamily="34" charset="0"/>
                        </a:rPr>
                        <a:t>25 Assessors Accredited</a:t>
                      </a:r>
                    </a:p>
                    <a:p>
                      <a:pPr>
                        <a:lnSpc>
                          <a:spcPct val="100000"/>
                        </a:lnSpc>
                      </a:pPr>
                      <a:endParaRPr lang="ms-MY" sz="900" dirty="0">
                        <a:solidFill>
                          <a:srgbClr val="000000"/>
                        </a:solidFill>
                        <a:latin typeface="Tw Cen MT" pitchFamily="34" charset="0"/>
                        <a:cs typeface="Arial" panose="020B0604020202020204" pitchFamily="34" charset="0"/>
                      </a:endParaRPr>
                    </a:p>
                    <a:p>
                      <a:pPr>
                        <a:lnSpc>
                          <a:spcPct val="100000"/>
                        </a:lnSpc>
                        <a:defRPr/>
                      </a:pPr>
                      <a:endParaRPr lang="en-US" sz="900" dirty="0">
                        <a:solidFill>
                          <a:srgbClr val="FF0000"/>
                        </a:solidFill>
                        <a:latin typeface="Tw Cen MT" pitchFamily="34" charset="0"/>
                      </a:endParaRPr>
                    </a:p>
                  </a:txBody>
                  <a:tcPr>
                    <a:solidFill>
                      <a:srgbClr val="00B050">
                        <a:alpha val="10000"/>
                      </a:srgbClr>
                    </a:solidFill>
                  </a:tcPr>
                </a:tc>
                <a:tc>
                  <a:txBody>
                    <a:bodyPr/>
                    <a:lstStyle/>
                    <a:p>
                      <a:pPr>
                        <a:lnSpc>
                          <a:spcPct val="100000"/>
                        </a:lnSpc>
                      </a:pPr>
                      <a:r>
                        <a:rPr lang="ms-MY" sz="900" dirty="0">
                          <a:solidFill>
                            <a:srgbClr val="000000"/>
                          </a:solidFill>
                          <a:latin typeface="Tw Cen MT" pitchFamily="34" charset="0"/>
                          <a:cs typeface="Arial" panose="020B0604020202020204" pitchFamily="34" charset="0"/>
                        </a:rPr>
                        <a:t>25 Assessors Accredited</a:t>
                      </a:r>
                    </a:p>
                    <a:p>
                      <a:pPr>
                        <a:lnSpc>
                          <a:spcPct val="100000"/>
                        </a:lnSpc>
                      </a:pPr>
                      <a:endParaRPr lang="ms-MY" sz="900" dirty="0">
                        <a:solidFill>
                          <a:srgbClr val="000000"/>
                        </a:solidFill>
                        <a:latin typeface="Tw Cen MT" pitchFamily="34" charset="0"/>
                        <a:cs typeface="Arial" panose="020B0604020202020204" pitchFamily="34" charset="0"/>
                      </a:endParaRPr>
                    </a:p>
                    <a:p>
                      <a:pPr>
                        <a:lnSpc>
                          <a:spcPct val="100000"/>
                        </a:lnSpc>
                      </a:pPr>
                      <a:r>
                        <a:rPr lang="ms-MY" sz="900" dirty="0">
                          <a:solidFill>
                            <a:schemeClr val="tx1"/>
                          </a:solidFill>
                          <a:latin typeface="Tw Cen MT" pitchFamily="34" charset="0"/>
                          <a:cs typeface="Arial" panose="020B0604020202020204" pitchFamily="34" charset="0"/>
                        </a:rPr>
                        <a:t>MyCREST enhanced</a:t>
                      </a:r>
                      <a:endParaRPr lang="en-US" sz="900" dirty="0">
                        <a:solidFill>
                          <a:srgbClr val="FF0000"/>
                        </a:solidFill>
                        <a:latin typeface="Tw Cen MT" pitchFamily="34" charset="0"/>
                      </a:endParaRPr>
                    </a:p>
                  </a:txBody>
                  <a:tcPr>
                    <a:solidFill>
                      <a:srgbClr val="00B050">
                        <a:alpha val="10000"/>
                      </a:srgbClr>
                    </a:solidFill>
                  </a:tcPr>
                </a:tc>
                <a:tc>
                  <a:txBody>
                    <a:bodyPr/>
                    <a:lstStyle/>
                    <a:p>
                      <a:pPr>
                        <a:lnSpc>
                          <a:spcPct val="100000"/>
                        </a:lnSpc>
                      </a:pPr>
                      <a:r>
                        <a:rPr lang="ms-MY" sz="900" dirty="0">
                          <a:solidFill>
                            <a:srgbClr val="000000"/>
                          </a:solidFill>
                          <a:latin typeface="Tw Cen MT" pitchFamily="34" charset="0"/>
                          <a:cs typeface="Arial" panose="020B0604020202020204" pitchFamily="34" charset="0"/>
                        </a:rPr>
                        <a:t>25 Assessors Accredited</a:t>
                      </a:r>
                    </a:p>
                    <a:p>
                      <a:pPr>
                        <a:lnSpc>
                          <a:spcPct val="100000"/>
                        </a:lnSpc>
                      </a:pPr>
                      <a:endParaRPr lang="ms-MY" sz="900" dirty="0">
                        <a:solidFill>
                          <a:srgbClr val="000000"/>
                        </a:solidFill>
                        <a:latin typeface="Tw Cen MT" pitchFamily="34" charset="0"/>
                        <a:cs typeface="Arial" panose="020B0604020202020204" pitchFamily="34" charset="0"/>
                      </a:endParaRPr>
                    </a:p>
                    <a:p>
                      <a:pPr>
                        <a:lnSpc>
                          <a:spcPct val="100000"/>
                        </a:lnSpc>
                      </a:pPr>
                      <a:endParaRPr lang="en-MY" sz="900" dirty="0">
                        <a:solidFill>
                          <a:srgbClr val="FF0000"/>
                        </a:solidFill>
                        <a:latin typeface="Tw Cen MT" pitchFamily="34" charset="0"/>
                      </a:endParaRPr>
                    </a:p>
                  </a:txBody>
                  <a:tcPr>
                    <a:solidFill>
                      <a:srgbClr val="00B050">
                        <a:alpha val="10000"/>
                      </a:srgbClr>
                    </a:solidFill>
                  </a:tcPr>
                </a:tc>
                <a:tc>
                  <a:txBody>
                    <a:bodyPr/>
                    <a:lstStyle/>
                    <a:p>
                      <a:pPr>
                        <a:lnSpc>
                          <a:spcPct val="100000"/>
                        </a:lnSpc>
                      </a:pPr>
                      <a:r>
                        <a:rPr lang="ms-MY" sz="900" dirty="0">
                          <a:solidFill>
                            <a:srgbClr val="000000"/>
                          </a:solidFill>
                          <a:latin typeface="Tw Cen MT" pitchFamily="34" charset="0"/>
                          <a:cs typeface="Arial" panose="020B0604020202020204" pitchFamily="34" charset="0"/>
                        </a:rPr>
                        <a:t>25 Assessors Accredited</a:t>
                      </a:r>
                    </a:p>
                    <a:p>
                      <a:pPr>
                        <a:lnSpc>
                          <a:spcPct val="100000"/>
                        </a:lnSpc>
                      </a:pPr>
                      <a:endParaRPr lang="ms-MY" sz="900" dirty="0">
                        <a:solidFill>
                          <a:srgbClr val="000000"/>
                        </a:solidFill>
                        <a:latin typeface="Tw Cen MT" pitchFamily="34" charset="0"/>
                        <a:cs typeface="Arial" panose="020B0604020202020204" pitchFamily="34" charset="0"/>
                      </a:endParaRPr>
                    </a:p>
                    <a:p>
                      <a:pPr>
                        <a:lnSpc>
                          <a:spcPct val="100000"/>
                        </a:lnSpc>
                      </a:pPr>
                      <a:endParaRPr lang="en-MY" sz="900" dirty="0">
                        <a:solidFill>
                          <a:srgbClr val="FF0000"/>
                        </a:solidFill>
                        <a:latin typeface="Tw Cen MT" pitchFamily="34" charset="0"/>
                      </a:endParaRPr>
                    </a:p>
                  </a:txBody>
                  <a:tcPr>
                    <a:solidFill>
                      <a:srgbClr val="00B050">
                        <a:alpha val="10000"/>
                      </a:srgb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4540103"/>
            <a:ext cx="6857999" cy="5331062"/>
          </a:xfrm>
          <a:prstGeom prst="rect">
            <a:avLst/>
          </a:prstGeom>
          <a:noFill/>
          <a:ln w="19050">
            <a:solidFill>
              <a:srgbClr val="339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ext uri="{D42A27DB-BD31-4B8C-83A1-F6EECF244321}">
                <p14:modId xmlns:p14="http://schemas.microsoft.com/office/powerpoint/2010/main" val="1769166845"/>
              </p:ext>
            </p:extLst>
          </p:nvPr>
        </p:nvGraphicFramePr>
        <p:xfrm>
          <a:off x="4614530" y="254484"/>
          <a:ext cx="2232862" cy="1584960"/>
        </p:xfrm>
        <a:graphic>
          <a:graphicData uri="http://schemas.openxmlformats.org/drawingml/2006/table">
            <a:tbl>
              <a:tblPr firstRow="1" bandRow="1">
                <a:tableStyleId>{5C22544A-7EE6-4342-B048-85BDC9FD1C3A}</a:tableStyleId>
              </a:tblPr>
              <a:tblGrid>
                <a:gridCol w="2232862">
                  <a:extLst>
                    <a:ext uri="{9D8B030D-6E8A-4147-A177-3AD203B41FA5}">
                      <a16:colId xmlns:a16="http://schemas.microsoft.com/office/drawing/2014/main" val="2880578049"/>
                    </a:ext>
                  </a:extLst>
                </a:gridCol>
              </a:tblGrid>
              <a:tr h="352491">
                <a:tc>
                  <a:txBody>
                    <a:bodyPr/>
                    <a:lstStyle/>
                    <a:p>
                      <a:pPr algn="r"/>
                      <a:r>
                        <a:rPr lang="ms-MY" sz="1000" b="1" dirty="0">
                          <a:solidFill>
                            <a:schemeClr val="tx1"/>
                          </a:solidFill>
                          <a:latin typeface="Tw Cen MT" panose="020B0602020104020603" pitchFamily="34" charset="0"/>
                        </a:rPr>
                        <a:t>SPONSOR</a:t>
                      </a:r>
                      <a:endParaRPr lang="ms-MY" sz="1000" b="1" baseline="0" dirty="0">
                        <a:solidFill>
                          <a:schemeClr val="tx1"/>
                        </a:solidFill>
                        <a:latin typeface="Tw Cen MT" panose="020B0602020104020603" pitchFamily="34" charset="0"/>
                      </a:endParaRPr>
                    </a:p>
                    <a:p>
                      <a:pPr algn="r"/>
                      <a:r>
                        <a:rPr lang="ms-MY" sz="1000" b="0">
                          <a:solidFill>
                            <a:schemeClr val="tx1"/>
                          </a:solidFill>
                          <a:latin typeface="Tw Cen MT" panose="020B0602020104020603" pitchFamily="34" charset="0"/>
                        </a:rPr>
                        <a:t>Datuk Ir. </a:t>
                      </a:r>
                      <a:r>
                        <a:rPr lang="ms-MY" sz="1000" b="0" dirty="0">
                          <a:solidFill>
                            <a:schemeClr val="tx1"/>
                          </a:solidFill>
                          <a:latin typeface="Tw Cen MT" panose="020B0602020104020603" pitchFamily="34" charset="0"/>
                        </a:rPr>
                        <a:t>Elias Ismail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a:solidFill>
                            <a:schemeClr val="tx1"/>
                          </a:solidFill>
                          <a:latin typeface="Tw Cen MT" panose="020B0602020104020603" pitchFamily="34" charset="0"/>
                        </a:rPr>
                        <a:t>OWNER</a:t>
                      </a:r>
                      <a:r>
                        <a:rPr lang="ms-MY" sz="1000" b="1" baseline="0" dirty="0">
                          <a:solidFill>
                            <a:schemeClr val="tx1"/>
                          </a:solidFill>
                          <a:latin typeface="Tw Cen MT" panose="020B0602020104020603" pitchFamily="34" charset="0"/>
                        </a:rPr>
                        <a:t> </a:t>
                      </a:r>
                    </a:p>
                    <a:p>
                      <a:pPr algn="r"/>
                      <a:r>
                        <a:rPr lang="pt-BR" sz="1000">
                          <a:solidFill>
                            <a:schemeClr val="tx1"/>
                          </a:solidFill>
                          <a:latin typeface="Tw Cen MT" panose="020B0602020104020603" pitchFamily="34" charset="0"/>
                        </a:rPr>
                        <a:t>Ir.</a:t>
                      </a:r>
                      <a:r>
                        <a:rPr lang="pt-BR" sz="1000" baseline="0">
                          <a:solidFill>
                            <a:schemeClr val="tx1"/>
                          </a:solidFill>
                          <a:latin typeface="Tw Cen MT" panose="020B0602020104020603" pitchFamily="34" charset="0"/>
                        </a:rPr>
                        <a:t> M. Ramuseren Muthu</a:t>
                      </a:r>
                      <a:endParaRPr lang="ms-MY" sz="1000" dirty="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a:solidFill>
                            <a:schemeClr val="tx1"/>
                          </a:solidFill>
                          <a:latin typeface="Tw Cen MT" panose="020B0602020104020603" pitchFamily="34" charset="0"/>
                        </a:rPr>
                        <a:t>OIC</a:t>
                      </a:r>
                      <a:endParaRPr lang="ms-MY" sz="1000" b="1" baseline="0" dirty="0">
                        <a:solidFill>
                          <a:schemeClr val="tx1"/>
                        </a:solidFill>
                        <a:latin typeface="Tw Cen MT" panose="020B0602020104020603" pitchFamily="34" charset="0"/>
                      </a:endParaRPr>
                    </a:p>
                    <a:p>
                      <a:pPr algn="r"/>
                      <a:r>
                        <a:rPr lang="ms-MY" sz="1000" dirty="0">
                          <a:solidFill>
                            <a:schemeClr val="tx1"/>
                          </a:solidFill>
                          <a:latin typeface="Tw Cen MT" panose="020B0602020104020603" pitchFamily="34" charset="0"/>
                        </a:rPr>
                        <a:t>Zuraihi Abdul Ghani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a:latin typeface="Tw Cen MT" panose="020B0602020104020603" pitchFamily="34" charset="0"/>
                        </a:rPr>
                        <a:t>KPI LEADER</a:t>
                      </a:r>
                      <a:r>
                        <a:rPr lang="ms-MY" sz="1000" b="1" baseline="0" dirty="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331376036"/>
              </p:ext>
            </p:extLst>
          </p:nvPr>
        </p:nvGraphicFramePr>
        <p:xfrm>
          <a:off x="-2" y="445153"/>
          <a:ext cx="4699593" cy="1179643"/>
        </p:xfrm>
        <a:graphic>
          <a:graphicData uri="http://schemas.openxmlformats.org/drawingml/2006/table">
            <a:tbl>
              <a:tblPr firstRow="1" bandRow="1">
                <a:tableStyleId>{5C22544A-7EE6-4342-B048-85BDC9FD1C3A}</a:tableStyleId>
              </a:tblPr>
              <a:tblGrid>
                <a:gridCol w="4699593">
                  <a:extLst>
                    <a:ext uri="{9D8B030D-6E8A-4147-A177-3AD203B41FA5}">
                      <a16:colId xmlns:a16="http://schemas.microsoft.com/office/drawing/2014/main" val="2880578049"/>
                    </a:ext>
                  </a:extLst>
                </a:gridCol>
              </a:tblGrid>
              <a:tr h="405451">
                <a:tc>
                  <a:txBody>
                    <a:bodyPr/>
                    <a:lstStyle/>
                    <a:p>
                      <a:r>
                        <a:rPr lang="ms-MY" sz="1000" b="1" kern="1200" dirty="0">
                          <a:solidFill>
                            <a:schemeClr val="tx1"/>
                          </a:solidFill>
                          <a:latin typeface="Tw Cen MT" panose="020B0602020104020603" pitchFamily="34" charset="0"/>
                          <a:ea typeface="+mn-ea"/>
                          <a:cs typeface="+mn-cs"/>
                        </a:rPr>
                        <a:t>KPI DESCRIPTION</a:t>
                      </a:r>
                    </a:p>
                    <a:p>
                      <a:pPr lvl="0"/>
                      <a:r>
                        <a:rPr lang="en-US" sz="1000" b="0" kern="1200" dirty="0">
                          <a:solidFill>
                            <a:schemeClr val="tx1"/>
                          </a:solidFill>
                          <a:latin typeface="Tw Cen MT" panose="020B0602020104020603" pitchFamily="34" charset="0"/>
                          <a:ea typeface="+mn-ea"/>
                          <a:cs typeface="+mn-cs"/>
                        </a:rPr>
                        <a:t>100 </a:t>
                      </a:r>
                      <a:r>
                        <a:rPr lang="en-US" sz="1000" b="0" kern="1200" dirty="0" err="1">
                          <a:solidFill>
                            <a:schemeClr val="tx1"/>
                          </a:solidFill>
                          <a:latin typeface="Tw Cen MT" panose="020B0602020104020603" pitchFamily="34" charset="0"/>
                          <a:ea typeface="+mn-ea"/>
                          <a:cs typeface="+mn-cs"/>
                        </a:rPr>
                        <a:t>MyCREST</a:t>
                      </a:r>
                      <a:r>
                        <a:rPr lang="en-US" sz="1000" b="0" kern="1200" dirty="0">
                          <a:solidFill>
                            <a:schemeClr val="tx1"/>
                          </a:solidFill>
                          <a:latin typeface="Tw Cen MT" panose="020B0602020104020603" pitchFamily="34" charset="0"/>
                          <a:ea typeface="+mn-ea"/>
                          <a:cs typeface="+mn-cs"/>
                        </a:rPr>
                        <a:t> assessors (MA) accredited by Q4 2020</a:t>
                      </a: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dirty="0">
                          <a:solidFill>
                            <a:schemeClr val="tx1"/>
                          </a:solidFill>
                          <a:latin typeface="Tw Cen MT" panose="020B0602020104020603" pitchFamily="34" charset="0"/>
                        </a:rPr>
                        <a:t>INITIATIVE</a:t>
                      </a:r>
                    </a:p>
                    <a:p>
                      <a:pPr>
                        <a:lnSpc>
                          <a:spcPct val="88000"/>
                        </a:lnSpc>
                        <a:defRPr/>
                      </a:pPr>
                      <a:r>
                        <a:rPr lang="en-MY" sz="1000" b="0" kern="1200" dirty="0">
                          <a:solidFill>
                            <a:schemeClr val="tx1"/>
                          </a:solidFill>
                          <a:latin typeface="Tw Cen MT" panose="020B0602020104020603" pitchFamily="34" charset="0"/>
                          <a:ea typeface="+mn-ea"/>
                          <a:cs typeface="+mn-cs"/>
                        </a:rPr>
                        <a:t>E2-Drive compliance to environmental sustainability ratings and requirements</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a:solidFill>
                            <a:schemeClr val="tx1"/>
                          </a:solidFill>
                          <a:latin typeface="Tw Cen MT" panose="020B0602020104020603" pitchFamily="34" charset="0"/>
                          <a:ea typeface="+mn-ea"/>
                          <a:cs typeface="+mn-cs"/>
                        </a:rPr>
                        <a:t>-</a:t>
                      </a:r>
                      <a:endParaRPr lang="ms-MY"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6" y="4563775"/>
            <a:ext cx="6864535" cy="4555093"/>
          </a:xfrm>
          <a:prstGeom prst="rect">
            <a:avLst/>
          </a:prstGeom>
          <a:noFill/>
        </p:spPr>
        <p:txBody>
          <a:bodyPr wrap="square" rtlCol="0">
            <a:spAutoFit/>
          </a:bodyPr>
          <a:lstStyle/>
          <a:p>
            <a:pPr algn="just"/>
            <a:r>
              <a:rPr lang="en-MY" sz="1000" dirty="0" smtClean="0">
                <a:latin typeface="Tw Cen MT" panose="020B0602020104020603" pitchFamily="34" charset="0"/>
              </a:rPr>
              <a:t>This is a new KPI introduced in 2017 under the purview of IWG6.</a:t>
            </a:r>
          </a:p>
          <a:p>
            <a:pPr algn="just"/>
            <a:endParaRPr lang="en-MY" sz="1000" dirty="0">
              <a:latin typeface="Tw Cen MT" panose="020B0602020104020603" pitchFamily="34" charset="0"/>
            </a:endParaRPr>
          </a:p>
          <a:p>
            <a:pPr algn="just"/>
            <a:r>
              <a:rPr lang="en-MY" sz="1000" dirty="0" smtClean="0">
                <a:latin typeface="Tw Cen MT" panose="020B0602020104020603" pitchFamily="34" charset="0"/>
              </a:rPr>
              <a:t>Malaysia </a:t>
            </a:r>
            <a:r>
              <a:rPr lang="en-MY" sz="1000" dirty="0">
                <a:latin typeface="Tw Cen MT" panose="020B0602020104020603" pitchFamily="34" charset="0"/>
              </a:rPr>
              <a:t>Carbon Reduction and </a:t>
            </a:r>
            <a:r>
              <a:rPr lang="en-MY" sz="1000" dirty="0" smtClean="0">
                <a:latin typeface="Tw Cen MT" panose="020B0602020104020603" pitchFamily="34" charset="0"/>
              </a:rPr>
              <a:t>Environmental </a:t>
            </a:r>
            <a:r>
              <a:rPr lang="en-MY" sz="1000" dirty="0" err="1">
                <a:latin typeface="Tw Cen MT" panose="020B0602020104020603" pitchFamily="34" charset="0"/>
              </a:rPr>
              <a:t>Sustainablity</a:t>
            </a:r>
            <a:r>
              <a:rPr lang="en-MY" sz="1000" dirty="0">
                <a:latin typeface="Tw Cen MT" panose="020B0602020104020603" pitchFamily="34" charset="0"/>
              </a:rPr>
              <a:t> Rating Tool (</a:t>
            </a:r>
            <a:r>
              <a:rPr lang="en-MY" sz="1000" dirty="0" err="1">
                <a:latin typeface="Tw Cen MT" panose="020B0602020104020603" pitchFamily="34" charset="0"/>
              </a:rPr>
              <a:t>MyCREST</a:t>
            </a:r>
            <a:r>
              <a:rPr lang="en-MY" sz="1000" dirty="0">
                <a:latin typeface="Tw Cen MT" panose="020B0602020104020603" pitchFamily="34" charset="0"/>
              </a:rPr>
              <a:t>) Assessors are </a:t>
            </a:r>
            <a:r>
              <a:rPr lang="en-MY" sz="1000" dirty="0" smtClean="0">
                <a:latin typeface="Tw Cen MT" panose="020B0602020104020603" pitchFamily="34" charset="0"/>
              </a:rPr>
              <a:t>personnel </a:t>
            </a:r>
            <a:r>
              <a:rPr lang="en-MY" sz="1000" dirty="0">
                <a:latin typeface="Tw Cen MT" panose="020B0602020104020603" pitchFamily="34" charset="0"/>
              </a:rPr>
              <a:t>accredited by CIDB whose role is to assess building construction projects using </a:t>
            </a:r>
            <a:r>
              <a:rPr lang="en-MY" sz="1000" dirty="0" err="1">
                <a:latin typeface="Tw Cen MT" panose="020B0602020104020603" pitchFamily="34" charset="0"/>
              </a:rPr>
              <a:t>MyCREST</a:t>
            </a:r>
            <a:r>
              <a:rPr lang="en-MY" sz="1000" dirty="0">
                <a:latin typeface="Tw Cen MT" panose="020B0602020104020603" pitchFamily="34" charset="0"/>
              </a:rPr>
              <a:t>. Only </a:t>
            </a:r>
            <a:r>
              <a:rPr lang="en-MY" sz="1000" dirty="0" err="1">
                <a:latin typeface="Tw Cen MT" panose="020B0602020104020603" pitchFamily="34" charset="0"/>
              </a:rPr>
              <a:t>MyCREST</a:t>
            </a:r>
            <a:r>
              <a:rPr lang="en-MY" sz="1000" dirty="0">
                <a:latin typeface="Tw Cen MT" panose="020B0602020104020603" pitchFamily="34" charset="0"/>
              </a:rPr>
              <a:t> Qualified </a:t>
            </a:r>
            <a:r>
              <a:rPr lang="en-MY" sz="1000" dirty="0" smtClean="0">
                <a:latin typeface="Tw Cen MT" panose="020B0602020104020603" pitchFamily="34" charset="0"/>
              </a:rPr>
              <a:t>Professionals are </a:t>
            </a:r>
            <a:r>
              <a:rPr lang="en-MY" sz="1000" dirty="0">
                <a:latin typeface="Tw Cen MT" panose="020B0602020104020603" pitchFamily="34" charset="0"/>
              </a:rPr>
              <a:t>eligible to become </a:t>
            </a:r>
            <a:r>
              <a:rPr lang="en-MY" sz="1000" dirty="0" err="1">
                <a:latin typeface="Tw Cen MT" panose="020B0602020104020603" pitchFamily="34" charset="0"/>
              </a:rPr>
              <a:t>MyCREST</a:t>
            </a:r>
            <a:r>
              <a:rPr lang="en-MY" sz="1000" dirty="0">
                <a:latin typeface="Tw Cen MT" panose="020B0602020104020603" pitchFamily="34" charset="0"/>
              </a:rPr>
              <a:t> </a:t>
            </a:r>
            <a:r>
              <a:rPr lang="en-MY" sz="1000" dirty="0" smtClean="0">
                <a:latin typeface="Tw Cen MT" panose="020B0602020104020603" pitchFamily="34" charset="0"/>
              </a:rPr>
              <a:t>Assessors (MA).</a:t>
            </a:r>
            <a:endParaRPr lang="en-MY" sz="1000" dirty="0">
              <a:latin typeface="Tw Cen MT" panose="020B0602020104020603" pitchFamily="34" charset="0"/>
            </a:endParaRPr>
          </a:p>
          <a:p>
            <a:pPr algn="just"/>
            <a:endParaRPr lang="en-MY" sz="1000" dirty="0">
              <a:latin typeface="Tw Cen MT" panose="020B0602020104020603" pitchFamily="34" charset="0"/>
            </a:endParaRPr>
          </a:p>
          <a:p>
            <a:pPr algn="just"/>
            <a:r>
              <a:rPr lang="en-MY" sz="1000" b="1" dirty="0" smtClean="0">
                <a:latin typeface="Tw Cen MT" panose="020B0602020104020603" pitchFamily="34" charset="0"/>
              </a:rPr>
              <a:t>Assessors </a:t>
            </a:r>
            <a:r>
              <a:rPr lang="en-MY" sz="1000" b="1" dirty="0">
                <a:latin typeface="Tw Cen MT" panose="020B0602020104020603" pitchFamily="34" charset="0"/>
              </a:rPr>
              <a:t>Accredited</a:t>
            </a:r>
          </a:p>
          <a:p>
            <a:pPr algn="just"/>
            <a:r>
              <a:rPr lang="en-MY" sz="1000" dirty="0" smtClean="0">
                <a:latin typeface="Tw Cen MT" panose="020B0602020104020603" pitchFamily="34" charset="0"/>
              </a:rPr>
              <a:t>The statistics of MA accredited are as follows : </a:t>
            </a:r>
          </a:p>
          <a:p>
            <a:pPr algn="just"/>
            <a:endParaRPr lang="en-MY" sz="1000" dirty="0" smtClean="0">
              <a:latin typeface="Tw Cen MT" panose="020B0602020104020603" pitchFamily="34" charset="0"/>
            </a:endParaRPr>
          </a:p>
          <a:p>
            <a:pPr algn="just"/>
            <a:endParaRPr lang="en-MY" sz="1000" dirty="0" smtClean="0">
              <a:latin typeface="Tw Cen MT" panose="020B0602020104020603" pitchFamily="34" charset="0"/>
            </a:endParaRPr>
          </a:p>
          <a:p>
            <a:pPr algn="just"/>
            <a:endParaRPr lang="en-MY" sz="1000" dirty="0" smtClean="0">
              <a:latin typeface="Tw Cen MT" panose="020B0602020104020603" pitchFamily="34" charset="0"/>
            </a:endParaRPr>
          </a:p>
          <a:p>
            <a:pPr algn="just"/>
            <a:endParaRPr lang="en-MY" sz="1000" dirty="0" smtClean="0">
              <a:latin typeface="Tw Cen MT" panose="020B0602020104020603" pitchFamily="34" charset="0"/>
            </a:endParaRPr>
          </a:p>
          <a:p>
            <a:pPr algn="just"/>
            <a:endParaRPr lang="en-MY" sz="1000" dirty="0" smtClean="0">
              <a:latin typeface="Tw Cen MT" panose="020B0602020104020603" pitchFamily="34" charset="0"/>
            </a:endParaRPr>
          </a:p>
          <a:p>
            <a:pPr algn="just"/>
            <a:endParaRPr lang="en-MY" sz="1000" dirty="0" smtClean="0">
              <a:latin typeface="Tw Cen MT" panose="020B0602020104020603" pitchFamily="34" charset="0"/>
            </a:endParaRPr>
          </a:p>
          <a:p>
            <a:pPr algn="just"/>
            <a:endParaRPr lang="en-MY" sz="1000" dirty="0" smtClean="0">
              <a:latin typeface="Tw Cen MT" panose="020B0602020104020603" pitchFamily="34" charset="0"/>
            </a:endParaRPr>
          </a:p>
          <a:p>
            <a:pPr algn="just"/>
            <a:endParaRPr lang="en-US" sz="1000" dirty="0" smtClean="0">
              <a:latin typeface="Tw Cen MT" panose="020B0602020104020603" pitchFamily="34" charset="0"/>
            </a:endParaRPr>
          </a:p>
          <a:p>
            <a:pPr algn="just"/>
            <a:endParaRPr lang="en-MY" sz="1000" dirty="0" smtClean="0">
              <a:latin typeface="Tw Cen MT" panose="020B0602020104020603" pitchFamily="34" charset="0"/>
            </a:endParaRPr>
          </a:p>
          <a:p>
            <a:pPr algn="just"/>
            <a:r>
              <a:rPr lang="en-MY" sz="1000" dirty="0" smtClean="0">
                <a:latin typeface="Tw Cen MT" panose="020B0602020104020603" pitchFamily="34" charset="0"/>
              </a:rPr>
              <a:t>As of 2017, there were 59 MA accredited of which 51 are representative from government agencies and 8 are representative from private sectors, academicians and associations.</a:t>
            </a:r>
          </a:p>
          <a:p>
            <a:pPr algn="just"/>
            <a:endParaRPr lang="en-MY" sz="1000" dirty="0" smtClean="0">
              <a:latin typeface="Tw Cen MT" panose="020B0602020104020603" pitchFamily="34" charset="0"/>
            </a:endParaRPr>
          </a:p>
          <a:p>
            <a:pPr algn="just"/>
            <a:r>
              <a:rPr lang="en-MY" sz="1000" dirty="0" smtClean="0">
                <a:latin typeface="Tw Cen MT" panose="020B0602020104020603" pitchFamily="34" charset="0"/>
              </a:rPr>
              <a:t>For 2018, the arrangement to accredit all 25 Assessors is expected to be held on 15 – 16 August 2018.</a:t>
            </a:r>
            <a:endParaRPr lang="en-MY" sz="1000" dirty="0">
              <a:solidFill>
                <a:srgbClr val="FF0000"/>
              </a:solidFill>
              <a:latin typeface="Tw Cen MT" panose="020B0602020104020603" pitchFamily="34" charset="0"/>
            </a:endParaRPr>
          </a:p>
          <a:p>
            <a:pPr algn="just"/>
            <a:endParaRPr lang="en-MY" sz="1000" b="1" dirty="0" smtClean="0">
              <a:latin typeface="Tw Cen MT" panose="020B0602020104020603" pitchFamily="34" charset="0"/>
            </a:endParaRPr>
          </a:p>
          <a:p>
            <a:pPr algn="just"/>
            <a:r>
              <a:rPr lang="en-MY" sz="1000" b="1" dirty="0" err="1" smtClean="0">
                <a:latin typeface="Tw Cen MT" panose="020B0602020104020603" pitchFamily="34" charset="0"/>
              </a:rPr>
              <a:t>MyCREST</a:t>
            </a:r>
            <a:r>
              <a:rPr lang="en-MY" sz="1000" b="1" dirty="0" smtClean="0">
                <a:latin typeface="Tw Cen MT" panose="020B0602020104020603" pitchFamily="34" charset="0"/>
              </a:rPr>
              <a:t> </a:t>
            </a:r>
            <a:r>
              <a:rPr lang="en-MY" sz="1000" b="1" dirty="0">
                <a:latin typeface="Tw Cen MT" panose="020B0602020104020603" pitchFamily="34" charset="0"/>
              </a:rPr>
              <a:t>Enhanced</a:t>
            </a:r>
          </a:p>
          <a:p>
            <a:pPr algn="just"/>
            <a:r>
              <a:rPr lang="en-MY" sz="1000" dirty="0">
                <a:latin typeface="Tw Cen MT" panose="020B0602020104020603" pitchFamily="34" charset="0"/>
              </a:rPr>
              <a:t>The consultant to enhance </a:t>
            </a:r>
            <a:r>
              <a:rPr lang="en-MY" sz="1000" dirty="0" err="1" smtClean="0">
                <a:latin typeface="Tw Cen MT" panose="020B0602020104020603" pitchFamily="34" charset="0"/>
              </a:rPr>
              <a:t>MyCREST</a:t>
            </a:r>
            <a:r>
              <a:rPr lang="en-MY" sz="1000" dirty="0" smtClean="0">
                <a:latin typeface="Tw Cen MT" panose="020B0602020104020603" pitchFamily="34" charset="0"/>
              </a:rPr>
              <a:t> was appointed in May 2018. A workshop with projects that adopted </a:t>
            </a:r>
            <a:r>
              <a:rPr lang="en-MY" sz="1000" dirty="0" err="1" smtClean="0">
                <a:latin typeface="Tw Cen MT" panose="020B0602020104020603" pitchFamily="34" charset="0"/>
              </a:rPr>
              <a:t>MyCREST</a:t>
            </a:r>
            <a:r>
              <a:rPr lang="en-MY" sz="1000" dirty="0" smtClean="0">
                <a:latin typeface="Tw Cen MT" panose="020B0602020104020603" pitchFamily="34" charset="0"/>
              </a:rPr>
              <a:t> was conducted on 5 June 2018 to gain feedback for Design and Construction Stage. The same session was conducted on 11 June 2018 for Operation and Maintenance Stage. The Calculator review workshop was conducted on 21 June 2018. The output of all sessions were presented to CIDB on 29 June 2018. </a:t>
            </a:r>
          </a:p>
          <a:p>
            <a:pPr algn="just"/>
            <a:endParaRPr lang="en-MY" sz="1000" dirty="0">
              <a:latin typeface="Tw Cen MT" panose="020B0602020104020603" pitchFamily="34" charset="0"/>
            </a:endParaRPr>
          </a:p>
        </p:txBody>
      </p:sp>
      <p:sp>
        <p:nvSpPr>
          <p:cNvPr id="5" name="Rectangle 4"/>
          <p:cNvSpPr/>
          <p:nvPr/>
        </p:nvSpPr>
        <p:spPr>
          <a:xfrm>
            <a:off x="2110332" y="63798"/>
            <a:ext cx="2813334" cy="307777"/>
          </a:xfrm>
          <a:prstGeom prst="rect">
            <a:avLst/>
          </a:prstGeom>
          <a:ln>
            <a:noFill/>
          </a:ln>
        </p:spPr>
        <p:txBody>
          <a:bodyPr wrap="none">
            <a:spAutoFit/>
          </a:bodyPr>
          <a:lstStyle/>
          <a:p>
            <a:r>
              <a:rPr lang="ms-MY" sz="1400" b="1" dirty="0">
                <a:solidFill>
                  <a:srgbClr val="00B050"/>
                </a:solidFill>
                <a:latin typeface="Tw Cen MT" panose="020B0602020104020603" pitchFamily="34" charset="0"/>
              </a:rPr>
              <a:t>ENVIRONMENTAL SUSTAINABILITY</a:t>
            </a: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a:solidFill>
                  <a:schemeClr val="bg1"/>
                </a:solidFill>
                <a:latin typeface="Tw Cen MT" panose="020B0602020104020603" pitchFamily="34" charset="0"/>
              </a:rPr>
              <a:t>KPI E2-121</a:t>
            </a:r>
            <a:endParaRPr lang="ms-MY" sz="2800" dirty="0">
              <a:solidFill>
                <a:schemeClr val="bg1"/>
              </a:solidFill>
            </a:endParaRPr>
          </a:p>
        </p:txBody>
      </p:sp>
      <p:sp>
        <p:nvSpPr>
          <p:cNvPr id="15" name="TextBox 14"/>
          <p:cNvSpPr txBox="1"/>
          <p:nvPr/>
        </p:nvSpPr>
        <p:spPr>
          <a:xfrm>
            <a:off x="0" y="4305602"/>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PROGRESS REPORT UNTIL Q2 2018</a:t>
            </a:r>
            <a:endParaRPr lang="en-MY" sz="900" b="1" dirty="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ANNUAL TARGET</a:t>
            </a:r>
            <a:endParaRPr lang="en-MY" sz="900" b="1" dirty="0">
              <a:solidFill>
                <a:schemeClr val="bg1"/>
              </a:solidFill>
              <a:latin typeface="Tw Cen MT" panose="020B0602020104020603"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1468558963"/>
              </p:ext>
            </p:extLst>
          </p:nvPr>
        </p:nvGraphicFramePr>
        <p:xfrm>
          <a:off x="266701" y="5922064"/>
          <a:ext cx="5219698" cy="1127760"/>
        </p:xfrm>
        <a:graphic>
          <a:graphicData uri="http://schemas.openxmlformats.org/drawingml/2006/table">
            <a:tbl>
              <a:tblPr firstRow="1" bandRow="1">
                <a:tableStyleId>{2D5ABB26-0587-4C30-8999-92F81FD0307C}</a:tableStyleId>
              </a:tblPr>
              <a:tblGrid>
                <a:gridCol w="1070393">
                  <a:extLst>
                    <a:ext uri="{9D8B030D-6E8A-4147-A177-3AD203B41FA5}">
                      <a16:colId xmlns:a16="http://schemas.microsoft.com/office/drawing/2014/main" val="20000"/>
                    </a:ext>
                  </a:extLst>
                </a:gridCol>
                <a:gridCol w="829861">
                  <a:extLst>
                    <a:ext uri="{9D8B030D-6E8A-4147-A177-3AD203B41FA5}">
                      <a16:colId xmlns:a16="http://schemas.microsoft.com/office/drawing/2014/main" val="3034331646"/>
                    </a:ext>
                  </a:extLst>
                </a:gridCol>
                <a:gridCol w="829861">
                  <a:extLst>
                    <a:ext uri="{9D8B030D-6E8A-4147-A177-3AD203B41FA5}">
                      <a16:colId xmlns:a16="http://schemas.microsoft.com/office/drawing/2014/main" val="20001"/>
                    </a:ext>
                  </a:extLst>
                </a:gridCol>
                <a:gridCol w="829861">
                  <a:extLst>
                    <a:ext uri="{9D8B030D-6E8A-4147-A177-3AD203B41FA5}">
                      <a16:colId xmlns:a16="http://schemas.microsoft.com/office/drawing/2014/main" val="20002"/>
                    </a:ext>
                  </a:extLst>
                </a:gridCol>
                <a:gridCol w="829861">
                  <a:extLst>
                    <a:ext uri="{9D8B030D-6E8A-4147-A177-3AD203B41FA5}">
                      <a16:colId xmlns:a16="http://schemas.microsoft.com/office/drawing/2014/main" val="20003"/>
                    </a:ext>
                  </a:extLst>
                </a:gridCol>
                <a:gridCol w="829861">
                  <a:extLst>
                    <a:ext uri="{9D8B030D-6E8A-4147-A177-3AD203B41FA5}">
                      <a16:colId xmlns:a16="http://schemas.microsoft.com/office/drawing/2014/main" val="20004"/>
                    </a:ext>
                  </a:extLst>
                </a:gridCol>
              </a:tblGrid>
              <a:tr h="219075">
                <a:tc>
                  <a:txBody>
                    <a:bodyPr/>
                    <a:lstStyle/>
                    <a:p>
                      <a:endParaRPr lang="en-MY" sz="1000" kern="1200" dirty="0">
                        <a:solidFill>
                          <a:schemeClr val="tx1"/>
                        </a:solidFill>
                        <a:latin typeface="Tw Cen MT" panose="020B0602020104020603"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1000" b="1" kern="1200" dirty="0" smtClean="0">
                          <a:solidFill>
                            <a:schemeClr val="tx1"/>
                          </a:solidFill>
                          <a:latin typeface="Tw Cen MT" panose="020B0602020104020603" pitchFamily="34" charset="0"/>
                          <a:ea typeface="+mn-ea"/>
                          <a:cs typeface="+mn-cs"/>
                        </a:rPr>
                        <a:t>Prior 2016</a:t>
                      </a:r>
                      <a:endParaRPr lang="en-MY" sz="1000" b="1"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MY" sz="1000" b="1" kern="1200" dirty="0" smtClean="0">
                          <a:solidFill>
                            <a:schemeClr val="tx1"/>
                          </a:solidFill>
                          <a:latin typeface="Tw Cen MT" panose="020B0602020104020603" pitchFamily="34" charset="0"/>
                          <a:ea typeface="+mn-ea"/>
                          <a:cs typeface="+mn-cs"/>
                        </a:rPr>
                        <a:t>2017</a:t>
                      </a:r>
                      <a:endParaRPr lang="en-MY" sz="1000" b="1"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MY" sz="1000" b="1" kern="1200" dirty="0" smtClean="0">
                          <a:solidFill>
                            <a:schemeClr val="tx1"/>
                          </a:solidFill>
                          <a:latin typeface="Tw Cen MT" panose="020B0602020104020603" pitchFamily="34" charset="0"/>
                          <a:ea typeface="+mn-ea"/>
                          <a:cs typeface="+mn-cs"/>
                        </a:rPr>
                        <a:t>2018</a:t>
                      </a:r>
                      <a:endParaRPr lang="en-MY" sz="1000" b="1"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MY" sz="1000" b="1" kern="1200" dirty="0" smtClean="0">
                          <a:solidFill>
                            <a:schemeClr val="tx1"/>
                          </a:solidFill>
                          <a:latin typeface="Tw Cen MT" panose="020B0602020104020603" pitchFamily="34" charset="0"/>
                          <a:ea typeface="+mn-ea"/>
                          <a:cs typeface="+mn-cs"/>
                        </a:rPr>
                        <a:t>2019</a:t>
                      </a:r>
                      <a:endParaRPr lang="en-MY" sz="1000" b="1"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MY" sz="1000" b="1" kern="1200" dirty="0" smtClean="0">
                          <a:solidFill>
                            <a:schemeClr val="tx1"/>
                          </a:solidFill>
                          <a:latin typeface="Tw Cen MT" panose="020B0602020104020603" pitchFamily="34" charset="0"/>
                          <a:ea typeface="+mn-ea"/>
                          <a:cs typeface="+mn-cs"/>
                        </a:rPr>
                        <a:t>2020</a:t>
                      </a:r>
                      <a:endParaRPr lang="en-MY" sz="1000" b="1"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0"/>
                  </a:ext>
                </a:extLst>
              </a:tr>
              <a:tr h="239141">
                <a:tc>
                  <a:txBody>
                    <a:bodyPr/>
                    <a:lstStyle/>
                    <a:p>
                      <a:r>
                        <a:rPr lang="en-MY" sz="1000" kern="1200" dirty="0" smtClean="0">
                          <a:solidFill>
                            <a:schemeClr val="tx1"/>
                          </a:solidFill>
                          <a:latin typeface="Tw Cen MT" panose="020B0602020104020603" pitchFamily="34" charset="0"/>
                          <a:ea typeface="+mn-ea"/>
                          <a:cs typeface="+mn-cs"/>
                        </a:rPr>
                        <a:t>Target</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kern="1200" dirty="0" smtClean="0">
                          <a:solidFill>
                            <a:schemeClr val="tx1"/>
                          </a:solidFill>
                          <a:latin typeface="Tw Cen MT" panose="020B0602020104020603" pitchFamily="34" charset="0"/>
                          <a:ea typeface="+mn-ea"/>
                          <a:cs typeface="+mn-cs"/>
                        </a:rPr>
                        <a:t>-</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kern="1200" dirty="0" smtClean="0">
                          <a:solidFill>
                            <a:schemeClr val="tx1"/>
                          </a:solidFill>
                          <a:latin typeface="Tw Cen MT" panose="020B0602020104020603" pitchFamily="34" charset="0"/>
                          <a:ea typeface="+mn-ea"/>
                          <a:cs typeface="+mn-cs"/>
                        </a:rPr>
                        <a:t>25</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kern="1200" dirty="0" smtClean="0">
                          <a:solidFill>
                            <a:schemeClr val="tx1"/>
                          </a:solidFill>
                          <a:latin typeface="Tw Cen MT" panose="020B0602020104020603" pitchFamily="34" charset="0"/>
                          <a:ea typeface="+mn-ea"/>
                          <a:cs typeface="+mn-cs"/>
                        </a:rPr>
                        <a:t>25</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kern="1200" dirty="0" smtClean="0">
                          <a:solidFill>
                            <a:schemeClr val="tx1"/>
                          </a:solidFill>
                          <a:latin typeface="Tw Cen MT" panose="020B0602020104020603" pitchFamily="34" charset="0"/>
                          <a:ea typeface="+mn-ea"/>
                          <a:cs typeface="+mn-cs"/>
                        </a:rPr>
                        <a:t>25</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kern="1200" dirty="0" smtClean="0">
                          <a:solidFill>
                            <a:schemeClr val="tx1"/>
                          </a:solidFill>
                          <a:latin typeface="Tw Cen MT" panose="020B0602020104020603" pitchFamily="34" charset="0"/>
                          <a:ea typeface="+mn-ea"/>
                          <a:cs typeface="+mn-cs"/>
                        </a:rPr>
                        <a:t>25</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46614">
                <a:tc>
                  <a:txBody>
                    <a:bodyPr/>
                    <a:lstStyle/>
                    <a:p>
                      <a:r>
                        <a:rPr lang="en-MY" sz="1000" kern="1200" dirty="0" smtClean="0">
                          <a:solidFill>
                            <a:schemeClr val="tx1"/>
                          </a:solidFill>
                          <a:latin typeface="Tw Cen MT" panose="020B0602020104020603" pitchFamily="34" charset="0"/>
                          <a:ea typeface="+mn-ea"/>
                          <a:cs typeface="+mn-cs"/>
                        </a:rPr>
                        <a:t>Achievement</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kern="1200" dirty="0" smtClean="0">
                          <a:solidFill>
                            <a:schemeClr val="tx1"/>
                          </a:solidFill>
                          <a:latin typeface="Tw Cen MT" panose="020B0602020104020603" pitchFamily="34" charset="0"/>
                          <a:ea typeface="+mn-ea"/>
                          <a:cs typeface="+mn-cs"/>
                        </a:rPr>
                        <a:t>30</a:t>
                      </a:r>
                      <a:endParaRPr lang="en-MY" sz="1000" kern="1200" dirty="0" smtClean="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kern="1200" dirty="0" smtClean="0">
                          <a:solidFill>
                            <a:schemeClr val="tx1"/>
                          </a:solidFill>
                          <a:latin typeface="Tw Cen MT" panose="020B0602020104020603" pitchFamily="34" charset="0"/>
                          <a:ea typeface="+mn-ea"/>
                          <a:cs typeface="+mn-cs"/>
                        </a:rPr>
                        <a:t>29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kern="1200" dirty="0" smtClean="0">
                          <a:solidFill>
                            <a:schemeClr val="tx1"/>
                          </a:solidFill>
                          <a:latin typeface="Tw Cen MT" panose="020B0602020104020603" pitchFamily="34" charset="0"/>
                          <a:ea typeface="+mn-ea"/>
                          <a:cs typeface="+mn-cs"/>
                        </a:rPr>
                        <a:t>0 </a:t>
                      </a:r>
                    </a:p>
                    <a:p>
                      <a:pPr algn="ctr"/>
                      <a:r>
                        <a:rPr lang="en-MY" sz="1000" kern="1200" dirty="0" smtClean="0">
                          <a:solidFill>
                            <a:schemeClr val="tx1"/>
                          </a:solidFill>
                          <a:latin typeface="Tw Cen MT" panose="020B0602020104020603" pitchFamily="34" charset="0"/>
                          <a:ea typeface="+mn-ea"/>
                          <a:cs typeface="+mn-cs"/>
                        </a:rPr>
                        <a:t>(Q2 2018)</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kern="1200" dirty="0" smtClean="0">
                          <a:solidFill>
                            <a:schemeClr val="tx1"/>
                          </a:solidFill>
                          <a:latin typeface="Tw Cen MT" panose="020B0602020104020603" pitchFamily="34" charset="0"/>
                          <a:ea typeface="+mn-ea"/>
                          <a:cs typeface="+mn-cs"/>
                        </a:rPr>
                        <a:t>-</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55629">
                <a:tc>
                  <a:txBody>
                    <a:bodyPr/>
                    <a:lstStyle/>
                    <a:p>
                      <a:r>
                        <a:rPr lang="en-MY" sz="1000" kern="1200" dirty="0" smtClean="0">
                          <a:solidFill>
                            <a:schemeClr val="tx1"/>
                          </a:solidFill>
                          <a:latin typeface="Tw Cen MT" panose="020B0602020104020603" pitchFamily="34" charset="0"/>
                          <a:ea typeface="+mn-ea"/>
                          <a:cs typeface="+mn-cs"/>
                        </a:rPr>
                        <a:t>Achievement %</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kern="1200" dirty="0" smtClean="0">
                          <a:solidFill>
                            <a:schemeClr val="tx1"/>
                          </a:solidFill>
                          <a:latin typeface="Tw Cen MT" panose="020B0602020104020603" pitchFamily="34" charset="0"/>
                          <a:ea typeface="+mn-ea"/>
                          <a:cs typeface="+mn-cs"/>
                        </a:rPr>
                        <a:t>-</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kern="1200" dirty="0" smtClean="0">
                          <a:solidFill>
                            <a:schemeClr val="tx1"/>
                          </a:solidFill>
                          <a:latin typeface="Tw Cen MT" panose="020B0602020104020603" pitchFamily="34" charset="0"/>
                          <a:ea typeface="+mn-ea"/>
                          <a:cs typeface="+mn-cs"/>
                        </a:rPr>
                        <a:t>116%</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kern="1200" dirty="0" smtClean="0">
                          <a:solidFill>
                            <a:schemeClr val="tx1"/>
                          </a:solidFill>
                          <a:latin typeface="Tw Cen MT" panose="020B0602020104020603" pitchFamily="34" charset="0"/>
                          <a:ea typeface="+mn-ea"/>
                          <a:cs typeface="+mn-cs"/>
                        </a:rPr>
                        <a:t>-</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kern="1200" dirty="0" smtClean="0">
                          <a:solidFill>
                            <a:schemeClr val="tx1"/>
                          </a:solidFill>
                          <a:latin typeface="Tw Cen MT" panose="020B0602020104020603" pitchFamily="34" charset="0"/>
                          <a:ea typeface="+mn-ea"/>
                          <a:cs typeface="+mn-cs"/>
                        </a:rPr>
                        <a:t>-</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867213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ext uri="{D42A27DB-BD31-4B8C-83A1-F6EECF244321}">
                <p14:modId xmlns:p14="http://schemas.microsoft.com/office/powerpoint/2010/main" val="3529910511"/>
              </p:ext>
            </p:extLst>
          </p:nvPr>
        </p:nvGraphicFramePr>
        <p:xfrm>
          <a:off x="2" y="2063918"/>
          <a:ext cx="6858000" cy="2708439"/>
        </p:xfrm>
        <a:graphic>
          <a:graphicData uri="http://schemas.openxmlformats.org/drawingml/2006/table">
            <a:tbl>
              <a:tblPr firstRow="1" bandRow="1">
                <a:tableStyleId>{5C22544A-7EE6-4342-B048-85BDC9FD1C3A}</a:tableStyleId>
              </a:tblPr>
              <a:tblGrid>
                <a:gridCol w="1318435">
                  <a:extLst>
                    <a:ext uri="{9D8B030D-6E8A-4147-A177-3AD203B41FA5}">
                      <a16:colId xmlns:a16="http://schemas.microsoft.com/office/drawing/2014/main" val="2124581660"/>
                    </a:ext>
                  </a:extLst>
                </a:gridCol>
                <a:gridCol w="1392865">
                  <a:extLst>
                    <a:ext uri="{9D8B030D-6E8A-4147-A177-3AD203B41FA5}">
                      <a16:colId xmlns:a16="http://schemas.microsoft.com/office/drawing/2014/main" val="3372148144"/>
                    </a:ext>
                  </a:extLst>
                </a:gridCol>
                <a:gridCol w="1382233">
                  <a:extLst>
                    <a:ext uri="{9D8B030D-6E8A-4147-A177-3AD203B41FA5}">
                      <a16:colId xmlns:a16="http://schemas.microsoft.com/office/drawing/2014/main" val="384475541"/>
                    </a:ext>
                  </a:extLst>
                </a:gridCol>
                <a:gridCol w="1360967">
                  <a:extLst>
                    <a:ext uri="{9D8B030D-6E8A-4147-A177-3AD203B41FA5}">
                      <a16:colId xmlns:a16="http://schemas.microsoft.com/office/drawing/2014/main" val="3666211108"/>
                    </a:ext>
                  </a:extLst>
                </a:gridCol>
                <a:gridCol w="1403500">
                  <a:extLst>
                    <a:ext uri="{9D8B030D-6E8A-4147-A177-3AD203B41FA5}">
                      <a16:colId xmlns:a16="http://schemas.microsoft.com/office/drawing/2014/main" val="2017577163"/>
                    </a:ext>
                  </a:extLst>
                </a:gridCol>
              </a:tblGrid>
              <a:tr h="422439">
                <a:tc>
                  <a:txBody>
                    <a:bodyPr/>
                    <a:lstStyle/>
                    <a:p>
                      <a:pPr algn="ctr"/>
                      <a:r>
                        <a:rPr lang="ms-MY" sz="900" dirty="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20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20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20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20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20</a:t>
                      </a:r>
                      <a:r>
                        <a:rPr lang="ms-MY" sz="900" dirty="0">
                          <a:solidFill>
                            <a:schemeClr val="bg1"/>
                          </a:solidFill>
                          <a:latin typeface="Tw Cen MT" panose="020B0602020104020603" pitchFamily="34" charset="0"/>
                        </a:rPr>
                        <a:t>%</a:t>
                      </a:r>
                    </a:p>
                  </a:txBody>
                  <a:tcPr>
                    <a:solidFill>
                      <a:srgbClr val="00B050">
                        <a:alpha val="64706"/>
                      </a:srgbClr>
                    </a:solidFill>
                  </a:tcPr>
                </a:tc>
                <a:extLst>
                  <a:ext uri="{0D108BD9-81ED-4DB2-BD59-A6C34878D82A}">
                    <a16:rowId xmlns:a16="http://schemas.microsoft.com/office/drawing/2014/main" val="2306563032"/>
                  </a:ext>
                </a:extLst>
              </a:tr>
              <a:tr h="178793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Tw Cen MT" pitchFamily="34" charset="0"/>
                          <a:ea typeface="+mn-ea"/>
                          <a:cs typeface="+mn-cs"/>
                        </a:rPr>
                        <a:t>Sustainable specification completed by JKR</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ms-MY" sz="900" b="0" i="0" u="none" strike="noStrike" kern="1200" cap="none" spc="0" normalizeH="0" baseline="0" noProof="0" dirty="0">
                        <a:ln>
                          <a:noFill/>
                        </a:ln>
                        <a:solidFill>
                          <a:srgbClr val="000000"/>
                        </a:solidFill>
                        <a:effectLst/>
                        <a:uLnTx/>
                        <a:uFillTx/>
                        <a:latin typeface="Tw Cen MT" pitchFamily="34"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ms-MY" sz="900" b="0" i="0" u="none" strike="noStrike" kern="1200" cap="none" spc="0" normalizeH="0" baseline="0" noProof="0" dirty="0">
                          <a:ln>
                            <a:noFill/>
                          </a:ln>
                          <a:solidFill>
                            <a:srgbClr val="000000"/>
                          </a:solidFill>
                          <a:effectLst/>
                          <a:uLnTx/>
                          <a:uFillTx/>
                          <a:latin typeface="Tw Cen MT" pitchFamily="34" charset="0"/>
                          <a:ea typeface="+mn-ea"/>
                          <a:cs typeface="+mn-cs"/>
                        </a:rPr>
                        <a:t>3 pilot projects for the implementation of sustainable specification identified by JKR</a:t>
                      </a:r>
                    </a:p>
                    <a:p>
                      <a:pPr>
                        <a:lnSpc>
                          <a:spcPct val="100000"/>
                        </a:lnSpc>
                      </a:pPr>
                      <a:endParaRPr lang="en-MY" sz="900" dirty="0">
                        <a:latin typeface="Tw Cen MT" pitchFamily="34" charset="0"/>
                      </a:endParaRPr>
                    </a:p>
                  </a:txBody>
                  <a:tcPr>
                    <a:solidFill>
                      <a:srgbClr val="00B050">
                        <a:alpha val="10000"/>
                      </a:srgb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ms-MY" sz="900" b="0" i="0" u="none" strike="noStrike" kern="1200" cap="none" spc="0" normalizeH="0" baseline="0" noProof="0" dirty="0">
                          <a:ln>
                            <a:noFill/>
                          </a:ln>
                          <a:solidFill>
                            <a:schemeClr val="tx1"/>
                          </a:solidFill>
                          <a:effectLst/>
                          <a:uLnTx/>
                          <a:uFillTx/>
                          <a:latin typeface="Tw Cen MT" pitchFamily="34" charset="0"/>
                          <a:ea typeface="+mn-ea"/>
                          <a:cs typeface="+mn-cs"/>
                        </a:rPr>
                        <a:t>Sustainable specification in pilot projects implemented</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ms-MY" sz="900" b="0" i="0" u="none" strike="noStrike" kern="1200" cap="none" spc="0" normalizeH="0" baseline="0" noProof="0" dirty="0">
                        <a:ln>
                          <a:noFill/>
                        </a:ln>
                        <a:solidFill>
                          <a:schemeClr val="tx1"/>
                        </a:solidFill>
                        <a:effectLst/>
                        <a:uLnTx/>
                        <a:uFillTx/>
                        <a:latin typeface="Tw Cen MT" pitchFamily="34"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chemeClr val="tx1"/>
                          </a:solidFill>
                          <a:effectLst/>
                          <a:uLnTx/>
                          <a:uFillTx/>
                          <a:latin typeface="Tw Cen MT" pitchFamily="34" charset="0"/>
                          <a:ea typeface="+mn-ea"/>
                          <a:cs typeface="Arial" panose="020B0604020202020204" pitchFamily="34" charset="0"/>
                        </a:rPr>
                        <a:t>Status on the </a:t>
                      </a:r>
                      <a:r>
                        <a:rPr kumimoji="0" lang="en-MY" sz="900" b="0" i="0" u="none" strike="noStrike" kern="1200" cap="none" spc="0" normalizeH="0" baseline="0" noProof="0" dirty="0">
                          <a:ln>
                            <a:noFill/>
                          </a:ln>
                          <a:solidFill>
                            <a:schemeClr val="tx1"/>
                          </a:solidFill>
                          <a:effectLst/>
                          <a:uLnTx/>
                          <a:uFillTx/>
                          <a:latin typeface="Tw Cen MT" pitchFamily="34" charset="0"/>
                          <a:ea typeface="+mn-ea"/>
                          <a:cs typeface="Arial" panose="020B0604020202020204" pitchFamily="34" charset="0"/>
                        </a:rPr>
                        <a:t>implementation of sustainable specification in procurement for public building and infrastructure </a:t>
                      </a:r>
                      <a:r>
                        <a:rPr kumimoji="0" lang="en-US" sz="900" b="0" i="0" u="none" strike="noStrike" kern="1200" cap="none" spc="0" normalizeH="0" baseline="0" noProof="0" dirty="0">
                          <a:ln>
                            <a:noFill/>
                          </a:ln>
                          <a:solidFill>
                            <a:schemeClr val="tx1"/>
                          </a:solidFill>
                          <a:effectLst/>
                          <a:uLnTx/>
                          <a:uFillTx/>
                          <a:latin typeface="Tw Cen MT" pitchFamily="34" charset="0"/>
                          <a:ea typeface="+mn-ea"/>
                          <a:cs typeface="Arial" panose="020B0604020202020204" pitchFamily="34" charset="0"/>
                        </a:rPr>
                        <a:t>reported</a:t>
                      </a:r>
                      <a:endParaRPr kumimoji="0" lang="en-US" sz="900" b="0" i="0" u="none" strike="sngStrike" kern="1200" cap="none" spc="0" normalizeH="0" baseline="0" noProof="0" dirty="0">
                        <a:ln>
                          <a:noFill/>
                        </a:ln>
                        <a:solidFill>
                          <a:schemeClr val="tx1"/>
                        </a:solidFill>
                        <a:effectLst/>
                        <a:uLnTx/>
                        <a:uFillTx/>
                        <a:latin typeface="Tw Cen MT" pitchFamily="34" charset="0"/>
                        <a:ea typeface="+mn-ea"/>
                        <a:cs typeface="Arial" panose="020B0604020202020204"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ms-MY" sz="900" b="0" i="0" u="none" strike="noStrike" kern="1200" cap="none" spc="0" normalizeH="0" baseline="0" noProof="0" dirty="0">
                        <a:ln>
                          <a:noFill/>
                        </a:ln>
                        <a:solidFill>
                          <a:srgbClr val="000000"/>
                        </a:solidFill>
                        <a:effectLst/>
                        <a:uLnTx/>
                        <a:uFillTx/>
                        <a:latin typeface="Tw Cen MT" pitchFamily="34" charset="0"/>
                        <a:ea typeface="+mn-ea"/>
                        <a:cs typeface="+mn-cs"/>
                      </a:endParaRPr>
                    </a:p>
                    <a:p>
                      <a:pPr>
                        <a:lnSpc>
                          <a:spcPct val="100000"/>
                        </a:lnSpc>
                        <a:defRPr/>
                      </a:pPr>
                      <a:endParaRPr lang="en-US" sz="900" dirty="0">
                        <a:solidFill>
                          <a:srgbClr val="FF0000"/>
                        </a:solidFill>
                        <a:latin typeface="Tw Cen MT" pitchFamily="34" charset="0"/>
                      </a:endParaRPr>
                    </a:p>
                  </a:txBody>
                  <a:tcPr>
                    <a:solidFill>
                      <a:srgbClr val="00B050">
                        <a:alpha val="10000"/>
                      </a:srgbClr>
                    </a:solidFill>
                  </a:tcPr>
                </a:tc>
                <a:tc>
                  <a:txBody>
                    <a:bodyPr/>
                    <a:lstStyle/>
                    <a:p>
                      <a:r>
                        <a:rPr lang="en-US" sz="900" dirty="0" smtClean="0">
                          <a:solidFill>
                            <a:schemeClr val="tx1"/>
                          </a:solidFill>
                          <a:latin typeface="Tw Cen MT" pitchFamily="34" charset="0"/>
                        </a:rPr>
                        <a:t>Report on sustainable specification (GPSS Design Score) in procurement for public building and infrastructure issued</a:t>
                      </a:r>
                    </a:p>
                    <a:p>
                      <a:pPr eaLnBrk="1" fontAlgn="auto" hangingPunct="1">
                        <a:lnSpc>
                          <a:spcPct val="100000"/>
                        </a:lnSpc>
                        <a:spcBef>
                          <a:spcPts val="0"/>
                        </a:spcBef>
                        <a:spcAft>
                          <a:spcPts val="0"/>
                        </a:spcAft>
                        <a:defRPr/>
                      </a:pPr>
                      <a:endParaRPr kumimoji="0" lang="en-US" sz="900" b="0" i="0" u="none" strike="noStrike" kern="1200" cap="none" spc="0" normalizeH="0" baseline="0" noProof="0" dirty="0">
                        <a:ln>
                          <a:noFill/>
                        </a:ln>
                        <a:solidFill>
                          <a:schemeClr val="tx1"/>
                        </a:solidFill>
                        <a:effectLst/>
                        <a:uLnTx/>
                        <a:uFillTx/>
                        <a:latin typeface="Tw Cen MT" pitchFamily="34" charset="0"/>
                        <a:ea typeface="+mn-ea"/>
                        <a:cs typeface="Arial" panose="020B0604020202020204" pitchFamily="34" charset="0"/>
                      </a:endParaRPr>
                    </a:p>
                  </a:txBody>
                  <a:tcPr>
                    <a:solidFill>
                      <a:srgbClr val="00B050">
                        <a:alpha val="10000"/>
                      </a:srgbClr>
                    </a:solidFill>
                  </a:tcPr>
                </a:tc>
                <a:tc>
                  <a:txBody>
                    <a:bodyPr/>
                    <a:lstStyle/>
                    <a:p>
                      <a:r>
                        <a:rPr lang="en-US" sz="900" dirty="0" smtClean="0">
                          <a:solidFill>
                            <a:schemeClr val="tx1"/>
                          </a:solidFill>
                          <a:latin typeface="Tw Cen MT" pitchFamily="34" charset="0"/>
                        </a:rPr>
                        <a:t>Report on sustainable specification (GPSS Construction Score) in procurement for public building and infrastructure issued</a:t>
                      </a:r>
                    </a:p>
                    <a:p>
                      <a:pPr>
                        <a:lnSpc>
                          <a:spcPct val="100000"/>
                        </a:lnSpc>
                      </a:pPr>
                      <a:endParaRPr kumimoji="0" lang="en-MY" sz="900" b="0" i="0" u="none" strike="noStrike" kern="1200" cap="none" spc="0" normalizeH="0" baseline="0" noProof="0" dirty="0">
                        <a:ln>
                          <a:noFill/>
                        </a:ln>
                        <a:solidFill>
                          <a:schemeClr val="tx1"/>
                        </a:solidFill>
                        <a:effectLst/>
                        <a:uLnTx/>
                        <a:uFillTx/>
                        <a:latin typeface="Tw Cen MT" pitchFamily="34" charset="0"/>
                        <a:ea typeface="+mn-ea"/>
                        <a:cs typeface="Arial" panose="020B0604020202020204" pitchFamily="34" charset="0"/>
                      </a:endParaRPr>
                    </a:p>
                  </a:txBody>
                  <a:tcPr>
                    <a:solidFill>
                      <a:srgbClr val="00B050">
                        <a:alpha val="10000"/>
                      </a:srgbClr>
                    </a:solidFill>
                  </a:tcPr>
                </a:tc>
                <a:tc>
                  <a:txBody>
                    <a:bodyPr/>
                    <a:lstStyle/>
                    <a:p>
                      <a:r>
                        <a:rPr lang="en-US" sz="900" dirty="0" smtClean="0">
                          <a:solidFill>
                            <a:schemeClr val="tx1"/>
                          </a:solidFill>
                          <a:latin typeface="Tw Cen MT" pitchFamily="34" charset="0"/>
                        </a:rPr>
                        <a:t>Final report on sustainable specification in procurement for public building and infrastructure issued</a:t>
                      </a:r>
                    </a:p>
                    <a:p>
                      <a:endParaRPr lang="en-US" sz="900" dirty="0" smtClean="0">
                        <a:solidFill>
                          <a:schemeClr val="tx1"/>
                        </a:solidFill>
                        <a:latin typeface="Tw Cen MT" pitchFamily="34" charset="0"/>
                      </a:endParaRPr>
                    </a:p>
                    <a:p>
                      <a:r>
                        <a:rPr lang="en-US" sz="900" dirty="0" smtClean="0">
                          <a:solidFill>
                            <a:schemeClr val="tx1"/>
                          </a:solidFill>
                          <a:latin typeface="Tw Cen MT" pitchFamily="34" charset="0"/>
                        </a:rPr>
                        <a:t>Circular on implementation of sustainable specification in procurement for public building and infrastructure issued by MOF</a:t>
                      </a:r>
                    </a:p>
                    <a:p>
                      <a:pPr>
                        <a:lnSpc>
                          <a:spcPct val="100000"/>
                        </a:lnSpc>
                      </a:pPr>
                      <a:endParaRPr kumimoji="0" lang="en-MY" sz="900" b="0" i="0" u="none" strike="noStrike" kern="1200" cap="none" spc="0" normalizeH="0" baseline="0" noProof="0" dirty="0">
                        <a:ln>
                          <a:noFill/>
                        </a:ln>
                        <a:solidFill>
                          <a:schemeClr val="tx1"/>
                        </a:solidFill>
                        <a:effectLst/>
                        <a:uLnTx/>
                        <a:uFillTx/>
                        <a:latin typeface="Tw Cen MT" pitchFamily="34" charset="0"/>
                        <a:ea typeface="+mn-ea"/>
                        <a:cs typeface="Arial" panose="020B0604020202020204" pitchFamily="34" charset="0"/>
                      </a:endParaRPr>
                    </a:p>
                  </a:txBody>
                  <a:tcPr>
                    <a:solidFill>
                      <a:srgbClr val="00B050">
                        <a:alpha val="10000"/>
                      </a:srgb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4619625"/>
            <a:ext cx="6857999" cy="5251540"/>
          </a:xfrm>
          <a:prstGeom prst="rect">
            <a:avLst/>
          </a:prstGeom>
          <a:noFill/>
          <a:ln w="19050">
            <a:solidFill>
              <a:srgbClr val="339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ext uri="{D42A27DB-BD31-4B8C-83A1-F6EECF244321}">
                <p14:modId xmlns:p14="http://schemas.microsoft.com/office/powerpoint/2010/main" val="296404932"/>
              </p:ext>
            </p:extLst>
          </p:nvPr>
        </p:nvGraphicFramePr>
        <p:xfrm>
          <a:off x="4614530" y="254484"/>
          <a:ext cx="2232862" cy="1584960"/>
        </p:xfrm>
        <a:graphic>
          <a:graphicData uri="http://schemas.openxmlformats.org/drawingml/2006/table">
            <a:tbl>
              <a:tblPr firstRow="1" bandRow="1">
                <a:tableStyleId>{5C22544A-7EE6-4342-B048-85BDC9FD1C3A}</a:tableStyleId>
              </a:tblPr>
              <a:tblGrid>
                <a:gridCol w="2232862">
                  <a:extLst>
                    <a:ext uri="{9D8B030D-6E8A-4147-A177-3AD203B41FA5}">
                      <a16:colId xmlns:a16="http://schemas.microsoft.com/office/drawing/2014/main" val="2880578049"/>
                    </a:ext>
                  </a:extLst>
                </a:gridCol>
              </a:tblGrid>
              <a:tr h="352491">
                <a:tc>
                  <a:txBody>
                    <a:bodyPr/>
                    <a:lstStyle/>
                    <a:p>
                      <a:pPr algn="r"/>
                      <a:r>
                        <a:rPr lang="ms-MY" sz="1000" b="1" dirty="0">
                          <a:solidFill>
                            <a:schemeClr val="tx1"/>
                          </a:solidFill>
                          <a:latin typeface="Tw Cen MT" panose="020B0602020104020603" pitchFamily="34" charset="0"/>
                        </a:rPr>
                        <a:t>SPONSOR</a:t>
                      </a:r>
                      <a:endParaRPr lang="ms-MY" sz="1000" b="1" baseline="0" dirty="0">
                        <a:solidFill>
                          <a:schemeClr val="tx1"/>
                        </a:solidFill>
                        <a:latin typeface="Tw Cen MT" panose="020B0602020104020603" pitchFamily="34" charset="0"/>
                      </a:endParaRPr>
                    </a:p>
                    <a:p>
                      <a:pPr algn="r"/>
                      <a:r>
                        <a:rPr lang="ms-MY" sz="1000" b="0">
                          <a:solidFill>
                            <a:schemeClr val="tx1"/>
                          </a:solidFill>
                          <a:latin typeface="Tw Cen MT" panose="020B0602020104020603" pitchFamily="34" charset="0"/>
                        </a:rPr>
                        <a:t>Datuk Ir. </a:t>
                      </a:r>
                      <a:r>
                        <a:rPr lang="ms-MY" sz="1000" b="0" dirty="0">
                          <a:solidFill>
                            <a:schemeClr val="tx1"/>
                          </a:solidFill>
                          <a:latin typeface="Tw Cen MT" panose="020B0602020104020603" pitchFamily="34" charset="0"/>
                        </a:rPr>
                        <a:t>Elias Ismail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a:solidFill>
                            <a:schemeClr val="tx1"/>
                          </a:solidFill>
                          <a:latin typeface="Tw Cen MT" panose="020B0602020104020603" pitchFamily="34" charset="0"/>
                        </a:rPr>
                        <a:t>OWNER</a:t>
                      </a:r>
                      <a:r>
                        <a:rPr lang="ms-MY" sz="1000" b="1" baseline="0" dirty="0">
                          <a:solidFill>
                            <a:schemeClr val="tx1"/>
                          </a:solidFill>
                          <a:latin typeface="Tw Cen MT" panose="020B0602020104020603" pitchFamily="34" charset="0"/>
                        </a:rPr>
                        <a:t> </a:t>
                      </a:r>
                    </a:p>
                    <a:p>
                      <a:pPr algn="r"/>
                      <a:r>
                        <a:rPr lang="pt-BR" sz="1000">
                          <a:solidFill>
                            <a:schemeClr val="tx1"/>
                          </a:solidFill>
                          <a:latin typeface="Tw Cen MT" panose="020B0602020104020603" pitchFamily="34" charset="0"/>
                        </a:rPr>
                        <a:t>Ir.</a:t>
                      </a:r>
                      <a:r>
                        <a:rPr lang="pt-BR" sz="1000" baseline="0">
                          <a:solidFill>
                            <a:schemeClr val="tx1"/>
                          </a:solidFill>
                          <a:latin typeface="Tw Cen MT" panose="020B0602020104020603" pitchFamily="34" charset="0"/>
                        </a:rPr>
                        <a:t> M. Ramuseren Muthu</a:t>
                      </a:r>
                      <a:endParaRPr lang="ms-MY" sz="1000" dirty="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a:solidFill>
                            <a:schemeClr val="tx1"/>
                          </a:solidFill>
                          <a:latin typeface="Tw Cen MT" panose="020B0602020104020603" pitchFamily="34" charset="0"/>
                        </a:rPr>
                        <a:t>OIC</a:t>
                      </a:r>
                      <a:endParaRPr lang="ms-MY" sz="1000" b="1" baseline="0" dirty="0">
                        <a:solidFill>
                          <a:schemeClr val="tx1"/>
                        </a:solidFill>
                        <a:latin typeface="Tw Cen MT" panose="020B0602020104020603" pitchFamily="34" charset="0"/>
                      </a:endParaRPr>
                    </a:p>
                    <a:p>
                      <a:pPr algn="r"/>
                      <a:r>
                        <a:rPr lang="ms-MY" sz="1000" dirty="0">
                          <a:solidFill>
                            <a:schemeClr val="tx1"/>
                          </a:solidFill>
                          <a:latin typeface="Tw Cen MT" panose="020B0602020104020603" pitchFamily="34" charset="0"/>
                        </a:rPr>
                        <a:t>Zuraihi Abdul Ghani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a:latin typeface="Tw Cen MT" panose="020B0602020104020603" pitchFamily="34" charset="0"/>
                        </a:rPr>
                        <a:t>KPI LEADER</a:t>
                      </a:r>
                      <a:r>
                        <a:rPr lang="ms-MY" sz="1000" b="1" baseline="0" dirty="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a:latin typeface="Tw Cen MT" panose="020B0602020104020603" pitchFamily="34" charset="0"/>
                        </a:rPr>
                        <a:t>MOF</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331376036"/>
              </p:ext>
            </p:extLst>
          </p:nvPr>
        </p:nvGraphicFramePr>
        <p:xfrm>
          <a:off x="-2" y="445153"/>
          <a:ext cx="4699593" cy="1322832"/>
        </p:xfrm>
        <a:graphic>
          <a:graphicData uri="http://schemas.openxmlformats.org/drawingml/2006/table">
            <a:tbl>
              <a:tblPr firstRow="1" bandRow="1">
                <a:tableStyleId>{5C22544A-7EE6-4342-B048-85BDC9FD1C3A}</a:tableStyleId>
              </a:tblPr>
              <a:tblGrid>
                <a:gridCol w="4699593">
                  <a:extLst>
                    <a:ext uri="{9D8B030D-6E8A-4147-A177-3AD203B41FA5}">
                      <a16:colId xmlns:a16="http://schemas.microsoft.com/office/drawing/2014/main" val="2880578049"/>
                    </a:ext>
                  </a:extLst>
                </a:gridCol>
              </a:tblGrid>
              <a:tr h="405451">
                <a:tc>
                  <a:txBody>
                    <a:bodyPr/>
                    <a:lstStyle/>
                    <a:p>
                      <a:r>
                        <a:rPr lang="ms-MY" sz="1000" b="1" kern="1200" dirty="0">
                          <a:solidFill>
                            <a:schemeClr val="tx1"/>
                          </a:solidFill>
                          <a:latin typeface="Tw Cen MT" panose="020B0602020104020603" pitchFamily="34" charset="0"/>
                          <a:ea typeface="+mn-ea"/>
                          <a:cs typeface="+mn-cs"/>
                        </a:rPr>
                        <a:t>KPI DESCRIPTION</a:t>
                      </a:r>
                    </a:p>
                    <a:p>
                      <a:pPr lvl="0"/>
                      <a:r>
                        <a:rPr lang="en-US" sz="1000" b="0" kern="1200" dirty="0">
                          <a:solidFill>
                            <a:schemeClr val="tx1"/>
                          </a:solidFill>
                          <a:latin typeface="Tw Cen MT" panose="020B0602020104020603" pitchFamily="34" charset="0"/>
                          <a:ea typeface="+mn-ea"/>
                          <a:cs typeface="+mn-cs"/>
                        </a:rPr>
                        <a:t>Sustainable specification mandated in procurement for public buildings/ infrastructure by Q4 2020</a:t>
                      </a: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dirty="0">
                          <a:solidFill>
                            <a:schemeClr val="tx1"/>
                          </a:solidFill>
                          <a:latin typeface="Tw Cen MT" panose="020B0602020104020603" pitchFamily="34" charset="0"/>
                        </a:rPr>
                        <a:t>INITIATIVE</a:t>
                      </a:r>
                    </a:p>
                    <a:p>
                      <a:pPr>
                        <a:lnSpc>
                          <a:spcPct val="88000"/>
                        </a:lnSpc>
                        <a:defRPr/>
                      </a:pPr>
                      <a:r>
                        <a:rPr lang="en-MY" sz="1000" b="0" kern="1200" dirty="0">
                          <a:solidFill>
                            <a:schemeClr val="tx1"/>
                          </a:solidFill>
                          <a:latin typeface="Tw Cen MT" panose="020B0602020104020603" pitchFamily="34" charset="0"/>
                          <a:ea typeface="+mn-ea"/>
                          <a:cs typeface="+mn-cs"/>
                        </a:rPr>
                        <a:t>E3-Focus on public projects to lead the charge on sustainable practices</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a:solidFill>
                            <a:schemeClr val="tx1"/>
                          </a:solidFill>
                          <a:latin typeface="Tw Cen MT" panose="020B0602020104020603" pitchFamily="34" charset="0"/>
                          <a:ea typeface="+mn-ea"/>
                          <a:cs typeface="+mn-cs"/>
                        </a:rPr>
                        <a:t>-</a:t>
                      </a:r>
                      <a:endParaRPr lang="ms-MY"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6" y="4936171"/>
            <a:ext cx="6864535" cy="4093428"/>
          </a:xfrm>
          <a:prstGeom prst="rect">
            <a:avLst/>
          </a:prstGeom>
          <a:noFill/>
        </p:spPr>
        <p:txBody>
          <a:bodyPr wrap="square" rtlCol="0">
            <a:spAutoFit/>
          </a:bodyPr>
          <a:lstStyle/>
          <a:p>
            <a:pPr algn="just"/>
            <a:r>
              <a:rPr lang="en-MY" sz="1000" dirty="0">
                <a:latin typeface="Tw Cen MT" panose="020B0602020104020603" pitchFamily="34" charset="0"/>
              </a:rPr>
              <a:t>This KPI is under the purview of </a:t>
            </a:r>
            <a:r>
              <a:rPr lang="en-MY" sz="1000" dirty="0" smtClean="0">
                <a:latin typeface="Tw Cen MT" panose="020B0602020104020603" pitchFamily="34" charset="0"/>
              </a:rPr>
              <a:t>IWG7.</a:t>
            </a:r>
            <a:endParaRPr lang="en-MY" sz="1000" dirty="0">
              <a:latin typeface="Tw Cen MT" panose="020B0602020104020603" pitchFamily="34" charset="0"/>
            </a:endParaRPr>
          </a:p>
          <a:p>
            <a:pPr algn="just"/>
            <a:endParaRPr lang="en-US" sz="1000" b="1" dirty="0" smtClean="0">
              <a:latin typeface="Tw Cen MT" pitchFamily="34" charset="0"/>
              <a:cs typeface="Arial" panose="020B0604020202020204" pitchFamily="34" charset="0"/>
            </a:endParaRPr>
          </a:p>
          <a:p>
            <a:pPr algn="just"/>
            <a:r>
              <a:rPr lang="en-US" sz="1000" b="1" dirty="0" smtClean="0">
                <a:latin typeface="Tw Cen MT" pitchFamily="34" charset="0"/>
                <a:cs typeface="Arial" panose="020B0604020202020204" pitchFamily="34" charset="0"/>
              </a:rPr>
              <a:t>Report </a:t>
            </a:r>
            <a:r>
              <a:rPr lang="en-US" sz="1000" b="1" dirty="0">
                <a:latin typeface="Tw Cen MT" pitchFamily="34" charset="0"/>
                <a:cs typeface="Arial" panose="020B0604020202020204" pitchFamily="34" charset="0"/>
              </a:rPr>
              <a:t>On Sustainable Specification In Procurement For Public Building</a:t>
            </a:r>
            <a:r>
              <a:rPr lang="en-MY" sz="1000" b="1" dirty="0">
                <a:latin typeface="Tw Cen MT" panose="020B0602020104020603" pitchFamily="34" charset="0"/>
              </a:rPr>
              <a:t> </a:t>
            </a:r>
          </a:p>
          <a:p>
            <a:pPr algn="just"/>
            <a:r>
              <a:rPr lang="en-MY" sz="1000" dirty="0">
                <a:latin typeface="Tw Cen MT" panose="020B0602020104020603" pitchFamily="34" charset="0"/>
              </a:rPr>
              <a:t>Sustainable specification was included in the contract document </a:t>
            </a:r>
            <a:r>
              <a:rPr lang="en-MY" sz="1000" dirty="0" smtClean="0">
                <a:latin typeface="Tw Cen MT" panose="020B0602020104020603" pitchFamily="34" charset="0"/>
              </a:rPr>
              <a:t>for </a:t>
            </a:r>
            <a:r>
              <a:rPr lang="en-MY" sz="1000" dirty="0">
                <a:latin typeface="Tw Cen MT" panose="020B0602020104020603" pitchFamily="34" charset="0"/>
              </a:rPr>
              <a:t>the three (3) pilot projects under JKR in 2016. The Green Product Scoring System (GPSS) was used to measure the percentage of green products used in these projects and the respective cost in monetary value. </a:t>
            </a:r>
          </a:p>
          <a:p>
            <a:pPr algn="just"/>
            <a:endParaRPr lang="en-MY" sz="1000" dirty="0">
              <a:latin typeface="Tw Cen MT" panose="020B0602020104020603" pitchFamily="34" charset="0"/>
            </a:endParaRPr>
          </a:p>
          <a:p>
            <a:pPr algn="just"/>
            <a:r>
              <a:rPr lang="en-MY" sz="1000" dirty="0">
                <a:latin typeface="Tw Cen MT" panose="020B0602020104020603" pitchFamily="34" charset="0"/>
              </a:rPr>
              <a:t>S</a:t>
            </a:r>
            <a:r>
              <a:rPr lang="en-MY" sz="1000" dirty="0" smtClean="0">
                <a:latin typeface="Tw Cen MT" panose="020B0602020104020603" pitchFamily="34" charset="0"/>
              </a:rPr>
              <a:t>tatus report on the projects are </a:t>
            </a:r>
            <a:r>
              <a:rPr lang="en-MY" sz="1000" dirty="0">
                <a:latin typeface="Tw Cen MT" panose="020B0602020104020603" pitchFamily="34" charset="0"/>
              </a:rPr>
              <a:t>as follows :</a:t>
            </a:r>
          </a:p>
          <a:p>
            <a:pPr algn="just"/>
            <a:endParaRPr lang="en-MY" sz="1000" dirty="0">
              <a:latin typeface="Tw Cen MT" panose="020B0602020104020603" pitchFamily="34" charset="0"/>
            </a:endParaRPr>
          </a:p>
          <a:p>
            <a:pPr algn="just"/>
            <a:r>
              <a:rPr lang="en-MY" sz="1000" dirty="0" smtClean="0">
                <a:latin typeface="Tw Cen MT" panose="020B0602020104020603" pitchFamily="34" charset="0"/>
              </a:rPr>
              <a:t>1)  </a:t>
            </a:r>
            <a:r>
              <a:rPr lang="en-MY" sz="1000" dirty="0" err="1" smtClean="0">
                <a:latin typeface="Tw Cen MT" panose="020B0602020104020603" pitchFamily="34" charset="0"/>
              </a:rPr>
              <a:t>Pusat</a:t>
            </a:r>
            <a:r>
              <a:rPr lang="en-MY" sz="1000" dirty="0" smtClean="0">
                <a:latin typeface="Tw Cen MT" panose="020B0602020104020603" pitchFamily="34" charset="0"/>
              </a:rPr>
              <a:t> </a:t>
            </a:r>
            <a:r>
              <a:rPr lang="en-MY" sz="1000" dirty="0" err="1">
                <a:latin typeface="Tw Cen MT" panose="020B0602020104020603" pitchFamily="34" charset="0"/>
              </a:rPr>
              <a:t>pengajian</a:t>
            </a:r>
            <a:r>
              <a:rPr lang="en-MY" sz="1000" dirty="0">
                <a:latin typeface="Tw Cen MT" panose="020B0602020104020603" pitchFamily="34" charset="0"/>
              </a:rPr>
              <a:t> </a:t>
            </a:r>
            <a:r>
              <a:rPr lang="en-MY" sz="1000" dirty="0" err="1">
                <a:latin typeface="Tw Cen MT" panose="020B0602020104020603" pitchFamily="34" charset="0"/>
              </a:rPr>
              <a:t>pengurusan</a:t>
            </a:r>
            <a:r>
              <a:rPr lang="en-MY" sz="1000" dirty="0">
                <a:latin typeface="Tw Cen MT" panose="020B0602020104020603" pitchFamily="34" charset="0"/>
              </a:rPr>
              <a:t> </a:t>
            </a:r>
            <a:r>
              <a:rPr lang="en-MY" sz="1000" dirty="0" err="1">
                <a:latin typeface="Tw Cen MT" panose="020B0602020104020603" pitchFamily="34" charset="0"/>
              </a:rPr>
              <a:t>pelancongan</a:t>
            </a:r>
            <a:r>
              <a:rPr lang="en-MY" sz="1000" dirty="0">
                <a:latin typeface="Tw Cen MT" panose="020B0602020104020603" pitchFamily="34" charset="0"/>
              </a:rPr>
              <a:t> </a:t>
            </a:r>
            <a:r>
              <a:rPr lang="en-MY" sz="1000" dirty="0" err="1" smtClean="0">
                <a:latin typeface="Tw Cen MT" panose="020B0602020104020603" pitchFamily="34" charset="0"/>
              </a:rPr>
              <a:t>Hospitaliti</a:t>
            </a:r>
            <a:r>
              <a:rPr lang="en-MY" sz="1000" dirty="0" smtClean="0">
                <a:latin typeface="Tw Cen MT" panose="020B0602020104020603" pitchFamily="34" charset="0"/>
              </a:rPr>
              <a:t> </a:t>
            </a:r>
            <a:r>
              <a:rPr lang="en-MY" sz="1000" dirty="0" err="1">
                <a:latin typeface="Tw Cen MT" panose="020B0602020104020603" pitchFamily="34" charset="0"/>
              </a:rPr>
              <a:t>dan</a:t>
            </a:r>
            <a:r>
              <a:rPr lang="en-MY" sz="1000" dirty="0">
                <a:latin typeface="Tw Cen MT" panose="020B0602020104020603" pitchFamily="34" charset="0"/>
              </a:rPr>
              <a:t> </a:t>
            </a:r>
            <a:r>
              <a:rPr lang="en-MY" sz="1000" dirty="0" err="1">
                <a:latin typeface="Tw Cen MT" panose="020B0602020104020603" pitchFamily="34" charset="0"/>
              </a:rPr>
              <a:t>Alam</a:t>
            </a:r>
            <a:r>
              <a:rPr lang="en-MY" sz="1000" dirty="0">
                <a:latin typeface="Tw Cen MT" panose="020B0602020104020603" pitchFamily="34" charset="0"/>
              </a:rPr>
              <a:t> </a:t>
            </a:r>
            <a:r>
              <a:rPr lang="en-MY" sz="1000" dirty="0" err="1">
                <a:latin typeface="Tw Cen MT" panose="020B0602020104020603" pitchFamily="34" charset="0"/>
              </a:rPr>
              <a:t>Sekitar</a:t>
            </a:r>
            <a:r>
              <a:rPr lang="en-MY" sz="1000" dirty="0">
                <a:latin typeface="Tw Cen MT" panose="020B0602020104020603" pitchFamily="34" charset="0"/>
              </a:rPr>
              <a:t> UUM </a:t>
            </a:r>
            <a:r>
              <a:rPr lang="en-MY" sz="1000" dirty="0" err="1">
                <a:latin typeface="Tw Cen MT" panose="020B0602020104020603" pitchFamily="34" charset="0"/>
              </a:rPr>
              <a:t>Colgis</a:t>
            </a:r>
            <a:endParaRPr lang="en-MY" sz="1000" dirty="0">
              <a:latin typeface="Tw Cen MT" panose="020B0602020104020603" pitchFamily="34" charset="0"/>
            </a:endParaRPr>
          </a:p>
          <a:p>
            <a:pPr marL="361950" indent="-184150" algn="just">
              <a:buFont typeface="Arial" panose="020B0604020202020204" pitchFamily="34" charset="0"/>
              <a:buChar char="•"/>
            </a:pPr>
            <a:r>
              <a:rPr lang="en-MY" sz="1000" dirty="0" smtClean="0">
                <a:latin typeface="Tw Cen MT" panose="020B0602020104020603" pitchFamily="34" charset="0"/>
              </a:rPr>
              <a:t>GPSS </a:t>
            </a:r>
            <a:r>
              <a:rPr lang="en-MY" sz="1000" dirty="0">
                <a:latin typeface="Tw Cen MT" panose="020B0602020104020603" pitchFamily="34" charset="0"/>
              </a:rPr>
              <a:t>Score : </a:t>
            </a:r>
            <a:r>
              <a:rPr lang="en-US" sz="1000" dirty="0">
                <a:latin typeface="Tw Cen MT" panose="020B0602020104020603" pitchFamily="34" charset="0"/>
              </a:rPr>
              <a:t>1 Star</a:t>
            </a:r>
          </a:p>
          <a:p>
            <a:pPr marL="361950" indent="-184150" algn="just">
              <a:buFont typeface="Arial" panose="020B0604020202020204" pitchFamily="34" charset="0"/>
              <a:buChar char="•"/>
            </a:pPr>
            <a:r>
              <a:rPr lang="en-US" sz="1000" dirty="0" smtClean="0">
                <a:latin typeface="Tw Cen MT" panose="020B0602020104020603" pitchFamily="34" charset="0"/>
              </a:rPr>
              <a:t>GPSS </a:t>
            </a:r>
            <a:r>
              <a:rPr lang="en-US" sz="1000" dirty="0">
                <a:latin typeface="Tw Cen MT" panose="020B0602020104020603" pitchFamily="34" charset="0"/>
              </a:rPr>
              <a:t>design score is 45.78% (1 Star). The Report on GPSS Design Score </a:t>
            </a:r>
            <a:r>
              <a:rPr lang="en-US" sz="1000" dirty="0" smtClean="0">
                <a:latin typeface="Tw Cen MT" panose="020B0602020104020603" pitchFamily="34" charset="0"/>
              </a:rPr>
              <a:t>was submitted </a:t>
            </a:r>
            <a:r>
              <a:rPr lang="en-US" sz="1000" dirty="0">
                <a:latin typeface="Tw Cen MT" panose="020B0602020104020603" pitchFamily="34" charset="0"/>
              </a:rPr>
              <a:t>to CIDB on 25 April 2018. </a:t>
            </a:r>
          </a:p>
          <a:p>
            <a:pPr marL="177800" algn="just"/>
            <a:endParaRPr lang="en-MY" sz="1000" dirty="0">
              <a:latin typeface="Tw Cen MT" panose="020B0602020104020603" pitchFamily="34" charset="0"/>
            </a:endParaRPr>
          </a:p>
          <a:p>
            <a:pPr algn="just"/>
            <a:r>
              <a:rPr lang="en-MY" sz="1000" dirty="0">
                <a:latin typeface="Tw Cen MT" panose="020B0602020104020603" pitchFamily="34" charset="0"/>
              </a:rPr>
              <a:t>2) </a:t>
            </a:r>
            <a:r>
              <a:rPr lang="en-MY" sz="1000" dirty="0" smtClean="0">
                <a:latin typeface="Tw Cen MT" panose="020B0602020104020603" pitchFamily="34" charset="0"/>
              </a:rPr>
              <a:t> </a:t>
            </a:r>
            <a:r>
              <a:rPr lang="en-MY" sz="1000" dirty="0" err="1" smtClean="0">
                <a:latin typeface="Tw Cen MT" panose="020B0602020104020603" pitchFamily="34" charset="0"/>
              </a:rPr>
              <a:t>Fakulti</a:t>
            </a:r>
            <a:r>
              <a:rPr lang="en-MY" sz="1000" dirty="0" smtClean="0">
                <a:latin typeface="Tw Cen MT" panose="020B0602020104020603" pitchFamily="34" charset="0"/>
              </a:rPr>
              <a:t> </a:t>
            </a:r>
            <a:r>
              <a:rPr lang="en-MY" sz="1000" dirty="0" err="1">
                <a:latin typeface="Tw Cen MT" panose="020B0602020104020603" pitchFamily="34" charset="0"/>
              </a:rPr>
              <a:t>pendidikan</a:t>
            </a:r>
            <a:r>
              <a:rPr lang="en-MY" sz="1000" dirty="0">
                <a:latin typeface="Tw Cen MT" panose="020B0602020104020603" pitchFamily="34" charset="0"/>
              </a:rPr>
              <a:t> </a:t>
            </a:r>
            <a:r>
              <a:rPr lang="en-MY" sz="1000" dirty="0" err="1">
                <a:latin typeface="Tw Cen MT" panose="020B0602020104020603" pitchFamily="34" charset="0"/>
              </a:rPr>
              <a:t>teknikal</a:t>
            </a:r>
            <a:r>
              <a:rPr lang="en-MY" sz="1000" dirty="0">
                <a:latin typeface="Tw Cen MT" panose="020B0602020104020603" pitchFamily="34" charset="0"/>
              </a:rPr>
              <a:t> </a:t>
            </a:r>
            <a:r>
              <a:rPr lang="en-MY" sz="1000" dirty="0" err="1">
                <a:latin typeface="Tw Cen MT" panose="020B0602020104020603" pitchFamily="34" charset="0"/>
              </a:rPr>
              <a:t>dan</a:t>
            </a:r>
            <a:r>
              <a:rPr lang="en-MY" sz="1000" dirty="0">
                <a:latin typeface="Tw Cen MT" panose="020B0602020104020603" pitchFamily="34" charset="0"/>
              </a:rPr>
              <a:t> </a:t>
            </a:r>
            <a:r>
              <a:rPr lang="en-MY" sz="1000" dirty="0" err="1">
                <a:latin typeface="Tw Cen MT" panose="020B0602020104020603" pitchFamily="34" charset="0"/>
              </a:rPr>
              <a:t>vokasional</a:t>
            </a:r>
            <a:r>
              <a:rPr lang="en-MY" sz="1000" dirty="0">
                <a:latin typeface="Tw Cen MT" panose="020B0602020104020603" pitchFamily="34" charset="0"/>
              </a:rPr>
              <a:t> di  </a:t>
            </a:r>
            <a:r>
              <a:rPr lang="en-MY" sz="1000" dirty="0" err="1">
                <a:latin typeface="Tw Cen MT" panose="020B0602020104020603" pitchFamily="34" charset="0"/>
              </a:rPr>
              <a:t>kampus</a:t>
            </a:r>
            <a:r>
              <a:rPr lang="en-MY" sz="1000" dirty="0">
                <a:latin typeface="Tw Cen MT" panose="020B0602020104020603" pitchFamily="34" charset="0"/>
              </a:rPr>
              <a:t> UPSI </a:t>
            </a:r>
            <a:r>
              <a:rPr lang="en-MY" sz="1000" dirty="0" err="1">
                <a:latin typeface="Tw Cen MT" panose="020B0602020104020603" pitchFamily="34" charset="0"/>
              </a:rPr>
              <a:t>Teluk</a:t>
            </a:r>
            <a:r>
              <a:rPr lang="en-MY" sz="1000" dirty="0">
                <a:latin typeface="Tw Cen MT" panose="020B0602020104020603" pitchFamily="34" charset="0"/>
              </a:rPr>
              <a:t> </a:t>
            </a:r>
            <a:r>
              <a:rPr lang="en-MY" sz="1000" dirty="0" err="1">
                <a:latin typeface="Tw Cen MT" panose="020B0602020104020603" pitchFamily="34" charset="0"/>
              </a:rPr>
              <a:t>Intan</a:t>
            </a:r>
            <a:r>
              <a:rPr lang="en-MY" sz="1000" dirty="0">
                <a:latin typeface="Tw Cen MT" panose="020B0602020104020603" pitchFamily="34" charset="0"/>
              </a:rPr>
              <a:t> </a:t>
            </a:r>
            <a:r>
              <a:rPr lang="en-MY" sz="1000" dirty="0" err="1">
                <a:latin typeface="Tw Cen MT" panose="020B0602020104020603" pitchFamily="34" charset="0"/>
              </a:rPr>
              <a:t>Fasa</a:t>
            </a:r>
            <a:r>
              <a:rPr lang="en-MY" sz="1000" dirty="0">
                <a:latin typeface="Tw Cen MT" panose="020B0602020104020603" pitchFamily="34" charset="0"/>
              </a:rPr>
              <a:t> 2- </a:t>
            </a:r>
            <a:r>
              <a:rPr lang="en-MY" sz="1000" dirty="0" err="1">
                <a:latin typeface="Tw Cen MT" panose="020B0602020104020603" pitchFamily="34" charset="0"/>
              </a:rPr>
              <a:t>Bangunan</a:t>
            </a:r>
            <a:r>
              <a:rPr lang="en-MY" sz="1000" dirty="0">
                <a:latin typeface="Tw Cen MT" panose="020B0602020104020603" pitchFamily="34" charset="0"/>
              </a:rPr>
              <a:t> </a:t>
            </a:r>
          </a:p>
          <a:p>
            <a:pPr marL="361950" indent="-184150" algn="just">
              <a:buFont typeface="Arial" panose="020B0604020202020204" pitchFamily="34" charset="0"/>
              <a:buChar char="•"/>
            </a:pPr>
            <a:r>
              <a:rPr lang="en-US" sz="1000" dirty="0">
                <a:latin typeface="Tw Cen MT" panose="020B0602020104020603" pitchFamily="34" charset="0"/>
              </a:rPr>
              <a:t>GPSS Score : Assessment is on-going </a:t>
            </a:r>
          </a:p>
          <a:p>
            <a:pPr marL="361950" indent="-184150" algn="just">
              <a:buFont typeface="Arial" panose="020B0604020202020204" pitchFamily="34" charset="0"/>
              <a:buChar char="•"/>
            </a:pPr>
            <a:r>
              <a:rPr lang="en-MY" sz="1000" dirty="0" err="1">
                <a:latin typeface="Tw Cen MT" panose="020B0602020104020603" pitchFamily="34" charset="0"/>
              </a:rPr>
              <a:t>MyCREST</a:t>
            </a:r>
            <a:r>
              <a:rPr lang="en-MY" sz="1000" dirty="0">
                <a:latin typeface="Tw Cen MT" panose="020B0602020104020603" pitchFamily="34" charset="0"/>
              </a:rPr>
              <a:t> and GPSS workshop on the design score is scheduled on </a:t>
            </a:r>
            <a:r>
              <a:rPr lang="en-MY" sz="1000" dirty="0" smtClean="0">
                <a:latin typeface="Tw Cen MT" panose="020B0602020104020603" pitchFamily="34" charset="0"/>
              </a:rPr>
              <a:t>4 July 2018 </a:t>
            </a:r>
            <a:r>
              <a:rPr lang="en-MY" sz="1000" dirty="0">
                <a:latin typeface="Tw Cen MT" panose="020B0602020104020603" pitchFamily="34" charset="0"/>
              </a:rPr>
              <a:t>by Head of Project Team, HOPT </a:t>
            </a:r>
            <a:r>
              <a:rPr lang="en-MY" sz="1000" dirty="0" err="1">
                <a:latin typeface="Tw Cen MT" panose="020B0602020104020603" pitchFamily="34" charset="0"/>
              </a:rPr>
              <a:t>Cawangan</a:t>
            </a:r>
            <a:r>
              <a:rPr lang="en-MY" sz="1000" dirty="0">
                <a:latin typeface="Tw Cen MT" panose="020B0602020104020603" pitchFamily="34" charset="0"/>
              </a:rPr>
              <a:t> </a:t>
            </a:r>
            <a:r>
              <a:rPr lang="en-MY" sz="1000" dirty="0" err="1">
                <a:latin typeface="Tw Cen MT" panose="020B0602020104020603" pitchFamily="34" charset="0"/>
              </a:rPr>
              <a:t>Kerja</a:t>
            </a:r>
            <a:r>
              <a:rPr lang="en-MY" sz="1000" dirty="0">
                <a:latin typeface="Tw Cen MT" panose="020B0602020104020603" pitchFamily="34" charset="0"/>
              </a:rPr>
              <a:t> </a:t>
            </a:r>
            <a:r>
              <a:rPr lang="en-MY" sz="1000" dirty="0" err="1">
                <a:latin typeface="Tw Cen MT" panose="020B0602020104020603" pitchFamily="34" charset="0"/>
              </a:rPr>
              <a:t>Pendidikan</a:t>
            </a:r>
            <a:r>
              <a:rPr lang="en-MY" sz="1000" dirty="0">
                <a:latin typeface="Tw Cen MT" panose="020B0602020104020603" pitchFamily="34" charset="0"/>
              </a:rPr>
              <a:t>.</a:t>
            </a:r>
          </a:p>
          <a:p>
            <a:pPr algn="just"/>
            <a:endParaRPr lang="en-MY" sz="1000" dirty="0">
              <a:latin typeface="Tw Cen MT" panose="020B0602020104020603" pitchFamily="34" charset="0"/>
            </a:endParaRPr>
          </a:p>
          <a:p>
            <a:pPr algn="just"/>
            <a:r>
              <a:rPr lang="en-MY" sz="1000" dirty="0">
                <a:latin typeface="Tw Cen MT" panose="020B0602020104020603" pitchFamily="34" charset="0"/>
              </a:rPr>
              <a:t>3) </a:t>
            </a:r>
            <a:r>
              <a:rPr lang="en-MY" sz="1000" dirty="0" smtClean="0">
                <a:latin typeface="Tw Cen MT" panose="020B0602020104020603" pitchFamily="34" charset="0"/>
              </a:rPr>
              <a:t> </a:t>
            </a:r>
            <a:r>
              <a:rPr lang="en-MY" sz="1000" dirty="0" err="1" smtClean="0">
                <a:latin typeface="Tw Cen MT" panose="020B0602020104020603" pitchFamily="34" charset="0"/>
              </a:rPr>
              <a:t>Pusat</a:t>
            </a:r>
            <a:r>
              <a:rPr lang="en-MY" sz="1000" dirty="0" smtClean="0">
                <a:latin typeface="Tw Cen MT" panose="020B0602020104020603" pitchFamily="34" charset="0"/>
              </a:rPr>
              <a:t> </a:t>
            </a:r>
            <a:r>
              <a:rPr lang="en-MY" sz="1000" dirty="0" err="1">
                <a:latin typeface="Tw Cen MT" panose="020B0602020104020603" pitchFamily="34" charset="0"/>
              </a:rPr>
              <a:t>Latihan</a:t>
            </a:r>
            <a:r>
              <a:rPr lang="en-MY" sz="1000" dirty="0">
                <a:latin typeface="Tw Cen MT" panose="020B0602020104020603" pitchFamily="34" charset="0"/>
              </a:rPr>
              <a:t> </a:t>
            </a:r>
            <a:r>
              <a:rPr lang="en-MY" sz="1000" dirty="0" err="1">
                <a:latin typeface="Tw Cen MT" panose="020B0602020104020603" pitchFamily="34" charset="0"/>
              </a:rPr>
              <a:t>Keselamatan</a:t>
            </a:r>
            <a:r>
              <a:rPr lang="en-MY" sz="1000" dirty="0">
                <a:latin typeface="Tw Cen MT" panose="020B0602020104020603" pitchFamily="34" charset="0"/>
              </a:rPr>
              <a:t> </a:t>
            </a:r>
            <a:r>
              <a:rPr lang="en-MY" sz="1000" dirty="0" err="1">
                <a:latin typeface="Tw Cen MT" panose="020B0602020104020603" pitchFamily="34" charset="0"/>
              </a:rPr>
              <a:t>Perlindungan</a:t>
            </a:r>
            <a:r>
              <a:rPr lang="en-MY" sz="1000" dirty="0">
                <a:latin typeface="Tw Cen MT" panose="020B0602020104020603" pitchFamily="34" charset="0"/>
              </a:rPr>
              <a:t> Malaysia (PLKPM) Bandar </a:t>
            </a:r>
            <a:r>
              <a:rPr lang="en-MY" sz="1000" dirty="0" err="1">
                <a:latin typeface="Tw Cen MT" panose="020B0602020104020603" pitchFamily="34" charset="0"/>
              </a:rPr>
              <a:t>Baru</a:t>
            </a:r>
            <a:r>
              <a:rPr lang="en-MY" sz="1000" dirty="0">
                <a:latin typeface="Tw Cen MT" panose="020B0602020104020603" pitchFamily="34" charset="0"/>
              </a:rPr>
              <a:t> </a:t>
            </a:r>
            <a:r>
              <a:rPr lang="en-MY" sz="1000" dirty="0" err="1">
                <a:latin typeface="Tw Cen MT" panose="020B0602020104020603" pitchFamily="34" charset="0"/>
              </a:rPr>
              <a:t>Enstek</a:t>
            </a:r>
            <a:r>
              <a:rPr lang="en-MY" sz="1000" dirty="0">
                <a:latin typeface="Tw Cen MT" panose="020B0602020104020603" pitchFamily="34" charset="0"/>
              </a:rPr>
              <a:t>, </a:t>
            </a:r>
            <a:r>
              <a:rPr lang="en-MY" sz="1000" dirty="0" err="1">
                <a:latin typeface="Tw Cen MT" panose="020B0602020104020603" pitchFamily="34" charset="0"/>
              </a:rPr>
              <a:t>N.Sembilan</a:t>
            </a:r>
            <a:r>
              <a:rPr lang="en-MY" sz="1000" dirty="0">
                <a:latin typeface="Tw Cen MT" panose="020B0602020104020603" pitchFamily="34" charset="0"/>
              </a:rPr>
              <a:t> </a:t>
            </a:r>
          </a:p>
          <a:p>
            <a:pPr marL="361950" indent="-180975" algn="just">
              <a:buFont typeface="Arial" panose="020B0604020202020204" pitchFamily="34" charset="0"/>
              <a:buChar char="•"/>
            </a:pPr>
            <a:r>
              <a:rPr lang="en-US" sz="1000" dirty="0">
                <a:latin typeface="Tw Cen MT" panose="020B0602020104020603" pitchFamily="34" charset="0"/>
              </a:rPr>
              <a:t>GPSS Score : Assessment is on-going </a:t>
            </a:r>
          </a:p>
          <a:p>
            <a:pPr marL="361950" indent="-180975" algn="just">
              <a:buFont typeface="Arial" panose="020B0604020202020204" pitchFamily="34" charset="0"/>
              <a:buChar char="•"/>
            </a:pPr>
            <a:r>
              <a:rPr lang="en-MY" sz="1000" dirty="0">
                <a:latin typeface="Tw Cen MT" panose="020B0602020104020603" pitchFamily="34" charset="0"/>
              </a:rPr>
              <a:t>GPSS workshop for the project has been highlighted in the GGP Committee Meeting on 26 Jun 2018. </a:t>
            </a:r>
            <a:endParaRPr lang="en-MY" sz="1000" dirty="0" smtClean="0">
              <a:latin typeface="Tw Cen MT" panose="020B0602020104020603" pitchFamily="34" charset="0"/>
            </a:endParaRPr>
          </a:p>
          <a:p>
            <a:pPr marL="361950" indent="-180975" algn="just"/>
            <a:endParaRPr lang="en-MY" sz="1000" dirty="0" smtClean="0">
              <a:latin typeface="Tw Cen MT" panose="020B0602020104020603" pitchFamily="34" charset="0"/>
            </a:endParaRPr>
          </a:p>
          <a:p>
            <a:pPr algn="just"/>
            <a:r>
              <a:rPr lang="en-MY" sz="1000" dirty="0" smtClean="0">
                <a:solidFill>
                  <a:prstClr val="black"/>
                </a:solidFill>
                <a:latin typeface="Tw Cen MT" panose="020B0602020104020603" pitchFamily="34" charset="0"/>
              </a:rPr>
              <a:t>In addition, these pilot projects will be used as a reference to develop the Guideline on Government Green Procurement (GGP) for Works. The GGP Guideline for works will be issued by </a:t>
            </a:r>
            <a:r>
              <a:rPr lang="en-MY" sz="1000" dirty="0" err="1" smtClean="0">
                <a:solidFill>
                  <a:prstClr val="black"/>
                </a:solidFill>
                <a:latin typeface="Tw Cen MT" panose="020B0602020104020603" pitchFamily="34" charset="0"/>
              </a:rPr>
              <a:t>MoF</a:t>
            </a:r>
            <a:r>
              <a:rPr lang="en-MY" sz="1000" dirty="0" smtClean="0">
                <a:solidFill>
                  <a:prstClr val="black"/>
                </a:solidFill>
                <a:latin typeface="Tw Cen MT" panose="020B0602020104020603" pitchFamily="34" charset="0"/>
              </a:rPr>
              <a:t> to mandate sustainable specification for public projects as the final outcome by 2020.</a:t>
            </a:r>
          </a:p>
          <a:p>
            <a:pPr marL="361950" indent="-180975" algn="just"/>
            <a:endParaRPr lang="en-MY" sz="1000" dirty="0">
              <a:latin typeface="Tw Cen MT" panose="020B0602020104020603" pitchFamily="34" charset="0"/>
            </a:endParaRPr>
          </a:p>
        </p:txBody>
      </p:sp>
      <p:sp>
        <p:nvSpPr>
          <p:cNvPr id="5" name="Rectangle 4"/>
          <p:cNvSpPr/>
          <p:nvPr/>
        </p:nvSpPr>
        <p:spPr>
          <a:xfrm>
            <a:off x="2110332" y="63798"/>
            <a:ext cx="2813334" cy="307777"/>
          </a:xfrm>
          <a:prstGeom prst="rect">
            <a:avLst/>
          </a:prstGeom>
          <a:ln>
            <a:noFill/>
          </a:ln>
        </p:spPr>
        <p:txBody>
          <a:bodyPr wrap="none">
            <a:spAutoFit/>
          </a:bodyPr>
          <a:lstStyle/>
          <a:p>
            <a:r>
              <a:rPr lang="ms-MY" sz="1400" b="1" dirty="0">
                <a:solidFill>
                  <a:srgbClr val="00B050"/>
                </a:solidFill>
                <a:latin typeface="Tw Cen MT" panose="020B0602020104020603" pitchFamily="34" charset="0"/>
              </a:rPr>
              <a:t>ENVIRONMENTAL SUSTAINABILITY</a:t>
            </a: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a:solidFill>
                  <a:schemeClr val="bg1"/>
                </a:solidFill>
                <a:latin typeface="Tw Cen MT" panose="020B0602020104020603" pitchFamily="34" charset="0"/>
              </a:rPr>
              <a:t>KPI E3-041</a:t>
            </a:r>
            <a:endParaRPr lang="ms-MY" sz="2800" dirty="0">
              <a:solidFill>
                <a:schemeClr val="bg1"/>
              </a:solidFill>
            </a:endParaRPr>
          </a:p>
        </p:txBody>
      </p:sp>
      <p:sp>
        <p:nvSpPr>
          <p:cNvPr id="15" name="TextBox 14"/>
          <p:cNvSpPr txBox="1"/>
          <p:nvPr/>
        </p:nvSpPr>
        <p:spPr>
          <a:xfrm>
            <a:off x="0" y="4619625"/>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PROGRESS REPORT UNTIL Q2 2018</a:t>
            </a:r>
            <a:endParaRPr lang="en-MY" sz="900" b="1" dirty="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ANNUAL TARGET</a:t>
            </a:r>
            <a:endParaRPr lang="en-MY" sz="900" b="1" dirty="0">
              <a:solidFill>
                <a:schemeClr val="bg1"/>
              </a:solidFill>
              <a:latin typeface="Tw Cen MT" panose="020B0602020104020603" pitchFamily="34" charset="0"/>
            </a:endParaRPr>
          </a:p>
        </p:txBody>
      </p:sp>
    </p:spTree>
    <p:extLst>
      <p:ext uri="{BB962C8B-B14F-4D97-AF65-F5344CB8AC3E}">
        <p14:creationId xmlns:p14="http://schemas.microsoft.com/office/powerpoint/2010/main" val="2867213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ext uri="{D42A27DB-BD31-4B8C-83A1-F6EECF244321}">
                <p14:modId xmlns:p14="http://schemas.microsoft.com/office/powerpoint/2010/main" val="2723570668"/>
              </p:ext>
            </p:extLst>
          </p:nvPr>
        </p:nvGraphicFramePr>
        <p:xfrm>
          <a:off x="2" y="2063918"/>
          <a:ext cx="6858000" cy="2210370"/>
        </p:xfrm>
        <a:graphic>
          <a:graphicData uri="http://schemas.openxmlformats.org/drawingml/2006/table">
            <a:tbl>
              <a:tblPr firstRow="1" bandRow="1">
                <a:tableStyleId>{5C22544A-7EE6-4342-B048-85BDC9FD1C3A}</a:tableStyleId>
              </a:tblPr>
              <a:tblGrid>
                <a:gridCol w="1318435">
                  <a:extLst>
                    <a:ext uri="{9D8B030D-6E8A-4147-A177-3AD203B41FA5}">
                      <a16:colId xmlns:a16="http://schemas.microsoft.com/office/drawing/2014/main" val="2124581660"/>
                    </a:ext>
                  </a:extLst>
                </a:gridCol>
                <a:gridCol w="1424765">
                  <a:extLst>
                    <a:ext uri="{9D8B030D-6E8A-4147-A177-3AD203B41FA5}">
                      <a16:colId xmlns:a16="http://schemas.microsoft.com/office/drawing/2014/main" val="3372148144"/>
                    </a:ext>
                  </a:extLst>
                </a:gridCol>
                <a:gridCol w="1414128">
                  <a:extLst>
                    <a:ext uri="{9D8B030D-6E8A-4147-A177-3AD203B41FA5}">
                      <a16:colId xmlns:a16="http://schemas.microsoft.com/office/drawing/2014/main" val="384475541"/>
                    </a:ext>
                  </a:extLst>
                </a:gridCol>
                <a:gridCol w="1329072">
                  <a:extLst>
                    <a:ext uri="{9D8B030D-6E8A-4147-A177-3AD203B41FA5}">
                      <a16:colId xmlns:a16="http://schemas.microsoft.com/office/drawing/2014/main" val="3666211108"/>
                    </a:ext>
                  </a:extLst>
                </a:gridCol>
                <a:gridCol w="1371600">
                  <a:extLst>
                    <a:ext uri="{9D8B030D-6E8A-4147-A177-3AD203B41FA5}">
                      <a16:colId xmlns:a16="http://schemas.microsoft.com/office/drawing/2014/main" val="2017577163"/>
                    </a:ext>
                  </a:extLst>
                </a:gridCol>
              </a:tblGrid>
              <a:tr h="422439">
                <a:tc>
                  <a:txBody>
                    <a:bodyPr/>
                    <a:lstStyle/>
                    <a:p>
                      <a:pPr algn="ctr"/>
                      <a:r>
                        <a:rPr lang="ms-MY" sz="900" dirty="0">
                          <a:solidFill>
                            <a:schemeClr val="bg1"/>
                          </a:solidFill>
                          <a:latin typeface="Tw Cen MT" panose="020B0602020104020603" pitchFamily="34" charset="0"/>
                        </a:rPr>
                        <a:t>2016</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2017</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30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30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40</a:t>
                      </a:r>
                      <a:r>
                        <a:rPr lang="ms-MY" sz="900" dirty="0">
                          <a:solidFill>
                            <a:schemeClr val="bg1"/>
                          </a:solidFill>
                          <a:latin typeface="Tw Cen MT" panose="020B0602020104020603" pitchFamily="34" charset="0"/>
                        </a:rPr>
                        <a:t>%</a:t>
                      </a:r>
                    </a:p>
                  </a:txBody>
                  <a:tcPr>
                    <a:solidFill>
                      <a:srgbClr val="00B050">
                        <a:alpha val="64706"/>
                      </a:srgbClr>
                    </a:solidFill>
                  </a:tcPr>
                </a:tc>
                <a:extLst>
                  <a:ext uri="{0D108BD9-81ED-4DB2-BD59-A6C34878D82A}">
                    <a16:rowId xmlns:a16="http://schemas.microsoft.com/office/drawing/2014/main" val="2306563032"/>
                  </a:ext>
                </a:extLst>
              </a:tr>
              <a:tr h="1787931">
                <a:tc>
                  <a:txBody>
                    <a:bodyPr/>
                    <a:lstStyle/>
                    <a:p>
                      <a:pPr>
                        <a:lnSpc>
                          <a:spcPct val="100000"/>
                        </a:lnSpc>
                      </a:pPr>
                      <a:endParaRPr lang="en-MY" sz="900" dirty="0">
                        <a:latin typeface="Tw Cen MT" pitchFamily="34" charset="0"/>
                      </a:endParaRPr>
                    </a:p>
                  </a:txBody>
                  <a:tcPr>
                    <a:solidFill>
                      <a:srgbClr val="00B050">
                        <a:alpha val="10000"/>
                      </a:srgbClr>
                    </a:solidFill>
                  </a:tcPr>
                </a:tc>
                <a:tc>
                  <a:txBody>
                    <a:bodyPr/>
                    <a:lstStyle/>
                    <a:p>
                      <a:pPr>
                        <a:lnSpc>
                          <a:spcPct val="100000"/>
                        </a:lnSpc>
                        <a:defRPr/>
                      </a:pPr>
                      <a:endParaRPr lang="en-US" sz="900" dirty="0">
                        <a:solidFill>
                          <a:srgbClr val="FF0000"/>
                        </a:solidFill>
                        <a:latin typeface="Tw Cen MT" pitchFamily="34" charset="0"/>
                      </a:endParaRPr>
                    </a:p>
                  </a:txBody>
                  <a:tcPr>
                    <a:solidFill>
                      <a:srgbClr val="00B050">
                        <a:alpha val="10000"/>
                      </a:srgb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MY" sz="900" b="0" i="0" u="none" strike="noStrike" kern="1200" cap="none" spc="0" normalizeH="0" baseline="0" noProof="0" dirty="0">
                          <a:ln>
                            <a:noFill/>
                          </a:ln>
                          <a:solidFill>
                            <a:schemeClr val="tx1"/>
                          </a:solidFill>
                          <a:effectLst/>
                          <a:uLnTx/>
                          <a:uFillTx/>
                          <a:latin typeface="Tw Cen MT" pitchFamily="34" charset="0"/>
                          <a:ea typeface="+mn-ea"/>
                          <a:cs typeface="+mn-cs"/>
                        </a:rPr>
                        <a:t>Status report on 2017 CO2 reduction in new public buildings published</a:t>
                      </a:r>
                    </a:p>
                    <a:p>
                      <a:pPr eaLnBrk="1" fontAlgn="auto" hangingPunct="1">
                        <a:lnSpc>
                          <a:spcPct val="100000"/>
                        </a:lnSpc>
                        <a:spcBef>
                          <a:spcPts val="0"/>
                        </a:spcBef>
                        <a:spcAft>
                          <a:spcPts val="0"/>
                        </a:spcAft>
                        <a:defRPr/>
                      </a:pPr>
                      <a:endParaRPr lang="en-US" sz="900" dirty="0">
                        <a:solidFill>
                          <a:schemeClr val="tx1"/>
                        </a:solidFill>
                        <a:latin typeface="Tw Cen MT" pitchFamily="34" charset="0"/>
                      </a:endParaRPr>
                    </a:p>
                  </a:txBody>
                  <a:tcPr>
                    <a:solidFill>
                      <a:srgbClr val="00B050">
                        <a:alpha val="10000"/>
                      </a:srgb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MY" sz="900" b="0" i="0" u="none" strike="noStrike" kern="1200" cap="none" spc="0" normalizeH="0" baseline="0" noProof="0" dirty="0">
                          <a:ln>
                            <a:noFill/>
                          </a:ln>
                          <a:solidFill>
                            <a:schemeClr val="tx1"/>
                          </a:solidFill>
                          <a:effectLst/>
                          <a:uLnTx/>
                          <a:uFillTx/>
                          <a:latin typeface="Tw Cen MT" pitchFamily="34" charset="0"/>
                          <a:ea typeface="+mn-ea"/>
                          <a:cs typeface="+mn-cs"/>
                        </a:rPr>
                        <a:t>Status report on 2018 CO2 reduction in new public buildings published</a:t>
                      </a:r>
                    </a:p>
                    <a:p>
                      <a:pPr>
                        <a:lnSpc>
                          <a:spcPct val="100000"/>
                        </a:lnSpc>
                      </a:pPr>
                      <a:endParaRPr lang="en-MY" sz="900" dirty="0">
                        <a:solidFill>
                          <a:schemeClr val="tx1"/>
                        </a:solidFill>
                        <a:latin typeface="Tw Cen MT" pitchFamily="34" charset="0"/>
                      </a:endParaRPr>
                    </a:p>
                  </a:txBody>
                  <a:tcPr>
                    <a:solidFill>
                      <a:srgbClr val="00B050">
                        <a:alpha val="10000"/>
                      </a:srgb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MY" sz="900" b="0" i="0" u="none" strike="noStrike" kern="1200" cap="none" spc="0" normalizeH="0" baseline="0" noProof="0" dirty="0">
                          <a:ln>
                            <a:noFill/>
                          </a:ln>
                          <a:solidFill>
                            <a:schemeClr val="tx1"/>
                          </a:solidFill>
                          <a:effectLst/>
                          <a:uLnTx/>
                          <a:uFillTx/>
                          <a:latin typeface="Tw Cen MT" pitchFamily="34" charset="0"/>
                          <a:ea typeface="+mn-ea"/>
                          <a:cs typeface="+mn-cs"/>
                        </a:rPr>
                        <a:t>Status report on 2019 CO2 reduction in new public buildings published</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MY" sz="900" b="0" i="0" u="none" strike="noStrike" kern="1200" cap="none" spc="0" normalizeH="0" baseline="0" noProof="0" dirty="0">
                        <a:ln>
                          <a:noFill/>
                        </a:ln>
                        <a:solidFill>
                          <a:schemeClr val="tx1"/>
                        </a:solidFill>
                        <a:effectLst/>
                        <a:uLnTx/>
                        <a:uFillTx/>
                        <a:latin typeface="Tw Cen MT" pitchFamily="34"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ms-MY" sz="900" b="0" i="0" u="none" strike="noStrike" kern="1200" cap="none" spc="0" normalizeH="0" baseline="0" noProof="0" dirty="0">
                          <a:ln>
                            <a:noFill/>
                          </a:ln>
                          <a:solidFill>
                            <a:schemeClr val="tx1"/>
                          </a:solidFill>
                          <a:effectLst/>
                          <a:uLnTx/>
                          <a:uFillTx/>
                          <a:latin typeface="Tw Cen MT" pitchFamily="34" charset="0"/>
                          <a:ea typeface="+mn-ea"/>
                          <a:cs typeface="Arial" panose="020B0604020202020204" pitchFamily="34" charset="0"/>
                        </a:rPr>
                        <a:t>Study on achievement of carbon reduction published</a:t>
                      </a:r>
                    </a:p>
                    <a:p>
                      <a:pPr>
                        <a:lnSpc>
                          <a:spcPct val="100000"/>
                        </a:lnSpc>
                      </a:pPr>
                      <a:endParaRPr lang="en-MY" sz="900" dirty="0">
                        <a:solidFill>
                          <a:schemeClr val="tx1"/>
                        </a:solidFill>
                        <a:latin typeface="Tw Cen MT" pitchFamily="34" charset="0"/>
                      </a:endParaRPr>
                    </a:p>
                  </a:txBody>
                  <a:tcPr>
                    <a:solidFill>
                      <a:srgbClr val="00B050">
                        <a:alpha val="10000"/>
                      </a:srgb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4540103"/>
            <a:ext cx="6857999" cy="5331062"/>
          </a:xfrm>
          <a:prstGeom prst="rect">
            <a:avLst/>
          </a:prstGeom>
          <a:noFill/>
          <a:ln w="19050">
            <a:solidFill>
              <a:srgbClr val="339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ext uri="{D42A27DB-BD31-4B8C-83A1-F6EECF244321}">
                <p14:modId xmlns:p14="http://schemas.microsoft.com/office/powerpoint/2010/main" val="1669776669"/>
              </p:ext>
            </p:extLst>
          </p:nvPr>
        </p:nvGraphicFramePr>
        <p:xfrm>
          <a:off x="4614530" y="254484"/>
          <a:ext cx="2232862" cy="1584960"/>
        </p:xfrm>
        <a:graphic>
          <a:graphicData uri="http://schemas.openxmlformats.org/drawingml/2006/table">
            <a:tbl>
              <a:tblPr firstRow="1" bandRow="1">
                <a:tableStyleId>{5C22544A-7EE6-4342-B048-85BDC9FD1C3A}</a:tableStyleId>
              </a:tblPr>
              <a:tblGrid>
                <a:gridCol w="2232862">
                  <a:extLst>
                    <a:ext uri="{9D8B030D-6E8A-4147-A177-3AD203B41FA5}">
                      <a16:colId xmlns:a16="http://schemas.microsoft.com/office/drawing/2014/main" val="2880578049"/>
                    </a:ext>
                  </a:extLst>
                </a:gridCol>
              </a:tblGrid>
              <a:tr h="352491">
                <a:tc>
                  <a:txBody>
                    <a:bodyPr/>
                    <a:lstStyle/>
                    <a:p>
                      <a:pPr algn="r"/>
                      <a:r>
                        <a:rPr lang="ms-MY" sz="1000" b="1" dirty="0">
                          <a:solidFill>
                            <a:schemeClr val="tx1"/>
                          </a:solidFill>
                          <a:latin typeface="Tw Cen MT" panose="020B0602020104020603" pitchFamily="34" charset="0"/>
                        </a:rPr>
                        <a:t>SPONSOR</a:t>
                      </a:r>
                      <a:endParaRPr lang="ms-MY" sz="1000" b="1" baseline="0" dirty="0">
                        <a:solidFill>
                          <a:schemeClr val="tx1"/>
                        </a:solidFill>
                        <a:latin typeface="Tw Cen MT" panose="020B0602020104020603" pitchFamily="34" charset="0"/>
                      </a:endParaRPr>
                    </a:p>
                    <a:p>
                      <a:pPr algn="r"/>
                      <a:r>
                        <a:rPr lang="ms-MY" sz="1000" b="0">
                          <a:solidFill>
                            <a:schemeClr val="tx1"/>
                          </a:solidFill>
                          <a:latin typeface="Tw Cen MT" panose="020B0602020104020603" pitchFamily="34" charset="0"/>
                        </a:rPr>
                        <a:t>Datuk Ir. </a:t>
                      </a:r>
                      <a:r>
                        <a:rPr lang="ms-MY" sz="1000" b="0" dirty="0">
                          <a:solidFill>
                            <a:schemeClr val="tx1"/>
                          </a:solidFill>
                          <a:latin typeface="Tw Cen MT" panose="020B0602020104020603" pitchFamily="34" charset="0"/>
                        </a:rPr>
                        <a:t>Elias Ismail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a:solidFill>
                            <a:schemeClr val="tx1"/>
                          </a:solidFill>
                          <a:latin typeface="Tw Cen MT" panose="020B0602020104020603" pitchFamily="34" charset="0"/>
                        </a:rPr>
                        <a:t>OWNER</a:t>
                      </a:r>
                      <a:r>
                        <a:rPr lang="ms-MY" sz="1000" b="1" baseline="0" dirty="0">
                          <a:solidFill>
                            <a:schemeClr val="tx1"/>
                          </a:solidFill>
                          <a:latin typeface="Tw Cen MT" panose="020B0602020104020603" pitchFamily="34" charset="0"/>
                        </a:rPr>
                        <a:t> </a:t>
                      </a:r>
                    </a:p>
                    <a:p>
                      <a:pPr algn="r"/>
                      <a:r>
                        <a:rPr lang="pt-BR" sz="1000">
                          <a:solidFill>
                            <a:schemeClr val="tx1"/>
                          </a:solidFill>
                          <a:latin typeface="Tw Cen MT" panose="020B0602020104020603" pitchFamily="34" charset="0"/>
                        </a:rPr>
                        <a:t>Ir.</a:t>
                      </a:r>
                      <a:r>
                        <a:rPr lang="pt-BR" sz="1000" baseline="0">
                          <a:solidFill>
                            <a:schemeClr val="tx1"/>
                          </a:solidFill>
                          <a:latin typeface="Tw Cen MT" panose="020B0602020104020603" pitchFamily="34" charset="0"/>
                        </a:rPr>
                        <a:t> M. Ramuseren Muthu</a:t>
                      </a:r>
                      <a:endParaRPr lang="ms-MY" sz="1000" dirty="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a:solidFill>
                            <a:schemeClr val="tx1"/>
                          </a:solidFill>
                          <a:latin typeface="Tw Cen MT" panose="020B0602020104020603" pitchFamily="34" charset="0"/>
                        </a:rPr>
                        <a:t>OIC</a:t>
                      </a:r>
                      <a:endParaRPr lang="ms-MY" sz="1000" b="1" baseline="0" dirty="0">
                        <a:solidFill>
                          <a:schemeClr val="tx1"/>
                        </a:solidFill>
                        <a:latin typeface="Tw Cen MT" panose="020B0602020104020603" pitchFamily="34" charset="0"/>
                      </a:endParaRPr>
                    </a:p>
                    <a:p>
                      <a:pPr algn="r"/>
                      <a:r>
                        <a:rPr lang="ms-MY" sz="1000" dirty="0">
                          <a:solidFill>
                            <a:schemeClr val="tx1"/>
                          </a:solidFill>
                          <a:latin typeface="Tw Cen MT" panose="020B0602020104020603" pitchFamily="34" charset="0"/>
                        </a:rPr>
                        <a:t>Zuraihi Abdul Ghani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a:latin typeface="Tw Cen MT" panose="020B0602020104020603" pitchFamily="34" charset="0"/>
                        </a:rPr>
                        <a:t>KPI LEADER</a:t>
                      </a:r>
                      <a:r>
                        <a:rPr lang="ms-MY" sz="1000" b="1" baseline="0" dirty="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331376036"/>
              </p:ext>
            </p:extLst>
          </p:nvPr>
        </p:nvGraphicFramePr>
        <p:xfrm>
          <a:off x="-2" y="445153"/>
          <a:ext cx="4699593" cy="1179643"/>
        </p:xfrm>
        <a:graphic>
          <a:graphicData uri="http://schemas.openxmlformats.org/drawingml/2006/table">
            <a:tbl>
              <a:tblPr firstRow="1" bandRow="1">
                <a:tableStyleId>{5C22544A-7EE6-4342-B048-85BDC9FD1C3A}</a:tableStyleId>
              </a:tblPr>
              <a:tblGrid>
                <a:gridCol w="4699593">
                  <a:extLst>
                    <a:ext uri="{9D8B030D-6E8A-4147-A177-3AD203B41FA5}">
                      <a16:colId xmlns:a16="http://schemas.microsoft.com/office/drawing/2014/main" val="2880578049"/>
                    </a:ext>
                  </a:extLst>
                </a:gridCol>
              </a:tblGrid>
              <a:tr h="405451">
                <a:tc>
                  <a:txBody>
                    <a:bodyPr/>
                    <a:lstStyle/>
                    <a:p>
                      <a:r>
                        <a:rPr lang="ms-MY" sz="1000" b="1" kern="1200" dirty="0">
                          <a:solidFill>
                            <a:schemeClr val="tx1"/>
                          </a:solidFill>
                          <a:latin typeface="Tw Cen MT" panose="020B0602020104020603" pitchFamily="34" charset="0"/>
                          <a:ea typeface="+mn-ea"/>
                          <a:cs typeface="+mn-cs"/>
                        </a:rPr>
                        <a:t>KPI DESCRIPTION</a:t>
                      </a:r>
                    </a:p>
                    <a:p>
                      <a:pPr lvl="0"/>
                      <a:r>
                        <a:rPr lang="en-US" sz="1000" b="0" kern="1200" dirty="0">
                          <a:solidFill>
                            <a:schemeClr val="tx1"/>
                          </a:solidFill>
                          <a:latin typeface="Tw Cen MT" panose="020B0602020104020603" pitchFamily="34" charset="0"/>
                          <a:ea typeface="+mn-ea"/>
                          <a:cs typeface="+mn-cs"/>
                        </a:rPr>
                        <a:t>6% CO2 emission reduction in new public buildings exceeding RM50Mn by 2020</a:t>
                      </a: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dirty="0">
                          <a:solidFill>
                            <a:schemeClr val="tx1"/>
                          </a:solidFill>
                          <a:latin typeface="Tw Cen MT" panose="020B0602020104020603" pitchFamily="34" charset="0"/>
                        </a:rPr>
                        <a:t>INITIATIVE</a:t>
                      </a:r>
                    </a:p>
                    <a:p>
                      <a:pPr>
                        <a:lnSpc>
                          <a:spcPct val="88000"/>
                        </a:lnSpc>
                        <a:defRPr/>
                      </a:pPr>
                      <a:r>
                        <a:rPr lang="en-MY" sz="1000" b="0" kern="1200" dirty="0">
                          <a:solidFill>
                            <a:schemeClr val="tx1"/>
                          </a:solidFill>
                          <a:latin typeface="Tw Cen MT" panose="020B0602020104020603" pitchFamily="34" charset="0"/>
                          <a:ea typeface="+mn-ea"/>
                          <a:cs typeface="+mn-cs"/>
                        </a:rPr>
                        <a:t>E3-Focus on public projects to lead the charge on sustainable practices</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a:solidFill>
                            <a:schemeClr val="tx1"/>
                          </a:solidFill>
                          <a:latin typeface="Tw Cen MT" panose="020B0602020104020603" pitchFamily="34" charset="0"/>
                          <a:ea typeface="+mn-ea"/>
                          <a:cs typeface="+mn-cs"/>
                        </a:rPr>
                        <a:t>-</a:t>
                      </a:r>
                      <a:endParaRPr lang="ms-MY"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6" y="4563775"/>
            <a:ext cx="6864535" cy="1938992"/>
          </a:xfrm>
          <a:prstGeom prst="rect">
            <a:avLst/>
          </a:prstGeom>
          <a:noFill/>
        </p:spPr>
        <p:txBody>
          <a:bodyPr wrap="square" rtlCol="0">
            <a:spAutoFit/>
          </a:bodyPr>
          <a:lstStyle/>
          <a:p>
            <a:r>
              <a:rPr lang="en-MY" sz="1000" dirty="0">
                <a:latin typeface="Tw Cen MT" panose="020B0602020104020603" pitchFamily="34" charset="0"/>
              </a:rPr>
              <a:t>This is a new KPI under the purview of IWG7 commencing </a:t>
            </a:r>
            <a:r>
              <a:rPr lang="en-MY" sz="1000" dirty="0" smtClean="0">
                <a:latin typeface="Tw Cen MT" panose="020B0602020104020603" pitchFamily="34" charset="0"/>
              </a:rPr>
              <a:t>in </a:t>
            </a:r>
            <a:r>
              <a:rPr lang="en-MY" sz="1000" dirty="0">
                <a:latin typeface="Tw Cen MT" panose="020B0602020104020603" pitchFamily="34" charset="0"/>
              </a:rPr>
              <a:t>2018.</a:t>
            </a:r>
          </a:p>
          <a:p>
            <a:endParaRPr lang="en-MY" sz="1000" dirty="0">
              <a:latin typeface="Tw Cen MT" panose="020B0602020104020603" pitchFamily="34" charset="0"/>
            </a:endParaRPr>
          </a:p>
          <a:p>
            <a:pPr lvl="0">
              <a:defRPr/>
            </a:pPr>
            <a:r>
              <a:rPr lang="en-MY" sz="1000" b="1" dirty="0" smtClean="0">
                <a:latin typeface="Tw Cen MT" pitchFamily="34" charset="0"/>
              </a:rPr>
              <a:t>Status report on 2017 CO2 reduction in new public buildings :</a:t>
            </a:r>
          </a:p>
          <a:p>
            <a:r>
              <a:rPr lang="en-MY" sz="1000" dirty="0" smtClean="0">
                <a:latin typeface="Tw Cen MT" panose="020B0602020104020603" pitchFamily="34" charset="0"/>
              </a:rPr>
              <a:t>CO2 </a:t>
            </a:r>
            <a:r>
              <a:rPr lang="en-MY" sz="1000" dirty="0">
                <a:latin typeface="Tw Cen MT" panose="020B0602020104020603" pitchFamily="34" charset="0"/>
              </a:rPr>
              <a:t>emission reduction in new public buildings exceeding RM50Mn by 2020 will be calculated using </a:t>
            </a:r>
            <a:r>
              <a:rPr lang="en-MY" sz="1000" dirty="0" err="1">
                <a:latin typeface="Tw Cen MT" panose="020B0602020104020603" pitchFamily="34" charset="0"/>
              </a:rPr>
              <a:t>MyCREST</a:t>
            </a:r>
            <a:r>
              <a:rPr lang="en-MY" sz="1000" dirty="0">
                <a:latin typeface="Tw Cen MT" panose="020B0602020104020603" pitchFamily="34" charset="0"/>
              </a:rPr>
              <a:t> assessment. The </a:t>
            </a:r>
            <a:r>
              <a:rPr lang="en-MY" sz="1000" dirty="0" smtClean="0">
                <a:latin typeface="Tw Cen MT" panose="020B0602020104020603" pitchFamily="34" charset="0"/>
              </a:rPr>
              <a:t>assessment was </a:t>
            </a:r>
            <a:r>
              <a:rPr lang="en-MY" sz="1000" dirty="0">
                <a:latin typeface="Tw Cen MT" panose="020B0602020104020603" pitchFamily="34" charset="0"/>
              </a:rPr>
              <a:t>conducted in 2017 and its report published in 2018. Only 1 public project that is </a:t>
            </a:r>
            <a:r>
              <a:rPr lang="en-MY" sz="1000" dirty="0" err="1">
                <a:latin typeface="Tw Cen MT" panose="020B0602020104020603" pitchFamily="34" charset="0"/>
              </a:rPr>
              <a:t>Menara</a:t>
            </a:r>
            <a:r>
              <a:rPr lang="en-MY" sz="1000" dirty="0">
                <a:latin typeface="Tw Cen MT" panose="020B0602020104020603" pitchFamily="34" charset="0"/>
              </a:rPr>
              <a:t> KKR2 was assessed in 2017. Menara KKR2 was designed to emit 6302.22 ktCO2e/year and it achieved 64% CO2 emission reduction from its conventional design. </a:t>
            </a:r>
            <a:endParaRPr lang="en-MY" sz="1000" dirty="0" smtClean="0">
              <a:latin typeface="Tw Cen MT" panose="020B0602020104020603" pitchFamily="34" charset="0"/>
            </a:endParaRPr>
          </a:p>
          <a:p>
            <a:endParaRPr lang="en-MY" sz="1000" dirty="0" smtClean="0">
              <a:latin typeface="Tw Cen MT" panose="020B0602020104020603" pitchFamily="34" charset="0"/>
            </a:endParaRPr>
          </a:p>
          <a:p>
            <a:r>
              <a:rPr lang="en-MY" sz="1000" dirty="0" smtClean="0">
                <a:latin typeface="Tw Cen MT" panose="020B0602020104020603" pitchFamily="34" charset="0"/>
              </a:rPr>
              <a:t>The report is expected to be published by Q4 2018.</a:t>
            </a:r>
          </a:p>
          <a:p>
            <a:endParaRPr lang="en-MY" sz="1000" dirty="0" smtClean="0">
              <a:latin typeface="Tw Cen MT" panose="020B0602020104020603" pitchFamily="34" charset="0"/>
            </a:endParaRPr>
          </a:p>
          <a:p>
            <a:r>
              <a:rPr lang="en-MY" sz="1000" b="1" dirty="0" smtClean="0">
                <a:latin typeface="Tw Cen MT" panose="020B0602020104020603" pitchFamily="34" charset="0"/>
              </a:rPr>
              <a:t>2018 CO2 reduction in new public buildings Status Report :</a:t>
            </a:r>
          </a:p>
          <a:p>
            <a:r>
              <a:rPr lang="en-MY" sz="1000" dirty="0" err="1" smtClean="0">
                <a:latin typeface="Tw Cen MT" panose="020B0602020104020603" pitchFamily="34" charset="0"/>
              </a:rPr>
              <a:t>MyCREST</a:t>
            </a:r>
            <a:r>
              <a:rPr lang="en-MY" sz="1000" dirty="0" smtClean="0">
                <a:latin typeface="Tw Cen MT" panose="020B0602020104020603" pitchFamily="34" charset="0"/>
              </a:rPr>
              <a:t> assessment on public buildings for 2018 is on going.</a:t>
            </a:r>
          </a:p>
        </p:txBody>
      </p:sp>
      <p:sp>
        <p:nvSpPr>
          <p:cNvPr id="5" name="Rectangle 4"/>
          <p:cNvSpPr/>
          <p:nvPr/>
        </p:nvSpPr>
        <p:spPr>
          <a:xfrm>
            <a:off x="2110332" y="63798"/>
            <a:ext cx="2813334" cy="307777"/>
          </a:xfrm>
          <a:prstGeom prst="rect">
            <a:avLst/>
          </a:prstGeom>
          <a:ln>
            <a:noFill/>
          </a:ln>
        </p:spPr>
        <p:txBody>
          <a:bodyPr wrap="none">
            <a:spAutoFit/>
          </a:bodyPr>
          <a:lstStyle/>
          <a:p>
            <a:r>
              <a:rPr lang="ms-MY" sz="1400" b="1" dirty="0">
                <a:solidFill>
                  <a:srgbClr val="00B050"/>
                </a:solidFill>
                <a:latin typeface="Tw Cen MT" panose="020B0602020104020603" pitchFamily="34" charset="0"/>
              </a:rPr>
              <a:t>ENVIRONMENTAL SUSTAINABILITY</a:t>
            </a: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a:solidFill>
                  <a:schemeClr val="bg1"/>
                </a:solidFill>
                <a:latin typeface="Tw Cen MT" panose="020B0602020104020603" pitchFamily="34" charset="0"/>
              </a:rPr>
              <a:t>KPI E3-136</a:t>
            </a:r>
            <a:endParaRPr lang="ms-MY" sz="2800" dirty="0">
              <a:solidFill>
                <a:schemeClr val="bg1"/>
              </a:solidFill>
            </a:endParaRPr>
          </a:p>
        </p:txBody>
      </p:sp>
      <p:sp>
        <p:nvSpPr>
          <p:cNvPr id="15" name="TextBox 14"/>
          <p:cNvSpPr txBox="1"/>
          <p:nvPr/>
        </p:nvSpPr>
        <p:spPr>
          <a:xfrm>
            <a:off x="0" y="4305602"/>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PROGRESS REPORT UNTIL Q2 2018</a:t>
            </a:r>
            <a:endParaRPr lang="en-MY" sz="900" b="1" dirty="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ANNUAL TARGET</a:t>
            </a:r>
            <a:endParaRPr lang="en-MY" sz="900" b="1" dirty="0">
              <a:solidFill>
                <a:schemeClr val="bg1"/>
              </a:solidFill>
              <a:latin typeface="Tw Cen MT" panose="020B0602020104020603" pitchFamily="34" charset="0"/>
            </a:endParaRPr>
          </a:p>
        </p:txBody>
      </p:sp>
    </p:spTree>
    <p:extLst>
      <p:ext uri="{BB962C8B-B14F-4D97-AF65-F5344CB8AC3E}">
        <p14:creationId xmlns:p14="http://schemas.microsoft.com/office/powerpoint/2010/main" val="28672139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ext uri="{D42A27DB-BD31-4B8C-83A1-F6EECF244321}">
                <p14:modId xmlns:p14="http://schemas.microsoft.com/office/powerpoint/2010/main" val="2294659059"/>
              </p:ext>
            </p:extLst>
          </p:nvPr>
        </p:nvGraphicFramePr>
        <p:xfrm>
          <a:off x="2" y="2063918"/>
          <a:ext cx="6858000" cy="2434119"/>
        </p:xfrm>
        <a:graphic>
          <a:graphicData uri="http://schemas.openxmlformats.org/drawingml/2006/table">
            <a:tbl>
              <a:tblPr firstRow="1" bandRow="1">
                <a:tableStyleId>{5C22544A-7EE6-4342-B048-85BDC9FD1C3A}</a:tableStyleId>
              </a:tblPr>
              <a:tblGrid>
                <a:gridCol w="1318435">
                  <a:extLst>
                    <a:ext uri="{9D8B030D-6E8A-4147-A177-3AD203B41FA5}">
                      <a16:colId xmlns:a16="http://schemas.microsoft.com/office/drawing/2014/main" val="2124581660"/>
                    </a:ext>
                  </a:extLst>
                </a:gridCol>
                <a:gridCol w="1424763">
                  <a:extLst>
                    <a:ext uri="{9D8B030D-6E8A-4147-A177-3AD203B41FA5}">
                      <a16:colId xmlns:a16="http://schemas.microsoft.com/office/drawing/2014/main" val="3372148144"/>
                    </a:ext>
                  </a:extLst>
                </a:gridCol>
                <a:gridCol w="1392865">
                  <a:extLst>
                    <a:ext uri="{9D8B030D-6E8A-4147-A177-3AD203B41FA5}">
                      <a16:colId xmlns:a16="http://schemas.microsoft.com/office/drawing/2014/main" val="384475541"/>
                    </a:ext>
                  </a:extLst>
                </a:gridCol>
                <a:gridCol w="1350337">
                  <a:extLst>
                    <a:ext uri="{9D8B030D-6E8A-4147-A177-3AD203B41FA5}">
                      <a16:colId xmlns:a16="http://schemas.microsoft.com/office/drawing/2014/main" val="3666211108"/>
                    </a:ext>
                  </a:extLst>
                </a:gridCol>
                <a:gridCol w="1371600">
                  <a:extLst>
                    <a:ext uri="{9D8B030D-6E8A-4147-A177-3AD203B41FA5}">
                      <a16:colId xmlns:a16="http://schemas.microsoft.com/office/drawing/2014/main" val="2017577163"/>
                    </a:ext>
                  </a:extLst>
                </a:gridCol>
              </a:tblGrid>
              <a:tr h="422439">
                <a:tc>
                  <a:txBody>
                    <a:bodyPr/>
                    <a:lstStyle/>
                    <a:p>
                      <a:pPr algn="ctr"/>
                      <a:r>
                        <a:rPr lang="ms-MY" sz="900" dirty="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20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20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10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30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20</a:t>
                      </a:r>
                      <a:r>
                        <a:rPr lang="ms-MY" sz="900" dirty="0">
                          <a:solidFill>
                            <a:schemeClr val="bg1"/>
                          </a:solidFill>
                          <a:latin typeface="Tw Cen MT" panose="020B0602020104020603" pitchFamily="34" charset="0"/>
                        </a:rPr>
                        <a:t>%</a:t>
                      </a:r>
                    </a:p>
                  </a:txBody>
                  <a:tcPr>
                    <a:solidFill>
                      <a:srgbClr val="00B050">
                        <a:alpha val="64706"/>
                      </a:srgbClr>
                    </a:solidFill>
                  </a:tcPr>
                </a:tc>
                <a:extLst>
                  <a:ext uri="{0D108BD9-81ED-4DB2-BD59-A6C34878D82A}">
                    <a16:rowId xmlns:a16="http://schemas.microsoft.com/office/drawing/2014/main" val="2306563032"/>
                  </a:ext>
                </a:extLst>
              </a:tr>
              <a:tr h="178793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chemeClr val="tx1"/>
                          </a:solidFill>
                          <a:effectLst/>
                          <a:uLnTx/>
                          <a:uFillTx/>
                          <a:latin typeface="Tw Cen MT" pitchFamily="34" charset="0"/>
                          <a:ea typeface="+mn-ea"/>
                          <a:cs typeface="+mn-cs"/>
                        </a:rPr>
                        <a:t>Green technology  tax incentives  GITA and </a:t>
                      </a:r>
                      <a:r>
                        <a:rPr lang="en-US" sz="900" dirty="0">
                          <a:solidFill>
                            <a:schemeClr val="tx1"/>
                          </a:solidFill>
                          <a:latin typeface="Tw Cen MT" pitchFamily="34" charset="0"/>
                        </a:rPr>
                        <a:t>GITE mechanism </a:t>
                      </a:r>
                      <a:r>
                        <a:rPr kumimoji="0" lang="en-US" sz="900" b="0" i="0" u="none" strike="noStrike" kern="1200" cap="none" spc="0" normalizeH="0" baseline="0" noProof="0" dirty="0">
                          <a:ln>
                            <a:noFill/>
                          </a:ln>
                          <a:solidFill>
                            <a:schemeClr val="tx1"/>
                          </a:solidFill>
                          <a:effectLst/>
                          <a:uLnTx/>
                          <a:uFillTx/>
                          <a:latin typeface="Tw Cen MT" pitchFamily="34" charset="0"/>
                          <a:ea typeface="+mn-ea"/>
                          <a:cs typeface="+mn-cs"/>
                        </a:rPr>
                        <a:t>established</a:t>
                      </a:r>
                    </a:p>
                    <a:p>
                      <a:pPr>
                        <a:lnSpc>
                          <a:spcPct val="100000"/>
                        </a:lnSpc>
                      </a:pPr>
                      <a:endParaRPr lang="en-MY" sz="900" dirty="0">
                        <a:solidFill>
                          <a:schemeClr val="tx1"/>
                        </a:solidFill>
                        <a:latin typeface="Tw Cen MT" pitchFamily="34" charset="0"/>
                      </a:endParaRPr>
                    </a:p>
                  </a:txBody>
                  <a:tcPr>
                    <a:solidFill>
                      <a:srgbClr val="00B050">
                        <a:alpha val="10000"/>
                      </a:srgbClr>
                    </a:solidFill>
                  </a:tcPr>
                </a:tc>
                <a:tc>
                  <a:txBody>
                    <a:bodyPr/>
                    <a:lstStyle/>
                    <a:p>
                      <a:pPr lvl="0" defTabSz="457200">
                        <a:lnSpc>
                          <a:spcPct val="100000"/>
                        </a:lnSpc>
                        <a:defRPr/>
                      </a:pPr>
                      <a:r>
                        <a:rPr lang="en-MY" sz="900" dirty="0">
                          <a:solidFill>
                            <a:schemeClr val="tx1"/>
                          </a:solidFill>
                          <a:latin typeface="Tw Cen MT" pitchFamily="34" charset="0"/>
                        </a:rPr>
                        <a:t>Study on the potential of green incentives completed</a:t>
                      </a:r>
                    </a:p>
                    <a:p>
                      <a:pPr lvl="0" defTabSz="457200">
                        <a:lnSpc>
                          <a:spcPct val="100000"/>
                        </a:lnSpc>
                        <a:defRPr/>
                      </a:pPr>
                      <a:endParaRPr lang="en-MY" sz="900" dirty="0">
                        <a:solidFill>
                          <a:schemeClr val="tx1"/>
                        </a:solidFill>
                        <a:latin typeface="Tw Cen MT" pitchFamily="34" charset="0"/>
                      </a:endParaRPr>
                    </a:p>
                    <a:p>
                      <a:pPr lvl="0" defTabSz="457200">
                        <a:lnSpc>
                          <a:spcPct val="100000"/>
                        </a:lnSpc>
                        <a:defRPr/>
                      </a:pPr>
                      <a:r>
                        <a:rPr lang="en-MY" sz="900" dirty="0">
                          <a:solidFill>
                            <a:schemeClr val="tx1"/>
                          </a:solidFill>
                          <a:latin typeface="Tw Cen MT" pitchFamily="34" charset="0"/>
                        </a:rPr>
                        <a:t>2 companies benefitted from green incentive  </a:t>
                      </a:r>
                    </a:p>
                    <a:p>
                      <a:pPr lvl="0" defTabSz="457200">
                        <a:lnSpc>
                          <a:spcPct val="100000"/>
                        </a:lnSpc>
                        <a:defRPr/>
                      </a:pPr>
                      <a:r>
                        <a:rPr lang="en-MY" sz="900" dirty="0">
                          <a:solidFill>
                            <a:schemeClr val="tx1"/>
                          </a:solidFill>
                          <a:latin typeface="Tw Cen MT" pitchFamily="34" charset="0"/>
                        </a:rPr>
                        <a:t>                                                                                                            5 promotional activities/programs on green incentives</a:t>
                      </a:r>
                      <a:endParaRPr kumimoji="0" lang="en-US" sz="900" b="1" i="0" u="none" strike="noStrike" kern="1200" cap="none" spc="0" normalizeH="0" baseline="0" noProof="0" dirty="0">
                        <a:ln>
                          <a:noFill/>
                        </a:ln>
                        <a:solidFill>
                          <a:schemeClr val="tx1"/>
                        </a:solidFill>
                        <a:effectLst/>
                        <a:uLnTx/>
                        <a:uFillTx/>
                        <a:latin typeface="Tw Cen MT" pitchFamily="34" charset="0"/>
                        <a:ea typeface="+mn-ea"/>
                        <a:cs typeface="Arial" panose="020B0604020202020204" pitchFamily="34" charset="0"/>
                      </a:endParaRPr>
                    </a:p>
                    <a:p>
                      <a:pPr>
                        <a:lnSpc>
                          <a:spcPct val="100000"/>
                        </a:lnSpc>
                        <a:defRPr/>
                      </a:pPr>
                      <a:endParaRPr lang="en-US" sz="900" dirty="0">
                        <a:solidFill>
                          <a:schemeClr val="tx1"/>
                        </a:solidFill>
                        <a:latin typeface="Tw Cen MT" pitchFamily="34" charset="0"/>
                      </a:endParaRPr>
                    </a:p>
                  </a:txBody>
                  <a:tcPr>
                    <a:solidFill>
                      <a:srgbClr val="00B050">
                        <a:alpha val="10000"/>
                      </a:srgb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chemeClr val="tx1"/>
                          </a:solidFill>
                          <a:effectLst/>
                          <a:uLnTx/>
                          <a:uFillTx/>
                          <a:latin typeface="Tw Cen MT" pitchFamily="34" charset="0"/>
                          <a:ea typeface="+mn-ea"/>
                          <a:cs typeface="+mn-cs"/>
                        </a:rPr>
                        <a:t>Stakeholder engagements on the outcome of the study conducted</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dirty="0">
                        <a:solidFill>
                          <a:schemeClr val="tx1"/>
                        </a:solidFill>
                        <a:latin typeface="Tw Cen MT" pitchFamily="34" charset="0"/>
                      </a:endParaRPr>
                    </a:p>
                    <a:p>
                      <a:pPr lvl="0" defTabSz="457200">
                        <a:lnSpc>
                          <a:spcPct val="100000"/>
                        </a:lnSpc>
                        <a:defRPr/>
                      </a:pPr>
                      <a:r>
                        <a:rPr lang="en-MY" sz="900" dirty="0">
                          <a:solidFill>
                            <a:schemeClr val="tx1"/>
                          </a:solidFill>
                          <a:latin typeface="Tw Cen MT" pitchFamily="34" charset="0"/>
                        </a:rPr>
                        <a:t>5 companies benefitted from green incentives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900" dirty="0">
                        <a:solidFill>
                          <a:schemeClr val="tx1"/>
                        </a:solidFill>
                        <a:latin typeface="Tw Cen MT" pitchFamily="34" charset="0"/>
                      </a:endParaRPr>
                    </a:p>
                    <a:p>
                      <a:pPr lvl="0" defTabSz="457200">
                        <a:lnSpc>
                          <a:spcPct val="100000"/>
                        </a:lnSpc>
                        <a:defRPr/>
                      </a:pPr>
                      <a:r>
                        <a:rPr lang="en-MY" sz="900" dirty="0">
                          <a:solidFill>
                            <a:schemeClr val="tx1"/>
                          </a:solidFill>
                          <a:latin typeface="Tw Cen MT" pitchFamily="34" charset="0"/>
                        </a:rPr>
                        <a:t>5 promotional activities/programs on green incentives conducted</a:t>
                      </a:r>
                      <a:endParaRPr kumimoji="0" lang="en-US" sz="900" b="0" i="0" u="none" strike="noStrike" kern="1200" cap="none" spc="0" normalizeH="0" baseline="0" noProof="0" dirty="0">
                        <a:ln>
                          <a:noFill/>
                        </a:ln>
                        <a:solidFill>
                          <a:schemeClr val="tx1"/>
                        </a:solidFill>
                        <a:effectLst/>
                        <a:uLnTx/>
                        <a:uFillTx/>
                        <a:latin typeface="Tw Cen MT" pitchFamily="34" charset="0"/>
                        <a:ea typeface="+mn-ea"/>
                        <a:cs typeface="+mn-cs"/>
                      </a:endParaRPr>
                    </a:p>
                    <a:p>
                      <a:pPr eaLnBrk="1" fontAlgn="auto" hangingPunct="1">
                        <a:lnSpc>
                          <a:spcPct val="100000"/>
                        </a:lnSpc>
                        <a:spcBef>
                          <a:spcPts val="0"/>
                        </a:spcBef>
                        <a:spcAft>
                          <a:spcPts val="0"/>
                        </a:spcAft>
                        <a:defRPr/>
                      </a:pPr>
                      <a:endParaRPr lang="en-US" sz="900" dirty="0">
                        <a:solidFill>
                          <a:schemeClr val="tx1"/>
                        </a:solidFill>
                        <a:latin typeface="Tw Cen MT" pitchFamily="34" charset="0"/>
                      </a:endParaRPr>
                    </a:p>
                  </a:txBody>
                  <a:tcPr>
                    <a:solidFill>
                      <a:srgbClr val="00B050">
                        <a:alpha val="10000"/>
                      </a:srgb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chemeClr val="tx1"/>
                          </a:solidFill>
                          <a:effectLst/>
                          <a:uLnTx/>
                          <a:uFillTx/>
                          <a:latin typeface="Tw Cen MT" pitchFamily="34" charset="0"/>
                          <a:ea typeface="+mn-ea"/>
                          <a:cs typeface="Arial" panose="020B0604020202020204" pitchFamily="34" charset="0"/>
                        </a:rPr>
                        <a:t>Recommendations to the Government on the new green incentives</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MY" sz="900" b="0" i="0" u="none" strike="noStrike" kern="1200" cap="none" spc="0" normalizeH="0" baseline="0" noProof="0" dirty="0">
                        <a:ln>
                          <a:noFill/>
                        </a:ln>
                        <a:solidFill>
                          <a:schemeClr val="tx1"/>
                        </a:solidFill>
                        <a:effectLst/>
                        <a:uLnTx/>
                        <a:uFillTx/>
                        <a:latin typeface="Tw Cen MT" pitchFamily="34" charset="0"/>
                        <a:ea typeface="+mn-ea"/>
                        <a:cs typeface="Arial" panose="020B0604020202020204" pitchFamily="34" charset="0"/>
                      </a:endParaRPr>
                    </a:p>
                    <a:p>
                      <a:pPr lvl="0" defTabSz="457200">
                        <a:lnSpc>
                          <a:spcPct val="100000"/>
                        </a:lnSpc>
                        <a:defRPr/>
                      </a:pPr>
                      <a:r>
                        <a:rPr lang="en-MY" sz="900" dirty="0">
                          <a:solidFill>
                            <a:schemeClr val="tx1"/>
                          </a:solidFill>
                          <a:latin typeface="Tw Cen MT" pitchFamily="34" charset="0"/>
                        </a:rPr>
                        <a:t>7 companies benefitted from </a:t>
                      </a:r>
                      <a:r>
                        <a:rPr lang="en-MY" sz="900">
                          <a:solidFill>
                            <a:schemeClr val="tx1"/>
                          </a:solidFill>
                          <a:latin typeface="Tw Cen MT" pitchFamily="34" charset="0"/>
                        </a:rPr>
                        <a:t>green incentives</a:t>
                      </a:r>
                      <a:endParaRPr lang="en-MY" sz="900" dirty="0">
                        <a:solidFill>
                          <a:schemeClr val="tx1"/>
                        </a:solidFill>
                        <a:latin typeface="Tw Cen MT" pitchFamily="34" charset="0"/>
                      </a:endParaRPr>
                    </a:p>
                    <a:p>
                      <a:pPr lvl="0" defTabSz="457200">
                        <a:lnSpc>
                          <a:spcPct val="100000"/>
                        </a:lnSpc>
                        <a:defRPr/>
                      </a:pPr>
                      <a:endParaRPr lang="en-US" sz="900" dirty="0">
                        <a:solidFill>
                          <a:schemeClr val="tx1"/>
                        </a:solidFill>
                        <a:latin typeface="Tw Cen MT" pitchFamily="34" charset="0"/>
                      </a:endParaRPr>
                    </a:p>
                    <a:p>
                      <a:pPr lvl="0" defTabSz="457200">
                        <a:lnSpc>
                          <a:spcPct val="100000"/>
                        </a:lnSpc>
                        <a:defRPr/>
                      </a:pPr>
                      <a:r>
                        <a:rPr lang="en-MY" sz="900">
                          <a:solidFill>
                            <a:schemeClr val="tx1"/>
                          </a:solidFill>
                          <a:latin typeface="Tw Cen MT" pitchFamily="34" charset="0"/>
                        </a:rPr>
                        <a:t>5 promotional activities/programs on green incentives conducted</a:t>
                      </a:r>
                      <a:endParaRPr kumimoji="0" lang="en-US" sz="900" b="0" i="0" u="none" strike="noStrike" kern="1200" cap="none" spc="0" normalizeH="0" baseline="0" noProof="0">
                        <a:ln>
                          <a:noFill/>
                        </a:ln>
                        <a:solidFill>
                          <a:schemeClr val="tx1"/>
                        </a:solidFill>
                        <a:effectLst/>
                        <a:uLnTx/>
                        <a:uFillTx/>
                        <a:latin typeface="Tw Cen MT" pitchFamily="34" charset="0"/>
                        <a:ea typeface="+mn-ea"/>
                        <a:cs typeface="+mn-cs"/>
                      </a:endParaRPr>
                    </a:p>
                    <a:p>
                      <a:pPr>
                        <a:lnSpc>
                          <a:spcPct val="100000"/>
                        </a:lnSpc>
                      </a:pPr>
                      <a:endParaRPr lang="en-MY" sz="900" dirty="0">
                        <a:solidFill>
                          <a:schemeClr val="tx1"/>
                        </a:solidFill>
                        <a:latin typeface="Tw Cen MT" pitchFamily="34" charset="0"/>
                      </a:endParaRPr>
                    </a:p>
                  </a:txBody>
                  <a:tcPr>
                    <a:solidFill>
                      <a:srgbClr val="00B050">
                        <a:alpha val="10000"/>
                      </a:srgbClr>
                    </a:solidFill>
                  </a:tcPr>
                </a:tc>
                <a:tc>
                  <a:txBody>
                    <a:bodyPr/>
                    <a:lstStyle/>
                    <a:p>
                      <a:pPr lvl="0" defTabSz="457200">
                        <a:lnSpc>
                          <a:spcPct val="100000"/>
                        </a:lnSpc>
                        <a:defRPr/>
                      </a:pPr>
                      <a:r>
                        <a:rPr lang="en-US" sz="900" dirty="0">
                          <a:solidFill>
                            <a:schemeClr val="tx1"/>
                          </a:solidFill>
                          <a:latin typeface="Tw Cen MT" pitchFamily="34" charset="0"/>
                          <a:cs typeface="Arial" panose="020B0604020202020204" pitchFamily="34" charset="0"/>
                        </a:rPr>
                        <a:t>New/ improved green incentives mechanism introduced</a:t>
                      </a:r>
                    </a:p>
                    <a:p>
                      <a:pPr lvl="0" defTabSz="457200">
                        <a:lnSpc>
                          <a:spcPct val="100000"/>
                        </a:lnSpc>
                        <a:defRPr/>
                      </a:pPr>
                      <a:endParaRPr kumimoji="0" lang="ms-MY" sz="900" b="0" i="0" u="none" strike="sngStrike" kern="1200" cap="none" spc="0" normalizeH="0" baseline="0" noProof="0" dirty="0">
                        <a:ln>
                          <a:noFill/>
                        </a:ln>
                        <a:solidFill>
                          <a:schemeClr val="tx1"/>
                        </a:solidFill>
                        <a:effectLst/>
                        <a:uLnTx/>
                        <a:uFillTx/>
                        <a:latin typeface="Tw Cen MT" pitchFamily="34" charset="0"/>
                        <a:ea typeface="+mn-ea"/>
                        <a:cs typeface="+mn-cs"/>
                      </a:endParaRPr>
                    </a:p>
                    <a:p>
                      <a:pPr lvl="0" defTabSz="457200">
                        <a:lnSpc>
                          <a:spcPct val="100000"/>
                        </a:lnSpc>
                        <a:defRPr/>
                      </a:pPr>
                      <a:r>
                        <a:rPr lang="en-MY" sz="900" dirty="0">
                          <a:solidFill>
                            <a:schemeClr val="tx1"/>
                          </a:solidFill>
                          <a:latin typeface="Tw Cen MT" pitchFamily="34" charset="0"/>
                        </a:rPr>
                        <a:t>10 companies benefitted from green incentives</a:t>
                      </a:r>
                    </a:p>
                    <a:p>
                      <a:pPr lvl="0" defTabSz="457200">
                        <a:lnSpc>
                          <a:spcPct val="100000"/>
                        </a:lnSpc>
                        <a:defRPr/>
                      </a:pPr>
                      <a:endParaRPr lang="en-US" sz="900" dirty="0">
                        <a:solidFill>
                          <a:schemeClr val="tx1"/>
                        </a:solidFill>
                        <a:latin typeface="Tw Cen MT" pitchFamily="34" charset="0"/>
                      </a:endParaRPr>
                    </a:p>
                    <a:p>
                      <a:pPr lvl="0" defTabSz="457200">
                        <a:lnSpc>
                          <a:spcPct val="100000"/>
                        </a:lnSpc>
                        <a:defRPr/>
                      </a:pPr>
                      <a:r>
                        <a:rPr lang="en-MY" sz="900" dirty="0">
                          <a:solidFill>
                            <a:schemeClr val="tx1"/>
                          </a:solidFill>
                          <a:latin typeface="Tw Cen MT" pitchFamily="34" charset="0"/>
                        </a:rPr>
                        <a:t>5 promotional activities/programs on green incentives conducted</a:t>
                      </a:r>
                      <a:endParaRPr kumimoji="0" lang="en-US" sz="900" b="0" i="0" u="none" strike="noStrike" kern="1200" cap="none" spc="0" normalizeH="0" baseline="0" noProof="0" dirty="0">
                        <a:ln>
                          <a:noFill/>
                        </a:ln>
                        <a:solidFill>
                          <a:schemeClr val="tx1"/>
                        </a:solidFill>
                        <a:effectLst/>
                        <a:uLnTx/>
                        <a:uFillTx/>
                        <a:latin typeface="Tw Cen MT" pitchFamily="34"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ms-MY" sz="900" b="0" i="0" u="none" strike="noStrike" kern="1200" cap="none" spc="0" normalizeH="0" baseline="0" noProof="0" dirty="0">
                        <a:ln>
                          <a:noFill/>
                        </a:ln>
                        <a:solidFill>
                          <a:schemeClr val="tx1"/>
                        </a:solidFill>
                        <a:effectLst/>
                        <a:uLnTx/>
                        <a:uFillTx/>
                        <a:latin typeface="Tw Cen MT" pitchFamily="34" charset="0"/>
                        <a:ea typeface="+mn-ea"/>
                        <a:cs typeface="+mn-cs"/>
                      </a:endParaRPr>
                    </a:p>
                    <a:p>
                      <a:pPr>
                        <a:lnSpc>
                          <a:spcPct val="100000"/>
                        </a:lnSpc>
                      </a:pPr>
                      <a:endParaRPr lang="en-MY" sz="900" dirty="0">
                        <a:solidFill>
                          <a:schemeClr val="tx1"/>
                        </a:solidFill>
                        <a:latin typeface="Tw Cen MT" pitchFamily="34" charset="0"/>
                      </a:endParaRPr>
                    </a:p>
                  </a:txBody>
                  <a:tcPr>
                    <a:solidFill>
                      <a:srgbClr val="00B050">
                        <a:alpha val="10000"/>
                      </a:srgb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4540103"/>
            <a:ext cx="6857999" cy="5331062"/>
          </a:xfrm>
          <a:prstGeom prst="rect">
            <a:avLst/>
          </a:prstGeom>
          <a:noFill/>
          <a:ln w="19050">
            <a:solidFill>
              <a:srgbClr val="339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ext uri="{D42A27DB-BD31-4B8C-83A1-F6EECF244321}">
                <p14:modId xmlns:p14="http://schemas.microsoft.com/office/powerpoint/2010/main" val="4202846289"/>
              </p:ext>
            </p:extLst>
          </p:nvPr>
        </p:nvGraphicFramePr>
        <p:xfrm>
          <a:off x="4614530" y="254484"/>
          <a:ext cx="2232862" cy="1584960"/>
        </p:xfrm>
        <a:graphic>
          <a:graphicData uri="http://schemas.openxmlformats.org/drawingml/2006/table">
            <a:tbl>
              <a:tblPr firstRow="1" bandRow="1">
                <a:tableStyleId>{5C22544A-7EE6-4342-B048-85BDC9FD1C3A}</a:tableStyleId>
              </a:tblPr>
              <a:tblGrid>
                <a:gridCol w="2232862">
                  <a:extLst>
                    <a:ext uri="{9D8B030D-6E8A-4147-A177-3AD203B41FA5}">
                      <a16:colId xmlns:a16="http://schemas.microsoft.com/office/drawing/2014/main" val="2880578049"/>
                    </a:ext>
                  </a:extLst>
                </a:gridCol>
              </a:tblGrid>
              <a:tr h="352491">
                <a:tc>
                  <a:txBody>
                    <a:bodyPr/>
                    <a:lstStyle/>
                    <a:p>
                      <a:pPr algn="r"/>
                      <a:r>
                        <a:rPr lang="ms-MY" sz="1000" b="1" dirty="0">
                          <a:solidFill>
                            <a:schemeClr val="tx1"/>
                          </a:solidFill>
                          <a:latin typeface="Tw Cen MT" panose="020B0602020104020603" pitchFamily="34" charset="0"/>
                        </a:rPr>
                        <a:t>SPONSOR</a:t>
                      </a:r>
                      <a:endParaRPr lang="ms-MY" sz="1000" b="1" baseline="0" dirty="0">
                        <a:solidFill>
                          <a:schemeClr val="tx1"/>
                        </a:solidFill>
                        <a:latin typeface="Tw Cen MT" panose="020B0602020104020603" pitchFamily="34" charset="0"/>
                      </a:endParaRPr>
                    </a:p>
                    <a:p>
                      <a:pPr algn="r"/>
                      <a:r>
                        <a:rPr lang="ms-MY" sz="1000" b="0">
                          <a:solidFill>
                            <a:schemeClr val="tx1"/>
                          </a:solidFill>
                          <a:latin typeface="Tw Cen MT" panose="020B0602020104020603" pitchFamily="34" charset="0"/>
                        </a:rPr>
                        <a:t>Datuk Ir. </a:t>
                      </a:r>
                      <a:r>
                        <a:rPr lang="ms-MY" sz="1000" b="0" dirty="0">
                          <a:solidFill>
                            <a:schemeClr val="tx1"/>
                          </a:solidFill>
                          <a:latin typeface="Tw Cen MT" panose="020B0602020104020603" pitchFamily="34" charset="0"/>
                        </a:rPr>
                        <a:t>Elias Ismail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a:solidFill>
                            <a:schemeClr val="tx1"/>
                          </a:solidFill>
                          <a:latin typeface="Tw Cen MT" panose="020B0602020104020603" pitchFamily="34" charset="0"/>
                        </a:rPr>
                        <a:t>OWNER</a:t>
                      </a:r>
                      <a:r>
                        <a:rPr lang="ms-MY" sz="1000" b="1" baseline="0" dirty="0">
                          <a:solidFill>
                            <a:schemeClr val="tx1"/>
                          </a:solidFill>
                          <a:latin typeface="Tw Cen MT" panose="020B0602020104020603" pitchFamily="34" charset="0"/>
                        </a:rPr>
                        <a:t> </a:t>
                      </a:r>
                    </a:p>
                    <a:p>
                      <a:pPr algn="r"/>
                      <a:r>
                        <a:rPr lang="pt-BR" sz="1000">
                          <a:solidFill>
                            <a:schemeClr val="tx1"/>
                          </a:solidFill>
                          <a:latin typeface="Tw Cen MT" panose="020B0602020104020603" pitchFamily="34" charset="0"/>
                        </a:rPr>
                        <a:t>Ir.</a:t>
                      </a:r>
                      <a:r>
                        <a:rPr lang="pt-BR" sz="1000" baseline="0">
                          <a:solidFill>
                            <a:schemeClr val="tx1"/>
                          </a:solidFill>
                          <a:latin typeface="Tw Cen MT" panose="020B0602020104020603" pitchFamily="34" charset="0"/>
                        </a:rPr>
                        <a:t> M. Ramuseren Muthu</a:t>
                      </a:r>
                      <a:endParaRPr lang="ms-MY" sz="1000" dirty="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a:solidFill>
                            <a:schemeClr val="tx1"/>
                          </a:solidFill>
                          <a:latin typeface="Tw Cen MT" panose="020B0602020104020603" pitchFamily="34" charset="0"/>
                        </a:rPr>
                        <a:t>OIC</a:t>
                      </a:r>
                      <a:endParaRPr lang="ms-MY" sz="1000" b="1" baseline="0" dirty="0">
                        <a:solidFill>
                          <a:schemeClr val="tx1"/>
                        </a:solidFill>
                        <a:latin typeface="Tw Cen MT" panose="020B0602020104020603" pitchFamily="34" charset="0"/>
                      </a:endParaRPr>
                    </a:p>
                    <a:p>
                      <a:pPr algn="r"/>
                      <a:r>
                        <a:rPr lang="ms-MY" sz="1000" dirty="0">
                          <a:solidFill>
                            <a:schemeClr val="tx1"/>
                          </a:solidFill>
                          <a:latin typeface="Tw Cen MT" panose="020B0602020104020603" pitchFamily="34" charset="0"/>
                        </a:rPr>
                        <a:t>Zuraihi Abdul Ghani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a:latin typeface="Tw Cen MT" panose="020B0602020104020603" pitchFamily="34" charset="0"/>
                        </a:rPr>
                        <a:t>KPI LEADER</a:t>
                      </a:r>
                      <a:r>
                        <a:rPr lang="ms-MY" sz="1000" b="1" baseline="0" dirty="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a:latin typeface="Tw Cen MT" panose="020B0602020104020603" pitchFamily="34" charset="0"/>
                        </a:rPr>
                        <a:t>KeTTHA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331376036"/>
              </p:ext>
            </p:extLst>
          </p:nvPr>
        </p:nvGraphicFramePr>
        <p:xfrm>
          <a:off x="-2" y="445153"/>
          <a:ext cx="4699593" cy="1322832"/>
        </p:xfrm>
        <a:graphic>
          <a:graphicData uri="http://schemas.openxmlformats.org/drawingml/2006/table">
            <a:tbl>
              <a:tblPr firstRow="1" bandRow="1">
                <a:tableStyleId>{5C22544A-7EE6-4342-B048-85BDC9FD1C3A}</a:tableStyleId>
              </a:tblPr>
              <a:tblGrid>
                <a:gridCol w="4699593">
                  <a:extLst>
                    <a:ext uri="{9D8B030D-6E8A-4147-A177-3AD203B41FA5}">
                      <a16:colId xmlns:a16="http://schemas.microsoft.com/office/drawing/2014/main" val="2880578049"/>
                    </a:ext>
                  </a:extLst>
                </a:gridCol>
              </a:tblGrid>
              <a:tr h="405451">
                <a:tc>
                  <a:txBody>
                    <a:bodyPr/>
                    <a:lstStyle/>
                    <a:p>
                      <a:r>
                        <a:rPr lang="ms-MY" sz="1000" b="1" kern="1200" dirty="0">
                          <a:solidFill>
                            <a:schemeClr val="tx1"/>
                          </a:solidFill>
                          <a:latin typeface="Tw Cen MT" panose="020B0602020104020603" pitchFamily="34" charset="0"/>
                          <a:ea typeface="+mn-ea"/>
                          <a:cs typeface="+mn-cs"/>
                        </a:rPr>
                        <a:t>KPI DESCRIPTION</a:t>
                      </a:r>
                    </a:p>
                    <a:p>
                      <a:pPr lvl="0"/>
                      <a:r>
                        <a:rPr lang="en-US" sz="1000" b="0" kern="1200" dirty="0">
                          <a:solidFill>
                            <a:schemeClr val="tx1"/>
                          </a:solidFill>
                          <a:latin typeface="Tw Cen MT" panose="020B0602020104020603" pitchFamily="34" charset="0"/>
                          <a:ea typeface="+mn-ea"/>
                          <a:cs typeface="+mn-cs"/>
                        </a:rPr>
                        <a:t>At least 10 companies benefitted from green incentive for sustainable buildings by Q4 2020</a:t>
                      </a: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dirty="0">
                          <a:solidFill>
                            <a:schemeClr val="tx1"/>
                          </a:solidFill>
                          <a:latin typeface="Tw Cen MT" panose="020B0602020104020603" pitchFamily="34" charset="0"/>
                        </a:rPr>
                        <a:t>INITIATIVE</a:t>
                      </a:r>
                    </a:p>
                    <a:p>
                      <a:pPr>
                        <a:lnSpc>
                          <a:spcPct val="88000"/>
                        </a:lnSpc>
                        <a:defRPr/>
                      </a:pPr>
                      <a:r>
                        <a:rPr lang="en-MY" sz="1000" b="0" kern="1200" dirty="0">
                          <a:solidFill>
                            <a:schemeClr val="tx1"/>
                          </a:solidFill>
                          <a:latin typeface="Tw Cen MT" panose="020B0602020104020603" pitchFamily="34" charset="0"/>
                          <a:ea typeface="+mn-ea"/>
                          <a:cs typeface="+mn-cs"/>
                        </a:rPr>
                        <a:t>E4-Facilitate industry adoption of sustainable practices</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a:solidFill>
                            <a:schemeClr val="tx1"/>
                          </a:solidFill>
                          <a:latin typeface="Tw Cen MT" panose="020B0602020104020603" pitchFamily="34" charset="0"/>
                          <a:ea typeface="+mn-ea"/>
                          <a:cs typeface="+mn-cs"/>
                        </a:rPr>
                        <a:t>-</a:t>
                      </a:r>
                      <a:endParaRPr lang="ms-MY"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5" y="4593271"/>
            <a:ext cx="3435536" cy="4708981"/>
          </a:xfrm>
          <a:prstGeom prst="rect">
            <a:avLst/>
          </a:prstGeom>
          <a:noFill/>
        </p:spPr>
        <p:txBody>
          <a:bodyPr wrap="square" rtlCol="0">
            <a:spAutoFit/>
          </a:bodyPr>
          <a:lstStyle/>
          <a:p>
            <a:r>
              <a:rPr lang="en-MY" sz="1000" dirty="0">
                <a:latin typeface="Tw Cen MT" panose="020B0602020104020603" pitchFamily="34" charset="0"/>
              </a:rPr>
              <a:t>This </a:t>
            </a:r>
            <a:r>
              <a:rPr lang="en-MY" sz="1000" dirty="0" smtClean="0">
                <a:latin typeface="Tw Cen MT" panose="020B0602020104020603" pitchFamily="34" charset="0"/>
              </a:rPr>
              <a:t>KPI is under </a:t>
            </a:r>
            <a:r>
              <a:rPr lang="en-MY" sz="1000" dirty="0">
                <a:latin typeface="Tw Cen MT" panose="020B0602020104020603" pitchFamily="34" charset="0"/>
              </a:rPr>
              <a:t>the purview of </a:t>
            </a:r>
            <a:r>
              <a:rPr lang="en-MY" sz="1000" dirty="0" smtClean="0">
                <a:latin typeface="Tw Cen MT" panose="020B0602020104020603" pitchFamily="34" charset="0"/>
              </a:rPr>
              <a:t>IWG7.</a:t>
            </a:r>
          </a:p>
          <a:p>
            <a:endParaRPr lang="en-MY" sz="1000" b="1" dirty="0" smtClean="0">
              <a:latin typeface="Tw Cen MT" pitchFamily="34" charset="0"/>
            </a:endParaRPr>
          </a:p>
          <a:p>
            <a:r>
              <a:rPr lang="en-MY" sz="1000" b="1" dirty="0" smtClean="0">
                <a:latin typeface="Tw Cen MT" pitchFamily="34" charset="0"/>
              </a:rPr>
              <a:t>Study </a:t>
            </a:r>
            <a:r>
              <a:rPr lang="en-MY" sz="1000" b="1" dirty="0">
                <a:latin typeface="Tw Cen MT" pitchFamily="34" charset="0"/>
              </a:rPr>
              <a:t>on the potential of green incentives</a:t>
            </a:r>
            <a:endParaRPr lang="en-MY" sz="1000" dirty="0">
              <a:latin typeface="Tw Cen MT" panose="020B0602020104020603" pitchFamily="34" charset="0"/>
            </a:endParaRPr>
          </a:p>
          <a:p>
            <a:r>
              <a:rPr lang="en-MY" sz="1000" dirty="0">
                <a:latin typeface="Tw Cen MT" panose="020B0602020104020603" pitchFamily="34" charset="0"/>
              </a:rPr>
              <a:t>IIUM </a:t>
            </a:r>
            <a:r>
              <a:rPr lang="en-MY" sz="1000" dirty="0" smtClean="0">
                <a:latin typeface="Tw Cen MT" panose="020B0602020104020603" pitchFamily="34" charset="0"/>
              </a:rPr>
              <a:t>had </a:t>
            </a:r>
            <a:r>
              <a:rPr lang="en-MY" sz="1000" dirty="0">
                <a:latin typeface="Tw Cen MT" panose="020B0602020104020603" pitchFamily="34" charset="0"/>
              </a:rPr>
              <a:t>completed the study on the potential green incentives </a:t>
            </a:r>
            <a:r>
              <a:rPr lang="en-MY" sz="1000" dirty="0" smtClean="0">
                <a:latin typeface="Tw Cen MT" panose="020B0602020104020603" pitchFamily="34" charset="0"/>
              </a:rPr>
              <a:t>in </a:t>
            </a:r>
            <a:r>
              <a:rPr lang="en-MY" sz="1000" dirty="0">
                <a:latin typeface="Tw Cen MT" panose="020B0602020104020603" pitchFamily="34" charset="0"/>
              </a:rPr>
              <a:t>Aug 2017 and the report was submitted to </a:t>
            </a:r>
            <a:r>
              <a:rPr lang="en-MY" sz="1000" dirty="0" err="1">
                <a:latin typeface="Tw Cen MT" panose="020B0602020104020603" pitchFamily="34" charset="0"/>
              </a:rPr>
              <a:t>KeTTHA</a:t>
            </a:r>
            <a:r>
              <a:rPr lang="en-MY" sz="1000" dirty="0">
                <a:latin typeface="Tw Cen MT" panose="020B0602020104020603" pitchFamily="34" charset="0"/>
              </a:rPr>
              <a:t> for evaluation on Nov 2017. The study concluded </a:t>
            </a:r>
            <a:r>
              <a:rPr lang="en-MY" sz="1000" dirty="0" smtClean="0">
                <a:latin typeface="Tw Cen MT" panose="020B0602020104020603" pitchFamily="34" charset="0"/>
              </a:rPr>
              <a:t>these </a:t>
            </a:r>
            <a:r>
              <a:rPr lang="en-MY" sz="1000" dirty="0">
                <a:latin typeface="Tw Cen MT" panose="020B0602020104020603" pitchFamily="34" charset="0"/>
              </a:rPr>
              <a:t>10 potential green incentives are suitable to be applied in Malaysia for all </a:t>
            </a:r>
            <a:r>
              <a:rPr lang="en-MY" sz="1000" dirty="0" smtClean="0">
                <a:latin typeface="Tw Cen MT" panose="020B0602020104020603" pitchFamily="34" charset="0"/>
              </a:rPr>
              <a:t>stakeholders </a:t>
            </a:r>
            <a:r>
              <a:rPr lang="en-MY" sz="1000" dirty="0">
                <a:latin typeface="Tw Cen MT" panose="020B0602020104020603" pitchFamily="34" charset="0"/>
              </a:rPr>
              <a:t>:</a:t>
            </a:r>
          </a:p>
          <a:p>
            <a:endParaRPr lang="en-MY" sz="1000" dirty="0">
              <a:latin typeface="Tw Cen MT" panose="020B0602020104020603" pitchFamily="34" charset="0"/>
            </a:endParaRPr>
          </a:p>
          <a:p>
            <a:pPr marL="228600" indent="-228600">
              <a:buAutoNum type="arabicParenR"/>
            </a:pPr>
            <a:r>
              <a:rPr lang="en-US" sz="1000" dirty="0">
                <a:latin typeface="Tw Cen MT" panose="020B0602020104020603" pitchFamily="34" charset="0"/>
              </a:rPr>
              <a:t>Investment Tax Incentive</a:t>
            </a:r>
          </a:p>
          <a:p>
            <a:pPr marL="228600" indent="-228600">
              <a:buFontTx/>
              <a:buAutoNum type="arabicParenR"/>
            </a:pPr>
            <a:r>
              <a:rPr lang="en-US" sz="1000" dirty="0">
                <a:latin typeface="Tw Cen MT" panose="020B0602020104020603" pitchFamily="34" charset="0"/>
              </a:rPr>
              <a:t>Production Tax Incentive</a:t>
            </a:r>
          </a:p>
          <a:p>
            <a:pPr marL="228600" indent="-228600">
              <a:buFontTx/>
              <a:buAutoNum type="arabicParenR"/>
            </a:pPr>
            <a:r>
              <a:rPr lang="en-US" sz="1000" dirty="0">
                <a:latin typeface="Tw Cen MT" panose="020B0602020104020603" pitchFamily="34" charset="0"/>
              </a:rPr>
              <a:t>Property Tax Incentive</a:t>
            </a:r>
          </a:p>
          <a:p>
            <a:pPr marL="228600" indent="-228600">
              <a:buFontTx/>
              <a:buAutoNum type="arabicParenR"/>
            </a:pPr>
            <a:r>
              <a:rPr lang="en-US" sz="1000" dirty="0">
                <a:latin typeface="Tw Cen MT" panose="020B0602020104020603" pitchFamily="34" charset="0"/>
              </a:rPr>
              <a:t>Value Added Tax (VAT) Reduction</a:t>
            </a:r>
          </a:p>
          <a:p>
            <a:pPr marL="228600" indent="-228600">
              <a:buFontTx/>
              <a:buAutoNum type="arabicParenR"/>
            </a:pPr>
            <a:r>
              <a:rPr lang="en-US" sz="1000" dirty="0">
                <a:latin typeface="Tw Cen MT" panose="020B0602020104020603" pitchFamily="34" charset="0"/>
              </a:rPr>
              <a:t>Excise Tax Reduction</a:t>
            </a:r>
          </a:p>
          <a:p>
            <a:pPr marL="228600" indent="-228600">
              <a:buFontTx/>
              <a:buAutoNum type="arabicParenR"/>
            </a:pPr>
            <a:r>
              <a:rPr lang="en-US" sz="1000" dirty="0">
                <a:latin typeface="Tw Cen MT" panose="020B0602020104020603" pitchFamily="34" charset="0"/>
              </a:rPr>
              <a:t>Import Duty Reduction</a:t>
            </a:r>
          </a:p>
          <a:p>
            <a:pPr marL="228600" indent="-228600">
              <a:buFontTx/>
              <a:buAutoNum type="arabicParenR"/>
            </a:pPr>
            <a:r>
              <a:rPr lang="en-US" sz="1000" dirty="0">
                <a:latin typeface="Tw Cen MT" panose="020B0602020104020603" pitchFamily="34" charset="0"/>
              </a:rPr>
              <a:t>Accelerated Depreciation</a:t>
            </a:r>
          </a:p>
          <a:p>
            <a:pPr marL="228600" indent="-228600">
              <a:buFontTx/>
              <a:buAutoNum type="arabicParenR"/>
            </a:pPr>
            <a:r>
              <a:rPr lang="en-US" sz="1000" dirty="0">
                <a:latin typeface="Tw Cen MT" panose="020B0602020104020603" pitchFamily="34" charset="0"/>
              </a:rPr>
              <a:t>R&amp;D Tax Incentive</a:t>
            </a:r>
          </a:p>
          <a:p>
            <a:pPr marL="228600" indent="-228600">
              <a:buFontTx/>
              <a:buAutoNum type="arabicParenR"/>
            </a:pPr>
            <a:r>
              <a:rPr lang="en-US" sz="1000" dirty="0">
                <a:latin typeface="Tw Cen MT" panose="020B0602020104020603" pitchFamily="34" charset="0"/>
              </a:rPr>
              <a:t>Tax Holiday</a:t>
            </a:r>
          </a:p>
          <a:p>
            <a:pPr marL="228600" indent="-228600">
              <a:buFontTx/>
              <a:buAutoNum type="arabicParenR"/>
            </a:pPr>
            <a:r>
              <a:rPr lang="en-US" sz="1000" dirty="0">
                <a:latin typeface="Tw Cen MT" panose="020B0602020104020603" pitchFamily="34" charset="0"/>
              </a:rPr>
              <a:t>Tax on Conventional Fuels</a:t>
            </a:r>
          </a:p>
          <a:p>
            <a:endParaRPr lang="en-MY" sz="1000" dirty="0" smtClean="0">
              <a:latin typeface="Tw Cen MT" panose="020B0602020104020603" pitchFamily="34" charset="0"/>
            </a:endParaRPr>
          </a:p>
          <a:p>
            <a:r>
              <a:rPr lang="en-MY" sz="1000" dirty="0" smtClean="0">
                <a:latin typeface="Tw Cen MT" panose="020B0602020104020603" pitchFamily="34" charset="0"/>
              </a:rPr>
              <a:t>Guideline </a:t>
            </a:r>
            <a:r>
              <a:rPr lang="en-MY" sz="1000" dirty="0">
                <a:latin typeface="Tw Cen MT" panose="020B0602020104020603" pitchFamily="34" charset="0"/>
              </a:rPr>
              <a:t>for Green Technology Tax Incentive was published by MGTC. 3 types of available tax incentive offered specially to the construction industry are :</a:t>
            </a:r>
          </a:p>
          <a:p>
            <a:endParaRPr lang="en-MY" sz="1000" dirty="0">
              <a:latin typeface="Tw Cen MT" panose="020B0602020104020603" pitchFamily="34" charset="0"/>
            </a:endParaRPr>
          </a:p>
          <a:p>
            <a:pPr marL="180975" indent="-180975"/>
            <a:r>
              <a:rPr lang="en-MY" sz="1000" dirty="0">
                <a:latin typeface="Tw Cen MT" panose="020B0602020104020603" pitchFamily="34" charset="0"/>
              </a:rPr>
              <a:t>1. </a:t>
            </a:r>
            <a:r>
              <a:rPr lang="en-MY" sz="1000" dirty="0" smtClean="0">
                <a:latin typeface="Tw Cen MT" panose="020B0602020104020603" pitchFamily="34" charset="0"/>
              </a:rPr>
              <a:t> Green </a:t>
            </a:r>
            <a:r>
              <a:rPr lang="en-MY" sz="1000" dirty="0">
                <a:latin typeface="Tw Cen MT" panose="020B0602020104020603" pitchFamily="34" charset="0"/>
              </a:rPr>
              <a:t>Investment Tax Allowance for Projects (GITA-Project &amp; Assets)                                                     </a:t>
            </a:r>
          </a:p>
          <a:p>
            <a:pPr marL="180975" indent="-180975"/>
            <a:r>
              <a:rPr lang="en-MY" sz="1000" dirty="0">
                <a:latin typeface="Tw Cen MT" panose="020B0602020104020603" pitchFamily="34" charset="0"/>
              </a:rPr>
              <a:t>2. </a:t>
            </a:r>
            <a:r>
              <a:rPr lang="en-MY" sz="1000" dirty="0" smtClean="0">
                <a:latin typeface="Tw Cen MT" panose="020B0602020104020603" pitchFamily="34" charset="0"/>
              </a:rPr>
              <a:t> Green </a:t>
            </a:r>
            <a:r>
              <a:rPr lang="en-MY" sz="1000" dirty="0">
                <a:latin typeface="Tw Cen MT" panose="020B0602020104020603" pitchFamily="34" charset="0"/>
              </a:rPr>
              <a:t>Income Tax Exemption (GITE) for green technology services</a:t>
            </a:r>
          </a:p>
          <a:p>
            <a:r>
              <a:rPr lang="en-MY" sz="1000" dirty="0">
                <a:latin typeface="Tw Cen MT" panose="020B0602020104020603" pitchFamily="34" charset="0"/>
              </a:rPr>
              <a:t>3. </a:t>
            </a:r>
            <a:r>
              <a:rPr lang="en-MY" sz="1000" dirty="0" smtClean="0">
                <a:latin typeface="Tw Cen MT" panose="020B0602020104020603" pitchFamily="34" charset="0"/>
              </a:rPr>
              <a:t> </a:t>
            </a:r>
            <a:r>
              <a:rPr lang="en-MY" sz="1000" dirty="0" err="1" smtClean="0">
                <a:latin typeface="Tw Cen MT" panose="020B0602020104020603" pitchFamily="34" charset="0"/>
              </a:rPr>
              <a:t>MyCREST</a:t>
            </a:r>
            <a:r>
              <a:rPr lang="en-MY" sz="1000" dirty="0" smtClean="0">
                <a:latin typeface="Tw Cen MT" panose="020B0602020104020603" pitchFamily="34" charset="0"/>
              </a:rPr>
              <a:t> </a:t>
            </a:r>
            <a:endParaRPr lang="en-MY" sz="1000" dirty="0">
              <a:latin typeface="Tw Cen MT" panose="020B0602020104020603" pitchFamily="34" charset="0"/>
            </a:endParaRPr>
          </a:p>
        </p:txBody>
      </p:sp>
      <p:sp>
        <p:nvSpPr>
          <p:cNvPr id="5" name="Rectangle 4"/>
          <p:cNvSpPr/>
          <p:nvPr/>
        </p:nvSpPr>
        <p:spPr>
          <a:xfrm>
            <a:off x="2110332" y="63798"/>
            <a:ext cx="2813334" cy="307777"/>
          </a:xfrm>
          <a:prstGeom prst="rect">
            <a:avLst/>
          </a:prstGeom>
          <a:ln>
            <a:noFill/>
          </a:ln>
        </p:spPr>
        <p:txBody>
          <a:bodyPr wrap="none">
            <a:spAutoFit/>
          </a:bodyPr>
          <a:lstStyle/>
          <a:p>
            <a:r>
              <a:rPr lang="ms-MY" sz="1400" b="1" dirty="0">
                <a:solidFill>
                  <a:srgbClr val="00B050"/>
                </a:solidFill>
                <a:latin typeface="Tw Cen MT" panose="020B0602020104020603" pitchFamily="34" charset="0"/>
              </a:rPr>
              <a:t>ENVIRONMENTAL SUSTAINABILITY</a:t>
            </a: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a:solidFill>
                  <a:schemeClr val="bg1"/>
                </a:solidFill>
                <a:latin typeface="Tw Cen MT" panose="020B0602020104020603" pitchFamily="34" charset="0"/>
              </a:rPr>
              <a:t>KPI E4-045</a:t>
            </a:r>
            <a:endParaRPr lang="ms-MY" sz="2800" dirty="0">
              <a:solidFill>
                <a:schemeClr val="bg1"/>
              </a:solidFill>
            </a:endParaRPr>
          </a:p>
        </p:txBody>
      </p:sp>
      <p:sp>
        <p:nvSpPr>
          <p:cNvPr id="15" name="TextBox 14"/>
          <p:cNvSpPr txBox="1"/>
          <p:nvPr/>
        </p:nvSpPr>
        <p:spPr>
          <a:xfrm>
            <a:off x="0" y="4372841"/>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PROGRESS REPORT </a:t>
            </a:r>
            <a:r>
              <a:rPr lang="en-US" sz="900" b="1">
                <a:solidFill>
                  <a:schemeClr val="bg1"/>
                </a:solidFill>
                <a:latin typeface="Tw Cen MT" panose="020B0602020104020603" pitchFamily="34" charset="0"/>
              </a:rPr>
              <a:t>UNTIL </a:t>
            </a:r>
            <a:r>
              <a:rPr lang="en-US" sz="900" b="1" smtClean="0">
                <a:solidFill>
                  <a:schemeClr val="bg1"/>
                </a:solidFill>
                <a:latin typeface="Tw Cen MT" panose="020B0602020104020603" pitchFamily="34" charset="0"/>
              </a:rPr>
              <a:t>Q2 </a:t>
            </a:r>
            <a:r>
              <a:rPr lang="en-US" sz="900" b="1">
                <a:solidFill>
                  <a:schemeClr val="bg1"/>
                </a:solidFill>
                <a:latin typeface="Tw Cen MT" panose="020B0602020104020603" pitchFamily="34" charset="0"/>
              </a:rPr>
              <a:t>2018</a:t>
            </a:r>
            <a:endParaRPr lang="en-MY" sz="900" b="1" dirty="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ANNUAL TARGET</a:t>
            </a:r>
            <a:endParaRPr lang="en-MY" sz="900" b="1" dirty="0">
              <a:solidFill>
                <a:schemeClr val="bg1"/>
              </a:solidFill>
              <a:latin typeface="Tw Cen MT" panose="020B0602020104020603" pitchFamily="34" charset="0"/>
            </a:endParaRPr>
          </a:p>
        </p:txBody>
      </p:sp>
      <p:sp>
        <p:nvSpPr>
          <p:cNvPr id="12" name="TextBox 11"/>
          <p:cNvSpPr txBox="1"/>
          <p:nvPr/>
        </p:nvSpPr>
        <p:spPr>
          <a:xfrm>
            <a:off x="3429000" y="4593271"/>
            <a:ext cx="3429000" cy="3477875"/>
          </a:xfrm>
          <a:prstGeom prst="rect">
            <a:avLst/>
          </a:prstGeom>
          <a:noFill/>
        </p:spPr>
        <p:txBody>
          <a:bodyPr wrap="square" rtlCol="0">
            <a:spAutoFit/>
          </a:bodyPr>
          <a:lstStyle/>
          <a:p>
            <a:pPr lvl="0"/>
            <a:r>
              <a:rPr lang="en-US" sz="1000" b="1" dirty="0" smtClean="0">
                <a:latin typeface="Tw Cen MT" pitchFamily="34" charset="0"/>
              </a:rPr>
              <a:t>Stakeholder engagements on the outcome of the study :</a:t>
            </a:r>
          </a:p>
          <a:p>
            <a:r>
              <a:rPr lang="en-MY" sz="1000" dirty="0" smtClean="0">
                <a:latin typeface="Tw Cen MT" panose="020B0602020104020603" pitchFamily="34" charset="0"/>
              </a:rPr>
              <a:t>Engagement with Stakeholder to discuss on the outcome of the study is expected to be held in Q3 2018. </a:t>
            </a:r>
          </a:p>
          <a:p>
            <a:endParaRPr lang="en-MY" sz="1000" dirty="0">
              <a:latin typeface="Tw Cen MT" panose="020B0602020104020603" pitchFamily="34" charset="0"/>
            </a:endParaRPr>
          </a:p>
          <a:p>
            <a:r>
              <a:rPr lang="en-MY" sz="1000" b="1" dirty="0">
                <a:latin typeface="Tw Cen MT" panose="020B0602020104020603" pitchFamily="34" charset="0"/>
              </a:rPr>
              <a:t>Companies Benefitted From Green Incentives</a:t>
            </a:r>
          </a:p>
          <a:p>
            <a:r>
              <a:rPr lang="en-MY" sz="1000" dirty="0" smtClean="0">
                <a:latin typeface="Tw Cen MT" panose="020B0602020104020603" pitchFamily="34" charset="0"/>
              </a:rPr>
              <a:t>These six </a:t>
            </a:r>
            <a:r>
              <a:rPr lang="en-MY" sz="1000" dirty="0">
                <a:latin typeface="Tw Cen MT" panose="020B0602020104020603" pitchFamily="34" charset="0"/>
              </a:rPr>
              <a:t>(6) companies have benefitted from Green Income Tax Exemption (GITE) Green Building :                                      </a:t>
            </a:r>
          </a:p>
          <a:p>
            <a:r>
              <a:rPr lang="en-MY" sz="1000" dirty="0">
                <a:latin typeface="Tw Cen MT" panose="020B0602020104020603" pitchFamily="34" charset="0"/>
              </a:rPr>
              <a:t>1) DME Solutions </a:t>
            </a:r>
            <a:r>
              <a:rPr lang="en-MY" sz="1000" dirty="0" err="1">
                <a:latin typeface="Tw Cen MT" panose="020B0602020104020603" pitchFamily="34" charset="0"/>
              </a:rPr>
              <a:t>Sdn</a:t>
            </a:r>
            <a:r>
              <a:rPr lang="en-MY" sz="1000" dirty="0">
                <a:latin typeface="Tw Cen MT" panose="020B0602020104020603" pitchFamily="34" charset="0"/>
              </a:rPr>
              <a:t> </a:t>
            </a:r>
            <a:r>
              <a:rPr lang="en-MY" sz="1000" dirty="0" err="1">
                <a:latin typeface="Tw Cen MT" panose="020B0602020104020603" pitchFamily="34" charset="0"/>
              </a:rPr>
              <a:t>Bhd</a:t>
            </a:r>
            <a:r>
              <a:rPr lang="en-MY" sz="1000" dirty="0">
                <a:latin typeface="Tw Cen MT" panose="020B0602020104020603" pitchFamily="34" charset="0"/>
              </a:rPr>
              <a:t>                                                 </a:t>
            </a:r>
          </a:p>
          <a:p>
            <a:r>
              <a:rPr lang="en-MY" sz="1000" dirty="0">
                <a:latin typeface="Tw Cen MT" panose="020B0602020104020603" pitchFamily="34" charset="0"/>
              </a:rPr>
              <a:t>2) </a:t>
            </a:r>
            <a:r>
              <a:rPr lang="en-MY" sz="1000" dirty="0" err="1">
                <a:latin typeface="Tw Cen MT" panose="020B0602020104020603" pitchFamily="34" charset="0"/>
              </a:rPr>
              <a:t>Exergy</a:t>
            </a:r>
            <a:r>
              <a:rPr lang="en-MY" sz="1000" dirty="0">
                <a:latin typeface="Tw Cen MT" panose="020B0602020104020603" pitchFamily="34" charset="0"/>
              </a:rPr>
              <a:t> CX </a:t>
            </a:r>
            <a:r>
              <a:rPr lang="en-MY" sz="1000" dirty="0" err="1">
                <a:latin typeface="Tw Cen MT" panose="020B0602020104020603" pitchFamily="34" charset="0"/>
              </a:rPr>
              <a:t>Sdn</a:t>
            </a:r>
            <a:r>
              <a:rPr lang="en-MY" sz="1000" dirty="0">
                <a:latin typeface="Tw Cen MT" panose="020B0602020104020603" pitchFamily="34" charset="0"/>
              </a:rPr>
              <a:t> </a:t>
            </a:r>
            <a:r>
              <a:rPr lang="en-MY" sz="1000" dirty="0" err="1">
                <a:latin typeface="Tw Cen MT" panose="020B0602020104020603" pitchFamily="34" charset="0"/>
              </a:rPr>
              <a:t>Bhd</a:t>
            </a:r>
            <a:r>
              <a:rPr lang="en-MY" sz="1000" dirty="0">
                <a:latin typeface="Tw Cen MT" panose="020B0602020104020603" pitchFamily="34" charset="0"/>
              </a:rPr>
              <a:t>                                                         </a:t>
            </a:r>
          </a:p>
          <a:p>
            <a:r>
              <a:rPr lang="en-MY" sz="1000" dirty="0">
                <a:latin typeface="Tw Cen MT" panose="020B0602020104020603" pitchFamily="34" charset="0"/>
              </a:rPr>
              <a:t>3) </a:t>
            </a:r>
            <a:r>
              <a:rPr lang="en-MY" sz="1000" dirty="0" err="1">
                <a:latin typeface="Tw Cen MT" panose="020B0602020104020603" pitchFamily="34" charset="0"/>
              </a:rPr>
              <a:t>Fenestra</a:t>
            </a:r>
            <a:r>
              <a:rPr lang="en-MY" sz="1000" dirty="0">
                <a:latin typeface="Tw Cen MT" panose="020B0602020104020603" pitchFamily="34" charset="0"/>
              </a:rPr>
              <a:t> Green </a:t>
            </a:r>
            <a:r>
              <a:rPr lang="en-MY" sz="1000" dirty="0" err="1">
                <a:latin typeface="Tw Cen MT" panose="020B0602020104020603" pitchFamily="34" charset="0"/>
              </a:rPr>
              <a:t>Sdn</a:t>
            </a:r>
            <a:r>
              <a:rPr lang="en-MY" sz="1000" dirty="0">
                <a:latin typeface="Tw Cen MT" panose="020B0602020104020603" pitchFamily="34" charset="0"/>
              </a:rPr>
              <a:t> </a:t>
            </a:r>
            <a:r>
              <a:rPr lang="en-MY" sz="1000" dirty="0" err="1">
                <a:latin typeface="Tw Cen MT" panose="020B0602020104020603" pitchFamily="34" charset="0"/>
              </a:rPr>
              <a:t>Bhd</a:t>
            </a:r>
            <a:endParaRPr lang="en-MY" sz="1000" dirty="0">
              <a:latin typeface="Tw Cen MT" panose="020B0602020104020603" pitchFamily="34" charset="0"/>
            </a:endParaRPr>
          </a:p>
          <a:p>
            <a:r>
              <a:rPr lang="en-MY" sz="1000" dirty="0">
                <a:latin typeface="Tw Cen MT" panose="020B0602020104020603" pitchFamily="34" charset="0"/>
              </a:rPr>
              <a:t>4) Love Way Avenue </a:t>
            </a:r>
            <a:r>
              <a:rPr lang="en-MY" sz="1000" dirty="0" err="1">
                <a:latin typeface="Tw Cen MT" panose="020B0602020104020603" pitchFamily="34" charset="0"/>
              </a:rPr>
              <a:t>Sdn</a:t>
            </a:r>
            <a:r>
              <a:rPr lang="en-MY" sz="1000" dirty="0">
                <a:latin typeface="Tw Cen MT" panose="020B0602020104020603" pitchFamily="34" charset="0"/>
              </a:rPr>
              <a:t> </a:t>
            </a:r>
            <a:r>
              <a:rPr lang="en-MY" sz="1000" dirty="0" err="1">
                <a:latin typeface="Tw Cen MT" panose="020B0602020104020603" pitchFamily="34" charset="0"/>
              </a:rPr>
              <a:t>Bhd</a:t>
            </a:r>
            <a:endParaRPr lang="en-MY" sz="1000" dirty="0">
              <a:latin typeface="Tw Cen MT" panose="020B0602020104020603" pitchFamily="34" charset="0"/>
            </a:endParaRPr>
          </a:p>
          <a:p>
            <a:r>
              <a:rPr lang="en-MY" sz="1000" dirty="0">
                <a:latin typeface="Tw Cen MT" panose="020B0602020104020603" pitchFamily="34" charset="0"/>
              </a:rPr>
              <a:t>5) Green Urban Matters Solution </a:t>
            </a:r>
            <a:r>
              <a:rPr lang="en-MY" sz="1000" dirty="0" err="1">
                <a:latin typeface="Tw Cen MT" panose="020B0602020104020603" pitchFamily="34" charset="0"/>
              </a:rPr>
              <a:t>Sdn</a:t>
            </a:r>
            <a:r>
              <a:rPr lang="en-MY" sz="1000" dirty="0">
                <a:latin typeface="Tw Cen MT" panose="020B0602020104020603" pitchFamily="34" charset="0"/>
              </a:rPr>
              <a:t> </a:t>
            </a:r>
            <a:r>
              <a:rPr lang="en-MY" sz="1000" dirty="0" err="1">
                <a:latin typeface="Tw Cen MT" panose="020B0602020104020603" pitchFamily="34" charset="0"/>
              </a:rPr>
              <a:t>Bhd</a:t>
            </a:r>
            <a:endParaRPr lang="en-MY" sz="1000" dirty="0">
              <a:latin typeface="Tw Cen MT" panose="020B0602020104020603" pitchFamily="34" charset="0"/>
            </a:endParaRPr>
          </a:p>
          <a:p>
            <a:r>
              <a:rPr lang="en-MY" sz="1000" dirty="0">
                <a:latin typeface="Tw Cen MT" panose="020B0602020104020603" pitchFamily="34" charset="0"/>
              </a:rPr>
              <a:t>6) Light and Energy </a:t>
            </a:r>
            <a:r>
              <a:rPr lang="en-MY" sz="1000" dirty="0" err="1">
                <a:latin typeface="Tw Cen MT" panose="020B0602020104020603" pitchFamily="34" charset="0"/>
              </a:rPr>
              <a:t>Sdn</a:t>
            </a:r>
            <a:r>
              <a:rPr lang="en-MY" sz="1000" dirty="0">
                <a:latin typeface="Tw Cen MT" panose="020B0602020104020603" pitchFamily="34" charset="0"/>
              </a:rPr>
              <a:t> </a:t>
            </a:r>
            <a:r>
              <a:rPr lang="en-MY" sz="1000" dirty="0" err="1">
                <a:latin typeface="Tw Cen MT" panose="020B0602020104020603" pitchFamily="34" charset="0"/>
              </a:rPr>
              <a:t>Bhd</a:t>
            </a:r>
            <a:endParaRPr lang="en-MY" sz="1000" dirty="0">
              <a:latin typeface="Tw Cen MT" panose="020B0602020104020603" pitchFamily="34" charset="0"/>
            </a:endParaRPr>
          </a:p>
          <a:p>
            <a:endParaRPr lang="en-MY" sz="1000" dirty="0">
              <a:latin typeface="Tw Cen MT" panose="020B0602020104020603" pitchFamily="34" charset="0"/>
            </a:endParaRPr>
          </a:p>
          <a:p>
            <a:r>
              <a:rPr lang="en-MY" sz="1000" b="1" dirty="0">
                <a:latin typeface="Tw Cen MT" panose="020B0602020104020603" pitchFamily="34" charset="0"/>
              </a:rPr>
              <a:t>Promotional Activities</a:t>
            </a:r>
          </a:p>
          <a:p>
            <a:r>
              <a:rPr lang="en-MY" sz="1000" dirty="0">
                <a:latin typeface="Tw Cen MT" panose="020B0602020104020603" pitchFamily="34" charset="0"/>
              </a:rPr>
              <a:t>As of 2017, 12 Nos of promotional activities/programs on green incentives was conducted and participated by 245 companies</a:t>
            </a:r>
            <a:r>
              <a:rPr lang="en-MY" sz="1000" dirty="0" smtClean="0">
                <a:latin typeface="Tw Cen MT" panose="020B0602020104020603" pitchFamily="34" charset="0"/>
              </a:rPr>
              <a:t>. </a:t>
            </a:r>
          </a:p>
          <a:p>
            <a:endParaRPr lang="en-MY" sz="1000" dirty="0" smtClean="0">
              <a:latin typeface="Tw Cen MT" panose="020B0602020104020603" pitchFamily="34" charset="0"/>
            </a:endParaRPr>
          </a:p>
          <a:p>
            <a:r>
              <a:rPr lang="en-MY" sz="1000" dirty="0" err="1" smtClean="0">
                <a:latin typeface="Tw Cen MT" panose="020B0602020104020603" pitchFamily="34" charset="0"/>
              </a:rPr>
              <a:t>KeTTHA</a:t>
            </a:r>
            <a:r>
              <a:rPr lang="en-MY" sz="1000" dirty="0" smtClean="0">
                <a:latin typeface="Tw Cen MT" panose="020B0602020104020603" pitchFamily="34" charset="0"/>
              </a:rPr>
              <a:t> is expected to organise more promotional activities </a:t>
            </a:r>
            <a:r>
              <a:rPr lang="ms-MY" sz="1000" dirty="0" smtClean="0">
                <a:latin typeface="Tw Cen MT" panose="020B0602020104020603" pitchFamily="34" charset="0"/>
              </a:rPr>
              <a:t>in Q3 and Q4 2018.</a:t>
            </a:r>
            <a:endParaRPr lang="en-MY" sz="1000" dirty="0">
              <a:latin typeface="Tw Cen MT" panose="020B0602020104020603" pitchFamily="34" charset="0"/>
            </a:endParaRPr>
          </a:p>
        </p:txBody>
      </p:sp>
    </p:spTree>
    <p:extLst>
      <p:ext uri="{BB962C8B-B14F-4D97-AF65-F5344CB8AC3E}">
        <p14:creationId xmlns:p14="http://schemas.microsoft.com/office/powerpoint/2010/main" val="28672139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ext uri="{D42A27DB-BD31-4B8C-83A1-F6EECF244321}">
                <p14:modId xmlns:p14="http://schemas.microsoft.com/office/powerpoint/2010/main" val="2065376467"/>
              </p:ext>
            </p:extLst>
          </p:nvPr>
        </p:nvGraphicFramePr>
        <p:xfrm>
          <a:off x="2" y="2063918"/>
          <a:ext cx="6858000" cy="2505493"/>
        </p:xfrm>
        <a:graphic>
          <a:graphicData uri="http://schemas.openxmlformats.org/drawingml/2006/table">
            <a:tbl>
              <a:tblPr firstRow="1" bandRow="1">
                <a:tableStyleId>{5C22544A-7EE6-4342-B048-85BDC9FD1C3A}</a:tableStyleId>
              </a:tblPr>
              <a:tblGrid>
                <a:gridCol w="1318435">
                  <a:extLst>
                    <a:ext uri="{9D8B030D-6E8A-4147-A177-3AD203B41FA5}">
                      <a16:colId xmlns:a16="http://schemas.microsoft.com/office/drawing/2014/main" val="2124581660"/>
                    </a:ext>
                  </a:extLst>
                </a:gridCol>
                <a:gridCol w="1424763">
                  <a:extLst>
                    <a:ext uri="{9D8B030D-6E8A-4147-A177-3AD203B41FA5}">
                      <a16:colId xmlns:a16="http://schemas.microsoft.com/office/drawing/2014/main" val="3372148144"/>
                    </a:ext>
                  </a:extLst>
                </a:gridCol>
                <a:gridCol w="1392865">
                  <a:extLst>
                    <a:ext uri="{9D8B030D-6E8A-4147-A177-3AD203B41FA5}">
                      <a16:colId xmlns:a16="http://schemas.microsoft.com/office/drawing/2014/main" val="384475541"/>
                    </a:ext>
                  </a:extLst>
                </a:gridCol>
                <a:gridCol w="1394580">
                  <a:extLst>
                    <a:ext uri="{9D8B030D-6E8A-4147-A177-3AD203B41FA5}">
                      <a16:colId xmlns:a16="http://schemas.microsoft.com/office/drawing/2014/main" val="3666211108"/>
                    </a:ext>
                  </a:extLst>
                </a:gridCol>
                <a:gridCol w="1327357">
                  <a:extLst>
                    <a:ext uri="{9D8B030D-6E8A-4147-A177-3AD203B41FA5}">
                      <a16:colId xmlns:a16="http://schemas.microsoft.com/office/drawing/2014/main" val="2017577163"/>
                    </a:ext>
                  </a:extLst>
                </a:gridCol>
              </a:tblGrid>
              <a:tr h="422439">
                <a:tc>
                  <a:txBody>
                    <a:bodyPr/>
                    <a:lstStyle/>
                    <a:p>
                      <a:pPr algn="ctr"/>
                      <a:r>
                        <a:rPr lang="ms-MY" sz="900" dirty="0">
                          <a:solidFill>
                            <a:schemeClr val="bg1"/>
                          </a:solidFill>
                          <a:latin typeface="Tw Cen MT" panose="020B0602020104020603" pitchFamily="34" charset="0"/>
                        </a:rPr>
                        <a:t>2016</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2017</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a:t>
                      </a:r>
                      <a:r>
                        <a:rPr lang="ms-MY" sz="900" baseline="0">
                          <a:solidFill>
                            <a:schemeClr val="bg1"/>
                          </a:solidFill>
                          <a:latin typeface="Tw Cen MT" panose="020B0602020104020603" pitchFamily="34" charset="0"/>
                        </a:rPr>
                        <a:t>: 35</a:t>
                      </a:r>
                      <a:r>
                        <a:rPr lang="ms-MY" sz="900">
                          <a:solidFill>
                            <a:schemeClr val="bg1"/>
                          </a:solidFill>
                          <a:latin typeface="Tw Cen MT" panose="020B0602020104020603" pitchFamily="34" charset="0"/>
                        </a:rPr>
                        <a:t>%</a:t>
                      </a:r>
                      <a:endParaRPr lang="ms-MY" sz="900" dirty="0">
                        <a:solidFill>
                          <a:schemeClr val="bg1"/>
                        </a:solidFill>
                        <a:latin typeface="Tw Cen MT" panose="020B0602020104020603" pitchFamily="34" charset="0"/>
                      </a:endParaRP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a:t>
                      </a:r>
                      <a:r>
                        <a:rPr lang="ms-MY" sz="900" baseline="0">
                          <a:solidFill>
                            <a:schemeClr val="bg1"/>
                          </a:solidFill>
                          <a:latin typeface="Tw Cen MT" panose="020B0602020104020603" pitchFamily="34" charset="0"/>
                        </a:rPr>
                        <a:t>: 35</a:t>
                      </a:r>
                      <a:r>
                        <a:rPr lang="ms-MY" sz="900">
                          <a:solidFill>
                            <a:schemeClr val="bg1"/>
                          </a:solidFill>
                          <a:latin typeface="Tw Cen MT" panose="020B0602020104020603" pitchFamily="34" charset="0"/>
                        </a:rPr>
                        <a:t>%</a:t>
                      </a:r>
                      <a:endParaRPr lang="ms-MY" sz="900" dirty="0">
                        <a:solidFill>
                          <a:schemeClr val="bg1"/>
                        </a:solidFill>
                        <a:latin typeface="Tw Cen MT" panose="020B0602020104020603" pitchFamily="34" charset="0"/>
                      </a:endParaRP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30</a:t>
                      </a:r>
                      <a:r>
                        <a:rPr lang="ms-MY" sz="900" dirty="0">
                          <a:solidFill>
                            <a:schemeClr val="bg1"/>
                          </a:solidFill>
                          <a:latin typeface="Tw Cen MT" panose="020B0602020104020603" pitchFamily="34" charset="0"/>
                        </a:rPr>
                        <a:t>%</a:t>
                      </a:r>
                    </a:p>
                  </a:txBody>
                  <a:tcPr>
                    <a:solidFill>
                      <a:srgbClr val="00B050">
                        <a:alpha val="64706"/>
                      </a:srgbClr>
                    </a:solidFill>
                  </a:tcPr>
                </a:tc>
                <a:extLst>
                  <a:ext uri="{0D108BD9-81ED-4DB2-BD59-A6C34878D82A}">
                    <a16:rowId xmlns:a16="http://schemas.microsoft.com/office/drawing/2014/main" val="2306563032"/>
                  </a:ext>
                </a:extLst>
              </a:tr>
              <a:tr h="1787931">
                <a:tc>
                  <a:txBody>
                    <a:bodyPr/>
                    <a:lstStyle/>
                    <a:p>
                      <a:pPr>
                        <a:lnSpc>
                          <a:spcPct val="100000"/>
                        </a:lnSpc>
                      </a:pPr>
                      <a:endParaRPr lang="en-MY" sz="900" dirty="0">
                        <a:latin typeface="Tw Cen MT" pitchFamily="34" charset="0"/>
                      </a:endParaRPr>
                    </a:p>
                  </a:txBody>
                  <a:tcPr>
                    <a:solidFill>
                      <a:srgbClr val="00B050">
                        <a:alpha val="10000"/>
                      </a:srgbClr>
                    </a:solidFill>
                  </a:tcPr>
                </a:tc>
                <a:tc>
                  <a:txBody>
                    <a:bodyPr/>
                    <a:lstStyle/>
                    <a:p>
                      <a:pPr>
                        <a:lnSpc>
                          <a:spcPct val="100000"/>
                        </a:lnSpc>
                        <a:defRPr/>
                      </a:pPr>
                      <a:endParaRPr lang="en-US" sz="900" dirty="0">
                        <a:solidFill>
                          <a:schemeClr val="tx1"/>
                        </a:solidFill>
                        <a:latin typeface="Tw Cen MT" pitchFamily="34" charset="0"/>
                      </a:endParaRPr>
                    </a:p>
                  </a:txBody>
                  <a:tcPr>
                    <a:solidFill>
                      <a:srgbClr val="00B050">
                        <a:alpha val="10000"/>
                      </a:srgbClr>
                    </a:solidFill>
                  </a:tcPr>
                </a:tc>
                <a:tc>
                  <a:txBody>
                    <a:bodyPr/>
                    <a:lstStyle/>
                    <a:p>
                      <a:pPr marL="0" marR="0" lvl="0" indent="0" algn="l" defTabSz="457200" rtl="0" eaLnBrk="1" fontAlgn="auto" latinLnBrk="0" hangingPunct="1">
                        <a:lnSpc>
                          <a:spcPct val="88000"/>
                        </a:lnSpc>
                        <a:spcBef>
                          <a:spcPts val="0"/>
                        </a:spcBef>
                        <a:spcAft>
                          <a:spcPts val="0"/>
                        </a:spcAft>
                        <a:buClrTx/>
                        <a:buSzTx/>
                        <a:buFontTx/>
                        <a:buNone/>
                        <a:tabLst/>
                        <a:defRPr/>
                      </a:pPr>
                      <a:r>
                        <a:rPr kumimoji="0" lang="en-US" sz="900" b="0" i="0" u="none" strike="noStrike" kern="1200" cap="none" spc="0" normalizeH="0" baseline="0" noProof="0">
                          <a:ln>
                            <a:noFill/>
                          </a:ln>
                          <a:solidFill>
                            <a:schemeClr val="tx1"/>
                          </a:solidFill>
                          <a:effectLst/>
                          <a:uLnTx/>
                          <a:uFillTx/>
                          <a:latin typeface="Tw Cen MT" panose="020B0602020104020603" pitchFamily="34" charset="0"/>
                          <a:ea typeface="+mn-ea"/>
                          <a:cs typeface="+mn-cs"/>
                        </a:rPr>
                        <a:t>The</a:t>
                      </a:r>
                      <a:r>
                        <a:rPr kumimoji="0" lang="en-US" sz="900" b="0" i="0" u="none" strike="noStrike" kern="1200" cap="none" spc="0" normalizeH="0" noProof="0">
                          <a:ln>
                            <a:noFill/>
                          </a:ln>
                          <a:solidFill>
                            <a:schemeClr val="tx1"/>
                          </a:solidFill>
                          <a:effectLst/>
                          <a:uLnTx/>
                          <a:uFillTx/>
                          <a:latin typeface="Tw Cen MT" panose="020B0602020104020603" pitchFamily="34" charset="0"/>
                          <a:ea typeface="+mn-ea"/>
                          <a:cs typeface="+mn-cs"/>
                        </a:rPr>
                        <a:t> regulation gazetted</a:t>
                      </a:r>
                    </a:p>
                    <a:p>
                      <a:pPr marL="0" marR="0" lvl="0" indent="0" algn="l" defTabSz="457200" rtl="0" eaLnBrk="1" fontAlgn="auto" latinLnBrk="0" hangingPunct="1">
                        <a:lnSpc>
                          <a:spcPct val="88000"/>
                        </a:lnSpc>
                        <a:spcBef>
                          <a:spcPts val="0"/>
                        </a:spcBef>
                        <a:spcAft>
                          <a:spcPts val="0"/>
                        </a:spcAft>
                        <a:buClrTx/>
                        <a:buSzTx/>
                        <a:buFontTx/>
                        <a:buNone/>
                        <a:tabLst/>
                        <a:defRPr/>
                      </a:pPr>
                      <a:endParaRPr lang="en-US" sz="900" baseline="0" dirty="0">
                        <a:solidFill>
                          <a:schemeClr val="tx1"/>
                        </a:solidFill>
                        <a:latin typeface="Tw Cen MT" panose="020B0602020104020603" pitchFamily="34" charset="0"/>
                      </a:endParaRPr>
                    </a:p>
                    <a:p>
                      <a:pPr marL="0" marR="0" lvl="0" indent="0" algn="l" defTabSz="457200" rtl="0" eaLnBrk="1" fontAlgn="auto" latinLnBrk="0" hangingPunct="1">
                        <a:lnSpc>
                          <a:spcPct val="88000"/>
                        </a:lnSpc>
                        <a:spcBef>
                          <a:spcPts val="0"/>
                        </a:spcBef>
                        <a:spcAft>
                          <a:spcPts val="0"/>
                        </a:spcAft>
                        <a:buClrTx/>
                        <a:buSzTx/>
                        <a:buFontTx/>
                        <a:buNone/>
                        <a:tabLst/>
                        <a:defRPr/>
                      </a:pPr>
                      <a:r>
                        <a:rPr kumimoji="0" lang="en-US" sz="900" b="0" i="0" u="none" strike="noStrike" kern="1200" cap="none" spc="0" normalizeH="0" noProof="0" dirty="0">
                          <a:ln>
                            <a:noFill/>
                          </a:ln>
                          <a:solidFill>
                            <a:schemeClr val="tx1"/>
                          </a:solidFill>
                          <a:effectLst/>
                          <a:uLnTx/>
                          <a:uFillTx/>
                          <a:latin typeface="Tw Cen MT" panose="020B0602020104020603" pitchFamily="34" charset="0"/>
                          <a:ea typeface="+mn-ea"/>
                          <a:cs typeface="+mn-cs"/>
                        </a:rPr>
                        <a:t>Implementation framework established</a:t>
                      </a:r>
                    </a:p>
                    <a:p>
                      <a:pPr marL="0" marR="0" lvl="0" indent="0" algn="l" defTabSz="457200" rtl="0" eaLnBrk="1" fontAlgn="auto" latinLnBrk="0" hangingPunct="1">
                        <a:lnSpc>
                          <a:spcPct val="88000"/>
                        </a:lnSpc>
                        <a:spcBef>
                          <a:spcPts val="0"/>
                        </a:spcBef>
                        <a:spcAft>
                          <a:spcPts val="0"/>
                        </a:spcAft>
                        <a:buClrTx/>
                        <a:buSzTx/>
                        <a:buFontTx/>
                        <a:buNone/>
                        <a:tabLst/>
                        <a:defRPr/>
                      </a:pPr>
                      <a:endParaRPr lang="en-US" sz="900" dirty="0">
                        <a:solidFill>
                          <a:schemeClr val="tx1"/>
                        </a:solidFill>
                        <a:latin typeface="Tw Cen MT" panose="020B0602020104020603" pitchFamily="34" charset="0"/>
                      </a:endParaRPr>
                    </a:p>
                    <a:p>
                      <a:pPr defTabSz="457200">
                        <a:lnSpc>
                          <a:spcPct val="88000"/>
                        </a:lnSpc>
                        <a:defRPr/>
                      </a:pPr>
                      <a:r>
                        <a:rPr lang="en-US" sz="900" dirty="0">
                          <a:solidFill>
                            <a:schemeClr val="tx1"/>
                          </a:solidFill>
                          <a:latin typeface="Tw Cen MT" panose="020B0602020104020603" pitchFamily="34" charset="0"/>
                          <a:cs typeface="Arial" panose="020B0604020202020204" pitchFamily="34" charset="0"/>
                        </a:rPr>
                        <a:t>Stakeholders </a:t>
                      </a:r>
                      <a:r>
                        <a:rPr lang="en-US" sz="900">
                          <a:solidFill>
                            <a:schemeClr val="tx1"/>
                          </a:solidFill>
                          <a:latin typeface="Tw Cen MT" panose="020B0602020104020603" pitchFamily="34" charset="0"/>
                          <a:cs typeface="Arial" panose="020B0604020202020204" pitchFamily="34" charset="0"/>
                        </a:rPr>
                        <a:t>engagement with 20 Local authorities conducted</a:t>
                      </a:r>
                    </a:p>
                    <a:p>
                      <a:pPr marL="0" marR="0" lvl="0" indent="0" algn="l" defTabSz="457200" rtl="0" eaLnBrk="1" fontAlgn="auto" latinLnBrk="0" hangingPunct="1">
                        <a:lnSpc>
                          <a:spcPct val="88000"/>
                        </a:lnSpc>
                        <a:spcBef>
                          <a:spcPts val="0"/>
                        </a:spcBef>
                        <a:spcAft>
                          <a:spcPts val="0"/>
                        </a:spcAft>
                        <a:buClrTx/>
                        <a:buSzTx/>
                        <a:buFontTx/>
                        <a:buNone/>
                        <a:tabLst/>
                        <a:defRPr/>
                      </a:pPr>
                      <a:endParaRPr lang="en-US" sz="900">
                        <a:solidFill>
                          <a:schemeClr val="tx1"/>
                        </a:solidFill>
                        <a:latin typeface="Tw Cen MT" panose="020B0602020104020603" pitchFamily="34"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noProof="0">
                          <a:ln>
                            <a:noFill/>
                          </a:ln>
                          <a:solidFill>
                            <a:schemeClr val="tx1"/>
                          </a:solidFill>
                          <a:effectLst/>
                          <a:uLnTx/>
                          <a:uFillTx/>
                          <a:latin typeface="Tw Cen MT" panose="020B0602020104020603" pitchFamily="34" charset="0"/>
                          <a:ea typeface="+mn-ea"/>
                          <a:cs typeface="+mn-cs"/>
                        </a:rPr>
                        <a:t>At least 1 promotional activities / program</a:t>
                      </a:r>
                      <a:r>
                        <a:rPr kumimoji="0" lang="en-US" sz="900" b="0" i="0" u="none" strike="noStrike" kern="1200" cap="none" spc="0" normalizeH="0" baseline="0" noProof="0">
                          <a:ln>
                            <a:noFill/>
                          </a:ln>
                          <a:solidFill>
                            <a:schemeClr val="tx1"/>
                          </a:solidFill>
                          <a:effectLst/>
                          <a:uLnTx/>
                          <a:uFillTx/>
                          <a:latin typeface="Tw Cen MT" panose="020B0602020104020603" pitchFamily="34" charset="0"/>
                          <a:ea typeface="+mn-ea"/>
                          <a:cs typeface="+mn-cs"/>
                        </a:rPr>
                        <a:t> on the regulation </a:t>
                      </a:r>
                      <a:r>
                        <a:rPr kumimoji="0" lang="en-US" sz="900" b="0" i="0" u="none" strike="noStrike" kern="1200" cap="none" spc="0" normalizeH="0" noProof="0">
                          <a:ln>
                            <a:noFill/>
                          </a:ln>
                          <a:solidFill>
                            <a:schemeClr val="tx1"/>
                          </a:solidFill>
                          <a:effectLst/>
                          <a:uLnTx/>
                          <a:uFillTx/>
                          <a:latin typeface="Tw Cen MT" panose="020B0602020104020603" pitchFamily="34" charset="0"/>
                          <a:ea typeface="+mn-ea"/>
                          <a:cs typeface="+mn-cs"/>
                        </a:rPr>
                        <a:t>conducted</a:t>
                      </a:r>
                    </a:p>
                    <a:p>
                      <a:pPr eaLnBrk="1" fontAlgn="auto" hangingPunct="1">
                        <a:lnSpc>
                          <a:spcPct val="100000"/>
                        </a:lnSpc>
                        <a:spcBef>
                          <a:spcPts val="0"/>
                        </a:spcBef>
                        <a:spcAft>
                          <a:spcPts val="0"/>
                        </a:spcAft>
                        <a:defRPr/>
                      </a:pPr>
                      <a:endParaRPr lang="en-US" sz="900" dirty="0">
                        <a:solidFill>
                          <a:schemeClr val="tx1"/>
                        </a:solidFill>
                        <a:latin typeface="Tw Cen MT" pitchFamily="34" charset="0"/>
                      </a:endParaRPr>
                    </a:p>
                  </a:txBody>
                  <a:tcPr>
                    <a:solidFill>
                      <a:srgbClr val="00B050">
                        <a:alpha val="10000"/>
                      </a:srgbClr>
                    </a:solidFill>
                  </a:tcPr>
                </a:tc>
                <a:tc>
                  <a:txBody>
                    <a:bodyPr/>
                    <a:lstStyle/>
                    <a:p>
                      <a:pPr lvl="0" defTabSz="457200">
                        <a:lnSpc>
                          <a:spcPct val="100000"/>
                        </a:lnSpc>
                      </a:pPr>
                      <a:r>
                        <a:rPr lang="en-US" sz="900" dirty="0">
                          <a:solidFill>
                            <a:schemeClr val="tx1"/>
                          </a:solidFill>
                          <a:latin typeface="Tw Cen MT" pitchFamily="34" charset="0"/>
                        </a:rPr>
                        <a:t>Regulation incorporated  in the construction contract</a:t>
                      </a:r>
                    </a:p>
                    <a:p>
                      <a:pPr lvl="0" defTabSz="457200">
                        <a:lnSpc>
                          <a:spcPct val="100000"/>
                        </a:lnSpc>
                      </a:pPr>
                      <a:endParaRPr lang="en-US" sz="900" dirty="0">
                        <a:solidFill>
                          <a:schemeClr val="tx1"/>
                        </a:solidFill>
                        <a:latin typeface="Tw Cen MT" pitchFamily="34" charset="0"/>
                      </a:endParaRPr>
                    </a:p>
                    <a:p>
                      <a:pPr defTabSz="457200">
                        <a:lnSpc>
                          <a:spcPct val="88000"/>
                        </a:lnSpc>
                        <a:defRPr/>
                      </a:pPr>
                      <a:r>
                        <a:rPr lang="en-US" sz="900">
                          <a:solidFill>
                            <a:schemeClr val="tx1"/>
                          </a:solidFill>
                          <a:latin typeface="Tw Cen MT" panose="020B0602020104020603" pitchFamily="34" charset="0"/>
                          <a:cs typeface="Arial" panose="020B0604020202020204" pitchFamily="34" charset="0"/>
                        </a:rPr>
                        <a:t>Stakeholders engagement with 13 Local authorities conducted</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ms-MY" sz="900" b="0" i="0" u="none" strike="noStrike" kern="1200" cap="none" spc="0" normalizeH="0" baseline="0" noProof="0" dirty="0">
                        <a:ln>
                          <a:noFill/>
                        </a:ln>
                        <a:solidFill>
                          <a:schemeClr val="tx1"/>
                        </a:solidFill>
                        <a:effectLst/>
                        <a:uLnTx/>
                        <a:uFillTx/>
                        <a:latin typeface="Tw Cen MT" pitchFamily="34"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noProof="0">
                          <a:ln>
                            <a:noFill/>
                          </a:ln>
                          <a:solidFill>
                            <a:schemeClr val="tx1"/>
                          </a:solidFill>
                          <a:effectLst/>
                          <a:uLnTx/>
                          <a:uFillTx/>
                          <a:latin typeface="Tw Cen MT" panose="020B0602020104020603" pitchFamily="34" charset="0"/>
                          <a:ea typeface="+mn-ea"/>
                          <a:cs typeface="+mn-cs"/>
                        </a:rPr>
                        <a:t>At least 1 promotional activities / program</a:t>
                      </a:r>
                      <a:r>
                        <a:rPr kumimoji="0" lang="en-US" sz="900" b="0" i="0" u="none" strike="noStrike" kern="1200" cap="none" spc="0" normalizeH="0" baseline="0" noProof="0">
                          <a:ln>
                            <a:noFill/>
                          </a:ln>
                          <a:solidFill>
                            <a:schemeClr val="tx1"/>
                          </a:solidFill>
                          <a:effectLst/>
                          <a:uLnTx/>
                          <a:uFillTx/>
                          <a:latin typeface="Tw Cen MT" panose="020B0602020104020603" pitchFamily="34" charset="0"/>
                          <a:ea typeface="+mn-ea"/>
                          <a:cs typeface="+mn-cs"/>
                        </a:rPr>
                        <a:t> on the regulation </a:t>
                      </a:r>
                      <a:r>
                        <a:rPr kumimoji="0" lang="en-US" sz="900" b="0" i="0" u="none" strike="noStrike" kern="1200" cap="none" spc="0" normalizeH="0" noProof="0">
                          <a:ln>
                            <a:noFill/>
                          </a:ln>
                          <a:solidFill>
                            <a:schemeClr val="tx1"/>
                          </a:solidFill>
                          <a:effectLst/>
                          <a:uLnTx/>
                          <a:uFillTx/>
                          <a:latin typeface="Tw Cen MT" panose="020B0602020104020603" pitchFamily="34" charset="0"/>
                          <a:ea typeface="+mn-ea"/>
                          <a:cs typeface="+mn-cs"/>
                        </a:rPr>
                        <a:t>conducted</a:t>
                      </a:r>
                    </a:p>
                    <a:p>
                      <a:pPr lvl="0" defTabSz="457200">
                        <a:lnSpc>
                          <a:spcPct val="100000"/>
                        </a:lnSpc>
                        <a:defRPr/>
                      </a:pPr>
                      <a:endParaRPr lang="ms-MY" sz="900" dirty="0">
                        <a:solidFill>
                          <a:schemeClr val="tx1"/>
                        </a:solidFill>
                        <a:latin typeface="Tw Cen MT" pitchFamily="34" charset="0"/>
                      </a:endParaRPr>
                    </a:p>
                    <a:p>
                      <a:pPr>
                        <a:lnSpc>
                          <a:spcPct val="100000"/>
                        </a:lnSpc>
                      </a:pPr>
                      <a:endParaRPr lang="en-MY" sz="900" dirty="0">
                        <a:solidFill>
                          <a:schemeClr val="tx1"/>
                        </a:solidFill>
                        <a:latin typeface="Tw Cen MT" pitchFamily="34" charset="0"/>
                      </a:endParaRPr>
                    </a:p>
                  </a:txBody>
                  <a:tcPr>
                    <a:solidFill>
                      <a:srgbClr val="00B050">
                        <a:alpha val="10000"/>
                      </a:srgbClr>
                    </a:solidFill>
                  </a:tcPr>
                </a:tc>
                <a:tc>
                  <a:txBody>
                    <a:bodyPr/>
                    <a:lstStyle/>
                    <a:p>
                      <a:pPr defTabSz="457200">
                        <a:lnSpc>
                          <a:spcPct val="100000"/>
                        </a:lnSpc>
                      </a:pPr>
                      <a:r>
                        <a:rPr lang="en-US" sz="900" dirty="0">
                          <a:solidFill>
                            <a:schemeClr val="tx1"/>
                          </a:solidFill>
                          <a:latin typeface="Tw Cen MT" pitchFamily="34" charset="0"/>
                        </a:rPr>
                        <a:t>At least 7 </a:t>
                      </a:r>
                      <a:r>
                        <a:rPr lang="en-US" sz="900">
                          <a:solidFill>
                            <a:schemeClr val="tx1"/>
                          </a:solidFill>
                          <a:latin typeface="Tw Cen MT" pitchFamily="34" charset="0"/>
                        </a:rPr>
                        <a:t>states enforce </a:t>
                      </a:r>
                      <a:r>
                        <a:rPr lang="en-US" sz="900" dirty="0">
                          <a:solidFill>
                            <a:schemeClr val="tx1"/>
                          </a:solidFill>
                          <a:latin typeface="Tw Cen MT" pitchFamily="34" charset="0"/>
                        </a:rPr>
                        <a:t>the regulation</a:t>
                      </a:r>
                    </a:p>
                    <a:p>
                      <a:pPr>
                        <a:lnSpc>
                          <a:spcPct val="100000"/>
                        </a:lnSpc>
                      </a:pPr>
                      <a:endParaRPr lang="en-MY" sz="900" dirty="0">
                        <a:solidFill>
                          <a:schemeClr val="tx1"/>
                        </a:solidFill>
                        <a:latin typeface="Tw Cen MT" pitchFamily="34" charset="0"/>
                      </a:endParaRPr>
                    </a:p>
                  </a:txBody>
                  <a:tcPr>
                    <a:solidFill>
                      <a:srgbClr val="00B050">
                        <a:alpha val="10000"/>
                      </a:srgb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4540103"/>
            <a:ext cx="6857999" cy="5331062"/>
          </a:xfrm>
          <a:prstGeom prst="rect">
            <a:avLst/>
          </a:prstGeom>
          <a:noFill/>
          <a:ln w="19050">
            <a:solidFill>
              <a:srgbClr val="339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ext uri="{D42A27DB-BD31-4B8C-83A1-F6EECF244321}">
                <p14:modId xmlns:p14="http://schemas.microsoft.com/office/powerpoint/2010/main" val="755054235"/>
              </p:ext>
            </p:extLst>
          </p:nvPr>
        </p:nvGraphicFramePr>
        <p:xfrm>
          <a:off x="4614530" y="254484"/>
          <a:ext cx="2232862" cy="1584960"/>
        </p:xfrm>
        <a:graphic>
          <a:graphicData uri="http://schemas.openxmlformats.org/drawingml/2006/table">
            <a:tbl>
              <a:tblPr firstRow="1" bandRow="1">
                <a:tableStyleId>{5C22544A-7EE6-4342-B048-85BDC9FD1C3A}</a:tableStyleId>
              </a:tblPr>
              <a:tblGrid>
                <a:gridCol w="2232862">
                  <a:extLst>
                    <a:ext uri="{9D8B030D-6E8A-4147-A177-3AD203B41FA5}">
                      <a16:colId xmlns:a16="http://schemas.microsoft.com/office/drawing/2014/main" val="2880578049"/>
                    </a:ext>
                  </a:extLst>
                </a:gridCol>
              </a:tblGrid>
              <a:tr h="352491">
                <a:tc>
                  <a:txBody>
                    <a:bodyPr/>
                    <a:lstStyle/>
                    <a:p>
                      <a:pPr algn="r"/>
                      <a:r>
                        <a:rPr lang="ms-MY" sz="1000" b="1" dirty="0">
                          <a:solidFill>
                            <a:schemeClr val="tx1"/>
                          </a:solidFill>
                          <a:latin typeface="Tw Cen MT" panose="020B0602020104020603" pitchFamily="34" charset="0"/>
                        </a:rPr>
                        <a:t>SPONSOR</a:t>
                      </a:r>
                      <a:endParaRPr lang="ms-MY" sz="1000" b="1" baseline="0" dirty="0">
                        <a:solidFill>
                          <a:schemeClr val="tx1"/>
                        </a:solidFill>
                        <a:latin typeface="Tw Cen MT" panose="020B0602020104020603" pitchFamily="34" charset="0"/>
                      </a:endParaRPr>
                    </a:p>
                    <a:p>
                      <a:pPr algn="r"/>
                      <a:r>
                        <a:rPr lang="ms-MY" sz="1000" b="0">
                          <a:solidFill>
                            <a:schemeClr val="tx1"/>
                          </a:solidFill>
                          <a:latin typeface="Tw Cen MT" panose="020B0602020104020603" pitchFamily="34" charset="0"/>
                        </a:rPr>
                        <a:t>Datuk Ir. </a:t>
                      </a:r>
                      <a:r>
                        <a:rPr lang="ms-MY" sz="1000" b="0" dirty="0">
                          <a:solidFill>
                            <a:schemeClr val="tx1"/>
                          </a:solidFill>
                          <a:latin typeface="Tw Cen MT" panose="020B0602020104020603" pitchFamily="34" charset="0"/>
                        </a:rPr>
                        <a:t>Elias Ismail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a:solidFill>
                            <a:schemeClr val="tx1"/>
                          </a:solidFill>
                          <a:latin typeface="Tw Cen MT" panose="020B0602020104020603" pitchFamily="34" charset="0"/>
                        </a:rPr>
                        <a:t>OWNER</a:t>
                      </a:r>
                      <a:r>
                        <a:rPr lang="ms-MY" sz="1000" b="1" baseline="0" dirty="0">
                          <a:solidFill>
                            <a:schemeClr val="tx1"/>
                          </a:solidFill>
                          <a:latin typeface="Tw Cen MT" panose="020B0602020104020603" pitchFamily="34" charset="0"/>
                        </a:rPr>
                        <a:t> </a:t>
                      </a:r>
                    </a:p>
                    <a:p>
                      <a:pPr algn="r"/>
                      <a:r>
                        <a:rPr lang="pt-BR" sz="1000">
                          <a:solidFill>
                            <a:schemeClr val="tx1"/>
                          </a:solidFill>
                          <a:latin typeface="Tw Cen MT" panose="020B0602020104020603" pitchFamily="34" charset="0"/>
                        </a:rPr>
                        <a:t>Ir.</a:t>
                      </a:r>
                      <a:r>
                        <a:rPr lang="pt-BR" sz="1000" baseline="0">
                          <a:solidFill>
                            <a:schemeClr val="tx1"/>
                          </a:solidFill>
                          <a:latin typeface="Tw Cen MT" panose="020B0602020104020603" pitchFamily="34" charset="0"/>
                        </a:rPr>
                        <a:t> M. Ramuseren Muthu</a:t>
                      </a:r>
                      <a:endParaRPr lang="ms-MY" sz="1000" dirty="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a:solidFill>
                            <a:schemeClr val="tx1"/>
                          </a:solidFill>
                          <a:latin typeface="Tw Cen MT" panose="020B0602020104020603" pitchFamily="34" charset="0"/>
                        </a:rPr>
                        <a:t>OIC</a:t>
                      </a:r>
                      <a:endParaRPr lang="ms-MY" sz="1000" b="1" baseline="0" dirty="0">
                        <a:solidFill>
                          <a:schemeClr val="tx1"/>
                        </a:solidFill>
                        <a:latin typeface="Tw Cen MT" panose="020B0602020104020603" pitchFamily="34" charset="0"/>
                      </a:endParaRPr>
                    </a:p>
                    <a:p>
                      <a:pPr algn="r"/>
                      <a:r>
                        <a:rPr lang="ms-MY" sz="1000" dirty="0">
                          <a:solidFill>
                            <a:schemeClr val="tx1"/>
                          </a:solidFill>
                          <a:latin typeface="Tw Cen MT" panose="020B0602020104020603" pitchFamily="34" charset="0"/>
                        </a:rPr>
                        <a:t>Zuraihi Abdul Ghani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a:latin typeface="Tw Cen MT" panose="020B0602020104020603" pitchFamily="34" charset="0"/>
                        </a:rPr>
                        <a:t>KPI LEADER</a:t>
                      </a:r>
                      <a:r>
                        <a:rPr lang="ms-MY" sz="1000" b="1" baseline="0" dirty="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en-US" sz="1000" kern="1200" dirty="0">
                          <a:solidFill>
                            <a:schemeClr val="tx1"/>
                          </a:solidFill>
                          <a:latin typeface="Tw Cen MT" panose="020B0602020104020603" pitchFamily="34" charset="0"/>
                          <a:ea typeface="+mn-ea"/>
                          <a:cs typeface="+mn-cs"/>
                        </a:rPr>
                        <a:t>JPSPN / SW CORP</a:t>
                      </a:r>
                      <a:endParaRPr lang="ms-MY" sz="1000" kern="1200" dirty="0">
                        <a:solidFill>
                          <a:schemeClr val="tx1"/>
                        </a:solidFill>
                        <a:latin typeface="Tw Cen MT" panose="020B0602020104020603" pitchFamily="34" charset="0"/>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331376036"/>
              </p:ext>
            </p:extLst>
          </p:nvPr>
        </p:nvGraphicFramePr>
        <p:xfrm>
          <a:off x="-3" y="370722"/>
          <a:ext cx="5092997" cy="1475232"/>
        </p:xfrm>
        <a:graphic>
          <a:graphicData uri="http://schemas.openxmlformats.org/drawingml/2006/table">
            <a:tbl>
              <a:tblPr firstRow="1" bandRow="1">
                <a:tableStyleId>{5C22544A-7EE6-4342-B048-85BDC9FD1C3A}</a:tableStyleId>
              </a:tblPr>
              <a:tblGrid>
                <a:gridCol w="5092997">
                  <a:extLst>
                    <a:ext uri="{9D8B030D-6E8A-4147-A177-3AD203B41FA5}">
                      <a16:colId xmlns:a16="http://schemas.microsoft.com/office/drawing/2014/main" val="2880578049"/>
                    </a:ext>
                  </a:extLst>
                </a:gridCol>
              </a:tblGrid>
              <a:tr h="405451">
                <a:tc>
                  <a:txBody>
                    <a:bodyPr/>
                    <a:lstStyle/>
                    <a:p>
                      <a:r>
                        <a:rPr lang="ms-MY" sz="1000" b="1" kern="1200" dirty="0">
                          <a:solidFill>
                            <a:schemeClr val="tx1"/>
                          </a:solidFill>
                          <a:latin typeface="Tw Cen MT" panose="020B0602020104020603" pitchFamily="34" charset="0"/>
                          <a:ea typeface="+mn-ea"/>
                          <a:cs typeface="+mn-cs"/>
                        </a:rPr>
                        <a:t>KPI DESCRIPTION</a:t>
                      </a:r>
                    </a:p>
                    <a:p>
                      <a:pPr lvl="0"/>
                      <a:r>
                        <a:rPr lang="en-US" sz="1000" b="0" kern="1200" dirty="0">
                          <a:solidFill>
                            <a:schemeClr val="tx1"/>
                          </a:solidFill>
                          <a:latin typeface="Tw Cen MT" panose="020B0602020104020603" pitchFamily="34" charset="0"/>
                          <a:ea typeface="+mn-ea"/>
                          <a:cs typeface="+mn-cs"/>
                        </a:rPr>
                        <a:t>7 states establish </a:t>
                      </a:r>
                      <a:r>
                        <a:rPr lang="en-US" sz="1000" b="0" kern="1200" dirty="0" err="1">
                          <a:solidFill>
                            <a:schemeClr val="tx1"/>
                          </a:solidFill>
                          <a:latin typeface="Tw Cen MT" panose="020B0602020104020603" pitchFamily="34" charset="0"/>
                          <a:ea typeface="+mn-ea"/>
                          <a:cs typeface="+mn-cs"/>
                        </a:rPr>
                        <a:t>Peraturan-Peraturan</a:t>
                      </a:r>
                      <a:r>
                        <a:rPr lang="en-US" sz="1000" b="0" kern="1200" dirty="0">
                          <a:solidFill>
                            <a:schemeClr val="tx1"/>
                          </a:solidFill>
                          <a:latin typeface="Tw Cen MT" panose="020B0602020104020603" pitchFamily="34" charset="0"/>
                          <a:ea typeface="+mn-ea"/>
                          <a:cs typeface="+mn-cs"/>
                        </a:rPr>
                        <a:t> </a:t>
                      </a:r>
                      <a:r>
                        <a:rPr lang="en-US" sz="1000" b="0" kern="1200" dirty="0" err="1">
                          <a:solidFill>
                            <a:schemeClr val="tx1"/>
                          </a:solidFill>
                          <a:latin typeface="Tw Cen MT" panose="020B0602020104020603" pitchFamily="34" charset="0"/>
                          <a:ea typeface="+mn-ea"/>
                          <a:cs typeface="+mn-cs"/>
                        </a:rPr>
                        <a:t>Pengurusan</a:t>
                      </a:r>
                      <a:r>
                        <a:rPr lang="en-US" sz="1000" b="0" kern="1200" dirty="0">
                          <a:solidFill>
                            <a:schemeClr val="tx1"/>
                          </a:solidFill>
                          <a:latin typeface="Tw Cen MT" panose="020B0602020104020603" pitchFamily="34" charset="0"/>
                          <a:ea typeface="+mn-ea"/>
                          <a:cs typeface="+mn-cs"/>
                        </a:rPr>
                        <a:t> </a:t>
                      </a:r>
                      <a:r>
                        <a:rPr lang="en-US" sz="1000" b="0" kern="1200" dirty="0" err="1">
                          <a:solidFill>
                            <a:schemeClr val="tx1"/>
                          </a:solidFill>
                          <a:latin typeface="Tw Cen MT" panose="020B0602020104020603" pitchFamily="34" charset="0"/>
                          <a:ea typeface="+mn-ea"/>
                          <a:cs typeface="+mn-cs"/>
                        </a:rPr>
                        <a:t>Sisa</a:t>
                      </a:r>
                      <a:r>
                        <a:rPr lang="en-US" sz="1000" b="0" kern="1200" dirty="0">
                          <a:solidFill>
                            <a:schemeClr val="tx1"/>
                          </a:solidFill>
                          <a:latin typeface="Tw Cen MT" panose="020B0602020104020603" pitchFamily="34" charset="0"/>
                          <a:ea typeface="+mn-ea"/>
                          <a:cs typeface="+mn-cs"/>
                        </a:rPr>
                        <a:t> </a:t>
                      </a:r>
                      <a:r>
                        <a:rPr lang="en-US" sz="1000" b="0" kern="1200" dirty="0" err="1">
                          <a:solidFill>
                            <a:schemeClr val="tx1"/>
                          </a:solidFill>
                          <a:latin typeface="Tw Cen MT" panose="020B0602020104020603" pitchFamily="34" charset="0"/>
                          <a:ea typeface="+mn-ea"/>
                          <a:cs typeface="+mn-cs"/>
                        </a:rPr>
                        <a:t>Pepejal</a:t>
                      </a:r>
                      <a:r>
                        <a:rPr lang="en-US" sz="1000" b="0" kern="1200" dirty="0">
                          <a:solidFill>
                            <a:schemeClr val="tx1"/>
                          </a:solidFill>
                          <a:latin typeface="Tw Cen MT" panose="020B0602020104020603" pitchFamily="34" charset="0"/>
                          <a:ea typeface="+mn-ea"/>
                          <a:cs typeface="+mn-cs"/>
                        </a:rPr>
                        <a:t> </a:t>
                      </a:r>
                      <a:r>
                        <a:rPr lang="en-US" sz="1000" b="0" kern="1200" dirty="0" err="1">
                          <a:solidFill>
                            <a:schemeClr val="tx1"/>
                          </a:solidFill>
                          <a:latin typeface="Tw Cen MT" panose="020B0602020104020603" pitchFamily="34" charset="0"/>
                          <a:ea typeface="+mn-ea"/>
                          <a:cs typeface="+mn-cs"/>
                        </a:rPr>
                        <a:t>dan</a:t>
                      </a:r>
                      <a:r>
                        <a:rPr lang="en-US" sz="1000" b="0" kern="1200" dirty="0">
                          <a:solidFill>
                            <a:schemeClr val="tx1"/>
                          </a:solidFill>
                          <a:latin typeface="Tw Cen MT" panose="020B0602020104020603" pitchFamily="34" charset="0"/>
                          <a:ea typeface="+mn-ea"/>
                          <a:cs typeface="+mn-cs"/>
                        </a:rPr>
                        <a:t> </a:t>
                      </a:r>
                      <a:r>
                        <a:rPr lang="en-US" sz="1000" b="0" kern="1200" dirty="0" err="1">
                          <a:solidFill>
                            <a:schemeClr val="tx1"/>
                          </a:solidFill>
                          <a:latin typeface="Tw Cen MT" panose="020B0602020104020603" pitchFamily="34" charset="0"/>
                          <a:ea typeface="+mn-ea"/>
                          <a:cs typeface="+mn-cs"/>
                        </a:rPr>
                        <a:t>Pembersihan</a:t>
                      </a:r>
                      <a:r>
                        <a:rPr lang="en-US" sz="1000" b="0" kern="1200" dirty="0">
                          <a:solidFill>
                            <a:schemeClr val="tx1"/>
                          </a:solidFill>
                          <a:latin typeface="Tw Cen MT" panose="020B0602020104020603" pitchFamily="34" charset="0"/>
                          <a:ea typeface="+mn-ea"/>
                          <a:cs typeface="+mn-cs"/>
                        </a:rPr>
                        <a:t> </a:t>
                      </a:r>
                      <a:r>
                        <a:rPr lang="en-US" sz="1000" b="0" kern="1200" dirty="0" err="1">
                          <a:solidFill>
                            <a:schemeClr val="tx1"/>
                          </a:solidFill>
                          <a:latin typeface="Tw Cen MT" panose="020B0602020104020603" pitchFamily="34" charset="0"/>
                          <a:ea typeface="+mn-ea"/>
                          <a:cs typeface="+mn-cs"/>
                        </a:rPr>
                        <a:t>Awam</a:t>
                      </a:r>
                      <a:r>
                        <a:rPr lang="en-US" sz="1000" b="0" kern="1200" dirty="0">
                          <a:solidFill>
                            <a:schemeClr val="tx1"/>
                          </a:solidFill>
                          <a:latin typeface="Tw Cen MT" panose="020B0602020104020603" pitchFamily="34" charset="0"/>
                          <a:ea typeface="+mn-ea"/>
                          <a:cs typeface="+mn-cs"/>
                        </a:rPr>
                        <a:t> (Skim </a:t>
                      </a:r>
                      <a:r>
                        <a:rPr lang="en-US" sz="1000" b="0" kern="1200" dirty="0" err="1">
                          <a:solidFill>
                            <a:schemeClr val="tx1"/>
                          </a:solidFill>
                          <a:latin typeface="Tw Cen MT" panose="020B0602020104020603" pitchFamily="34" charset="0"/>
                          <a:ea typeface="+mn-ea"/>
                          <a:cs typeface="+mn-cs"/>
                        </a:rPr>
                        <a:t>bagi</a:t>
                      </a:r>
                      <a:r>
                        <a:rPr lang="en-US" sz="1000" b="0" kern="1200" dirty="0">
                          <a:solidFill>
                            <a:schemeClr val="tx1"/>
                          </a:solidFill>
                          <a:latin typeface="Tw Cen MT" panose="020B0602020104020603" pitchFamily="34" charset="0"/>
                          <a:ea typeface="+mn-ea"/>
                          <a:cs typeface="+mn-cs"/>
                        </a:rPr>
                        <a:t> </a:t>
                      </a:r>
                      <a:r>
                        <a:rPr lang="en-US" sz="1000" b="0" kern="1200" dirty="0" err="1">
                          <a:solidFill>
                            <a:schemeClr val="tx1"/>
                          </a:solidFill>
                          <a:latin typeface="Tw Cen MT" panose="020B0602020104020603" pitchFamily="34" charset="0"/>
                          <a:ea typeface="+mn-ea"/>
                          <a:cs typeface="+mn-cs"/>
                        </a:rPr>
                        <a:t>Sisa</a:t>
                      </a:r>
                      <a:r>
                        <a:rPr lang="en-US" sz="1000" b="0" kern="1200" dirty="0">
                          <a:solidFill>
                            <a:schemeClr val="tx1"/>
                          </a:solidFill>
                          <a:latin typeface="Tw Cen MT" panose="020B0602020104020603" pitchFamily="34" charset="0"/>
                          <a:ea typeface="+mn-ea"/>
                          <a:cs typeface="+mn-cs"/>
                        </a:rPr>
                        <a:t> </a:t>
                      </a:r>
                      <a:r>
                        <a:rPr lang="en-US" sz="1000" b="0" kern="1200" dirty="0" err="1">
                          <a:solidFill>
                            <a:schemeClr val="tx1"/>
                          </a:solidFill>
                          <a:latin typeface="Tw Cen MT" panose="020B0602020104020603" pitchFamily="34" charset="0"/>
                          <a:ea typeface="+mn-ea"/>
                          <a:cs typeface="+mn-cs"/>
                        </a:rPr>
                        <a:t>Pepejal</a:t>
                      </a:r>
                      <a:r>
                        <a:rPr lang="en-US" sz="1000" b="0" kern="1200" dirty="0">
                          <a:solidFill>
                            <a:schemeClr val="tx1"/>
                          </a:solidFill>
                          <a:latin typeface="Tw Cen MT" panose="020B0602020104020603" pitchFamily="34" charset="0"/>
                          <a:ea typeface="+mn-ea"/>
                          <a:cs typeface="+mn-cs"/>
                        </a:rPr>
                        <a:t> </a:t>
                      </a:r>
                      <a:r>
                        <a:rPr lang="en-US" sz="1000" b="0" kern="1200" dirty="0" err="1">
                          <a:solidFill>
                            <a:schemeClr val="tx1"/>
                          </a:solidFill>
                          <a:latin typeface="Tw Cen MT" panose="020B0602020104020603" pitchFamily="34" charset="0"/>
                          <a:ea typeface="+mn-ea"/>
                          <a:cs typeface="+mn-cs"/>
                        </a:rPr>
                        <a:t>Pembinaan</a:t>
                      </a:r>
                      <a:r>
                        <a:rPr lang="en-US" sz="1000" b="0" kern="1200" dirty="0">
                          <a:solidFill>
                            <a:schemeClr val="tx1"/>
                          </a:solidFill>
                          <a:latin typeface="Tw Cen MT" panose="020B0602020104020603" pitchFamily="34" charset="0"/>
                          <a:ea typeface="+mn-ea"/>
                          <a:cs typeface="+mn-cs"/>
                        </a:rPr>
                        <a:t>) 2018 </a:t>
                      </a:r>
                      <a:r>
                        <a:rPr lang="en-US" sz="1000" b="0" kern="1200" dirty="0" err="1">
                          <a:solidFill>
                            <a:schemeClr val="tx1"/>
                          </a:solidFill>
                          <a:latin typeface="Tw Cen MT" panose="020B0602020104020603" pitchFamily="34" charset="0"/>
                          <a:ea typeface="+mn-ea"/>
                          <a:cs typeface="+mn-cs"/>
                        </a:rPr>
                        <a:t>dan</a:t>
                      </a:r>
                      <a:r>
                        <a:rPr lang="en-US" sz="1000" b="0" kern="1200" dirty="0">
                          <a:solidFill>
                            <a:schemeClr val="tx1"/>
                          </a:solidFill>
                          <a:latin typeface="Tw Cen MT" panose="020B0602020104020603" pitchFamily="34" charset="0"/>
                          <a:ea typeface="+mn-ea"/>
                          <a:cs typeface="+mn-cs"/>
                        </a:rPr>
                        <a:t> </a:t>
                      </a:r>
                      <a:r>
                        <a:rPr lang="en-US" sz="1000" b="0" kern="1200" dirty="0" err="1">
                          <a:solidFill>
                            <a:schemeClr val="tx1"/>
                          </a:solidFill>
                          <a:latin typeface="Tw Cen MT" panose="020B0602020104020603" pitchFamily="34" charset="0"/>
                          <a:ea typeface="+mn-ea"/>
                          <a:cs typeface="+mn-cs"/>
                        </a:rPr>
                        <a:t>Peraturan-Peraturan</a:t>
                      </a:r>
                      <a:r>
                        <a:rPr lang="en-US" sz="1000" b="0" kern="1200" dirty="0">
                          <a:solidFill>
                            <a:schemeClr val="tx1"/>
                          </a:solidFill>
                          <a:latin typeface="Tw Cen MT" panose="020B0602020104020603" pitchFamily="34" charset="0"/>
                          <a:ea typeface="+mn-ea"/>
                          <a:cs typeface="+mn-cs"/>
                        </a:rPr>
                        <a:t> </a:t>
                      </a:r>
                      <a:r>
                        <a:rPr lang="en-US" sz="1000" b="0" kern="1200" dirty="0" err="1">
                          <a:solidFill>
                            <a:schemeClr val="tx1"/>
                          </a:solidFill>
                          <a:latin typeface="Tw Cen MT" panose="020B0602020104020603" pitchFamily="34" charset="0"/>
                          <a:ea typeface="+mn-ea"/>
                          <a:cs typeface="+mn-cs"/>
                        </a:rPr>
                        <a:t>Pengurusan</a:t>
                      </a:r>
                      <a:r>
                        <a:rPr lang="en-US" sz="1000" b="0" kern="1200" dirty="0">
                          <a:solidFill>
                            <a:schemeClr val="tx1"/>
                          </a:solidFill>
                          <a:latin typeface="Tw Cen MT" panose="020B0602020104020603" pitchFamily="34" charset="0"/>
                          <a:ea typeface="+mn-ea"/>
                          <a:cs typeface="+mn-cs"/>
                        </a:rPr>
                        <a:t> </a:t>
                      </a:r>
                      <a:r>
                        <a:rPr lang="en-US" sz="1000" b="0" kern="1200" dirty="0" err="1">
                          <a:solidFill>
                            <a:schemeClr val="tx1"/>
                          </a:solidFill>
                          <a:latin typeface="Tw Cen MT" panose="020B0602020104020603" pitchFamily="34" charset="0"/>
                          <a:ea typeface="+mn-ea"/>
                          <a:cs typeface="+mn-cs"/>
                        </a:rPr>
                        <a:t>Sisa</a:t>
                      </a:r>
                      <a:r>
                        <a:rPr lang="en-US" sz="1000" b="0" kern="1200" dirty="0">
                          <a:solidFill>
                            <a:schemeClr val="tx1"/>
                          </a:solidFill>
                          <a:latin typeface="Tw Cen MT" panose="020B0602020104020603" pitchFamily="34" charset="0"/>
                          <a:ea typeface="+mn-ea"/>
                          <a:cs typeface="+mn-cs"/>
                        </a:rPr>
                        <a:t> </a:t>
                      </a:r>
                      <a:r>
                        <a:rPr lang="en-US" sz="1000" b="0" kern="1200" dirty="0" err="1">
                          <a:solidFill>
                            <a:schemeClr val="tx1"/>
                          </a:solidFill>
                          <a:latin typeface="Tw Cen MT" panose="020B0602020104020603" pitchFamily="34" charset="0"/>
                          <a:ea typeface="+mn-ea"/>
                          <a:cs typeface="+mn-cs"/>
                        </a:rPr>
                        <a:t>Pepejal</a:t>
                      </a:r>
                      <a:r>
                        <a:rPr lang="en-US" sz="1000" b="0" kern="1200" dirty="0">
                          <a:solidFill>
                            <a:schemeClr val="tx1"/>
                          </a:solidFill>
                          <a:latin typeface="Tw Cen MT" panose="020B0602020104020603" pitchFamily="34" charset="0"/>
                          <a:ea typeface="+mn-ea"/>
                          <a:cs typeface="+mn-cs"/>
                        </a:rPr>
                        <a:t> </a:t>
                      </a:r>
                      <a:r>
                        <a:rPr lang="en-US" sz="1000" b="0" kern="1200" dirty="0" err="1">
                          <a:solidFill>
                            <a:schemeClr val="tx1"/>
                          </a:solidFill>
                          <a:latin typeface="Tw Cen MT" panose="020B0602020104020603" pitchFamily="34" charset="0"/>
                          <a:ea typeface="+mn-ea"/>
                          <a:cs typeface="+mn-cs"/>
                        </a:rPr>
                        <a:t>dan</a:t>
                      </a:r>
                      <a:r>
                        <a:rPr lang="en-US" sz="1000" b="0" kern="1200" dirty="0">
                          <a:solidFill>
                            <a:schemeClr val="tx1"/>
                          </a:solidFill>
                          <a:latin typeface="Tw Cen MT" panose="020B0602020104020603" pitchFamily="34" charset="0"/>
                          <a:ea typeface="+mn-ea"/>
                          <a:cs typeface="+mn-cs"/>
                        </a:rPr>
                        <a:t> </a:t>
                      </a:r>
                      <a:r>
                        <a:rPr lang="en-US" sz="1000" b="0" kern="1200" dirty="0" err="1">
                          <a:solidFill>
                            <a:schemeClr val="tx1"/>
                          </a:solidFill>
                          <a:latin typeface="Tw Cen MT" panose="020B0602020104020603" pitchFamily="34" charset="0"/>
                          <a:ea typeface="+mn-ea"/>
                          <a:cs typeface="+mn-cs"/>
                        </a:rPr>
                        <a:t>Pembersihan</a:t>
                      </a:r>
                      <a:r>
                        <a:rPr lang="en-US" sz="1000" b="0" kern="1200" dirty="0">
                          <a:solidFill>
                            <a:schemeClr val="tx1"/>
                          </a:solidFill>
                          <a:latin typeface="Tw Cen MT" panose="020B0602020104020603" pitchFamily="34" charset="0"/>
                          <a:ea typeface="+mn-ea"/>
                          <a:cs typeface="+mn-cs"/>
                        </a:rPr>
                        <a:t> </a:t>
                      </a:r>
                      <a:r>
                        <a:rPr lang="en-US" sz="1000" b="0" kern="1200" dirty="0" err="1">
                          <a:solidFill>
                            <a:schemeClr val="tx1"/>
                          </a:solidFill>
                          <a:latin typeface="Tw Cen MT" panose="020B0602020104020603" pitchFamily="34" charset="0"/>
                          <a:ea typeface="+mn-ea"/>
                          <a:cs typeface="+mn-cs"/>
                        </a:rPr>
                        <a:t>Awam</a:t>
                      </a:r>
                      <a:r>
                        <a:rPr lang="en-US" sz="1000" b="0" kern="1200" dirty="0">
                          <a:solidFill>
                            <a:schemeClr val="tx1"/>
                          </a:solidFill>
                          <a:latin typeface="Tw Cen MT" panose="020B0602020104020603" pitchFamily="34" charset="0"/>
                          <a:ea typeface="+mn-ea"/>
                          <a:cs typeface="+mn-cs"/>
                        </a:rPr>
                        <a:t> (</a:t>
                      </a:r>
                      <a:r>
                        <a:rPr lang="en-US" sz="1000" b="0" kern="1200" dirty="0" err="1">
                          <a:solidFill>
                            <a:schemeClr val="tx1"/>
                          </a:solidFill>
                          <a:latin typeface="Tw Cen MT" panose="020B0602020104020603" pitchFamily="34" charset="0"/>
                          <a:ea typeface="+mn-ea"/>
                          <a:cs typeface="+mn-cs"/>
                        </a:rPr>
                        <a:t>Lesen</a:t>
                      </a:r>
                      <a:r>
                        <a:rPr lang="en-US" sz="1000" b="0" kern="1200" dirty="0">
                          <a:solidFill>
                            <a:schemeClr val="tx1"/>
                          </a:solidFill>
                          <a:latin typeface="Tw Cen MT" panose="020B0602020104020603" pitchFamily="34" charset="0"/>
                          <a:ea typeface="+mn-ea"/>
                          <a:cs typeface="+mn-cs"/>
                        </a:rPr>
                        <a:t> </a:t>
                      </a:r>
                      <a:r>
                        <a:rPr lang="en-US" sz="1000" b="0" kern="1200" dirty="0" err="1">
                          <a:solidFill>
                            <a:schemeClr val="tx1"/>
                          </a:solidFill>
                          <a:latin typeface="Tw Cen MT" panose="020B0602020104020603" pitchFamily="34" charset="0"/>
                          <a:ea typeface="+mn-ea"/>
                          <a:cs typeface="+mn-cs"/>
                        </a:rPr>
                        <a:t>bagi</a:t>
                      </a:r>
                      <a:r>
                        <a:rPr lang="en-US" sz="1000" b="0" kern="1200" dirty="0">
                          <a:solidFill>
                            <a:schemeClr val="tx1"/>
                          </a:solidFill>
                          <a:latin typeface="Tw Cen MT" panose="020B0602020104020603" pitchFamily="34" charset="0"/>
                          <a:ea typeface="+mn-ea"/>
                          <a:cs typeface="+mn-cs"/>
                        </a:rPr>
                        <a:t> </a:t>
                      </a:r>
                      <a:r>
                        <a:rPr lang="en-US" sz="1000" b="0" kern="1200" dirty="0" err="1">
                          <a:solidFill>
                            <a:schemeClr val="tx1"/>
                          </a:solidFill>
                          <a:latin typeface="Tw Cen MT" panose="020B0602020104020603" pitchFamily="34" charset="0"/>
                          <a:ea typeface="+mn-ea"/>
                          <a:cs typeface="+mn-cs"/>
                        </a:rPr>
                        <a:t>Sisa</a:t>
                      </a:r>
                      <a:r>
                        <a:rPr lang="en-US" sz="1000" b="0" kern="1200" dirty="0">
                          <a:solidFill>
                            <a:schemeClr val="tx1"/>
                          </a:solidFill>
                          <a:latin typeface="Tw Cen MT" panose="020B0602020104020603" pitchFamily="34" charset="0"/>
                          <a:ea typeface="+mn-ea"/>
                          <a:cs typeface="+mn-cs"/>
                        </a:rPr>
                        <a:t> </a:t>
                      </a:r>
                      <a:r>
                        <a:rPr lang="en-US" sz="1000" b="0" kern="1200" dirty="0" err="1">
                          <a:solidFill>
                            <a:schemeClr val="tx1"/>
                          </a:solidFill>
                          <a:latin typeface="Tw Cen MT" panose="020B0602020104020603" pitchFamily="34" charset="0"/>
                          <a:ea typeface="+mn-ea"/>
                          <a:cs typeface="+mn-cs"/>
                        </a:rPr>
                        <a:t>Pepejal</a:t>
                      </a:r>
                      <a:r>
                        <a:rPr lang="en-US" sz="1000" b="0" kern="1200" dirty="0">
                          <a:solidFill>
                            <a:schemeClr val="tx1"/>
                          </a:solidFill>
                          <a:latin typeface="Tw Cen MT" panose="020B0602020104020603" pitchFamily="34" charset="0"/>
                          <a:ea typeface="+mn-ea"/>
                          <a:cs typeface="+mn-cs"/>
                        </a:rPr>
                        <a:t> </a:t>
                      </a:r>
                      <a:r>
                        <a:rPr lang="en-US" sz="1000" b="0" kern="1200" dirty="0" err="1">
                          <a:solidFill>
                            <a:schemeClr val="tx1"/>
                          </a:solidFill>
                          <a:latin typeface="Tw Cen MT" panose="020B0602020104020603" pitchFamily="34" charset="0"/>
                          <a:ea typeface="+mn-ea"/>
                          <a:cs typeface="+mn-cs"/>
                        </a:rPr>
                        <a:t>Pembinaan</a:t>
                      </a:r>
                      <a:r>
                        <a:rPr lang="en-US" sz="1000" b="0" kern="1200" dirty="0">
                          <a:solidFill>
                            <a:schemeClr val="tx1"/>
                          </a:solidFill>
                          <a:latin typeface="Tw Cen MT" panose="020B0602020104020603" pitchFamily="34" charset="0"/>
                          <a:ea typeface="+mn-ea"/>
                          <a:cs typeface="+mn-cs"/>
                        </a:rPr>
                        <a:t> ) 2018</a:t>
                      </a: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dirty="0">
                          <a:solidFill>
                            <a:schemeClr val="tx1"/>
                          </a:solidFill>
                          <a:latin typeface="Tw Cen MT" panose="020B0602020104020603" pitchFamily="34" charset="0"/>
                        </a:rPr>
                        <a:t>INITIATIVE</a:t>
                      </a:r>
                    </a:p>
                    <a:p>
                      <a:pPr>
                        <a:lnSpc>
                          <a:spcPct val="88000"/>
                        </a:lnSpc>
                        <a:defRPr/>
                      </a:pPr>
                      <a:r>
                        <a:rPr lang="en-MY" sz="1000" b="0" kern="1200" dirty="0">
                          <a:solidFill>
                            <a:schemeClr val="tx1"/>
                          </a:solidFill>
                          <a:latin typeface="Tw Cen MT" panose="020B0602020104020603" pitchFamily="34" charset="0"/>
                          <a:ea typeface="+mn-ea"/>
                          <a:cs typeface="+mn-cs"/>
                        </a:rPr>
                        <a:t>E5-Reduce irresponsible waste during construction</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a:solidFill>
                            <a:schemeClr val="tx1"/>
                          </a:solidFill>
                          <a:latin typeface="Tw Cen MT" panose="020B0602020104020603" pitchFamily="34" charset="0"/>
                          <a:ea typeface="+mn-ea"/>
                          <a:cs typeface="+mn-cs"/>
                        </a:rPr>
                        <a:t>-</a:t>
                      </a:r>
                      <a:endParaRPr lang="ms-MY"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6" y="4593271"/>
            <a:ext cx="6864535" cy="1785104"/>
          </a:xfrm>
          <a:prstGeom prst="rect">
            <a:avLst/>
          </a:prstGeom>
          <a:noFill/>
        </p:spPr>
        <p:txBody>
          <a:bodyPr wrap="square" rtlCol="0">
            <a:spAutoFit/>
          </a:bodyPr>
          <a:lstStyle/>
          <a:p>
            <a:r>
              <a:rPr lang="en-MY" sz="1000" dirty="0">
                <a:latin typeface="Tw Cen MT" panose="020B0602020104020603" pitchFamily="34" charset="0"/>
              </a:rPr>
              <a:t>This is a new KPI under </a:t>
            </a:r>
            <a:r>
              <a:rPr lang="en-MY" sz="1000" dirty="0" smtClean="0">
                <a:latin typeface="Tw Cen MT" panose="020B0602020104020603" pitchFamily="34" charset="0"/>
              </a:rPr>
              <a:t>the purview </a:t>
            </a:r>
            <a:r>
              <a:rPr lang="en-MY" sz="1000" dirty="0">
                <a:latin typeface="Tw Cen MT" panose="020B0602020104020603" pitchFamily="34" charset="0"/>
              </a:rPr>
              <a:t>of IWG7 commencing 2018</a:t>
            </a:r>
          </a:p>
          <a:p>
            <a:endParaRPr lang="en-MY" sz="1000" dirty="0">
              <a:latin typeface="Tw Cen MT" panose="020B0602020104020603" pitchFamily="34" charset="0"/>
            </a:endParaRPr>
          </a:p>
          <a:p>
            <a:r>
              <a:rPr lang="en-US" sz="1000" b="1" i="1" dirty="0" err="1">
                <a:latin typeface="Tw Cen MT" panose="020B0602020104020603" pitchFamily="34" charset="0"/>
              </a:rPr>
              <a:t>Peraturan-Peraturan</a:t>
            </a:r>
            <a:r>
              <a:rPr lang="en-US" sz="1000" b="1" i="1" dirty="0">
                <a:latin typeface="Tw Cen MT" panose="020B0602020104020603" pitchFamily="34" charset="0"/>
              </a:rPr>
              <a:t> </a:t>
            </a:r>
            <a:r>
              <a:rPr lang="en-US" sz="1000" b="1" i="1" dirty="0" err="1">
                <a:latin typeface="Tw Cen MT" panose="020B0602020104020603" pitchFamily="34" charset="0"/>
              </a:rPr>
              <a:t>Pengurusan</a:t>
            </a:r>
            <a:r>
              <a:rPr lang="en-US" sz="1000" b="1" i="1" dirty="0">
                <a:latin typeface="Tw Cen MT" panose="020B0602020104020603" pitchFamily="34" charset="0"/>
              </a:rPr>
              <a:t> </a:t>
            </a:r>
            <a:r>
              <a:rPr lang="en-US" sz="1000" b="1" i="1" dirty="0" err="1">
                <a:latin typeface="Tw Cen MT" panose="020B0602020104020603" pitchFamily="34" charset="0"/>
              </a:rPr>
              <a:t>Sisa</a:t>
            </a:r>
            <a:r>
              <a:rPr lang="en-US" sz="1000" b="1" i="1" dirty="0">
                <a:latin typeface="Tw Cen MT" panose="020B0602020104020603" pitchFamily="34" charset="0"/>
              </a:rPr>
              <a:t> </a:t>
            </a:r>
            <a:r>
              <a:rPr lang="en-US" sz="1000" b="1" i="1" dirty="0" err="1">
                <a:latin typeface="Tw Cen MT" panose="020B0602020104020603" pitchFamily="34" charset="0"/>
              </a:rPr>
              <a:t>Pepejal</a:t>
            </a:r>
            <a:r>
              <a:rPr lang="en-US" sz="1000" b="1" i="1" dirty="0">
                <a:latin typeface="Tw Cen MT" panose="020B0602020104020603" pitchFamily="34" charset="0"/>
              </a:rPr>
              <a:t> </a:t>
            </a:r>
            <a:r>
              <a:rPr lang="en-US" sz="1000" b="1" i="1" dirty="0" err="1">
                <a:latin typeface="Tw Cen MT" panose="020B0602020104020603" pitchFamily="34" charset="0"/>
              </a:rPr>
              <a:t>dan</a:t>
            </a:r>
            <a:r>
              <a:rPr lang="en-US" sz="1000" b="1" i="1" dirty="0">
                <a:latin typeface="Tw Cen MT" panose="020B0602020104020603" pitchFamily="34" charset="0"/>
              </a:rPr>
              <a:t> </a:t>
            </a:r>
            <a:r>
              <a:rPr lang="en-US" sz="1000" b="1" i="1" dirty="0" err="1">
                <a:latin typeface="Tw Cen MT" panose="020B0602020104020603" pitchFamily="34" charset="0"/>
              </a:rPr>
              <a:t>Pembersihan</a:t>
            </a:r>
            <a:r>
              <a:rPr lang="en-US" sz="1000" b="1" i="1" dirty="0">
                <a:latin typeface="Tw Cen MT" panose="020B0602020104020603" pitchFamily="34" charset="0"/>
              </a:rPr>
              <a:t> </a:t>
            </a:r>
            <a:r>
              <a:rPr lang="en-US" sz="1000" b="1" i="1" dirty="0" err="1">
                <a:latin typeface="Tw Cen MT" panose="020B0602020104020603" pitchFamily="34" charset="0"/>
              </a:rPr>
              <a:t>Awam</a:t>
            </a:r>
            <a:r>
              <a:rPr lang="en-US" sz="1000" b="1" dirty="0">
                <a:latin typeface="Tw Cen MT" panose="020B0602020104020603" pitchFamily="34" charset="0"/>
              </a:rPr>
              <a:t> </a:t>
            </a:r>
          </a:p>
          <a:p>
            <a:r>
              <a:rPr lang="en-US" sz="1000" dirty="0">
                <a:latin typeface="Tw Cen MT" panose="020B0602020104020603" pitchFamily="34" charset="0"/>
              </a:rPr>
              <a:t>Draft regulation was submitted and commented by Attorney General. Amendments </a:t>
            </a:r>
            <a:r>
              <a:rPr lang="en-US" sz="1000" dirty="0" smtClean="0">
                <a:latin typeface="Tw Cen MT" panose="020B0602020104020603" pitchFamily="34" charset="0"/>
              </a:rPr>
              <a:t>had been </a:t>
            </a:r>
            <a:r>
              <a:rPr lang="en-US" sz="1000" dirty="0">
                <a:latin typeface="Tw Cen MT" panose="020B0602020104020603" pitchFamily="34" charset="0"/>
              </a:rPr>
              <a:t>finalized </a:t>
            </a:r>
            <a:r>
              <a:rPr lang="en-US" sz="1000" dirty="0" smtClean="0">
                <a:latin typeface="Tw Cen MT" panose="020B0602020104020603" pitchFamily="34" charset="0"/>
              </a:rPr>
              <a:t>and expected to be approved by the Minister in Q3 2018.</a:t>
            </a:r>
            <a:r>
              <a:rPr lang="en-US" sz="1000" dirty="0" smtClean="0">
                <a:solidFill>
                  <a:srgbClr val="FF0000"/>
                </a:solidFill>
                <a:latin typeface="Tw Cen MT" panose="020B0602020104020603" pitchFamily="34" charset="0"/>
                <a:cs typeface="Calibri" pitchFamily="34" charset="0"/>
              </a:rPr>
              <a:t> </a:t>
            </a:r>
            <a:r>
              <a:rPr lang="en-US" sz="1000" dirty="0" smtClean="0">
                <a:latin typeface="Tw Cen MT" panose="020B0602020104020603" pitchFamily="34" charset="0"/>
              </a:rPr>
              <a:t> </a:t>
            </a:r>
            <a:endParaRPr lang="en-US" sz="1000" dirty="0">
              <a:latin typeface="Tw Cen MT" panose="020B0602020104020603" pitchFamily="34" charset="0"/>
            </a:endParaRPr>
          </a:p>
          <a:p>
            <a:endParaRPr lang="en-US" sz="1000" dirty="0">
              <a:latin typeface="Tw Cen MT" panose="020B0602020104020603" pitchFamily="34" charset="0"/>
            </a:endParaRPr>
          </a:p>
          <a:p>
            <a:r>
              <a:rPr lang="en-US" sz="1000" b="1" dirty="0">
                <a:latin typeface="Tw Cen MT" panose="020B0602020104020603" pitchFamily="34" charset="0"/>
              </a:rPr>
              <a:t>Implementation Framework</a:t>
            </a:r>
          </a:p>
          <a:p>
            <a:r>
              <a:rPr lang="en-MY" sz="1000" dirty="0">
                <a:latin typeface="Tw Cen MT" panose="020B0602020104020603" pitchFamily="34" charset="0"/>
              </a:rPr>
              <a:t>Implementation </a:t>
            </a:r>
            <a:r>
              <a:rPr lang="en-MY" sz="1000" dirty="0" smtClean="0">
                <a:latin typeface="Tw Cen MT" panose="020B0602020104020603" pitchFamily="34" charset="0"/>
              </a:rPr>
              <a:t>framework will be prepared upon the above regulation is being gazetted. </a:t>
            </a:r>
            <a:endParaRPr lang="en-MY" sz="1000" dirty="0">
              <a:latin typeface="Tw Cen MT" panose="020B0602020104020603" pitchFamily="34" charset="0"/>
            </a:endParaRPr>
          </a:p>
          <a:p>
            <a:endParaRPr lang="en-MY" sz="1000" dirty="0">
              <a:latin typeface="Tw Cen MT" panose="020B0602020104020603" pitchFamily="34" charset="0"/>
            </a:endParaRPr>
          </a:p>
          <a:p>
            <a:r>
              <a:rPr lang="en-MY" sz="1000" b="1" dirty="0">
                <a:latin typeface="Tw Cen MT" panose="020B0602020104020603" pitchFamily="34" charset="0"/>
              </a:rPr>
              <a:t>Promotional Activities</a:t>
            </a:r>
          </a:p>
          <a:p>
            <a:r>
              <a:rPr lang="en-MY" sz="1000" dirty="0">
                <a:latin typeface="Tw Cen MT" panose="020B0602020104020603" pitchFamily="34" charset="0"/>
              </a:rPr>
              <a:t>Promotional </a:t>
            </a:r>
            <a:r>
              <a:rPr lang="en-MY" sz="1000" dirty="0" smtClean="0">
                <a:latin typeface="Tw Cen MT" panose="020B0602020104020603" pitchFamily="34" charset="0"/>
              </a:rPr>
              <a:t>activities will commence once the implementation framework is ready. </a:t>
            </a:r>
            <a:endParaRPr lang="en-MY" sz="1000" dirty="0">
              <a:latin typeface="Tw Cen MT" panose="020B0602020104020603" pitchFamily="34" charset="0"/>
            </a:endParaRPr>
          </a:p>
        </p:txBody>
      </p:sp>
      <p:sp>
        <p:nvSpPr>
          <p:cNvPr id="5" name="Rectangle 4"/>
          <p:cNvSpPr/>
          <p:nvPr/>
        </p:nvSpPr>
        <p:spPr>
          <a:xfrm>
            <a:off x="2110332" y="63798"/>
            <a:ext cx="2813334" cy="307777"/>
          </a:xfrm>
          <a:prstGeom prst="rect">
            <a:avLst/>
          </a:prstGeom>
          <a:ln>
            <a:noFill/>
          </a:ln>
        </p:spPr>
        <p:txBody>
          <a:bodyPr wrap="none">
            <a:spAutoFit/>
          </a:bodyPr>
          <a:lstStyle/>
          <a:p>
            <a:r>
              <a:rPr lang="ms-MY" sz="1400" b="1" dirty="0">
                <a:solidFill>
                  <a:srgbClr val="00B050"/>
                </a:solidFill>
                <a:latin typeface="Tw Cen MT" panose="020B0602020104020603" pitchFamily="34" charset="0"/>
              </a:rPr>
              <a:t>ENVIRONMENTAL SUSTAINABILITY</a:t>
            </a: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a:solidFill>
                  <a:schemeClr val="bg1"/>
                </a:solidFill>
                <a:latin typeface="Tw Cen MT" panose="020B0602020104020603" pitchFamily="34" charset="0"/>
              </a:rPr>
              <a:t>KPI E5-137</a:t>
            </a:r>
            <a:endParaRPr lang="ms-MY" sz="2800" dirty="0">
              <a:solidFill>
                <a:schemeClr val="bg1"/>
              </a:solidFill>
            </a:endParaRPr>
          </a:p>
        </p:txBody>
      </p:sp>
      <p:sp>
        <p:nvSpPr>
          <p:cNvPr id="15" name="TextBox 14"/>
          <p:cNvSpPr txBox="1"/>
          <p:nvPr/>
        </p:nvSpPr>
        <p:spPr>
          <a:xfrm>
            <a:off x="837" y="4360284"/>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PROGRESS REPORT UNTIL Q2 2018</a:t>
            </a:r>
            <a:endParaRPr lang="en-MY" sz="900" b="1" dirty="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ANNUAL TARGET</a:t>
            </a:r>
            <a:endParaRPr lang="en-MY" sz="900" b="1" dirty="0">
              <a:solidFill>
                <a:schemeClr val="bg1"/>
              </a:solidFill>
              <a:latin typeface="Tw Cen MT" panose="020B0602020104020603" pitchFamily="34" charset="0"/>
            </a:endParaRPr>
          </a:p>
        </p:txBody>
      </p:sp>
    </p:spTree>
    <p:extLst>
      <p:ext uri="{BB962C8B-B14F-4D97-AF65-F5344CB8AC3E}">
        <p14:creationId xmlns:p14="http://schemas.microsoft.com/office/powerpoint/2010/main" val="28672139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ext uri="{D42A27DB-BD31-4B8C-83A1-F6EECF244321}">
                <p14:modId xmlns:p14="http://schemas.microsoft.com/office/powerpoint/2010/main" val="3960116595"/>
              </p:ext>
            </p:extLst>
          </p:nvPr>
        </p:nvGraphicFramePr>
        <p:xfrm>
          <a:off x="2" y="2063917"/>
          <a:ext cx="6858000" cy="2650749"/>
        </p:xfrm>
        <a:graphic>
          <a:graphicData uri="http://schemas.openxmlformats.org/drawingml/2006/table">
            <a:tbl>
              <a:tblPr firstRow="1" bandRow="1">
                <a:tableStyleId>{5C22544A-7EE6-4342-B048-85BDC9FD1C3A}</a:tableStyleId>
              </a:tblPr>
              <a:tblGrid>
                <a:gridCol w="1318435">
                  <a:extLst>
                    <a:ext uri="{9D8B030D-6E8A-4147-A177-3AD203B41FA5}">
                      <a16:colId xmlns:a16="http://schemas.microsoft.com/office/drawing/2014/main" val="2124581660"/>
                    </a:ext>
                  </a:extLst>
                </a:gridCol>
                <a:gridCol w="1424763">
                  <a:extLst>
                    <a:ext uri="{9D8B030D-6E8A-4147-A177-3AD203B41FA5}">
                      <a16:colId xmlns:a16="http://schemas.microsoft.com/office/drawing/2014/main" val="3372148144"/>
                    </a:ext>
                  </a:extLst>
                </a:gridCol>
                <a:gridCol w="1392865">
                  <a:extLst>
                    <a:ext uri="{9D8B030D-6E8A-4147-A177-3AD203B41FA5}">
                      <a16:colId xmlns:a16="http://schemas.microsoft.com/office/drawing/2014/main" val="384475541"/>
                    </a:ext>
                  </a:extLst>
                </a:gridCol>
                <a:gridCol w="1350337">
                  <a:extLst>
                    <a:ext uri="{9D8B030D-6E8A-4147-A177-3AD203B41FA5}">
                      <a16:colId xmlns:a16="http://schemas.microsoft.com/office/drawing/2014/main" val="3666211108"/>
                    </a:ext>
                  </a:extLst>
                </a:gridCol>
                <a:gridCol w="1371600">
                  <a:extLst>
                    <a:ext uri="{9D8B030D-6E8A-4147-A177-3AD203B41FA5}">
                      <a16:colId xmlns:a16="http://schemas.microsoft.com/office/drawing/2014/main" val="2017577163"/>
                    </a:ext>
                  </a:extLst>
                </a:gridCol>
              </a:tblGrid>
              <a:tr h="430535">
                <a:tc>
                  <a:txBody>
                    <a:bodyPr/>
                    <a:lstStyle/>
                    <a:p>
                      <a:pPr algn="ctr"/>
                      <a:r>
                        <a:rPr lang="ms-MY" sz="900" dirty="0">
                          <a:solidFill>
                            <a:schemeClr val="bg1"/>
                          </a:solidFill>
                          <a:latin typeface="Tw Cen MT" panose="020B0602020104020603" pitchFamily="34" charset="0"/>
                        </a:rPr>
                        <a:t>2016</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2017</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40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30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30</a:t>
                      </a:r>
                      <a:r>
                        <a:rPr lang="ms-MY" sz="900" dirty="0">
                          <a:solidFill>
                            <a:schemeClr val="bg1"/>
                          </a:solidFill>
                          <a:latin typeface="Tw Cen MT" panose="020B0602020104020603" pitchFamily="34" charset="0"/>
                        </a:rPr>
                        <a:t>%</a:t>
                      </a:r>
                    </a:p>
                  </a:txBody>
                  <a:tcPr>
                    <a:solidFill>
                      <a:srgbClr val="00B050">
                        <a:alpha val="64706"/>
                      </a:srgbClr>
                    </a:solidFill>
                  </a:tcPr>
                </a:tc>
                <a:extLst>
                  <a:ext uri="{0D108BD9-81ED-4DB2-BD59-A6C34878D82A}">
                    <a16:rowId xmlns:a16="http://schemas.microsoft.com/office/drawing/2014/main" val="2306563032"/>
                  </a:ext>
                </a:extLst>
              </a:tr>
              <a:tr h="1999948">
                <a:tc>
                  <a:txBody>
                    <a:bodyPr/>
                    <a:lstStyle/>
                    <a:p>
                      <a:pPr>
                        <a:lnSpc>
                          <a:spcPct val="100000"/>
                        </a:lnSpc>
                      </a:pPr>
                      <a:endParaRPr lang="en-MY" sz="900" dirty="0">
                        <a:latin typeface="Tw Cen MT" pitchFamily="34" charset="0"/>
                      </a:endParaRPr>
                    </a:p>
                  </a:txBody>
                  <a:tcPr>
                    <a:solidFill>
                      <a:srgbClr val="00B050">
                        <a:alpha val="10000"/>
                      </a:srgbClr>
                    </a:solidFill>
                  </a:tcPr>
                </a:tc>
                <a:tc>
                  <a:txBody>
                    <a:bodyPr/>
                    <a:lstStyle/>
                    <a:p>
                      <a:pPr>
                        <a:lnSpc>
                          <a:spcPct val="100000"/>
                        </a:lnSpc>
                        <a:defRPr/>
                      </a:pPr>
                      <a:endParaRPr lang="en-US" sz="900" dirty="0">
                        <a:solidFill>
                          <a:schemeClr val="tx1"/>
                        </a:solidFill>
                        <a:latin typeface="Tw Cen MT" pitchFamily="34" charset="0"/>
                      </a:endParaRPr>
                    </a:p>
                  </a:txBody>
                  <a:tcPr>
                    <a:solidFill>
                      <a:srgbClr val="00B050">
                        <a:alpha val="10000"/>
                      </a:srgbClr>
                    </a:solidFill>
                  </a:tcPr>
                </a:tc>
                <a:tc>
                  <a:txBody>
                    <a:bodyPr/>
                    <a:lstStyle/>
                    <a:p>
                      <a:pPr defTabSz="457200">
                        <a:lnSpc>
                          <a:spcPct val="88000"/>
                        </a:lnSpc>
                        <a:defRPr/>
                      </a:pPr>
                      <a:r>
                        <a:rPr lang="en-MY" sz="900" dirty="0">
                          <a:solidFill>
                            <a:schemeClr val="tx1"/>
                          </a:solidFill>
                          <a:latin typeface="Tw Cen MT" panose="020B0602020104020603" pitchFamily="34" charset="0"/>
                        </a:rPr>
                        <a:t>Final report on baseline study published </a:t>
                      </a:r>
                    </a:p>
                    <a:p>
                      <a:pPr defTabSz="457200">
                        <a:lnSpc>
                          <a:spcPct val="88000"/>
                        </a:lnSpc>
                        <a:defRPr/>
                      </a:pPr>
                      <a:endParaRPr lang="en-MY" sz="900" dirty="0">
                        <a:solidFill>
                          <a:schemeClr val="tx1"/>
                        </a:solidFill>
                        <a:latin typeface="Tw Cen MT" panose="020B0602020104020603" pitchFamily="34" charset="0"/>
                      </a:endParaRPr>
                    </a:p>
                    <a:p>
                      <a:pPr defTabSz="457200">
                        <a:lnSpc>
                          <a:spcPct val="88000"/>
                        </a:lnSpc>
                        <a:defRPr/>
                      </a:pPr>
                      <a:r>
                        <a:rPr lang="en-MY" sz="900" dirty="0">
                          <a:solidFill>
                            <a:schemeClr val="tx1"/>
                          </a:solidFill>
                          <a:latin typeface="Tw Cen MT" panose="020B0602020104020603" pitchFamily="34" charset="0"/>
                          <a:cs typeface="Calibri" panose="020F0502020204030204" pitchFamily="34" charset="0"/>
                        </a:rPr>
                        <a:t>Construction &amp; demolition online system completed by Q1 2018</a:t>
                      </a:r>
                    </a:p>
                    <a:p>
                      <a:pPr defTabSz="457200">
                        <a:lnSpc>
                          <a:spcPct val="88000"/>
                        </a:lnSpc>
                        <a:defRPr/>
                      </a:pPr>
                      <a:endParaRPr lang="en-MY" sz="900" dirty="0">
                        <a:solidFill>
                          <a:schemeClr val="tx1"/>
                        </a:solidFill>
                        <a:latin typeface="Tw Cen MT" panose="020B0602020104020603" pitchFamily="34" charset="0"/>
                      </a:endParaRPr>
                    </a:p>
                    <a:p>
                      <a:pPr defTabSz="457200">
                        <a:lnSpc>
                          <a:spcPct val="88000"/>
                        </a:lnSpc>
                        <a:defRPr/>
                      </a:pPr>
                      <a:r>
                        <a:rPr lang="en-MY" sz="900">
                          <a:solidFill>
                            <a:schemeClr val="tx1"/>
                          </a:solidFill>
                          <a:latin typeface="Tw Cen MT" panose="020B0602020104020603" pitchFamily="34" charset="0"/>
                        </a:rPr>
                        <a:t>At least 1 awareness </a:t>
                      </a:r>
                      <a:r>
                        <a:rPr lang="en-MY" sz="900" dirty="0">
                          <a:solidFill>
                            <a:schemeClr val="tx1"/>
                          </a:solidFill>
                          <a:latin typeface="Tw Cen MT" panose="020B0602020104020603" pitchFamily="34" charset="0"/>
                        </a:rPr>
                        <a:t>seminar on construction </a:t>
                      </a:r>
                      <a:r>
                        <a:rPr lang="en-MY" sz="900">
                          <a:solidFill>
                            <a:schemeClr val="tx1"/>
                          </a:solidFill>
                          <a:latin typeface="Tw Cen MT" panose="020B0602020104020603" pitchFamily="34" charset="0"/>
                        </a:rPr>
                        <a:t>waste  conducted</a:t>
                      </a:r>
                      <a:endParaRPr lang="en-MY" sz="900" dirty="0">
                        <a:solidFill>
                          <a:schemeClr val="tx1"/>
                        </a:solidFill>
                        <a:latin typeface="Tw Cen MT" panose="020B0602020104020603" pitchFamily="34" charset="0"/>
                      </a:endParaRPr>
                    </a:p>
                    <a:p>
                      <a:pPr defTabSz="457200">
                        <a:lnSpc>
                          <a:spcPct val="88000"/>
                        </a:lnSpc>
                        <a:defRPr/>
                      </a:pPr>
                      <a:endParaRPr lang="en-MY" sz="900" dirty="0">
                        <a:solidFill>
                          <a:schemeClr val="tx1"/>
                        </a:solidFill>
                        <a:latin typeface="Tw Cen MT" panose="020B0602020104020603" pitchFamily="34" charset="0"/>
                      </a:endParaRPr>
                    </a:p>
                    <a:p>
                      <a:pPr defTabSz="457200">
                        <a:lnSpc>
                          <a:spcPct val="88000"/>
                        </a:lnSpc>
                        <a:defRPr/>
                      </a:pPr>
                      <a:r>
                        <a:rPr lang="en-MY" sz="900" dirty="0">
                          <a:solidFill>
                            <a:schemeClr val="tx1"/>
                          </a:solidFill>
                          <a:latin typeface="Tw Cen MT" panose="020B0602020104020603" pitchFamily="34" charset="0"/>
                        </a:rPr>
                        <a:t>Status report on the </a:t>
                      </a:r>
                      <a:r>
                        <a:rPr lang="en-US" sz="900" dirty="0">
                          <a:solidFill>
                            <a:schemeClr val="tx1"/>
                          </a:solidFill>
                          <a:latin typeface="Tw Cen MT" panose="020B0602020104020603" pitchFamily="34" charset="0"/>
                        </a:rPr>
                        <a:t>construction and demolition waste recycled </a:t>
                      </a:r>
                      <a:r>
                        <a:rPr lang="en-MY" sz="900" dirty="0">
                          <a:solidFill>
                            <a:schemeClr val="tx1"/>
                          </a:solidFill>
                          <a:latin typeface="Tw Cen MT" panose="020B0602020104020603" pitchFamily="34" charset="0"/>
                        </a:rPr>
                        <a:t>published</a:t>
                      </a:r>
                    </a:p>
                  </a:txBody>
                  <a:tcPr>
                    <a:solidFill>
                      <a:srgbClr val="00B050">
                        <a:alpha val="10000"/>
                      </a:srgbClr>
                    </a:solidFill>
                  </a:tcPr>
                </a:tc>
                <a:tc>
                  <a:txBody>
                    <a:bodyPr/>
                    <a:lstStyle/>
                    <a:p>
                      <a:pPr defTabSz="457200">
                        <a:lnSpc>
                          <a:spcPct val="88000"/>
                        </a:lnSpc>
                        <a:defRPr/>
                      </a:pPr>
                      <a:r>
                        <a:rPr lang="en-MY" sz="900">
                          <a:solidFill>
                            <a:schemeClr val="tx1"/>
                          </a:solidFill>
                          <a:latin typeface="Tw Cen MT" panose="020B0602020104020603" pitchFamily="34" charset="0"/>
                        </a:rPr>
                        <a:t>At least 1 awareness seminar on construction waste conducted</a:t>
                      </a:r>
                    </a:p>
                    <a:p>
                      <a:pPr>
                        <a:lnSpc>
                          <a:spcPct val="100000"/>
                        </a:lnSpc>
                      </a:pPr>
                      <a:endParaRPr lang="en-MY" sz="900" dirty="0">
                        <a:solidFill>
                          <a:schemeClr val="tx1"/>
                        </a:solidFill>
                        <a:latin typeface="Tw Cen MT" pitchFamily="34" charset="0"/>
                      </a:endParaRPr>
                    </a:p>
                    <a:p>
                      <a:pPr>
                        <a:lnSpc>
                          <a:spcPct val="100000"/>
                        </a:lnSpc>
                      </a:pPr>
                      <a:r>
                        <a:rPr lang="en-MY" sz="900" dirty="0">
                          <a:solidFill>
                            <a:schemeClr val="tx1"/>
                          </a:solidFill>
                          <a:latin typeface="Tw Cen MT" pitchFamily="34" charset="0"/>
                        </a:rPr>
                        <a:t>Status report on the </a:t>
                      </a:r>
                      <a:r>
                        <a:rPr lang="en-US" sz="900" dirty="0">
                          <a:solidFill>
                            <a:schemeClr val="tx1"/>
                          </a:solidFill>
                          <a:latin typeface="Tw Cen MT" pitchFamily="34" charset="0"/>
                        </a:rPr>
                        <a:t>construction and demolition waste recycled </a:t>
                      </a:r>
                      <a:r>
                        <a:rPr lang="en-MY" sz="900" dirty="0">
                          <a:solidFill>
                            <a:schemeClr val="tx1"/>
                          </a:solidFill>
                          <a:latin typeface="Tw Cen MT" pitchFamily="34" charset="0"/>
                        </a:rPr>
                        <a:t>published</a:t>
                      </a:r>
                    </a:p>
                    <a:p>
                      <a:pPr>
                        <a:lnSpc>
                          <a:spcPct val="100000"/>
                        </a:lnSpc>
                      </a:pPr>
                      <a:endParaRPr lang="en-US" sz="900" dirty="0">
                        <a:solidFill>
                          <a:schemeClr val="tx1"/>
                        </a:solidFill>
                        <a:latin typeface="Tw Cen MT" pitchFamily="34" charset="0"/>
                      </a:endParaRPr>
                    </a:p>
                    <a:p>
                      <a:pPr>
                        <a:lnSpc>
                          <a:spcPct val="100000"/>
                        </a:lnSpc>
                      </a:pPr>
                      <a:r>
                        <a:rPr lang="en-US" sz="900" dirty="0">
                          <a:solidFill>
                            <a:schemeClr val="tx1"/>
                          </a:solidFill>
                          <a:latin typeface="Tw Cen MT" pitchFamily="34" charset="0"/>
                        </a:rPr>
                        <a:t>Collection of construction </a:t>
                      </a:r>
                    </a:p>
                    <a:p>
                      <a:pPr>
                        <a:lnSpc>
                          <a:spcPct val="100000"/>
                        </a:lnSpc>
                      </a:pPr>
                      <a:r>
                        <a:rPr lang="en-US" sz="900" dirty="0">
                          <a:solidFill>
                            <a:schemeClr val="tx1"/>
                          </a:solidFill>
                          <a:latin typeface="Tw Cen MT" pitchFamily="34" charset="0"/>
                        </a:rPr>
                        <a:t>&amp; demolition waste data through online system </a:t>
                      </a:r>
                      <a:r>
                        <a:rPr lang="en-US" sz="900" dirty="0" err="1">
                          <a:solidFill>
                            <a:schemeClr val="tx1"/>
                          </a:solidFill>
                          <a:latin typeface="Tw Cen MT" pitchFamily="34" charset="0"/>
                        </a:rPr>
                        <a:t>gazetted</a:t>
                      </a:r>
                      <a:endParaRPr lang="en-MY" sz="900" dirty="0">
                        <a:solidFill>
                          <a:schemeClr val="tx1"/>
                        </a:solidFill>
                        <a:latin typeface="Tw Cen MT" pitchFamily="34" charset="0"/>
                      </a:endParaRPr>
                    </a:p>
                    <a:p>
                      <a:pPr>
                        <a:lnSpc>
                          <a:spcPct val="100000"/>
                        </a:lnSpc>
                      </a:pPr>
                      <a:endParaRPr lang="en-MY" sz="900" dirty="0">
                        <a:solidFill>
                          <a:schemeClr val="tx1"/>
                        </a:solidFill>
                        <a:latin typeface="Tw Cen MT" pitchFamily="34" charset="0"/>
                      </a:endParaRPr>
                    </a:p>
                  </a:txBody>
                  <a:tcPr>
                    <a:solidFill>
                      <a:srgbClr val="00B050">
                        <a:alpha val="10000"/>
                      </a:srgbClr>
                    </a:solidFill>
                  </a:tcPr>
                </a:tc>
                <a:tc>
                  <a:txBody>
                    <a:bodyPr/>
                    <a:lstStyle/>
                    <a:p>
                      <a:pPr defTabSz="457200">
                        <a:lnSpc>
                          <a:spcPct val="88000"/>
                        </a:lnSpc>
                        <a:defRPr/>
                      </a:pPr>
                      <a:r>
                        <a:rPr lang="en-MY" sz="900">
                          <a:solidFill>
                            <a:schemeClr val="tx1"/>
                          </a:solidFill>
                          <a:latin typeface="Tw Cen MT" panose="020B0602020104020603" pitchFamily="34" charset="0"/>
                        </a:rPr>
                        <a:t>At least 1 awareness seminar on construction waste conducted</a:t>
                      </a:r>
                    </a:p>
                    <a:p>
                      <a:pPr>
                        <a:lnSpc>
                          <a:spcPct val="100000"/>
                        </a:lnSpc>
                      </a:pPr>
                      <a:endParaRPr lang="en-MY" sz="900" dirty="0">
                        <a:solidFill>
                          <a:schemeClr val="tx1"/>
                        </a:solidFill>
                        <a:latin typeface="Tw Cen MT" pitchFamily="34" charset="0"/>
                      </a:endParaRPr>
                    </a:p>
                    <a:p>
                      <a:pPr>
                        <a:lnSpc>
                          <a:spcPct val="100000"/>
                        </a:lnSpc>
                      </a:pPr>
                      <a:r>
                        <a:rPr lang="en-MY" sz="900" dirty="0">
                          <a:solidFill>
                            <a:schemeClr val="tx1"/>
                          </a:solidFill>
                          <a:latin typeface="Tw Cen MT" pitchFamily="34" charset="0"/>
                        </a:rPr>
                        <a:t>Status report on the </a:t>
                      </a:r>
                      <a:r>
                        <a:rPr lang="en-US" sz="900" dirty="0">
                          <a:solidFill>
                            <a:schemeClr val="tx1"/>
                          </a:solidFill>
                          <a:latin typeface="Tw Cen MT" pitchFamily="34" charset="0"/>
                        </a:rPr>
                        <a:t>construction and demolition waste recycled </a:t>
                      </a:r>
                      <a:r>
                        <a:rPr lang="en-MY" sz="900" dirty="0">
                          <a:solidFill>
                            <a:schemeClr val="tx1"/>
                          </a:solidFill>
                          <a:latin typeface="Tw Cen MT" pitchFamily="34" charset="0"/>
                        </a:rPr>
                        <a:t>published</a:t>
                      </a:r>
                    </a:p>
                    <a:p>
                      <a:pPr>
                        <a:lnSpc>
                          <a:spcPct val="100000"/>
                        </a:lnSpc>
                      </a:pPr>
                      <a:endParaRPr lang="en-MY" sz="900" dirty="0">
                        <a:solidFill>
                          <a:schemeClr val="tx1"/>
                        </a:solidFill>
                        <a:latin typeface="Tw Cen MT" pitchFamily="34" charset="0"/>
                      </a:endParaRPr>
                    </a:p>
                    <a:p>
                      <a:pPr>
                        <a:lnSpc>
                          <a:spcPct val="100000"/>
                        </a:lnSpc>
                      </a:pPr>
                      <a:r>
                        <a:rPr lang="ms-MY" sz="900" dirty="0">
                          <a:solidFill>
                            <a:schemeClr val="tx1"/>
                          </a:solidFill>
                          <a:latin typeface="Tw Cen MT" pitchFamily="34" charset="0"/>
                          <a:cs typeface="Arial" panose="020B0604020202020204" pitchFamily="34" charset="0"/>
                        </a:rPr>
                        <a:t>Study on achievement of </a:t>
                      </a:r>
                      <a:r>
                        <a:rPr lang="en-US" sz="900" dirty="0">
                          <a:solidFill>
                            <a:schemeClr val="tx1"/>
                          </a:solidFill>
                          <a:latin typeface="Tw Cen MT" pitchFamily="34" charset="0"/>
                        </a:rPr>
                        <a:t>construction and demolition waste recycled </a:t>
                      </a:r>
                      <a:r>
                        <a:rPr lang="ms-MY" sz="900" dirty="0">
                          <a:solidFill>
                            <a:schemeClr val="tx1"/>
                          </a:solidFill>
                          <a:latin typeface="Tw Cen MT" pitchFamily="34" charset="0"/>
                          <a:cs typeface="Arial" panose="020B0604020202020204" pitchFamily="34" charset="0"/>
                        </a:rPr>
                        <a:t>published</a:t>
                      </a:r>
                      <a:endParaRPr lang="en-MY" sz="900" dirty="0">
                        <a:solidFill>
                          <a:schemeClr val="tx1"/>
                        </a:solidFill>
                        <a:latin typeface="Tw Cen MT" pitchFamily="34" charset="0"/>
                      </a:endParaRPr>
                    </a:p>
                    <a:p>
                      <a:pPr>
                        <a:lnSpc>
                          <a:spcPct val="100000"/>
                        </a:lnSpc>
                      </a:pPr>
                      <a:endParaRPr lang="en-MY" sz="900" dirty="0">
                        <a:solidFill>
                          <a:schemeClr val="tx1"/>
                        </a:solidFill>
                        <a:latin typeface="Tw Cen MT" pitchFamily="34" charset="0"/>
                      </a:endParaRPr>
                    </a:p>
                  </a:txBody>
                  <a:tcPr>
                    <a:solidFill>
                      <a:srgbClr val="00B050">
                        <a:alpha val="10000"/>
                      </a:srgb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4626363"/>
            <a:ext cx="6857999" cy="5279637"/>
          </a:xfrm>
          <a:prstGeom prst="rect">
            <a:avLst/>
          </a:prstGeom>
          <a:noFill/>
          <a:ln w="19050">
            <a:solidFill>
              <a:srgbClr val="339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ext uri="{D42A27DB-BD31-4B8C-83A1-F6EECF244321}">
                <p14:modId xmlns:p14="http://schemas.microsoft.com/office/powerpoint/2010/main" val="2985909191"/>
              </p:ext>
            </p:extLst>
          </p:nvPr>
        </p:nvGraphicFramePr>
        <p:xfrm>
          <a:off x="4614530" y="254484"/>
          <a:ext cx="2232862" cy="1584960"/>
        </p:xfrm>
        <a:graphic>
          <a:graphicData uri="http://schemas.openxmlformats.org/drawingml/2006/table">
            <a:tbl>
              <a:tblPr firstRow="1" bandRow="1">
                <a:tableStyleId>{5C22544A-7EE6-4342-B048-85BDC9FD1C3A}</a:tableStyleId>
              </a:tblPr>
              <a:tblGrid>
                <a:gridCol w="2232862">
                  <a:extLst>
                    <a:ext uri="{9D8B030D-6E8A-4147-A177-3AD203B41FA5}">
                      <a16:colId xmlns:a16="http://schemas.microsoft.com/office/drawing/2014/main" val="2880578049"/>
                    </a:ext>
                  </a:extLst>
                </a:gridCol>
              </a:tblGrid>
              <a:tr h="352491">
                <a:tc>
                  <a:txBody>
                    <a:bodyPr/>
                    <a:lstStyle/>
                    <a:p>
                      <a:pPr algn="r"/>
                      <a:r>
                        <a:rPr lang="ms-MY" sz="1000" b="1" dirty="0">
                          <a:solidFill>
                            <a:schemeClr val="tx1"/>
                          </a:solidFill>
                          <a:latin typeface="Tw Cen MT" panose="020B0602020104020603" pitchFamily="34" charset="0"/>
                        </a:rPr>
                        <a:t>SPONSOR</a:t>
                      </a:r>
                      <a:endParaRPr lang="ms-MY" sz="1000" b="1" baseline="0" dirty="0">
                        <a:solidFill>
                          <a:schemeClr val="tx1"/>
                        </a:solidFill>
                        <a:latin typeface="Tw Cen MT" panose="020B0602020104020603" pitchFamily="34" charset="0"/>
                      </a:endParaRPr>
                    </a:p>
                    <a:p>
                      <a:pPr algn="r"/>
                      <a:r>
                        <a:rPr lang="ms-MY" sz="1000" b="0">
                          <a:solidFill>
                            <a:schemeClr val="tx1"/>
                          </a:solidFill>
                          <a:latin typeface="Tw Cen MT" panose="020B0602020104020603" pitchFamily="34" charset="0"/>
                        </a:rPr>
                        <a:t>Datuk Ir. </a:t>
                      </a:r>
                      <a:r>
                        <a:rPr lang="ms-MY" sz="1000" b="0" dirty="0">
                          <a:solidFill>
                            <a:schemeClr val="tx1"/>
                          </a:solidFill>
                          <a:latin typeface="Tw Cen MT" panose="020B0602020104020603" pitchFamily="34" charset="0"/>
                        </a:rPr>
                        <a:t>Elias Ismail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a:solidFill>
                            <a:schemeClr val="tx1"/>
                          </a:solidFill>
                          <a:latin typeface="Tw Cen MT" panose="020B0602020104020603" pitchFamily="34" charset="0"/>
                        </a:rPr>
                        <a:t>OWNER</a:t>
                      </a:r>
                      <a:r>
                        <a:rPr lang="ms-MY" sz="1000" b="1" baseline="0" dirty="0">
                          <a:solidFill>
                            <a:schemeClr val="tx1"/>
                          </a:solidFill>
                          <a:latin typeface="Tw Cen MT" panose="020B0602020104020603" pitchFamily="34" charset="0"/>
                        </a:rPr>
                        <a:t> </a:t>
                      </a:r>
                    </a:p>
                    <a:p>
                      <a:pPr algn="r"/>
                      <a:r>
                        <a:rPr lang="pt-BR" sz="1000">
                          <a:solidFill>
                            <a:schemeClr val="tx1"/>
                          </a:solidFill>
                          <a:latin typeface="Tw Cen MT" panose="020B0602020104020603" pitchFamily="34" charset="0"/>
                        </a:rPr>
                        <a:t>Ir.</a:t>
                      </a:r>
                      <a:r>
                        <a:rPr lang="pt-BR" sz="1000" baseline="0">
                          <a:solidFill>
                            <a:schemeClr val="tx1"/>
                          </a:solidFill>
                          <a:latin typeface="Tw Cen MT" panose="020B0602020104020603" pitchFamily="34" charset="0"/>
                        </a:rPr>
                        <a:t> M. Ramuseren Muthu</a:t>
                      </a:r>
                      <a:endParaRPr lang="ms-MY" sz="1000" dirty="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a:solidFill>
                            <a:schemeClr val="tx1"/>
                          </a:solidFill>
                          <a:latin typeface="Tw Cen MT" panose="020B0602020104020603" pitchFamily="34" charset="0"/>
                        </a:rPr>
                        <a:t>OIC</a:t>
                      </a:r>
                      <a:endParaRPr lang="ms-MY" sz="1000" b="1" baseline="0" dirty="0">
                        <a:solidFill>
                          <a:schemeClr val="tx1"/>
                        </a:solidFill>
                        <a:latin typeface="Tw Cen MT" panose="020B0602020104020603" pitchFamily="34" charset="0"/>
                      </a:endParaRPr>
                    </a:p>
                    <a:p>
                      <a:pPr algn="r"/>
                      <a:r>
                        <a:rPr lang="ms-MY" sz="1000" dirty="0">
                          <a:solidFill>
                            <a:schemeClr val="tx1"/>
                          </a:solidFill>
                          <a:latin typeface="Tw Cen MT" panose="020B0602020104020603" pitchFamily="34" charset="0"/>
                        </a:rPr>
                        <a:t>Zuraihi Abdul Ghani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a:latin typeface="Tw Cen MT" panose="020B0602020104020603" pitchFamily="34" charset="0"/>
                        </a:rPr>
                        <a:t>KPI LEADER</a:t>
                      </a:r>
                      <a:r>
                        <a:rPr lang="ms-MY" sz="1000" b="1" baseline="0" dirty="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en-US" sz="1000" kern="1200" dirty="0">
                          <a:solidFill>
                            <a:schemeClr val="tx1"/>
                          </a:solidFill>
                          <a:latin typeface="Tw Cen MT" panose="020B0602020104020603" pitchFamily="34" charset="0"/>
                          <a:ea typeface="+mn-ea"/>
                          <a:cs typeface="+mn-cs"/>
                        </a:rPr>
                        <a:t>JPSPN / SW CORP</a:t>
                      </a:r>
                      <a:endParaRPr lang="ms-MY" sz="1000" kern="1200" dirty="0">
                        <a:solidFill>
                          <a:schemeClr val="tx1"/>
                        </a:solidFill>
                        <a:latin typeface="Tw Cen MT" panose="020B0602020104020603" pitchFamily="34" charset="0"/>
                        <a:ea typeface="+mn-ea"/>
                        <a:cs typeface="+mn-cs"/>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331376036"/>
              </p:ext>
            </p:extLst>
          </p:nvPr>
        </p:nvGraphicFramePr>
        <p:xfrm>
          <a:off x="-2" y="445153"/>
          <a:ext cx="4699593" cy="1179643"/>
        </p:xfrm>
        <a:graphic>
          <a:graphicData uri="http://schemas.openxmlformats.org/drawingml/2006/table">
            <a:tbl>
              <a:tblPr firstRow="1" bandRow="1">
                <a:tableStyleId>{5C22544A-7EE6-4342-B048-85BDC9FD1C3A}</a:tableStyleId>
              </a:tblPr>
              <a:tblGrid>
                <a:gridCol w="4699593">
                  <a:extLst>
                    <a:ext uri="{9D8B030D-6E8A-4147-A177-3AD203B41FA5}">
                      <a16:colId xmlns:a16="http://schemas.microsoft.com/office/drawing/2014/main" val="2880578049"/>
                    </a:ext>
                  </a:extLst>
                </a:gridCol>
              </a:tblGrid>
              <a:tr h="405451">
                <a:tc>
                  <a:txBody>
                    <a:bodyPr/>
                    <a:lstStyle/>
                    <a:p>
                      <a:r>
                        <a:rPr lang="ms-MY" sz="1000" b="1" kern="1200" dirty="0">
                          <a:solidFill>
                            <a:schemeClr val="tx1"/>
                          </a:solidFill>
                          <a:latin typeface="Tw Cen MT" panose="020B0602020104020603" pitchFamily="34" charset="0"/>
                          <a:ea typeface="+mn-ea"/>
                          <a:cs typeface="+mn-cs"/>
                        </a:rPr>
                        <a:t>KPI DESCRIPTION</a:t>
                      </a:r>
                    </a:p>
                    <a:p>
                      <a:pPr lvl="0"/>
                      <a:r>
                        <a:rPr lang="en-US" sz="1000" b="0" kern="1200" dirty="0">
                          <a:solidFill>
                            <a:schemeClr val="tx1"/>
                          </a:solidFill>
                          <a:latin typeface="Tw Cen MT" panose="020B0602020104020603" pitchFamily="34" charset="0"/>
                          <a:ea typeface="+mn-ea"/>
                          <a:cs typeface="+mn-cs"/>
                        </a:rPr>
                        <a:t>20% annual increment in construction and demolition waste (tonnage) recycled</a:t>
                      </a: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dirty="0">
                          <a:solidFill>
                            <a:schemeClr val="tx1"/>
                          </a:solidFill>
                          <a:latin typeface="Tw Cen MT" panose="020B0602020104020603" pitchFamily="34" charset="0"/>
                        </a:rPr>
                        <a:t>INITIATIVE</a:t>
                      </a:r>
                    </a:p>
                    <a:p>
                      <a:pPr>
                        <a:lnSpc>
                          <a:spcPct val="88000"/>
                        </a:lnSpc>
                        <a:defRPr/>
                      </a:pPr>
                      <a:r>
                        <a:rPr lang="en-MY" sz="1000" b="0" kern="1200" dirty="0">
                          <a:solidFill>
                            <a:schemeClr val="tx1"/>
                          </a:solidFill>
                          <a:latin typeface="Tw Cen MT" panose="020B0602020104020603" pitchFamily="34" charset="0"/>
                          <a:ea typeface="+mn-ea"/>
                          <a:cs typeface="+mn-cs"/>
                        </a:rPr>
                        <a:t>E5-Reduce irresponsible waste during construction</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a:solidFill>
                            <a:schemeClr val="tx1"/>
                          </a:solidFill>
                          <a:latin typeface="Tw Cen MT" panose="020B0602020104020603" pitchFamily="34" charset="0"/>
                          <a:ea typeface="+mn-ea"/>
                          <a:cs typeface="+mn-cs"/>
                        </a:rPr>
                        <a:t>-</a:t>
                      </a:r>
                      <a:endParaRPr lang="ms-MY"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0" y="4854710"/>
            <a:ext cx="6864535" cy="2554545"/>
          </a:xfrm>
          <a:prstGeom prst="rect">
            <a:avLst/>
          </a:prstGeom>
          <a:noFill/>
        </p:spPr>
        <p:txBody>
          <a:bodyPr wrap="square" rtlCol="0">
            <a:spAutoFit/>
          </a:bodyPr>
          <a:lstStyle/>
          <a:p>
            <a:r>
              <a:rPr lang="en-MY" sz="1000" dirty="0">
                <a:latin typeface="Tw Cen MT" panose="020B0602020104020603" pitchFamily="34" charset="0"/>
              </a:rPr>
              <a:t>This is a new KPI under </a:t>
            </a:r>
            <a:r>
              <a:rPr lang="en-MY" sz="1000" dirty="0" smtClean="0">
                <a:latin typeface="Tw Cen MT" panose="020B0602020104020603" pitchFamily="34" charset="0"/>
              </a:rPr>
              <a:t>the purview </a:t>
            </a:r>
            <a:r>
              <a:rPr lang="en-MY" sz="1000" dirty="0">
                <a:latin typeface="Tw Cen MT" panose="020B0602020104020603" pitchFamily="34" charset="0"/>
              </a:rPr>
              <a:t>of IWG7 commencing 2018</a:t>
            </a:r>
          </a:p>
          <a:p>
            <a:endParaRPr lang="en-MY" sz="1000" dirty="0">
              <a:latin typeface="Tw Cen MT" panose="020B0602020104020603" pitchFamily="34" charset="0"/>
            </a:endParaRPr>
          </a:p>
          <a:p>
            <a:r>
              <a:rPr lang="en-MY" sz="1000" b="1" dirty="0">
                <a:latin typeface="Tw Cen MT" panose="020B0602020104020603" pitchFamily="34" charset="0"/>
              </a:rPr>
              <a:t>Baseline Study</a:t>
            </a:r>
          </a:p>
          <a:p>
            <a:r>
              <a:rPr lang="en-MY" sz="1000" dirty="0">
                <a:latin typeface="Tw Cen MT" panose="020B0602020104020603" pitchFamily="34" charset="0"/>
              </a:rPr>
              <a:t>Baseline </a:t>
            </a:r>
            <a:r>
              <a:rPr lang="en-MY" sz="1000" dirty="0" smtClean="0">
                <a:latin typeface="Tw Cen MT" panose="020B0602020104020603" pitchFamily="34" charset="0"/>
              </a:rPr>
              <a:t>for the waste </a:t>
            </a:r>
            <a:r>
              <a:rPr lang="en-MY" sz="1000" dirty="0">
                <a:latin typeface="Tw Cen MT" panose="020B0602020104020603" pitchFamily="34" charset="0"/>
              </a:rPr>
              <a:t>recycling rate was established based on data collected from February 2017 till January 2018</a:t>
            </a:r>
            <a:r>
              <a:rPr lang="en-MY" sz="1000" dirty="0" smtClean="0">
                <a:latin typeface="Tw Cen MT" panose="020B0602020104020603" pitchFamily="34" charset="0"/>
              </a:rPr>
              <a:t>.  The rate of C&amp;D waste that </a:t>
            </a:r>
            <a:r>
              <a:rPr lang="en-MY" sz="1000" smtClean="0">
                <a:latin typeface="Tw Cen MT" panose="020B0602020104020603" pitchFamily="34" charset="0"/>
              </a:rPr>
              <a:t>was recycled in 2017 was 13.7%.</a:t>
            </a:r>
            <a:endParaRPr lang="en-MY" sz="1000" dirty="0">
              <a:solidFill>
                <a:srgbClr val="FF0000"/>
              </a:solidFill>
              <a:latin typeface="Tw Cen MT" panose="020B0602020104020603" pitchFamily="34" charset="0"/>
            </a:endParaRPr>
          </a:p>
          <a:p>
            <a:r>
              <a:rPr lang="en-MY" sz="1000" dirty="0">
                <a:latin typeface="Tw Cen MT" panose="020B0602020104020603" pitchFamily="34" charset="0"/>
              </a:rPr>
              <a:t> </a:t>
            </a:r>
          </a:p>
          <a:p>
            <a:r>
              <a:rPr lang="en-MY" sz="1000" b="1" dirty="0">
                <a:latin typeface="Tw Cen MT" panose="020B0602020104020603" pitchFamily="34" charset="0"/>
              </a:rPr>
              <a:t>C&amp;D Waste Management Online System</a:t>
            </a:r>
          </a:p>
          <a:p>
            <a:r>
              <a:rPr lang="en-MY" sz="1000" dirty="0" smtClean="0">
                <a:latin typeface="Tw Cen MT" panose="020B0602020104020603" pitchFamily="34" charset="0"/>
              </a:rPr>
              <a:t>The </a:t>
            </a:r>
            <a:r>
              <a:rPr lang="en-MY" sz="1000" dirty="0">
                <a:latin typeface="Tw Cen MT" panose="020B0602020104020603" pitchFamily="34" charset="0"/>
              </a:rPr>
              <a:t>online C&amp;D </a:t>
            </a:r>
            <a:r>
              <a:rPr lang="en-MY" sz="1000" dirty="0" smtClean="0">
                <a:latin typeface="Tw Cen MT" panose="020B0602020104020603" pitchFamily="34" charset="0"/>
              </a:rPr>
              <a:t>waste management </a:t>
            </a:r>
            <a:r>
              <a:rPr lang="en-MY" sz="1000" dirty="0">
                <a:latin typeface="Tw Cen MT" panose="020B0602020104020603" pitchFamily="34" charset="0"/>
              </a:rPr>
              <a:t>system was completed in Jan 2018</a:t>
            </a:r>
            <a:r>
              <a:rPr lang="en-MY" sz="1000" dirty="0" smtClean="0">
                <a:latin typeface="Tw Cen MT" panose="020B0602020104020603" pitchFamily="34" charset="0"/>
              </a:rPr>
              <a:t>.  The system will provide a platform for both waste collectors and waste producers to key-in data on C&amp;D waste generated to assist the relevant authorities in implementing waste management programmes towards sustainability of the environment.</a:t>
            </a:r>
            <a:endParaRPr lang="en-MY" sz="1000" dirty="0">
              <a:solidFill>
                <a:srgbClr val="FF0000"/>
              </a:solidFill>
              <a:latin typeface="Tw Cen MT" panose="020B0602020104020603" pitchFamily="34" charset="0"/>
            </a:endParaRPr>
          </a:p>
          <a:p>
            <a:endParaRPr lang="en-MY" sz="1000" dirty="0">
              <a:latin typeface="Tw Cen MT" panose="020B0602020104020603" pitchFamily="34" charset="0"/>
            </a:endParaRPr>
          </a:p>
          <a:p>
            <a:r>
              <a:rPr lang="en-MY" sz="1000" b="1" dirty="0">
                <a:latin typeface="Tw Cen MT" panose="020B0602020104020603" pitchFamily="34" charset="0"/>
              </a:rPr>
              <a:t>Awareness Seminar</a:t>
            </a:r>
          </a:p>
          <a:p>
            <a:r>
              <a:rPr lang="en-MY" sz="1000" dirty="0">
                <a:latin typeface="Tw Cen MT" panose="020B0602020104020603" pitchFamily="34" charset="0"/>
              </a:rPr>
              <a:t>Awareness seminar on construction waste management is scheduled to be held in </a:t>
            </a:r>
            <a:r>
              <a:rPr lang="en-MY" sz="1000" dirty="0" smtClean="0">
                <a:latin typeface="Tw Cen MT" panose="020B0602020104020603" pitchFamily="34" charset="0"/>
              </a:rPr>
              <a:t>Sept 2018</a:t>
            </a:r>
            <a:r>
              <a:rPr lang="en-MY" sz="1000" dirty="0">
                <a:latin typeface="Tw Cen MT" panose="020B0602020104020603" pitchFamily="34" charset="0"/>
              </a:rPr>
              <a:t>. </a:t>
            </a:r>
          </a:p>
          <a:p>
            <a:endParaRPr lang="en-MY" sz="1000" dirty="0">
              <a:latin typeface="Tw Cen MT" panose="020B0602020104020603" pitchFamily="34" charset="0"/>
            </a:endParaRPr>
          </a:p>
          <a:p>
            <a:r>
              <a:rPr lang="en-MY" sz="1000" b="1" dirty="0">
                <a:latin typeface="Tw Cen MT" panose="020B0602020104020603" pitchFamily="34" charset="0"/>
              </a:rPr>
              <a:t>Report on C&amp;D Waste Recycled</a:t>
            </a:r>
          </a:p>
          <a:p>
            <a:r>
              <a:rPr lang="en-MY" sz="1000" dirty="0">
                <a:latin typeface="Tw Cen MT" panose="020B0602020104020603" pitchFamily="34" charset="0"/>
              </a:rPr>
              <a:t>Data collection on C&amp;D waste for 2018 is on-going.</a:t>
            </a:r>
            <a:r>
              <a:rPr lang="en-US" sz="1000" dirty="0">
                <a:solidFill>
                  <a:srgbClr val="FF0000"/>
                </a:solidFill>
                <a:latin typeface="Tw Cen MT" panose="020B0602020104020603" pitchFamily="34" charset="0"/>
                <a:cs typeface="Calibri" pitchFamily="34" charset="0"/>
              </a:rPr>
              <a:t> </a:t>
            </a:r>
            <a:r>
              <a:rPr lang="en-US" sz="1000" dirty="0" smtClean="0">
                <a:latin typeface="Tw Cen MT" panose="020B0602020104020603" pitchFamily="34" charset="0"/>
                <a:cs typeface="Calibri" pitchFamily="34" charset="0"/>
              </a:rPr>
              <a:t>The report will be prepared when sufficient data is ready.</a:t>
            </a:r>
            <a:endParaRPr lang="en-MY" sz="1000" dirty="0">
              <a:latin typeface="Tw Cen MT" panose="020B0602020104020603" pitchFamily="34" charset="0"/>
            </a:endParaRPr>
          </a:p>
        </p:txBody>
      </p:sp>
      <p:sp>
        <p:nvSpPr>
          <p:cNvPr id="5" name="Rectangle 4"/>
          <p:cNvSpPr/>
          <p:nvPr/>
        </p:nvSpPr>
        <p:spPr>
          <a:xfrm>
            <a:off x="2110332" y="63798"/>
            <a:ext cx="2813334" cy="307777"/>
          </a:xfrm>
          <a:prstGeom prst="rect">
            <a:avLst/>
          </a:prstGeom>
          <a:ln>
            <a:noFill/>
          </a:ln>
        </p:spPr>
        <p:txBody>
          <a:bodyPr wrap="none">
            <a:spAutoFit/>
          </a:bodyPr>
          <a:lstStyle/>
          <a:p>
            <a:r>
              <a:rPr lang="ms-MY" sz="1400" b="1" dirty="0">
                <a:solidFill>
                  <a:srgbClr val="00B050"/>
                </a:solidFill>
                <a:latin typeface="Tw Cen MT" panose="020B0602020104020603" pitchFamily="34" charset="0"/>
              </a:rPr>
              <a:t>ENVIRONMENTAL SUSTAINABILITY</a:t>
            </a: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a:solidFill>
                  <a:schemeClr val="bg1"/>
                </a:solidFill>
                <a:latin typeface="Tw Cen MT" panose="020B0602020104020603" pitchFamily="34" charset="0"/>
              </a:rPr>
              <a:t>KPI E5-138</a:t>
            </a:r>
            <a:endParaRPr lang="ms-MY" sz="2800" dirty="0">
              <a:solidFill>
                <a:schemeClr val="bg1"/>
              </a:solidFill>
            </a:endParaRPr>
          </a:p>
        </p:txBody>
      </p:sp>
      <p:sp>
        <p:nvSpPr>
          <p:cNvPr id="15" name="TextBox 14"/>
          <p:cNvSpPr txBox="1"/>
          <p:nvPr/>
        </p:nvSpPr>
        <p:spPr>
          <a:xfrm>
            <a:off x="0" y="4623878"/>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PROGRESS REPORT UNTIL Q2 2018</a:t>
            </a:r>
            <a:endParaRPr lang="en-MY" sz="900" b="1" dirty="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ANNUAL TARGET</a:t>
            </a:r>
            <a:endParaRPr lang="en-MY" sz="900" b="1" dirty="0">
              <a:solidFill>
                <a:schemeClr val="bg1"/>
              </a:solidFill>
              <a:latin typeface="Tw Cen MT" panose="020B0602020104020603" pitchFamily="34" charset="0"/>
            </a:endParaRPr>
          </a:p>
        </p:txBody>
      </p:sp>
    </p:spTree>
    <p:extLst>
      <p:ext uri="{BB962C8B-B14F-4D97-AF65-F5344CB8AC3E}">
        <p14:creationId xmlns:p14="http://schemas.microsoft.com/office/powerpoint/2010/main" val="2867213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ext uri="{D42A27DB-BD31-4B8C-83A1-F6EECF244321}">
                <p14:modId xmlns:p14="http://schemas.microsoft.com/office/powerpoint/2010/main" val="2723570668"/>
              </p:ext>
            </p:extLst>
          </p:nvPr>
        </p:nvGraphicFramePr>
        <p:xfrm>
          <a:off x="2" y="2063918"/>
          <a:ext cx="6858000" cy="2210370"/>
        </p:xfrm>
        <a:graphic>
          <a:graphicData uri="http://schemas.openxmlformats.org/drawingml/2006/table">
            <a:tbl>
              <a:tblPr firstRow="1" bandRow="1">
                <a:tableStyleId>{5C22544A-7EE6-4342-B048-85BDC9FD1C3A}</a:tableStyleId>
              </a:tblPr>
              <a:tblGrid>
                <a:gridCol w="1318435">
                  <a:extLst>
                    <a:ext uri="{9D8B030D-6E8A-4147-A177-3AD203B41FA5}">
                      <a16:colId xmlns:a16="http://schemas.microsoft.com/office/drawing/2014/main" val="2124581660"/>
                    </a:ext>
                  </a:extLst>
                </a:gridCol>
                <a:gridCol w="1424765">
                  <a:extLst>
                    <a:ext uri="{9D8B030D-6E8A-4147-A177-3AD203B41FA5}">
                      <a16:colId xmlns:a16="http://schemas.microsoft.com/office/drawing/2014/main" val="3372148144"/>
                    </a:ext>
                  </a:extLst>
                </a:gridCol>
                <a:gridCol w="1414128">
                  <a:extLst>
                    <a:ext uri="{9D8B030D-6E8A-4147-A177-3AD203B41FA5}">
                      <a16:colId xmlns:a16="http://schemas.microsoft.com/office/drawing/2014/main" val="384475541"/>
                    </a:ext>
                  </a:extLst>
                </a:gridCol>
                <a:gridCol w="1329072">
                  <a:extLst>
                    <a:ext uri="{9D8B030D-6E8A-4147-A177-3AD203B41FA5}">
                      <a16:colId xmlns:a16="http://schemas.microsoft.com/office/drawing/2014/main" val="3666211108"/>
                    </a:ext>
                  </a:extLst>
                </a:gridCol>
                <a:gridCol w="1371600">
                  <a:extLst>
                    <a:ext uri="{9D8B030D-6E8A-4147-A177-3AD203B41FA5}">
                      <a16:colId xmlns:a16="http://schemas.microsoft.com/office/drawing/2014/main" val="2017577163"/>
                    </a:ext>
                  </a:extLst>
                </a:gridCol>
              </a:tblGrid>
              <a:tr h="422439">
                <a:tc>
                  <a:txBody>
                    <a:bodyPr/>
                    <a:lstStyle/>
                    <a:p>
                      <a:pPr algn="ctr"/>
                      <a:r>
                        <a:rPr lang="ms-MY" sz="900" dirty="0">
                          <a:solidFill>
                            <a:schemeClr val="bg1"/>
                          </a:solidFill>
                          <a:latin typeface="Tw Cen MT" panose="020B0602020104020603" pitchFamily="34" charset="0"/>
                        </a:rPr>
                        <a:t>2016</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100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2018</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2019</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2020</a:t>
                      </a:r>
                    </a:p>
                  </a:txBody>
                  <a:tcPr>
                    <a:solidFill>
                      <a:srgbClr val="00B050">
                        <a:alpha val="64706"/>
                      </a:srgbClr>
                    </a:solidFill>
                  </a:tcPr>
                </a:tc>
                <a:extLst>
                  <a:ext uri="{0D108BD9-81ED-4DB2-BD59-A6C34878D82A}">
                    <a16:rowId xmlns:a16="http://schemas.microsoft.com/office/drawing/2014/main" val="2306563032"/>
                  </a:ext>
                </a:extLst>
              </a:tr>
              <a:tr h="1787931">
                <a:tc>
                  <a:txBody>
                    <a:bodyPr/>
                    <a:lstStyle/>
                    <a:p>
                      <a:pPr>
                        <a:lnSpc>
                          <a:spcPct val="100000"/>
                        </a:lnSpc>
                      </a:pPr>
                      <a:endParaRPr lang="en-MY" sz="900" dirty="0">
                        <a:latin typeface="Tw Cen MT" pitchFamily="34" charset="0"/>
                      </a:endParaRPr>
                    </a:p>
                  </a:txBody>
                  <a:tcPr>
                    <a:solidFill>
                      <a:srgbClr val="00B050">
                        <a:alpha val="10000"/>
                      </a:srgbClr>
                    </a:solidFill>
                  </a:tcPr>
                </a:tc>
                <a:tc>
                  <a:txBody>
                    <a:bodyPr/>
                    <a:lstStyle/>
                    <a:p>
                      <a:pPr>
                        <a:lnSpc>
                          <a:spcPct val="100000"/>
                        </a:lnSpc>
                      </a:pPr>
                      <a:r>
                        <a:rPr lang="en-US" sz="900" dirty="0">
                          <a:solidFill>
                            <a:srgbClr val="000000"/>
                          </a:solidFill>
                          <a:latin typeface="Calibri" pitchFamily="34" charset="0"/>
                          <a:cs typeface="Arial" panose="020B0604020202020204" pitchFamily="34" charset="0"/>
                        </a:rPr>
                        <a:t>16 CEEQUAL assessors trained and accredited</a:t>
                      </a:r>
                    </a:p>
                    <a:p>
                      <a:pPr>
                        <a:lnSpc>
                          <a:spcPct val="100000"/>
                        </a:lnSpc>
                        <a:defRPr/>
                      </a:pPr>
                      <a:endParaRPr lang="en-US" sz="900" dirty="0">
                        <a:solidFill>
                          <a:srgbClr val="FF0000"/>
                        </a:solidFill>
                        <a:latin typeface="Tw Cen MT" pitchFamily="34" charset="0"/>
                      </a:endParaRPr>
                    </a:p>
                  </a:txBody>
                  <a:tcPr>
                    <a:solidFill>
                      <a:srgbClr val="00B050">
                        <a:alpha val="10000"/>
                      </a:srgbClr>
                    </a:solidFill>
                  </a:tcPr>
                </a:tc>
                <a:tc>
                  <a:txBody>
                    <a:bodyPr/>
                    <a:lstStyle/>
                    <a:p>
                      <a:pPr eaLnBrk="1" fontAlgn="auto" hangingPunct="1">
                        <a:lnSpc>
                          <a:spcPct val="100000"/>
                        </a:lnSpc>
                        <a:spcBef>
                          <a:spcPts val="0"/>
                        </a:spcBef>
                        <a:spcAft>
                          <a:spcPts val="0"/>
                        </a:spcAft>
                        <a:defRPr/>
                      </a:pPr>
                      <a:endParaRPr lang="en-US" sz="900" dirty="0">
                        <a:solidFill>
                          <a:srgbClr val="FF0000"/>
                        </a:solidFill>
                        <a:latin typeface="Tw Cen MT" pitchFamily="34" charset="0"/>
                      </a:endParaRPr>
                    </a:p>
                  </a:txBody>
                  <a:tcPr>
                    <a:solidFill>
                      <a:srgbClr val="00B050">
                        <a:alpha val="10000"/>
                      </a:srgbClr>
                    </a:solidFill>
                  </a:tcPr>
                </a:tc>
                <a:tc>
                  <a:txBody>
                    <a:bodyPr/>
                    <a:lstStyle/>
                    <a:p>
                      <a:pPr>
                        <a:lnSpc>
                          <a:spcPct val="100000"/>
                        </a:lnSpc>
                      </a:pPr>
                      <a:endParaRPr lang="en-MY" sz="900" dirty="0">
                        <a:solidFill>
                          <a:srgbClr val="FF0000"/>
                        </a:solidFill>
                        <a:latin typeface="Tw Cen MT" pitchFamily="34" charset="0"/>
                      </a:endParaRPr>
                    </a:p>
                  </a:txBody>
                  <a:tcPr>
                    <a:solidFill>
                      <a:srgbClr val="00B050">
                        <a:alpha val="10000"/>
                      </a:srgbClr>
                    </a:solidFill>
                  </a:tcPr>
                </a:tc>
                <a:tc>
                  <a:txBody>
                    <a:bodyPr/>
                    <a:lstStyle/>
                    <a:p>
                      <a:pPr>
                        <a:lnSpc>
                          <a:spcPct val="100000"/>
                        </a:lnSpc>
                      </a:pPr>
                      <a:endParaRPr lang="en-MY" sz="900" dirty="0">
                        <a:solidFill>
                          <a:srgbClr val="FF0000"/>
                        </a:solidFill>
                        <a:latin typeface="Tw Cen MT" pitchFamily="34" charset="0"/>
                      </a:endParaRPr>
                    </a:p>
                  </a:txBody>
                  <a:tcPr>
                    <a:solidFill>
                      <a:srgbClr val="00B050">
                        <a:alpha val="10000"/>
                      </a:srgb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4540103"/>
            <a:ext cx="6857999" cy="5331062"/>
          </a:xfrm>
          <a:prstGeom prst="rect">
            <a:avLst/>
          </a:prstGeom>
          <a:noFill/>
          <a:ln w="19050">
            <a:solidFill>
              <a:srgbClr val="339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ext uri="{D42A27DB-BD31-4B8C-83A1-F6EECF244321}">
                <p14:modId xmlns:p14="http://schemas.microsoft.com/office/powerpoint/2010/main" val="713778052"/>
              </p:ext>
            </p:extLst>
          </p:nvPr>
        </p:nvGraphicFramePr>
        <p:xfrm>
          <a:off x="4614530" y="254484"/>
          <a:ext cx="2232862" cy="1584960"/>
        </p:xfrm>
        <a:graphic>
          <a:graphicData uri="http://schemas.openxmlformats.org/drawingml/2006/table">
            <a:tbl>
              <a:tblPr firstRow="1" bandRow="1">
                <a:tableStyleId>{5C22544A-7EE6-4342-B048-85BDC9FD1C3A}</a:tableStyleId>
              </a:tblPr>
              <a:tblGrid>
                <a:gridCol w="2232862">
                  <a:extLst>
                    <a:ext uri="{9D8B030D-6E8A-4147-A177-3AD203B41FA5}">
                      <a16:colId xmlns:a16="http://schemas.microsoft.com/office/drawing/2014/main" val="2880578049"/>
                    </a:ext>
                  </a:extLst>
                </a:gridCol>
              </a:tblGrid>
              <a:tr h="352491">
                <a:tc>
                  <a:txBody>
                    <a:bodyPr/>
                    <a:lstStyle/>
                    <a:p>
                      <a:pPr algn="r"/>
                      <a:r>
                        <a:rPr lang="ms-MY" sz="1000" b="1" dirty="0">
                          <a:solidFill>
                            <a:schemeClr val="tx1"/>
                          </a:solidFill>
                          <a:latin typeface="Tw Cen MT" panose="020B0602020104020603" pitchFamily="34" charset="0"/>
                        </a:rPr>
                        <a:t>SPONSOR</a:t>
                      </a:r>
                      <a:endParaRPr lang="ms-MY" sz="1000" b="1" baseline="0" dirty="0">
                        <a:solidFill>
                          <a:schemeClr val="tx1"/>
                        </a:solidFill>
                        <a:latin typeface="Tw Cen MT" panose="020B0602020104020603" pitchFamily="34" charset="0"/>
                      </a:endParaRPr>
                    </a:p>
                    <a:p>
                      <a:pPr algn="r"/>
                      <a:r>
                        <a:rPr lang="ms-MY" sz="1000" b="0">
                          <a:solidFill>
                            <a:schemeClr val="tx1"/>
                          </a:solidFill>
                          <a:latin typeface="Tw Cen MT" panose="020B0602020104020603" pitchFamily="34" charset="0"/>
                        </a:rPr>
                        <a:t>Datuk Ir. </a:t>
                      </a:r>
                      <a:r>
                        <a:rPr lang="ms-MY" sz="1000" b="0" dirty="0">
                          <a:solidFill>
                            <a:schemeClr val="tx1"/>
                          </a:solidFill>
                          <a:latin typeface="Tw Cen MT" panose="020B0602020104020603" pitchFamily="34" charset="0"/>
                        </a:rPr>
                        <a:t>Elias Ismail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a:solidFill>
                            <a:schemeClr val="tx1"/>
                          </a:solidFill>
                          <a:latin typeface="Tw Cen MT" panose="020B0602020104020603" pitchFamily="34" charset="0"/>
                        </a:rPr>
                        <a:t>OWNER</a:t>
                      </a:r>
                      <a:r>
                        <a:rPr lang="ms-MY" sz="1000" b="1" baseline="0" dirty="0">
                          <a:solidFill>
                            <a:schemeClr val="tx1"/>
                          </a:solidFill>
                          <a:latin typeface="Tw Cen MT" panose="020B0602020104020603" pitchFamily="34" charset="0"/>
                        </a:rPr>
                        <a:t> </a:t>
                      </a:r>
                    </a:p>
                    <a:p>
                      <a:pPr algn="r"/>
                      <a:r>
                        <a:rPr lang="pt-BR" sz="1000">
                          <a:solidFill>
                            <a:schemeClr val="tx1"/>
                          </a:solidFill>
                          <a:latin typeface="Tw Cen MT" panose="020B0602020104020603" pitchFamily="34" charset="0"/>
                        </a:rPr>
                        <a:t>Ir.</a:t>
                      </a:r>
                      <a:r>
                        <a:rPr lang="pt-BR" sz="1000" baseline="0">
                          <a:solidFill>
                            <a:schemeClr val="tx1"/>
                          </a:solidFill>
                          <a:latin typeface="Tw Cen MT" panose="020B0602020104020603" pitchFamily="34" charset="0"/>
                        </a:rPr>
                        <a:t> M. Ramuseren Muthu</a:t>
                      </a:r>
                      <a:endParaRPr lang="ms-MY" sz="1000" dirty="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a:solidFill>
                            <a:schemeClr val="tx1"/>
                          </a:solidFill>
                          <a:latin typeface="Tw Cen MT" panose="020B0602020104020603" pitchFamily="34" charset="0"/>
                        </a:rPr>
                        <a:t>OIC</a:t>
                      </a:r>
                      <a:endParaRPr lang="ms-MY" sz="1000" b="1" baseline="0" dirty="0">
                        <a:solidFill>
                          <a:schemeClr val="tx1"/>
                        </a:solidFill>
                        <a:latin typeface="Tw Cen MT" panose="020B0602020104020603" pitchFamily="34" charset="0"/>
                      </a:endParaRPr>
                    </a:p>
                    <a:p>
                      <a:pPr algn="r"/>
                      <a:r>
                        <a:rPr lang="ms-MY" sz="1000" dirty="0">
                          <a:solidFill>
                            <a:schemeClr val="tx1"/>
                          </a:solidFill>
                          <a:latin typeface="Tw Cen MT" panose="020B0602020104020603" pitchFamily="34" charset="0"/>
                        </a:rPr>
                        <a:t>Zuraihi Abdul Ghani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a:latin typeface="Tw Cen MT" panose="020B0602020104020603" pitchFamily="34" charset="0"/>
                        </a:rPr>
                        <a:t>KPI LEADER</a:t>
                      </a:r>
                      <a:r>
                        <a:rPr lang="ms-MY" sz="1000" b="1" baseline="0" dirty="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331376036"/>
              </p:ext>
            </p:extLst>
          </p:nvPr>
        </p:nvGraphicFramePr>
        <p:xfrm>
          <a:off x="-2" y="445153"/>
          <a:ext cx="4401881" cy="1179643"/>
        </p:xfrm>
        <a:graphic>
          <a:graphicData uri="http://schemas.openxmlformats.org/drawingml/2006/table">
            <a:tbl>
              <a:tblPr firstRow="1" bandRow="1">
                <a:tableStyleId>{5C22544A-7EE6-4342-B048-85BDC9FD1C3A}</a:tableStyleId>
              </a:tblPr>
              <a:tblGrid>
                <a:gridCol w="4401881">
                  <a:extLst>
                    <a:ext uri="{9D8B030D-6E8A-4147-A177-3AD203B41FA5}">
                      <a16:colId xmlns:a16="http://schemas.microsoft.com/office/drawing/2014/main" val="2880578049"/>
                    </a:ext>
                  </a:extLst>
                </a:gridCol>
              </a:tblGrid>
              <a:tr h="405451">
                <a:tc>
                  <a:txBody>
                    <a:bodyPr/>
                    <a:lstStyle/>
                    <a:p>
                      <a:r>
                        <a:rPr lang="ms-MY" sz="1000" b="1" kern="1200" dirty="0">
                          <a:solidFill>
                            <a:schemeClr val="tx1"/>
                          </a:solidFill>
                          <a:latin typeface="Tw Cen MT" panose="020B0602020104020603" pitchFamily="34" charset="0"/>
                          <a:ea typeface="+mn-ea"/>
                          <a:cs typeface="+mn-cs"/>
                        </a:rPr>
                        <a:t>KPI DESCRIPTION</a:t>
                      </a:r>
                    </a:p>
                    <a:p>
                      <a:r>
                        <a:rPr lang="en-MY" sz="1000" b="0" kern="1200" dirty="0">
                          <a:solidFill>
                            <a:schemeClr val="tx1"/>
                          </a:solidFill>
                          <a:latin typeface="Tw Cen MT" panose="020B0602020104020603" pitchFamily="34" charset="0"/>
                          <a:ea typeface="+mn-ea"/>
                          <a:cs typeface="+mn-cs"/>
                        </a:rPr>
                        <a:t>16 assessors being trained in CEEQUAL by Q2 2017 </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dirty="0">
                          <a:solidFill>
                            <a:schemeClr val="tx1"/>
                          </a:solidFill>
                          <a:latin typeface="Tw Cen MT" panose="020B0602020104020603" pitchFamily="34" charset="0"/>
                        </a:rPr>
                        <a:t>INITIATIVE</a:t>
                      </a:r>
                    </a:p>
                    <a:p>
                      <a:pPr>
                        <a:lnSpc>
                          <a:spcPct val="88000"/>
                        </a:lnSpc>
                        <a:defRPr/>
                      </a:pPr>
                      <a:r>
                        <a:rPr lang="en-MY" sz="1000" b="0" kern="1200" dirty="0">
                          <a:solidFill>
                            <a:schemeClr val="tx1"/>
                          </a:solidFill>
                          <a:latin typeface="Tw Cen MT" panose="020B0602020104020603" pitchFamily="34" charset="0"/>
                          <a:ea typeface="+mn-ea"/>
                          <a:cs typeface="+mn-cs"/>
                        </a:rPr>
                        <a:t>E1- Drive innovation in sustainable construction </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a:solidFill>
                            <a:schemeClr val="tx1"/>
                          </a:solidFill>
                          <a:latin typeface="Tw Cen MT" panose="020B0602020104020603" pitchFamily="34" charset="0"/>
                          <a:ea typeface="+mn-ea"/>
                          <a:cs typeface="+mn-cs"/>
                        </a:rPr>
                        <a:t>-</a:t>
                      </a:r>
                      <a:endParaRPr lang="ms-MY"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6" y="4555170"/>
            <a:ext cx="6864535" cy="4401205"/>
          </a:xfrm>
          <a:prstGeom prst="rect">
            <a:avLst/>
          </a:prstGeom>
          <a:noFill/>
        </p:spPr>
        <p:txBody>
          <a:bodyPr wrap="square" rtlCol="0">
            <a:spAutoFit/>
          </a:bodyPr>
          <a:lstStyle/>
          <a:p>
            <a:pPr algn="just"/>
            <a:r>
              <a:rPr lang="en-MY" sz="1000">
                <a:latin typeface="Tw Cen MT" panose="020B0602020104020603" pitchFamily="34" charset="0"/>
              </a:rPr>
              <a:t>This KPI is under the purview of IWG6.</a:t>
            </a:r>
          </a:p>
          <a:p>
            <a:pPr algn="just"/>
            <a:endParaRPr lang="en-US" sz="1000">
              <a:latin typeface="Tw Cen MT" panose="020B0602020104020603" pitchFamily="34" charset="0"/>
            </a:endParaRPr>
          </a:p>
          <a:p>
            <a:pPr algn="just"/>
            <a:r>
              <a:rPr lang="en-US" sz="1000">
                <a:latin typeface="Tw Cen MT" panose="020B0602020104020603" pitchFamily="34" charset="0"/>
              </a:rPr>
              <a:t>In order to test CEEQUAL for use in Malaysia, it is critical to have qualified assessors to test the tool. The criteria for the selection of assessors are background in build environment, construction and engineering. 16 assessors were trained by CEEQUAL for 3 days in March 2017. </a:t>
            </a:r>
            <a:r>
              <a:rPr lang="en-MY" sz="1000">
                <a:latin typeface="Tw Cen MT" panose="020B0602020104020603" pitchFamily="34" charset="0"/>
              </a:rPr>
              <a:t>Below are the list of CEEQUAL assessors trained :</a:t>
            </a:r>
          </a:p>
          <a:p>
            <a:pPr algn="just"/>
            <a:endParaRPr lang="en-MY" sz="1000">
              <a:latin typeface="Tw Cen MT" panose="020B0602020104020603" pitchFamily="34" charset="0"/>
            </a:endParaRPr>
          </a:p>
          <a:p>
            <a:pPr marL="228600" indent="-228600" algn="just">
              <a:buFont typeface="+mj-lt"/>
              <a:buAutoNum type="arabicParenR"/>
            </a:pPr>
            <a:r>
              <a:rPr lang="en-MY" sz="1000">
                <a:latin typeface="Tw Cen MT" panose="020B0602020104020603" pitchFamily="34" charset="0"/>
              </a:rPr>
              <a:t>Ir. Chua Soo Kok (DUKE)</a:t>
            </a:r>
          </a:p>
          <a:p>
            <a:pPr marL="228600" indent="-228600" algn="just">
              <a:buFont typeface="+mj-lt"/>
              <a:buAutoNum type="arabicParenR"/>
            </a:pPr>
            <a:r>
              <a:rPr lang="en-MY" sz="1000">
                <a:latin typeface="Tw Cen MT" panose="020B0602020104020603" pitchFamily="34" charset="0"/>
              </a:rPr>
              <a:t>Ir. Mohd Zaini Abu Hassan (Green Tech Malaysia)    </a:t>
            </a:r>
          </a:p>
          <a:p>
            <a:pPr marL="228600" indent="-228600" algn="just">
              <a:buFont typeface="+mj-lt"/>
              <a:buAutoNum type="arabicParenR"/>
            </a:pPr>
            <a:r>
              <a:rPr lang="en-MY" sz="1000">
                <a:latin typeface="Tw Cen MT" panose="020B0602020104020603" pitchFamily="34" charset="0"/>
              </a:rPr>
              <a:t>Ir. Md Zarulazam Md Eusofe - Konsortium Lebuhraya Utara- Timur (KL) SdnBhd                                </a:t>
            </a:r>
          </a:p>
          <a:p>
            <a:pPr marL="228600" indent="-228600" algn="just">
              <a:buFont typeface="+mj-lt"/>
              <a:buAutoNum type="arabicParenR"/>
            </a:pPr>
            <a:r>
              <a:rPr lang="en-MY" sz="1000">
                <a:latin typeface="Tw Cen MT" panose="020B0602020104020603" pitchFamily="34" charset="0"/>
              </a:rPr>
              <a:t>Khoo Sik Khui (IJM Corporation)                                      </a:t>
            </a:r>
          </a:p>
          <a:p>
            <a:pPr marL="228600" indent="-228600" algn="just">
              <a:buFont typeface="+mj-lt"/>
              <a:buAutoNum type="arabicParenR"/>
            </a:pPr>
            <a:r>
              <a:rPr lang="en-MY" sz="1000">
                <a:latin typeface="Tw Cen MT" panose="020B0602020104020603" pitchFamily="34" charset="0"/>
              </a:rPr>
              <a:t>S. Ramesh A/L V. Subramaniam (IJM Corporation)    </a:t>
            </a:r>
          </a:p>
          <a:p>
            <a:pPr marL="228600" indent="-228600" algn="just">
              <a:buFont typeface="+mj-lt"/>
              <a:buAutoNum type="arabicParenR"/>
            </a:pPr>
            <a:r>
              <a:rPr lang="en-MY" sz="1000">
                <a:latin typeface="Tw Cen MT" panose="020B0602020104020603" pitchFamily="34" charset="0"/>
              </a:rPr>
              <a:t>Timothy Pang - Konsortium Lebuhraya Utara- Timur (KL) SdnBhd                                                                         </a:t>
            </a:r>
          </a:p>
          <a:p>
            <a:pPr marL="228600" indent="-228600" algn="just">
              <a:buFont typeface="+mj-lt"/>
              <a:buAutoNum type="arabicParenR"/>
            </a:pPr>
            <a:r>
              <a:rPr lang="en-MY" sz="1000">
                <a:latin typeface="Tw Cen MT" panose="020B0602020104020603" pitchFamily="34" charset="0"/>
              </a:rPr>
              <a:t>Yuvabalan A/L Govindasamy (CAST JKR)                      </a:t>
            </a:r>
          </a:p>
          <a:p>
            <a:pPr marL="228600" indent="-228600" algn="just">
              <a:buFont typeface="+mj-lt"/>
              <a:buAutoNum type="arabicParenR"/>
            </a:pPr>
            <a:r>
              <a:rPr lang="en-MY" sz="1000">
                <a:latin typeface="Tw Cen MT" panose="020B0602020104020603" pitchFamily="34" charset="0"/>
              </a:rPr>
              <a:t>Ab Halim Hussein (IJM Corporation)                          </a:t>
            </a:r>
          </a:p>
          <a:p>
            <a:pPr marL="228600" indent="-228600" algn="just">
              <a:buFont typeface="+mj-lt"/>
              <a:buAutoNum type="arabicParenR"/>
            </a:pPr>
            <a:r>
              <a:rPr lang="en-MY" sz="1000">
                <a:latin typeface="Tw Cen MT" panose="020B0602020104020603" pitchFamily="34" charset="0"/>
              </a:rPr>
              <a:t>Dr. Farid Ezanee Mohamed Ghazali (USM)                                 </a:t>
            </a:r>
          </a:p>
          <a:p>
            <a:pPr marL="228600" indent="-228600" algn="just">
              <a:buFont typeface="+mj-lt"/>
              <a:buAutoNum type="arabicParenR"/>
            </a:pPr>
            <a:r>
              <a:rPr lang="en-MY" sz="1000">
                <a:latin typeface="Tw Cen MT" panose="020B0602020104020603" pitchFamily="34" charset="0"/>
              </a:rPr>
              <a:t>Dr. Mohd Rosli (USM)                                                       </a:t>
            </a:r>
          </a:p>
          <a:p>
            <a:pPr marL="228600" indent="-228600" algn="just">
              <a:buFont typeface="+mj-lt"/>
              <a:buAutoNum type="arabicParenR"/>
            </a:pPr>
            <a:r>
              <a:rPr lang="en-MY" sz="1000">
                <a:latin typeface="Tw Cen MT" panose="020B0602020104020603" pitchFamily="34" charset="0"/>
              </a:rPr>
              <a:t>Dr. Rozana Zakaria (UTM)                                            </a:t>
            </a:r>
          </a:p>
          <a:p>
            <a:pPr marL="228600" indent="-228600" algn="just">
              <a:buFont typeface="+mj-lt"/>
              <a:buAutoNum type="arabicParenR"/>
            </a:pPr>
            <a:r>
              <a:rPr lang="en-MY" sz="1000">
                <a:latin typeface="Tw Cen MT" panose="020B0602020104020603" pitchFamily="34" charset="0"/>
              </a:rPr>
              <a:t>Zuraihi Abd Ghani (CIDB)                                           </a:t>
            </a:r>
          </a:p>
          <a:p>
            <a:pPr marL="228600" indent="-228600" algn="just">
              <a:buFont typeface="+mj-lt"/>
              <a:buAutoNum type="arabicParenR"/>
            </a:pPr>
            <a:r>
              <a:rPr lang="en-MY" sz="1000">
                <a:latin typeface="Tw Cen MT" panose="020B0602020104020603" pitchFamily="34" charset="0"/>
              </a:rPr>
              <a:t>Emasria Ismail (CIDB- MAMPAN)                                                      </a:t>
            </a:r>
          </a:p>
          <a:p>
            <a:pPr marL="228600" indent="-228600" algn="just">
              <a:buFont typeface="+mj-lt"/>
              <a:buAutoNum type="arabicParenR"/>
            </a:pPr>
            <a:r>
              <a:rPr lang="en-MY" sz="1000">
                <a:latin typeface="Tw Cen MT" panose="020B0602020104020603" pitchFamily="34" charset="0"/>
              </a:rPr>
              <a:t>Noor FazierahYaakub (CIDB)                                                     </a:t>
            </a:r>
          </a:p>
          <a:p>
            <a:pPr marL="228600" indent="-228600" algn="just">
              <a:buFont typeface="+mj-lt"/>
              <a:buAutoNum type="arabicParenR"/>
            </a:pPr>
            <a:r>
              <a:rPr lang="en-MY" sz="1000">
                <a:latin typeface="Tw Cen MT" panose="020B0602020104020603" pitchFamily="34" charset="0"/>
              </a:rPr>
              <a:t>Fuhairah Ahmad Fuad (CIDB)                                                    </a:t>
            </a:r>
          </a:p>
          <a:p>
            <a:pPr marL="228600" indent="-228600" algn="just">
              <a:buFont typeface="+mj-lt"/>
              <a:buAutoNum type="arabicParenR"/>
            </a:pPr>
            <a:r>
              <a:rPr lang="en-MY" sz="1000">
                <a:latin typeface="Tw Cen MT" panose="020B0602020104020603" pitchFamily="34" charset="0"/>
              </a:rPr>
              <a:t>Norzaidi Nordin (CIDB-MAMPAN)</a:t>
            </a:r>
          </a:p>
          <a:p>
            <a:pPr algn="just"/>
            <a:endParaRPr lang="en-MY" sz="1000">
              <a:latin typeface="Tw Cen MT" panose="020B0602020104020603" pitchFamily="34" charset="0"/>
            </a:endParaRPr>
          </a:p>
          <a:p>
            <a:pPr algn="just"/>
            <a:r>
              <a:rPr lang="en-MY" sz="1000">
                <a:latin typeface="Tw Cen MT" panose="020B0602020104020603" pitchFamily="34" charset="0"/>
              </a:rPr>
              <a:t>All the trained 16 </a:t>
            </a:r>
            <a:r>
              <a:rPr lang="en-MY" sz="1000" dirty="0">
                <a:latin typeface="Tw Cen MT" panose="020B0602020104020603" pitchFamily="34" charset="0"/>
              </a:rPr>
              <a:t>CEEQUAL </a:t>
            </a:r>
            <a:r>
              <a:rPr lang="en-MY" sz="1000">
                <a:latin typeface="Tw Cen MT" panose="020B0602020104020603" pitchFamily="34" charset="0"/>
              </a:rPr>
              <a:t>Assessors </a:t>
            </a:r>
            <a:r>
              <a:rPr lang="en-MY" sz="1000" smtClean="0">
                <a:latin typeface="Tw Cen MT" panose="020B0602020104020603" pitchFamily="34" charset="0"/>
              </a:rPr>
              <a:t>were appointed </a:t>
            </a:r>
            <a:r>
              <a:rPr lang="en-MY" sz="1000" dirty="0">
                <a:latin typeface="Tw Cen MT" panose="020B0602020104020603" pitchFamily="34" charset="0"/>
              </a:rPr>
              <a:t>as Technical </a:t>
            </a:r>
            <a:r>
              <a:rPr lang="en-MY" sz="1000">
                <a:latin typeface="Tw Cen MT" panose="020B0602020104020603" pitchFamily="34" charset="0"/>
              </a:rPr>
              <a:t>Committee </a:t>
            </a:r>
            <a:r>
              <a:rPr lang="en-MY" sz="1000" smtClean="0">
                <a:latin typeface="Tw Cen MT" panose="020B0602020104020603" pitchFamily="34" charset="0"/>
              </a:rPr>
              <a:t>members for </a:t>
            </a:r>
            <a:r>
              <a:rPr lang="en-MY" sz="1000">
                <a:latin typeface="Tw Cen MT" panose="020B0602020104020603" pitchFamily="34" charset="0"/>
              </a:rPr>
              <a:t>the development of </a:t>
            </a:r>
            <a:r>
              <a:rPr lang="en-MY" sz="1000" smtClean="0">
                <a:latin typeface="Tw Cen MT" panose="020B0602020104020603" pitchFamily="34" charset="0"/>
              </a:rPr>
              <a:t>Malaysia Sustainable </a:t>
            </a:r>
            <a:r>
              <a:rPr lang="en-MY" sz="1000" dirty="0">
                <a:latin typeface="Tw Cen MT" panose="020B0602020104020603" pitchFamily="34" charset="0"/>
              </a:rPr>
              <a:t>Infrastructure Rating Tool. The appointment starts from January 2018 until the completion of the Rating Tool.</a:t>
            </a:r>
          </a:p>
          <a:p>
            <a:pPr algn="just"/>
            <a:endParaRPr lang="en-MY" sz="1000" dirty="0">
              <a:latin typeface="Tw Cen MT" panose="020B0602020104020603" pitchFamily="34" charset="0"/>
            </a:endParaRPr>
          </a:p>
          <a:p>
            <a:pPr algn="just"/>
            <a:r>
              <a:rPr lang="en-MY" sz="1000" dirty="0">
                <a:latin typeface="Tw Cen MT" panose="020B0602020104020603" pitchFamily="34" charset="0"/>
              </a:rPr>
              <a:t>This KPI is 100% achieved.</a:t>
            </a:r>
            <a:endParaRPr lang="en-US" sz="1000" dirty="0">
              <a:latin typeface="Tw Cen MT" panose="020B0602020104020603" pitchFamily="34" charset="0"/>
            </a:endParaRPr>
          </a:p>
          <a:p>
            <a:pPr algn="just"/>
            <a:endParaRPr lang="en-MY" sz="1000" dirty="0">
              <a:latin typeface="Tw Cen MT" panose="020B0602020104020603" pitchFamily="34" charset="0"/>
            </a:endParaRPr>
          </a:p>
        </p:txBody>
      </p:sp>
      <p:sp>
        <p:nvSpPr>
          <p:cNvPr id="5" name="Rectangle 4"/>
          <p:cNvSpPr/>
          <p:nvPr/>
        </p:nvSpPr>
        <p:spPr>
          <a:xfrm>
            <a:off x="2110332" y="63798"/>
            <a:ext cx="2813334" cy="307777"/>
          </a:xfrm>
          <a:prstGeom prst="rect">
            <a:avLst/>
          </a:prstGeom>
          <a:ln>
            <a:noFill/>
          </a:ln>
        </p:spPr>
        <p:txBody>
          <a:bodyPr wrap="none">
            <a:spAutoFit/>
          </a:bodyPr>
          <a:lstStyle/>
          <a:p>
            <a:r>
              <a:rPr lang="ms-MY" sz="1400" b="1" dirty="0">
                <a:solidFill>
                  <a:srgbClr val="00B050"/>
                </a:solidFill>
                <a:latin typeface="Tw Cen MT" panose="020B0602020104020603" pitchFamily="34" charset="0"/>
              </a:rPr>
              <a:t>ENVIRONMENTAL SUSTAINABILITY</a:t>
            </a: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a:solidFill>
                  <a:schemeClr val="bg1"/>
                </a:solidFill>
                <a:latin typeface="Tw Cen MT" panose="020B0602020104020603" pitchFamily="34" charset="0"/>
              </a:rPr>
              <a:t>KPI E1-031</a:t>
            </a:r>
            <a:endParaRPr lang="ms-MY" sz="2800" dirty="0">
              <a:solidFill>
                <a:schemeClr val="bg1"/>
              </a:solidFill>
            </a:endParaRPr>
          </a:p>
        </p:txBody>
      </p:sp>
      <p:sp>
        <p:nvSpPr>
          <p:cNvPr id="15" name="TextBox 14"/>
          <p:cNvSpPr txBox="1"/>
          <p:nvPr/>
        </p:nvSpPr>
        <p:spPr>
          <a:xfrm>
            <a:off x="0" y="4305602"/>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PROGRESS REPORT </a:t>
            </a:r>
            <a:r>
              <a:rPr lang="en-US" sz="900" b="1">
                <a:solidFill>
                  <a:schemeClr val="bg1"/>
                </a:solidFill>
                <a:latin typeface="Tw Cen MT" panose="020B0602020104020603" pitchFamily="34" charset="0"/>
              </a:rPr>
              <a:t>UNTIL </a:t>
            </a:r>
            <a:r>
              <a:rPr lang="en-US" sz="900" b="1" smtClean="0">
                <a:solidFill>
                  <a:schemeClr val="bg1"/>
                </a:solidFill>
                <a:latin typeface="Tw Cen MT" panose="020B0602020104020603" pitchFamily="34" charset="0"/>
              </a:rPr>
              <a:t>Q2 2018</a:t>
            </a:r>
            <a:endParaRPr lang="en-MY" sz="900" b="1" dirty="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ANNUAL TARGET</a:t>
            </a:r>
            <a:endParaRPr lang="en-MY" sz="900" b="1" dirty="0">
              <a:solidFill>
                <a:schemeClr val="bg1"/>
              </a:solidFill>
              <a:latin typeface="Tw Cen MT" panose="020B0602020104020603" pitchFamily="34" charset="0"/>
            </a:endParaRPr>
          </a:p>
        </p:txBody>
      </p:sp>
    </p:spTree>
    <p:extLst>
      <p:ext uri="{BB962C8B-B14F-4D97-AF65-F5344CB8AC3E}">
        <p14:creationId xmlns:p14="http://schemas.microsoft.com/office/powerpoint/2010/main" val="2867213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ext uri="{D42A27DB-BD31-4B8C-83A1-F6EECF244321}">
                <p14:modId xmlns:p14="http://schemas.microsoft.com/office/powerpoint/2010/main" val="867078359"/>
              </p:ext>
            </p:extLst>
          </p:nvPr>
        </p:nvGraphicFramePr>
        <p:xfrm>
          <a:off x="2" y="2063918"/>
          <a:ext cx="6864536" cy="2461743"/>
        </p:xfrm>
        <a:graphic>
          <a:graphicData uri="http://schemas.openxmlformats.org/drawingml/2006/table">
            <a:tbl>
              <a:tblPr firstRow="1" bandRow="1">
                <a:tableStyleId>{5C22544A-7EE6-4342-B048-85BDC9FD1C3A}</a:tableStyleId>
              </a:tblPr>
              <a:tblGrid>
                <a:gridCol w="1257298">
                  <a:extLst>
                    <a:ext uri="{9D8B030D-6E8A-4147-A177-3AD203B41FA5}">
                      <a16:colId xmlns:a16="http://schemas.microsoft.com/office/drawing/2014/main" val="2124581660"/>
                    </a:ext>
                  </a:extLst>
                </a:gridCol>
                <a:gridCol w="1381125">
                  <a:extLst>
                    <a:ext uri="{9D8B030D-6E8A-4147-A177-3AD203B41FA5}">
                      <a16:colId xmlns:a16="http://schemas.microsoft.com/office/drawing/2014/main" val="3372148144"/>
                    </a:ext>
                  </a:extLst>
                </a:gridCol>
                <a:gridCol w="1695450">
                  <a:extLst>
                    <a:ext uri="{9D8B030D-6E8A-4147-A177-3AD203B41FA5}">
                      <a16:colId xmlns:a16="http://schemas.microsoft.com/office/drawing/2014/main" val="384475541"/>
                    </a:ext>
                  </a:extLst>
                </a:gridCol>
                <a:gridCol w="1304925">
                  <a:extLst>
                    <a:ext uri="{9D8B030D-6E8A-4147-A177-3AD203B41FA5}">
                      <a16:colId xmlns:a16="http://schemas.microsoft.com/office/drawing/2014/main" val="3666211108"/>
                    </a:ext>
                  </a:extLst>
                </a:gridCol>
                <a:gridCol w="1225738">
                  <a:extLst>
                    <a:ext uri="{9D8B030D-6E8A-4147-A177-3AD203B41FA5}">
                      <a16:colId xmlns:a16="http://schemas.microsoft.com/office/drawing/2014/main" val="2017577163"/>
                    </a:ext>
                  </a:extLst>
                </a:gridCol>
              </a:tblGrid>
              <a:tr h="422440">
                <a:tc>
                  <a:txBody>
                    <a:bodyPr/>
                    <a:lstStyle/>
                    <a:p>
                      <a:pPr algn="ctr"/>
                      <a:r>
                        <a:rPr lang="ms-MY" sz="900" dirty="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30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10</a:t>
                      </a:r>
                      <a:r>
                        <a:rPr lang="ms-MY" sz="900" dirty="0">
                          <a:solidFill>
                            <a:schemeClr val="bg1"/>
                          </a:solidFill>
                          <a:latin typeface="Tw Cen MT" panose="020B0602020104020603" pitchFamily="34" charset="0"/>
                        </a:rPr>
                        <a:t>%</a:t>
                      </a:r>
                    </a:p>
                  </a:txBody>
                  <a:tcPr>
                    <a:lnR w="12700" cap="flat" cmpd="sng" algn="ctr">
                      <a:solidFill>
                        <a:schemeClr val="bg1"/>
                      </a:solidFill>
                      <a:prstDash val="solid"/>
                      <a:round/>
                      <a:headEnd type="none" w="med" len="med"/>
                      <a:tailEnd type="none" w="med" len="med"/>
                    </a:lnR>
                    <a:solidFill>
                      <a:srgbClr val="00B050">
                        <a:alpha val="64706"/>
                      </a:srgbClr>
                    </a:solidFill>
                  </a:tcPr>
                </a:tc>
                <a:tc>
                  <a:txBody>
                    <a:bodyPr/>
                    <a:lstStyle/>
                    <a:p>
                      <a:pPr algn="ctr"/>
                      <a:r>
                        <a:rPr lang="ms-MY" sz="900" dirty="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b="1" kern="1200" baseline="0" dirty="0">
                          <a:solidFill>
                            <a:schemeClr val="bg1"/>
                          </a:solidFill>
                          <a:latin typeface="Tw Cen MT" panose="020B0602020104020603" pitchFamily="34" charset="0"/>
                          <a:ea typeface="+mn-ea"/>
                          <a:cs typeface="+mn-cs"/>
                        </a:rPr>
                        <a:t>Weightage : 30%</a:t>
                      </a:r>
                    </a:p>
                  </a:txBody>
                  <a:tcPr>
                    <a:lnL w="12700" cap="flat" cmpd="sng" algn="ctr">
                      <a:solidFill>
                        <a:schemeClr val="bg1"/>
                      </a:solidFill>
                      <a:prstDash val="solid"/>
                      <a:round/>
                      <a:headEnd type="none" w="med" len="med"/>
                      <a:tailEnd type="none" w="med" len="med"/>
                    </a:lnL>
                    <a:solidFill>
                      <a:srgbClr val="00B050">
                        <a:alpha val="64706"/>
                      </a:srgbClr>
                    </a:solidFill>
                  </a:tcPr>
                </a:tc>
                <a:tc>
                  <a:txBody>
                    <a:bodyPr/>
                    <a:lstStyle/>
                    <a:p>
                      <a:pPr algn="ctr"/>
                      <a:r>
                        <a:rPr lang="ms-MY" sz="900" dirty="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b="1" kern="1200" baseline="0" dirty="0">
                          <a:solidFill>
                            <a:schemeClr val="bg1"/>
                          </a:solidFill>
                          <a:latin typeface="Tw Cen MT" panose="020B0602020104020603" pitchFamily="34" charset="0"/>
                          <a:ea typeface="+mn-ea"/>
                          <a:cs typeface="+mn-cs"/>
                        </a:rPr>
                        <a:t>Weightage : 30%</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2020</a:t>
                      </a:r>
                    </a:p>
                  </a:txBody>
                  <a:tcPr>
                    <a:solidFill>
                      <a:srgbClr val="00B050">
                        <a:alpha val="64706"/>
                      </a:srgbClr>
                    </a:solidFill>
                  </a:tcPr>
                </a:tc>
                <a:extLst>
                  <a:ext uri="{0D108BD9-81ED-4DB2-BD59-A6C34878D82A}">
                    <a16:rowId xmlns:a16="http://schemas.microsoft.com/office/drawing/2014/main" val="2306563032"/>
                  </a:ext>
                </a:extLst>
              </a:tr>
              <a:tr h="1787931">
                <a:tc>
                  <a:txBody>
                    <a:bodyPr/>
                    <a:lstStyle/>
                    <a:p>
                      <a:pPr>
                        <a:lnSpc>
                          <a:spcPct val="100000"/>
                        </a:lnSpc>
                      </a:pPr>
                      <a:r>
                        <a:rPr lang="en-US" sz="900" dirty="0">
                          <a:solidFill>
                            <a:srgbClr val="000000"/>
                          </a:solidFill>
                          <a:latin typeface="Tw Cen MT" panose="020B0602020104020603" pitchFamily="34" charset="0"/>
                          <a:cs typeface="Arial" panose="020B0604020202020204" pitchFamily="34" charset="0"/>
                        </a:rPr>
                        <a:t>1</a:t>
                      </a:r>
                      <a:r>
                        <a:rPr lang="en-US" sz="900" baseline="30000" dirty="0">
                          <a:solidFill>
                            <a:srgbClr val="000000"/>
                          </a:solidFill>
                          <a:latin typeface="Tw Cen MT" panose="020B0602020104020603" pitchFamily="34" charset="0"/>
                          <a:cs typeface="Arial" panose="020B0604020202020204" pitchFamily="34" charset="0"/>
                        </a:rPr>
                        <a:t>st</a:t>
                      </a:r>
                      <a:r>
                        <a:rPr lang="en-US" sz="900" dirty="0">
                          <a:solidFill>
                            <a:srgbClr val="000000"/>
                          </a:solidFill>
                          <a:latin typeface="Tw Cen MT" panose="020B0602020104020603" pitchFamily="34" charset="0"/>
                          <a:cs typeface="Arial" panose="020B0604020202020204" pitchFamily="34" charset="0"/>
                        </a:rPr>
                        <a:t> batch of 3 qualifying research partnerships approved</a:t>
                      </a:r>
                    </a:p>
                    <a:p>
                      <a:pPr>
                        <a:lnSpc>
                          <a:spcPct val="100000"/>
                        </a:lnSpc>
                      </a:pPr>
                      <a:endParaRPr lang="en-US" sz="900" dirty="0">
                        <a:solidFill>
                          <a:srgbClr val="000000"/>
                        </a:solidFill>
                        <a:latin typeface="Tw Cen MT" panose="020B0602020104020603" pitchFamily="34" charset="0"/>
                        <a:cs typeface="Arial" panose="020B0604020202020204" pitchFamily="34" charset="0"/>
                      </a:endParaRPr>
                    </a:p>
                    <a:p>
                      <a:pPr>
                        <a:lnSpc>
                          <a:spcPct val="100000"/>
                        </a:lnSpc>
                      </a:pPr>
                      <a:r>
                        <a:rPr lang="en-US" sz="900" dirty="0">
                          <a:solidFill>
                            <a:srgbClr val="000000"/>
                          </a:solidFill>
                          <a:latin typeface="Tw Cen MT" panose="020B0602020104020603" pitchFamily="34" charset="0"/>
                          <a:cs typeface="Arial" panose="020B0604020202020204" pitchFamily="34" charset="0"/>
                        </a:rPr>
                        <a:t>1</a:t>
                      </a:r>
                      <a:r>
                        <a:rPr lang="en-US" sz="900" baseline="30000" dirty="0">
                          <a:solidFill>
                            <a:srgbClr val="000000"/>
                          </a:solidFill>
                          <a:latin typeface="Tw Cen MT" panose="020B0602020104020603" pitchFamily="34" charset="0"/>
                          <a:cs typeface="Arial" panose="020B0604020202020204" pitchFamily="34" charset="0"/>
                        </a:rPr>
                        <a:t>st</a:t>
                      </a:r>
                      <a:r>
                        <a:rPr lang="en-US" sz="900" dirty="0">
                          <a:solidFill>
                            <a:srgbClr val="000000"/>
                          </a:solidFill>
                          <a:latin typeface="Tw Cen MT" panose="020B0602020104020603" pitchFamily="34" charset="0"/>
                          <a:cs typeface="Arial" panose="020B0604020202020204" pitchFamily="34" charset="0"/>
                        </a:rPr>
                        <a:t> batch of 3 research MOU signed</a:t>
                      </a:r>
                    </a:p>
                    <a:p>
                      <a:pPr>
                        <a:lnSpc>
                          <a:spcPct val="100000"/>
                        </a:lnSpc>
                      </a:pPr>
                      <a:endParaRPr lang="en-MY" sz="900" dirty="0">
                        <a:latin typeface="Tw Cen MT" pitchFamily="34" charset="0"/>
                      </a:endParaRPr>
                    </a:p>
                  </a:txBody>
                  <a:tcPr>
                    <a:solidFill>
                      <a:srgbClr val="00B050">
                        <a:alpha val="10000"/>
                      </a:srgbClr>
                    </a:solidFill>
                  </a:tcPr>
                </a:tc>
                <a:tc>
                  <a:txBody>
                    <a:bodyPr/>
                    <a:lstStyle/>
                    <a:p>
                      <a:pPr>
                        <a:lnSpc>
                          <a:spcPct val="100000"/>
                        </a:lnSpc>
                      </a:pPr>
                      <a:r>
                        <a:rPr lang="en-US" sz="900" dirty="0">
                          <a:solidFill>
                            <a:srgbClr val="000000"/>
                          </a:solidFill>
                          <a:latin typeface="Tw Cen MT" panose="020B0602020104020603" pitchFamily="34" charset="0"/>
                          <a:cs typeface="Arial" panose="020B0604020202020204" pitchFamily="34" charset="0"/>
                        </a:rPr>
                        <a:t>4 R&amp;D topics identified </a:t>
                      </a:r>
                    </a:p>
                    <a:p>
                      <a:pPr>
                        <a:lnSpc>
                          <a:spcPct val="100000"/>
                        </a:lnSpc>
                      </a:pPr>
                      <a:endParaRPr lang="en-US" sz="900" dirty="0">
                        <a:solidFill>
                          <a:srgbClr val="000000"/>
                        </a:solidFill>
                        <a:latin typeface="Tw Cen MT" panose="020B0602020104020603" pitchFamily="34" charset="0"/>
                        <a:cs typeface="Arial" panose="020B0604020202020204" pitchFamily="34" charset="0"/>
                      </a:endParaRPr>
                    </a:p>
                    <a:p>
                      <a:pPr>
                        <a:lnSpc>
                          <a:spcPct val="100000"/>
                        </a:lnSpc>
                      </a:pPr>
                      <a:r>
                        <a:rPr lang="en-US" sz="900" dirty="0">
                          <a:solidFill>
                            <a:srgbClr val="000000"/>
                          </a:solidFill>
                          <a:latin typeface="Tw Cen MT" panose="020B0602020104020603" pitchFamily="34" charset="0"/>
                          <a:cs typeface="Arial" panose="020B0604020202020204" pitchFamily="34" charset="0"/>
                        </a:rPr>
                        <a:t>100% R&amp;D commenced</a:t>
                      </a:r>
                    </a:p>
                    <a:p>
                      <a:pPr>
                        <a:lnSpc>
                          <a:spcPct val="100000"/>
                        </a:lnSpc>
                      </a:pPr>
                      <a:endParaRPr lang="en-US" sz="900" dirty="0">
                        <a:solidFill>
                          <a:srgbClr val="000000"/>
                        </a:solidFill>
                        <a:latin typeface="Tw Cen MT" panose="020B0602020104020603" pitchFamily="34" charset="0"/>
                        <a:cs typeface="Arial" panose="020B0604020202020204" pitchFamily="34" charset="0"/>
                      </a:endParaRPr>
                    </a:p>
                    <a:p>
                      <a:pPr>
                        <a:lnSpc>
                          <a:spcPct val="100000"/>
                        </a:lnSpc>
                      </a:pPr>
                      <a:r>
                        <a:rPr lang="en-US" sz="900" dirty="0">
                          <a:solidFill>
                            <a:srgbClr val="000000"/>
                          </a:solidFill>
                          <a:latin typeface="Tw Cen MT" panose="020B0602020104020603" pitchFamily="34" charset="0"/>
                          <a:cs typeface="Arial" panose="020B0604020202020204" pitchFamily="34" charset="0"/>
                        </a:rPr>
                        <a:t>Board of Advisory under CREAM established</a:t>
                      </a:r>
                    </a:p>
                    <a:p>
                      <a:pPr>
                        <a:lnSpc>
                          <a:spcPct val="100000"/>
                        </a:lnSpc>
                        <a:defRPr/>
                      </a:pPr>
                      <a:endParaRPr lang="en-US" sz="900" dirty="0">
                        <a:solidFill>
                          <a:srgbClr val="FF0000"/>
                        </a:solidFill>
                        <a:latin typeface="Tw Cen MT" pitchFamily="34" charset="0"/>
                      </a:endParaRPr>
                    </a:p>
                  </a:txBody>
                  <a:tcPr>
                    <a:solidFill>
                      <a:srgbClr val="00B050">
                        <a:alpha val="10000"/>
                      </a:srgbClr>
                    </a:solidFill>
                  </a:tcPr>
                </a:tc>
                <a:tc>
                  <a:txBody>
                    <a:bodyPr/>
                    <a:lstStyle/>
                    <a:p>
                      <a:pPr>
                        <a:lnSpc>
                          <a:spcPct val="88000"/>
                        </a:lnSpc>
                        <a:defRPr/>
                      </a:pPr>
                      <a:r>
                        <a:rPr lang="en-US" sz="900" dirty="0">
                          <a:solidFill>
                            <a:schemeClr val="tx1"/>
                          </a:solidFill>
                          <a:latin typeface="Tw Cen MT" panose="020B0602020104020603" pitchFamily="34" charset="0"/>
                          <a:cs typeface="Calibri" pitchFamily="34" charset="0"/>
                        </a:rPr>
                        <a:t>Hazard map, risk map &amp; risk assessment on flood  for critical infrastructure established</a:t>
                      </a:r>
                    </a:p>
                    <a:p>
                      <a:pPr>
                        <a:lnSpc>
                          <a:spcPct val="88000"/>
                        </a:lnSpc>
                        <a:defRPr/>
                      </a:pPr>
                      <a:endParaRPr lang="en-US" sz="900" dirty="0">
                        <a:solidFill>
                          <a:schemeClr val="tx1"/>
                        </a:solidFill>
                        <a:latin typeface="Tw Cen MT" panose="020B0602020104020603" pitchFamily="34" charset="0"/>
                        <a:cs typeface="Calibri" pitchFamily="34" charset="0"/>
                      </a:endParaRPr>
                    </a:p>
                    <a:p>
                      <a:pPr>
                        <a:lnSpc>
                          <a:spcPct val="88000"/>
                        </a:lnSpc>
                        <a:defRPr/>
                      </a:pPr>
                      <a:r>
                        <a:rPr lang="en-US" sz="900" dirty="0">
                          <a:solidFill>
                            <a:schemeClr val="tx1"/>
                          </a:solidFill>
                          <a:latin typeface="Tw Cen MT" panose="020B0602020104020603" pitchFamily="34" charset="0"/>
                          <a:cs typeface="Calibri" pitchFamily="34" charset="0"/>
                        </a:rPr>
                        <a:t>Hazard map, risk map &amp; risk assessment on land slide for critical infrastructure established</a:t>
                      </a:r>
                    </a:p>
                    <a:p>
                      <a:pPr>
                        <a:lnSpc>
                          <a:spcPct val="88000"/>
                        </a:lnSpc>
                        <a:defRPr/>
                      </a:pPr>
                      <a:endParaRPr lang="ms-MY" sz="900" dirty="0">
                        <a:solidFill>
                          <a:schemeClr val="tx1"/>
                        </a:solidFill>
                        <a:latin typeface="Tw Cen MT" panose="020B0602020104020603" pitchFamily="34" charset="0"/>
                        <a:cs typeface="Calibri" pitchFamily="34" charset="0"/>
                      </a:endParaRPr>
                    </a:p>
                    <a:p>
                      <a:pPr>
                        <a:lnSpc>
                          <a:spcPct val="88000"/>
                        </a:lnSpc>
                        <a:defRPr/>
                      </a:pPr>
                      <a:r>
                        <a:rPr lang="ms-MY" sz="900" dirty="0">
                          <a:solidFill>
                            <a:schemeClr val="tx1"/>
                          </a:solidFill>
                          <a:latin typeface="Tw Cen MT" panose="020B0602020104020603" pitchFamily="34" charset="0"/>
                          <a:cs typeface="Calibri" pitchFamily="34" charset="0"/>
                        </a:rPr>
                        <a:t>Guidelines for construction on peat &amp; organic soil in Malaysia improved</a:t>
                      </a:r>
                    </a:p>
                    <a:p>
                      <a:pPr eaLnBrk="1" fontAlgn="auto" hangingPunct="1">
                        <a:lnSpc>
                          <a:spcPct val="88000"/>
                        </a:lnSpc>
                        <a:spcBef>
                          <a:spcPts val="0"/>
                        </a:spcBef>
                        <a:spcAft>
                          <a:spcPts val="0"/>
                        </a:spcAft>
                        <a:defRPr/>
                      </a:pPr>
                      <a:endParaRPr lang="en-US" sz="900" dirty="0">
                        <a:solidFill>
                          <a:schemeClr val="tx1"/>
                        </a:solidFill>
                        <a:latin typeface="Tw Cen MT" panose="020B0602020104020603" pitchFamily="34" charset="0"/>
                        <a:cs typeface="Calibri" pitchFamily="34" charset="0"/>
                      </a:endParaRPr>
                    </a:p>
                    <a:p>
                      <a:pPr>
                        <a:lnSpc>
                          <a:spcPct val="88000"/>
                        </a:lnSpc>
                        <a:defRPr/>
                      </a:pPr>
                      <a:r>
                        <a:rPr lang="en-US" sz="900" dirty="0">
                          <a:solidFill>
                            <a:schemeClr val="tx1"/>
                          </a:solidFill>
                          <a:latin typeface="Tw Cen MT" panose="020B0602020104020603" pitchFamily="34" charset="0"/>
                          <a:cs typeface="Calibri" pitchFamily="34" charset="0"/>
                        </a:rPr>
                        <a:t>Roadmap on Peat and Organic Soils in Malaysian Construction Industry established</a:t>
                      </a:r>
                    </a:p>
                    <a:p>
                      <a:pPr eaLnBrk="1" fontAlgn="auto" hangingPunct="1">
                        <a:lnSpc>
                          <a:spcPct val="100000"/>
                        </a:lnSpc>
                        <a:spcBef>
                          <a:spcPts val="0"/>
                        </a:spcBef>
                        <a:spcAft>
                          <a:spcPts val="0"/>
                        </a:spcAft>
                        <a:defRPr/>
                      </a:pPr>
                      <a:endParaRPr lang="en-US" sz="900" dirty="0">
                        <a:solidFill>
                          <a:schemeClr val="tx1"/>
                        </a:solidFill>
                        <a:latin typeface="Tw Cen MT" pitchFamily="34" charset="0"/>
                      </a:endParaRPr>
                    </a:p>
                  </a:txBody>
                  <a:tcPr>
                    <a:solidFill>
                      <a:srgbClr val="00B050">
                        <a:alpha val="10000"/>
                      </a:srgbClr>
                    </a:solidFill>
                  </a:tcPr>
                </a:tc>
                <a:tc>
                  <a:txBody>
                    <a:bodyPr/>
                    <a:lstStyle/>
                    <a:p>
                      <a:pPr lvl="0">
                        <a:lnSpc>
                          <a:spcPct val="88000"/>
                        </a:lnSpc>
                        <a:defRPr/>
                      </a:pPr>
                      <a:r>
                        <a:rPr lang="en-US" sz="900" dirty="0">
                          <a:solidFill>
                            <a:schemeClr val="tx1"/>
                          </a:solidFill>
                          <a:latin typeface="Tw Cen MT" panose="020B0602020104020603" pitchFamily="34" charset="0"/>
                          <a:cs typeface="Calibri" pitchFamily="34" charset="0"/>
                        </a:rPr>
                        <a:t>Guidelines for flood assessment of Critical Infrastructure in specified areas established</a:t>
                      </a:r>
                    </a:p>
                    <a:p>
                      <a:pPr lvl="0">
                        <a:lnSpc>
                          <a:spcPct val="88000"/>
                        </a:lnSpc>
                        <a:defRPr/>
                      </a:pPr>
                      <a:endParaRPr lang="en-US" sz="900" dirty="0">
                        <a:solidFill>
                          <a:schemeClr val="tx1"/>
                        </a:solidFill>
                        <a:latin typeface="Tw Cen MT" panose="020B0602020104020603" pitchFamily="34" charset="0"/>
                        <a:cs typeface="Calibri" pitchFamily="34" charset="0"/>
                      </a:endParaRPr>
                    </a:p>
                    <a:p>
                      <a:pPr>
                        <a:lnSpc>
                          <a:spcPct val="88000"/>
                        </a:lnSpc>
                        <a:defRPr/>
                      </a:pPr>
                      <a:r>
                        <a:rPr lang="en-US" sz="900" dirty="0">
                          <a:solidFill>
                            <a:schemeClr val="tx1"/>
                          </a:solidFill>
                          <a:latin typeface="Tw Cen MT" panose="020B0602020104020603" pitchFamily="34" charset="0"/>
                          <a:cs typeface="Calibri" pitchFamily="34" charset="0"/>
                        </a:rPr>
                        <a:t>Guidelines for land slide assessment of Critical Infrastructure in specified areas established</a:t>
                      </a:r>
                      <a:endParaRPr lang="en-US" sz="900" dirty="0">
                        <a:solidFill>
                          <a:schemeClr val="tx1"/>
                        </a:solidFill>
                        <a:latin typeface="Tw Cen MT" panose="020B0602020104020603" pitchFamily="34" charset="0"/>
                      </a:endParaRPr>
                    </a:p>
                    <a:p>
                      <a:pPr>
                        <a:lnSpc>
                          <a:spcPct val="100000"/>
                        </a:lnSpc>
                      </a:pPr>
                      <a:endParaRPr lang="en-MY" sz="900" dirty="0">
                        <a:solidFill>
                          <a:schemeClr val="tx1"/>
                        </a:solidFill>
                        <a:latin typeface="Tw Cen MT" pitchFamily="34" charset="0"/>
                      </a:endParaRPr>
                    </a:p>
                  </a:txBody>
                  <a:tcPr>
                    <a:solidFill>
                      <a:srgbClr val="00B050">
                        <a:alpha val="10000"/>
                      </a:srgbClr>
                    </a:solidFill>
                  </a:tcPr>
                </a:tc>
                <a:tc>
                  <a:txBody>
                    <a:bodyPr/>
                    <a:lstStyle/>
                    <a:p>
                      <a:pPr>
                        <a:lnSpc>
                          <a:spcPct val="100000"/>
                        </a:lnSpc>
                      </a:pPr>
                      <a:endParaRPr lang="en-US" sz="900" dirty="0">
                        <a:solidFill>
                          <a:srgbClr val="FF0000"/>
                        </a:solidFill>
                        <a:latin typeface="Tw Cen MT" pitchFamily="34" charset="0"/>
                      </a:endParaRPr>
                    </a:p>
                    <a:p>
                      <a:pPr>
                        <a:lnSpc>
                          <a:spcPct val="100000"/>
                        </a:lnSpc>
                      </a:pPr>
                      <a:endParaRPr lang="en-MY" sz="900" dirty="0">
                        <a:solidFill>
                          <a:srgbClr val="FF0000"/>
                        </a:solidFill>
                        <a:latin typeface="Tw Cen MT" pitchFamily="34" charset="0"/>
                      </a:endParaRPr>
                    </a:p>
                  </a:txBody>
                  <a:tcPr>
                    <a:solidFill>
                      <a:srgbClr val="00B050">
                        <a:alpha val="10000"/>
                      </a:srgb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4771207"/>
            <a:ext cx="6857999" cy="5134793"/>
          </a:xfrm>
          <a:prstGeom prst="rect">
            <a:avLst/>
          </a:prstGeom>
          <a:noFill/>
          <a:ln w="19050">
            <a:solidFill>
              <a:srgbClr val="339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ext uri="{D42A27DB-BD31-4B8C-83A1-F6EECF244321}">
                <p14:modId xmlns:p14="http://schemas.microsoft.com/office/powerpoint/2010/main" val="3168970339"/>
              </p:ext>
            </p:extLst>
          </p:nvPr>
        </p:nvGraphicFramePr>
        <p:xfrm>
          <a:off x="4614530" y="254484"/>
          <a:ext cx="2232862" cy="1584960"/>
        </p:xfrm>
        <a:graphic>
          <a:graphicData uri="http://schemas.openxmlformats.org/drawingml/2006/table">
            <a:tbl>
              <a:tblPr firstRow="1" bandRow="1">
                <a:tableStyleId>{5C22544A-7EE6-4342-B048-85BDC9FD1C3A}</a:tableStyleId>
              </a:tblPr>
              <a:tblGrid>
                <a:gridCol w="2232862">
                  <a:extLst>
                    <a:ext uri="{9D8B030D-6E8A-4147-A177-3AD203B41FA5}">
                      <a16:colId xmlns:a16="http://schemas.microsoft.com/office/drawing/2014/main" val="2880578049"/>
                    </a:ext>
                  </a:extLst>
                </a:gridCol>
              </a:tblGrid>
              <a:tr h="352491">
                <a:tc>
                  <a:txBody>
                    <a:bodyPr/>
                    <a:lstStyle/>
                    <a:p>
                      <a:pPr algn="r"/>
                      <a:r>
                        <a:rPr lang="ms-MY" sz="1000" b="1" dirty="0">
                          <a:solidFill>
                            <a:schemeClr val="tx1"/>
                          </a:solidFill>
                          <a:latin typeface="Tw Cen MT" panose="020B0602020104020603" pitchFamily="34" charset="0"/>
                        </a:rPr>
                        <a:t>SPONSOR</a:t>
                      </a:r>
                      <a:endParaRPr lang="ms-MY" sz="1000" b="1" baseline="0" dirty="0">
                        <a:solidFill>
                          <a:schemeClr val="tx1"/>
                        </a:solidFill>
                        <a:latin typeface="Tw Cen MT" panose="020B0602020104020603" pitchFamily="34" charset="0"/>
                      </a:endParaRPr>
                    </a:p>
                    <a:p>
                      <a:pPr algn="r"/>
                      <a:r>
                        <a:rPr lang="ms-MY" sz="1000" b="0">
                          <a:solidFill>
                            <a:schemeClr val="tx1"/>
                          </a:solidFill>
                          <a:latin typeface="Tw Cen MT" panose="020B0602020104020603" pitchFamily="34" charset="0"/>
                        </a:rPr>
                        <a:t>Datuk Ir. </a:t>
                      </a:r>
                      <a:r>
                        <a:rPr lang="ms-MY" sz="1000" b="0" dirty="0">
                          <a:solidFill>
                            <a:schemeClr val="tx1"/>
                          </a:solidFill>
                          <a:latin typeface="Tw Cen MT" panose="020B0602020104020603" pitchFamily="34" charset="0"/>
                        </a:rPr>
                        <a:t>Elias Ismail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a:solidFill>
                            <a:schemeClr val="tx1"/>
                          </a:solidFill>
                          <a:latin typeface="Tw Cen MT" panose="020B0602020104020603" pitchFamily="34" charset="0"/>
                        </a:rPr>
                        <a:t>OWNER</a:t>
                      </a:r>
                      <a:r>
                        <a:rPr lang="ms-MY" sz="1000" b="1" baseline="0" dirty="0">
                          <a:solidFill>
                            <a:schemeClr val="tx1"/>
                          </a:solidFill>
                          <a:latin typeface="Tw Cen MT" panose="020B0602020104020603" pitchFamily="34" charset="0"/>
                        </a:rPr>
                        <a:t> </a:t>
                      </a:r>
                    </a:p>
                    <a:p>
                      <a:pPr algn="r"/>
                      <a:r>
                        <a:rPr lang="pt-BR" sz="1000">
                          <a:solidFill>
                            <a:schemeClr val="tx1"/>
                          </a:solidFill>
                          <a:latin typeface="Tw Cen MT" panose="020B0602020104020603" pitchFamily="34" charset="0"/>
                        </a:rPr>
                        <a:t>Ir.</a:t>
                      </a:r>
                      <a:r>
                        <a:rPr lang="pt-BR" sz="1000" baseline="0">
                          <a:solidFill>
                            <a:schemeClr val="tx1"/>
                          </a:solidFill>
                          <a:latin typeface="Tw Cen MT" panose="020B0602020104020603" pitchFamily="34" charset="0"/>
                        </a:rPr>
                        <a:t> M. Ramuseren Muthu</a:t>
                      </a:r>
                      <a:endParaRPr lang="ms-MY" sz="1000" dirty="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a:solidFill>
                            <a:schemeClr val="tx1"/>
                          </a:solidFill>
                          <a:latin typeface="Tw Cen MT" panose="020B0602020104020603" pitchFamily="34" charset="0"/>
                        </a:rPr>
                        <a:t>OIC</a:t>
                      </a:r>
                      <a:endParaRPr lang="ms-MY" sz="1000" b="1" baseline="0" dirty="0">
                        <a:solidFill>
                          <a:schemeClr val="tx1"/>
                        </a:solidFill>
                        <a:latin typeface="Tw Cen MT" panose="020B0602020104020603" pitchFamily="34" charset="0"/>
                      </a:endParaRPr>
                    </a:p>
                    <a:p>
                      <a:pPr algn="r"/>
                      <a:r>
                        <a:rPr lang="ms-MY" sz="1000" dirty="0">
                          <a:solidFill>
                            <a:schemeClr val="tx1"/>
                          </a:solidFill>
                          <a:latin typeface="Tw Cen MT" panose="020B0602020104020603" pitchFamily="34" charset="0"/>
                        </a:rPr>
                        <a:t>Zuraihi Abdul Ghani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a:latin typeface="Tw Cen MT" panose="020B0602020104020603" pitchFamily="34" charset="0"/>
                        </a:rPr>
                        <a:t>KPI LEADER</a:t>
                      </a:r>
                      <a:r>
                        <a:rPr lang="ms-MY" sz="1000" b="1" baseline="0" dirty="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331376036"/>
              </p:ext>
            </p:extLst>
          </p:nvPr>
        </p:nvGraphicFramePr>
        <p:xfrm>
          <a:off x="-2" y="445153"/>
          <a:ext cx="4401881" cy="1179643"/>
        </p:xfrm>
        <a:graphic>
          <a:graphicData uri="http://schemas.openxmlformats.org/drawingml/2006/table">
            <a:tbl>
              <a:tblPr firstRow="1" bandRow="1">
                <a:tableStyleId>{5C22544A-7EE6-4342-B048-85BDC9FD1C3A}</a:tableStyleId>
              </a:tblPr>
              <a:tblGrid>
                <a:gridCol w="4401881">
                  <a:extLst>
                    <a:ext uri="{9D8B030D-6E8A-4147-A177-3AD203B41FA5}">
                      <a16:colId xmlns:a16="http://schemas.microsoft.com/office/drawing/2014/main" val="2880578049"/>
                    </a:ext>
                  </a:extLst>
                </a:gridCol>
              </a:tblGrid>
              <a:tr h="405451">
                <a:tc>
                  <a:txBody>
                    <a:bodyPr/>
                    <a:lstStyle/>
                    <a:p>
                      <a:r>
                        <a:rPr lang="ms-MY" sz="1000" b="1" kern="1200" dirty="0">
                          <a:solidFill>
                            <a:schemeClr val="tx1"/>
                          </a:solidFill>
                          <a:latin typeface="Tw Cen MT" panose="020B0602020104020603" pitchFamily="34" charset="0"/>
                          <a:ea typeface="+mn-ea"/>
                          <a:cs typeface="+mn-cs"/>
                        </a:rPr>
                        <a:t>KPI DESCRIPTION</a:t>
                      </a:r>
                    </a:p>
                    <a:p>
                      <a:r>
                        <a:rPr lang="en-MY" sz="1000" b="0" kern="1200" dirty="0">
                          <a:solidFill>
                            <a:schemeClr val="tx1"/>
                          </a:solidFill>
                          <a:latin typeface="Tw Cen MT" panose="020B0602020104020603" pitchFamily="34" charset="0"/>
                          <a:ea typeface="+mn-ea"/>
                          <a:cs typeface="+mn-cs"/>
                        </a:rPr>
                        <a:t>At least 3 sustainable R&amp;D by MAMPAN completed by Q4 2019</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dirty="0">
                          <a:solidFill>
                            <a:schemeClr val="tx1"/>
                          </a:solidFill>
                          <a:latin typeface="Tw Cen MT" panose="020B0602020104020603" pitchFamily="34" charset="0"/>
                        </a:rPr>
                        <a:t>INITIATIVE</a:t>
                      </a:r>
                    </a:p>
                    <a:p>
                      <a:pPr>
                        <a:lnSpc>
                          <a:spcPct val="88000"/>
                        </a:lnSpc>
                        <a:defRPr/>
                      </a:pPr>
                      <a:r>
                        <a:rPr lang="en-MY" sz="1000" b="0" kern="1200" dirty="0">
                          <a:solidFill>
                            <a:schemeClr val="tx1"/>
                          </a:solidFill>
                          <a:latin typeface="Tw Cen MT" panose="020B0602020104020603" pitchFamily="34" charset="0"/>
                          <a:ea typeface="+mn-ea"/>
                          <a:cs typeface="+mn-cs"/>
                        </a:rPr>
                        <a:t>E1- Drive innovation in sustainable construction </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a:solidFill>
                            <a:schemeClr val="tx1"/>
                          </a:solidFill>
                          <a:latin typeface="Tw Cen MT" panose="020B0602020104020603" pitchFamily="34" charset="0"/>
                          <a:ea typeface="+mn-ea"/>
                          <a:cs typeface="+mn-cs"/>
                        </a:rPr>
                        <a:t>-</a:t>
                      </a:r>
                      <a:endParaRPr lang="ms-MY"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6" y="5011220"/>
            <a:ext cx="6864535" cy="1323439"/>
          </a:xfrm>
          <a:prstGeom prst="rect">
            <a:avLst/>
          </a:prstGeom>
          <a:noFill/>
        </p:spPr>
        <p:txBody>
          <a:bodyPr wrap="square" rtlCol="0">
            <a:spAutoFit/>
          </a:bodyPr>
          <a:lstStyle/>
          <a:p>
            <a:pPr algn="just"/>
            <a:r>
              <a:rPr lang="en-MY" sz="800" dirty="0">
                <a:latin typeface="Tw Cen MT" panose="020B0602020104020603" pitchFamily="34" charset="0"/>
              </a:rPr>
              <a:t>This KPI is under the purview of IWG6.</a:t>
            </a:r>
          </a:p>
          <a:p>
            <a:pPr algn="just"/>
            <a:endParaRPr lang="en-MY" sz="600" dirty="0">
              <a:latin typeface="Tw Cen MT" panose="020B0602020104020603" pitchFamily="34" charset="0"/>
            </a:endParaRPr>
          </a:p>
          <a:p>
            <a:pPr algn="just"/>
            <a:r>
              <a:rPr lang="en-MY" sz="800" dirty="0">
                <a:latin typeface="Tw Cen MT" panose="020B0602020104020603" pitchFamily="34" charset="0"/>
              </a:rPr>
              <a:t>Four (4) qualifying research partnerships with </a:t>
            </a:r>
            <a:r>
              <a:rPr lang="en-MY" sz="800" dirty="0" err="1">
                <a:latin typeface="Tw Cen MT" panose="020B0602020104020603" pitchFamily="34" charset="0"/>
              </a:rPr>
              <a:t>Universiti</a:t>
            </a:r>
            <a:r>
              <a:rPr lang="en-MY" sz="800" dirty="0">
                <a:latin typeface="Tw Cen MT" panose="020B0602020104020603" pitchFamily="34" charset="0"/>
              </a:rPr>
              <a:t> Malaya (UM), </a:t>
            </a:r>
            <a:r>
              <a:rPr lang="en-MY" sz="800" dirty="0" err="1">
                <a:latin typeface="Tw Cen MT" panose="020B0602020104020603" pitchFamily="34" charset="0"/>
              </a:rPr>
              <a:t>Universiti</a:t>
            </a:r>
            <a:r>
              <a:rPr lang="en-MY" sz="800" dirty="0">
                <a:latin typeface="Tw Cen MT" panose="020B0602020104020603" pitchFamily="34" charset="0"/>
              </a:rPr>
              <a:t> </a:t>
            </a:r>
            <a:r>
              <a:rPr lang="en-MY" sz="800" dirty="0" err="1">
                <a:latin typeface="Tw Cen MT" panose="020B0602020104020603" pitchFamily="34" charset="0"/>
              </a:rPr>
              <a:t>Sains</a:t>
            </a:r>
            <a:r>
              <a:rPr lang="en-MY" sz="800" dirty="0">
                <a:latin typeface="Tw Cen MT" panose="020B0602020104020603" pitchFamily="34" charset="0"/>
              </a:rPr>
              <a:t> Malaysia (USM), </a:t>
            </a:r>
            <a:r>
              <a:rPr lang="en-MY" sz="800" dirty="0" err="1">
                <a:latin typeface="Tw Cen MT" panose="020B0602020104020603" pitchFamily="34" charset="0"/>
              </a:rPr>
              <a:t>Universiti</a:t>
            </a:r>
            <a:r>
              <a:rPr lang="en-MY" sz="800" dirty="0">
                <a:latin typeface="Tw Cen MT" panose="020B0602020104020603" pitchFamily="34" charset="0"/>
              </a:rPr>
              <a:t> </a:t>
            </a:r>
            <a:r>
              <a:rPr lang="en-MY" sz="800" dirty="0" err="1">
                <a:latin typeface="Tw Cen MT" panose="020B0602020104020603" pitchFamily="34" charset="0"/>
              </a:rPr>
              <a:t>Teknologi</a:t>
            </a:r>
            <a:r>
              <a:rPr lang="en-MY" sz="800" dirty="0">
                <a:latin typeface="Tw Cen MT" panose="020B0602020104020603" pitchFamily="34" charset="0"/>
              </a:rPr>
              <a:t> Malaysia (UTM) and </a:t>
            </a:r>
            <a:r>
              <a:rPr lang="en-MY" sz="800" dirty="0" err="1">
                <a:latin typeface="Tw Cen MT" panose="020B0602020104020603" pitchFamily="34" charset="0"/>
              </a:rPr>
              <a:t>Universiti</a:t>
            </a:r>
            <a:r>
              <a:rPr lang="en-MY" sz="800" dirty="0">
                <a:latin typeface="Tw Cen MT" panose="020B0602020104020603" pitchFamily="34" charset="0"/>
              </a:rPr>
              <a:t> </a:t>
            </a:r>
            <a:r>
              <a:rPr lang="en-MY" sz="800" dirty="0" err="1">
                <a:latin typeface="Tw Cen MT" panose="020B0602020104020603" pitchFamily="34" charset="0"/>
              </a:rPr>
              <a:t>Kebangsaan</a:t>
            </a:r>
            <a:r>
              <a:rPr lang="en-MY" sz="800" dirty="0">
                <a:latin typeface="Tw Cen MT" panose="020B0602020104020603" pitchFamily="34" charset="0"/>
              </a:rPr>
              <a:t> Malaysia (UKM) were approved and </a:t>
            </a:r>
            <a:r>
              <a:rPr lang="en-MY" sz="800" dirty="0" err="1">
                <a:latin typeface="Tw Cen MT" panose="020B0602020104020603" pitchFamily="34" charset="0"/>
              </a:rPr>
              <a:t>MoU</a:t>
            </a:r>
            <a:r>
              <a:rPr lang="en-MY" sz="800" dirty="0">
                <a:latin typeface="Tw Cen MT" panose="020B0602020104020603" pitchFamily="34" charset="0"/>
              </a:rPr>
              <a:t> signed. </a:t>
            </a:r>
            <a:endParaRPr lang="en-MY" sz="800" dirty="0" smtClean="0">
              <a:latin typeface="Tw Cen MT" panose="020B0602020104020603" pitchFamily="34" charset="0"/>
            </a:endParaRPr>
          </a:p>
          <a:p>
            <a:pPr algn="just"/>
            <a:endParaRPr lang="en-MY" sz="800" dirty="0" smtClean="0">
              <a:latin typeface="Tw Cen MT" panose="020B0602020104020603" pitchFamily="34" charset="0"/>
            </a:endParaRPr>
          </a:p>
          <a:p>
            <a:pPr algn="just"/>
            <a:r>
              <a:rPr lang="en-MY" sz="800" dirty="0">
                <a:latin typeface="Tw Cen MT" panose="020B0602020104020603" pitchFamily="34" charset="0"/>
              </a:rPr>
              <a:t>Sustainable Excellence Centre (MAMPAN</a:t>
            </a:r>
            <a:r>
              <a:rPr lang="en-MY" sz="800" dirty="0" smtClean="0">
                <a:latin typeface="Tw Cen MT" panose="020B0602020104020603" pitchFamily="34" charset="0"/>
              </a:rPr>
              <a:t>) launched on 1 Dec 2016 </a:t>
            </a:r>
            <a:r>
              <a:rPr lang="en-MY" sz="800" dirty="0">
                <a:latin typeface="Tw Cen MT" panose="020B0602020104020603" pitchFamily="34" charset="0"/>
              </a:rPr>
              <a:t>is a unit under Construction Research Institute of Malaysia (CREAM) </a:t>
            </a:r>
            <a:r>
              <a:rPr lang="en-MY" sz="800" dirty="0" smtClean="0">
                <a:latin typeface="Tw Cen MT" panose="020B0602020104020603" pitchFamily="34" charset="0"/>
              </a:rPr>
              <a:t>as a </a:t>
            </a:r>
            <a:r>
              <a:rPr lang="en-MY" sz="800" dirty="0">
                <a:latin typeface="Tw Cen MT" panose="020B0602020104020603" pitchFamily="34" charset="0"/>
              </a:rPr>
              <a:t>reference </a:t>
            </a:r>
            <a:r>
              <a:rPr lang="en-MY" sz="800" dirty="0" err="1">
                <a:latin typeface="Tw Cen MT" panose="020B0602020104020603" pitchFamily="34" charset="0"/>
              </a:rPr>
              <a:t>center</a:t>
            </a:r>
            <a:r>
              <a:rPr lang="en-MY" sz="800" dirty="0">
                <a:latin typeface="Tw Cen MT" panose="020B0602020104020603" pitchFamily="34" charset="0"/>
              </a:rPr>
              <a:t> for sustainable construction and development. Later on 20 Feb 2017, the Research Advisory Council (RAC) also under CREAM was established to advise on the research areas. From the Five (5) topics identified by RAC, 4 topics were enhanced &amp; endorsed by the Board of Trustee (BOT) of CREAM. The 4 topics that are managed by MAMPAN are as follows :</a:t>
            </a:r>
          </a:p>
          <a:p>
            <a:pPr algn="just"/>
            <a:endParaRPr lang="en-MY" sz="800" dirty="0">
              <a:latin typeface="Tw Cen MT" panose="020B0602020104020603" pitchFamily="34" charset="0"/>
            </a:endParaRPr>
          </a:p>
        </p:txBody>
      </p:sp>
      <p:sp>
        <p:nvSpPr>
          <p:cNvPr id="5" name="Rectangle 4"/>
          <p:cNvSpPr/>
          <p:nvPr/>
        </p:nvSpPr>
        <p:spPr>
          <a:xfrm>
            <a:off x="2110332" y="63798"/>
            <a:ext cx="2813334" cy="307777"/>
          </a:xfrm>
          <a:prstGeom prst="rect">
            <a:avLst/>
          </a:prstGeom>
          <a:ln>
            <a:noFill/>
          </a:ln>
        </p:spPr>
        <p:txBody>
          <a:bodyPr wrap="none">
            <a:spAutoFit/>
          </a:bodyPr>
          <a:lstStyle/>
          <a:p>
            <a:r>
              <a:rPr lang="ms-MY" sz="1400" b="1" dirty="0">
                <a:solidFill>
                  <a:srgbClr val="00B050"/>
                </a:solidFill>
                <a:latin typeface="Tw Cen MT" panose="020B0602020104020603" pitchFamily="34" charset="0"/>
              </a:rPr>
              <a:t>ENVIRONMENTAL SUSTAINABILITY</a:t>
            </a: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a:solidFill>
                  <a:schemeClr val="bg1"/>
                </a:solidFill>
                <a:latin typeface="Tw Cen MT" panose="020B0602020104020603" pitchFamily="34" charset="0"/>
              </a:rPr>
              <a:t>KPI E1-032</a:t>
            </a:r>
            <a:endParaRPr lang="ms-MY" sz="2800" dirty="0">
              <a:solidFill>
                <a:schemeClr val="bg1"/>
              </a:solidFill>
            </a:endParaRPr>
          </a:p>
        </p:txBody>
      </p:sp>
      <p:sp>
        <p:nvSpPr>
          <p:cNvPr id="15" name="TextBox 14"/>
          <p:cNvSpPr txBox="1"/>
          <p:nvPr/>
        </p:nvSpPr>
        <p:spPr>
          <a:xfrm>
            <a:off x="0" y="4777869"/>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PROGRESS REPORT UNTIL Q2 2018</a:t>
            </a:r>
            <a:endParaRPr lang="en-MY" sz="900" b="1" dirty="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ANNUAL TARGET</a:t>
            </a:r>
            <a:endParaRPr lang="en-MY" sz="900" b="1" dirty="0">
              <a:solidFill>
                <a:schemeClr val="bg1"/>
              </a:solidFill>
              <a:latin typeface="Tw Cen MT" panose="020B0602020104020603" pitchFamily="34" charset="0"/>
            </a:endParaRPr>
          </a:p>
        </p:txBody>
      </p:sp>
      <p:graphicFrame>
        <p:nvGraphicFramePr>
          <p:cNvPr id="14" name="Table 13"/>
          <p:cNvGraphicFramePr>
            <a:graphicFrameLocks noGrp="1"/>
          </p:cNvGraphicFramePr>
          <p:nvPr>
            <p:extLst>
              <p:ext uri="{D42A27DB-BD31-4B8C-83A1-F6EECF244321}">
                <p14:modId xmlns:p14="http://schemas.microsoft.com/office/powerpoint/2010/main" val="3700670985"/>
              </p:ext>
            </p:extLst>
          </p:nvPr>
        </p:nvGraphicFramePr>
        <p:xfrm>
          <a:off x="47625" y="6209021"/>
          <a:ext cx="6752564" cy="3627120"/>
        </p:xfrm>
        <a:graphic>
          <a:graphicData uri="http://schemas.openxmlformats.org/drawingml/2006/table">
            <a:tbl>
              <a:tblPr firstRow="1" bandRow="1">
                <a:tableStyleId>{93296810-A885-4BE3-A3E7-6D5BEEA58F35}</a:tableStyleId>
              </a:tblPr>
              <a:tblGrid>
                <a:gridCol w="1392865">
                  <a:extLst>
                    <a:ext uri="{9D8B030D-6E8A-4147-A177-3AD203B41FA5}">
                      <a16:colId xmlns:a16="http://schemas.microsoft.com/office/drawing/2014/main" val="20000"/>
                    </a:ext>
                  </a:extLst>
                </a:gridCol>
                <a:gridCol w="435935">
                  <a:extLst>
                    <a:ext uri="{9D8B030D-6E8A-4147-A177-3AD203B41FA5}">
                      <a16:colId xmlns:a16="http://schemas.microsoft.com/office/drawing/2014/main" val="20001"/>
                    </a:ext>
                  </a:extLst>
                </a:gridCol>
                <a:gridCol w="438150">
                  <a:extLst>
                    <a:ext uri="{9D8B030D-6E8A-4147-A177-3AD203B41FA5}">
                      <a16:colId xmlns:a16="http://schemas.microsoft.com/office/drawing/2014/main" val="20002"/>
                    </a:ext>
                  </a:extLst>
                </a:gridCol>
                <a:gridCol w="1476375">
                  <a:extLst>
                    <a:ext uri="{9D8B030D-6E8A-4147-A177-3AD203B41FA5}">
                      <a16:colId xmlns:a16="http://schemas.microsoft.com/office/drawing/2014/main" val="20003"/>
                    </a:ext>
                  </a:extLst>
                </a:gridCol>
                <a:gridCol w="3009239">
                  <a:extLst>
                    <a:ext uri="{9D8B030D-6E8A-4147-A177-3AD203B41FA5}">
                      <a16:colId xmlns:a16="http://schemas.microsoft.com/office/drawing/2014/main" val="20004"/>
                    </a:ext>
                  </a:extLst>
                </a:gridCol>
              </a:tblGrid>
              <a:tr h="201304">
                <a:tc>
                  <a:txBody>
                    <a:bodyPr/>
                    <a:lstStyle/>
                    <a:p>
                      <a:pPr algn="ctr"/>
                      <a:r>
                        <a:rPr lang="en-MY" sz="800" dirty="0" smtClean="0"/>
                        <a:t>R&amp;D</a:t>
                      </a:r>
                      <a:r>
                        <a:rPr lang="en-MY" sz="800" baseline="0" dirty="0" smtClean="0"/>
                        <a:t> Title</a:t>
                      </a:r>
                      <a:endParaRPr lang="en-MY" sz="800" dirty="0">
                        <a:latin typeface="Tw Cen MT"/>
                      </a:endParaRPr>
                    </a:p>
                  </a:txBody>
                  <a:tcPr anchor="ctr"/>
                </a:tc>
                <a:tc>
                  <a:txBody>
                    <a:bodyPr/>
                    <a:lstStyle/>
                    <a:p>
                      <a:pPr algn="ctr"/>
                      <a:r>
                        <a:rPr lang="en-MY" sz="800" dirty="0" smtClean="0"/>
                        <a:t>Start </a:t>
                      </a:r>
                      <a:endParaRPr lang="en-MY" sz="800" dirty="0">
                        <a:latin typeface="Tw Cen MT"/>
                      </a:endParaRPr>
                    </a:p>
                  </a:txBody>
                  <a:tcPr anchor="ctr"/>
                </a:tc>
                <a:tc>
                  <a:txBody>
                    <a:bodyPr/>
                    <a:lstStyle/>
                    <a:p>
                      <a:pPr algn="ctr"/>
                      <a:r>
                        <a:rPr lang="en-MY" sz="800" dirty="0" smtClean="0"/>
                        <a:t>End </a:t>
                      </a:r>
                      <a:endParaRPr lang="en-MY" sz="800" dirty="0">
                        <a:latin typeface="Tw Cen MT"/>
                      </a:endParaRPr>
                    </a:p>
                  </a:txBody>
                  <a:tcPr anchor="ctr"/>
                </a:tc>
                <a:tc>
                  <a:txBody>
                    <a:bodyPr/>
                    <a:lstStyle/>
                    <a:p>
                      <a:pPr algn="ctr"/>
                      <a:r>
                        <a:rPr lang="en-MY" sz="800" dirty="0" smtClean="0"/>
                        <a:t>Output</a:t>
                      </a:r>
                      <a:endParaRPr lang="en-MY" sz="800" dirty="0">
                        <a:latin typeface="Tw Cen MT"/>
                      </a:endParaRPr>
                    </a:p>
                  </a:txBody>
                  <a:tcPr anchor="ctr"/>
                </a:tc>
                <a:tc>
                  <a:txBody>
                    <a:bodyPr/>
                    <a:lstStyle/>
                    <a:p>
                      <a:pPr algn="ctr"/>
                      <a:r>
                        <a:rPr lang="en-MY" sz="800" dirty="0" smtClean="0"/>
                        <a:t>Progress</a:t>
                      </a:r>
                      <a:endParaRPr lang="en-MY" sz="800" dirty="0">
                        <a:latin typeface="Tw Cen MT"/>
                      </a:endParaRPr>
                    </a:p>
                  </a:txBody>
                  <a:tcPr anchor="ctr"/>
                </a:tc>
                <a:extLst>
                  <a:ext uri="{0D108BD9-81ED-4DB2-BD59-A6C34878D82A}">
                    <a16:rowId xmlns:a16="http://schemas.microsoft.com/office/drawing/2014/main" val="10000"/>
                  </a:ext>
                </a:extLst>
              </a:tr>
              <a:tr h="370840">
                <a:tc>
                  <a:txBody>
                    <a:bodyPr/>
                    <a:lstStyle/>
                    <a:p>
                      <a:r>
                        <a:rPr lang="en-MY" sz="800" dirty="0" smtClean="0"/>
                        <a:t>Development of Flood Risk Assessment (FRA) and Flood Vulnerability Index (FVI) for Critical Infrastructure (CI) in Malaysia</a:t>
                      </a:r>
                      <a:endParaRPr lang="en-MY" sz="800" dirty="0">
                        <a:latin typeface="Tw Cen MT"/>
                      </a:endParaRPr>
                    </a:p>
                  </a:txBody>
                  <a:tcPr/>
                </a:tc>
                <a:tc>
                  <a:txBody>
                    <a:bodyPr/>
                    <a:lstStyle/>
                    <a:p>
                      <a:pPr algn="ctr"/>
                      <a:r>
                        <a:rPr lang="en-MY" sz="800" dirty="0" smtClean="0"/>
                        <a:t>Dec 2017</a:t>
                      </a:r>
                      <a:endParaRPr lang="en-MY" sz="800" dirty="0">
                        <a:latin typeface="Tw Cen MT"/>
                      </a:endParaRPr>
                    </a:p>
                  </a:txBody>
                  <a:tcPr/>
                </a:tc>
                <a:tc>
                  <a:txBody>
                    <a:bodyPr/>
                    <a:lstStyle/>
                    <a:p>
                      <a:pPr algn="ctr"/>
                      <a:r>
                        <a:rPr lang="en-MY" sz="800" dirty="0" smtClean="0"/>
                        <a:t>Dec 2019</a:t>
                      </a:r>
                      <a:endParaRPr lang="en-MY" sz="800" dirty="0">
                        <a:latin typeface="Tw Cen MT"/>
                      </a:endParaRPr>
                    </a:p>
                  </a:txBody>
                  <a:tcPr/>
                </a:tc>
                <a:tc>
                  <a:txBody>
                    <a:bodyPr/>
                    <a:lstStyle/>
                    <a:p>
                      <a:r>
                        <a:rPr lang="en-MY" sz="800" dirty="0" smtClean="0"/>
                        <a:t>Flood risk map, FVI for CI, Flood &amp; development zoning and guidelines of FVI for critical infrastructure (CI)</a:t>
                      </a:r>
                      <a:endParaRPr lang="en-MY" sz="800" dirty="0">
                        <a:latin typeface="Tw Cen MT"/>
                      </a:endParaRPr>
                    </a:p>
                  </a:txBody>
                  <a:tcPr/>
                </a:tc>
                <a:tc>
                  <a:txBody>
                    <a:bodyPr/>
                    <a:lstStyle/>
                    <a:p>
                      <a:r>
                        <a:rPr lang="en-MY" sz="800" dirty="0" smtClean="0"/>
                        <a:t>Content manual guidelines was revised according to the latest template from </a:t>
                      </a:r>
                      <a:r>
                        <a:rPr lang="en-MY" sz="800" dirty="0" err="1" smtClean="0"/>
                        <a:t>PLANMalaysia</a:t>
                      </a:r>
                      <a:r>
                        <a:rPr lang="en-MY" sz="800" dirty="0" smtClean="0"/>
                        <a:t>. GIS process of FVI and flood hydrodynamic model of the study area in Kelantan and Penang being develop. The flood data (DTM, flood model, and flood hazard map) obtained from JPS Malaysia.  Technical Working Group held 3 meetings to monitor and comment on the development of </a:t>
                      </a:r>
                      <a:r>
                        <a:rPr lang="en-US" sz="800" dirty="0" smtClean="0"/>
                        <a:t>R&amp;D.  </a:t>
                      </a:r>
                      <a:r>
                        <a:rPr lang="en-US" sz="800" b="1" dirty="0" smtClean="0"/>
                        <a:t>40% progress on track</a:t>
                      </a:r>
                      <a:endParaRPr lang="en-MY" sz="800" b="1" dirty="0">
                        <a:latin typeface="Tw Cen MT"/>
                      </a:endParaRPr>
                    </a:p>
                  </a:txBody>
                  <a:tcPr/>
                </a:tc>
                <a:extLst>
                  <a:ext uri="{0D108BD9-81ED-4DB2-BD59-A6C34878D82A}">
                    <a16:rowId xmlns:a16="http://schemas.microsoft.com/office/drawing/2014/main" val="10001"/>
                  </a:ext>
                </a:extLst>
              </a:tr>
              <a:tr h="370840">
                <a:tc>
                  <a:txBody>
                    <a:bodyPr/>
                    <a:lstStyle/>
                    <a:p>
                      <a:r>
                        <a:rPr lang="en-MY" sz="800" dirty="0" smtClean="0"/>
                        <a:t>Guidelines for Landslides Vulnerability Assessment for Critical Infrastructure (CI) in Malaysia (Parameters, Vulnerability Index, Risk Index, Vulnerability Assessment)</a:t>
                      </a:r>
                      <a:endParaRPr lang="en-MY" sz="800" dirty="0">
                        <a:latin typeface="Tw Cen MT"/>
                      </a:endParaRPr>
                    </a:p>
                  </a:txBody>
                  <a:tcPr/>
                </a:tc>
                <a:tc>
                  <a:txBody>
                    <a:bodyPr/>
                    <a:lstStyle/>
                    <a:p>
                      <a:pPr algn="ctr"/>
                      <a:r>
                        <a:rPr lang="en-MY" sz="800" dirty="0" smtClean="0"/>
                        <a:t>Dec 2017</a:t>
                      </a:r>
                      <a:endParaRPr lang="en-MY" sz="800" dirty="0">
                        <a:latin typeface="Tw Cen MT"/>
                      </a:endParaRPr>
                    </a:p>
                  </a:txBody>
                  <a:tcPr/>
                </a:tc>
                <a:tc>
                  <a:txBody>
                    <a:bodyPr/>
                    <a:lstStyle/>
                    <a:p>
                      <a:pPr algn="ctr"/>
                      <a:r>
                        <a:rPr lang="en-MY" sz="800" dirty="0" smtClean="0"/>
                        <a:t>Dec 2019</a:t>
                      </a:r>
                      <a:endParaRPr lang="en-MY" sz="800" dirty="0">
                        <a:latin typeface="Tw Cen MT"/>
                      </a:endParaRPr>
                    </a:p>
                  </a:txBody>
                  <a:tcPr/>
                </a:tc>
                <a:tc>
                  <a:txBody>
                    <a:bodyPr/>
                    <a:lstStyle/>
                    <a:p>
                      <a:r>
                        <a:rPr lang="en-MY" sz="800" dirty="0" smtClean="0"/>
                        <a:t>Parameters for landslides vulnerability assessment and risk index for CI, landslides vulnerability assessment, risk index for CI, guidelines for landslides vulnerability assessment and risk index for CI</a:t>
                      </a:r>
                      <a:endParaRPr lang="en-MY" sz="800" dirty="0">
                        <a:latin typeface="Tw Cen MT"/>
                      </a:endParaRPr>
                    </a:p>
                  </a:txBody>
                  <a:tcPr/>
                </a:tc>
                <a:tc>
                  <a:txBody>
                    <a:bodyPr/>
                    <a:lstStyle/>
                    <a:p>
                      <a:r>
                        <a:rPr lang="en-MY" sz="800" dirty="0" smtClean="0"/>
                        <a:t>Content manual guidelines was revised according to the latest template from </a:t>
                      </a:r>
                      <a:r>
                        <a:rPr lang="en-MY" sz="800" dirty="0" err="1" smtClean="0"/>
                        <a:t>PLANMalaysia</a:t>
                      </a:r>
                      <a:r>
                        <a:rPr lang="en-MY" sz="800" dirty="0" smtClean="0"/>
                        <a:t>. Characterization of critical element-at-risk mapped. The vulnerability determination for identified CI has been addressed.</a:t>
                      </a:r>
                      <a:r>
                        <a:rPr lang="en-US" sz="800" dirty="0" smtClean="0"/>
                        <a:t> Technical Working Group held 3 meetings </a:t>
                      </a:r>
                      <a:r>
                        <a:rPr lang="en-MY" sz="800" dirty="0" smtClean="0"/>
                        <a:t>to monitor and comment on the development of </a:t>
                      </a:r>
                      <a:r>
                        <a:rPr lang="en-US" sz="800" dirty="0" smtClean="0"/>
                        <a:t>R&amp;D.   </a:t>
                      </a:r>
                    </a:p>
                    <a:p>
                      <a:r>
                        <a:rPr lang="en-US" sz="800" b="1" dirty="0" smtClean="0"/>
                        <a:t>45% progress on track.</a:t>
                      </a:r>
                      <a:endParaRPr lang="en-MY" sz="800" b="1" dirty="0">
                        <a:latin typeface="Tw Cen MT"/>
                      </a:endParaRPr>
                    </a:p>
                  </a:txBody>
                  <a:tcPr/>
                </a:tc>
                <a:extLst>
                  <a:ext uri="{0D108BD9-81ED-4DB2-BD59-A6C34878D82A}">
                    <a16:rowId xmlns:a16="http://schemas.microsoft.com/office/drawing/2014/main" val="10002"/>
                  </a:ext>
                </a:extLst>
              </a:tr>
              <a:tr h="370840">
                <a:tc>
                  <a:txBody>
                    <a:bodyPr/>
                    <a:lstStyle/>
                    <a:p>
                      <a:r>
                        <a:rPr lang="en-MY" sz="800" dirty="0" smtClean="0"/>
                        <a:t>Review on Adequacy of Guidelines for Construction on Peat &amp; Organic Soils in Malaysia</a:t>
                      </a:r>
                      <a:endParaRPr lang="en-MY" sz="800" dirty="0">
                        <a:latin typeface="Tw Cen MT"/>
                      </a:endParaRPr>
                    </a:p>
                  </a:txBody>
                  <a:tcPr/>
                </a:tc>
                <a:tc>
                  <a:txBody>
                    <a:bodyPr/>
                    <a:lstStyle/>
                    <a:p>
                      <a:pPr algn="ctr"/>
                      <a:r>
                        <a:rPr lang="en-MY" sz="800" dirty="0" smtClean="0"/>
                        <a:t>Dec 2017</a:t>
                      </a:r>
                      <a:endParaRPr lang="en-MY" sz="800" dirty="0">
                        <a:latin typeface="Tw Cen MT"/>
                      </a:endParaRPr>
                    </a:p>
                  </a:txBody>
                  <a:tcPr/>
                </a:tc>
                <a:tc>
                  <a:txBody>
                    <a:bodyPr/>
                    <a:lstStyle/>
                    <a:p>
                      <a:pPr algn="ctr"/>
                      <a:r>
                        <a:rPr lang="en-MY" sz="800" dirty="0" smtClean="0"/>
                        <a:t>June 2018</a:t>
                      </a:r>
                      <a:endParaRPr lang="en-MY" sz="800" dirty="0">
                        <a:latin typeface="Tw Cen MT"/>
                      </a:endParaRPr>
                    </a:p>
                  </a:txBody>
                  <a:tcPr/>
                </a:tc>
                <a:tc>
                  <a:txBody>
                    <a:bodyPr/>
                    <a:lstStyle/>
                    <a:p>
                      <a:r>
                        <a:rPr lang="en-US" sz="800" dirty="0" smtClean="0"/>
                        <a:t>Reviewed Guidelines on Peat Soils</a:t>
                      </a:r>
                      <a:endParaRPr lang="en-MY" sz="800" dirty="0">
                        <a:latin typeface="Tw Cen MT"/>
                      </a:endParaRPr>
                    </a:p>
                  </a:txBody>
                  <a:tcPr/>
                </a:tc>
                <a:tc>
                  <a:txBody>
                    <a:bodyPr/>
                    <a:lstStyle/>
                    <a:p>
                      <a:r>
                        <a:rPr lang="en-US" sz="800" dirty="0" smtClean="0"/>
                        <a:t>Guidelines for construction on Peat soils was completed  on 30 June 2018.  </a:t>
                      </a:r>
                    </a:p>
                    <a:p>
                      <a:r>
                        <a:rPr lang="en-US" sz="800" b="1" dirty="0" smtClean="0"/>
                        <a:t>100% completed.</a:t>
                      </a:r>
                      <a:endParaRPr lang="en-MY" sz="800" b="1" dirty="0">
                        <a:latin typeface="Tw Cen MT"/>
                      </a:endParaRPr>
                    </a:p>
                  </a:txBody>
                  <a:tcPr/>
                </a:tc>
                <a:extLst>
                  <a:ext uri="{0D108BD9-81ED-4DB2-BD59-A6C34878D82A}">
                    <a16:rowId xmlns:a16="http://schemas.microsoft.com/office/drawing/2014/main" val="10003"/>
                  </a:ext>
                </a:extLst>
              </a:tr>
              <a:tr h="370840">
                <a:tc>
                  <a:txBody>
                    <a:bodyPr/>
                    <a:lstStyle/>
                    <a:p>
                      <a:r>
                        <a:rPr kumimoji="0" lang="en-MY" sz="800" u="none" strike="noStrike" kern="1200" cap="none" spc="0" normalizeH="0" baseline="0" noProof="0" dirty="0" smtClean="0">
                          <a:ln>
                            <a:noFill/>
                          </a:ln>
                          <a:effectLst/>
                          <a:uLnTx/>
                          <a:uFillTx/>
                        </a:rPr>
                        <a:t>Geotechnical Engineering on Peat &amp; Organic Soils in Malaysian Construction Industry Roadmap</a:t>
                      </a:r>
                      <a:endParaRPr lang="en-MY" sz="800" dirty="0">
                        <a:latin typeface="Tw Cen MT"/>
                      </a:endParaRPr>
                    </a:p>
                  </a:txBody>
                  <a:tcPr/>
                </a:tc>
                <a:tc>
                  <a:txBody>
                    <a:bodyPr/>
                    <a:lstStyle/>
                    <a:p>
                      <a:pPr algn="ctr"/>
                      <a:r>
                        <a:rPr lang="en-MY" sz="800" dirty="0" smtClean="0"/>
                        <a:t>Dec 2017</a:t>
                      </a:r>
                      <a:endParaRPr lang="en-MY" sz="800" dirty="0">
                        <a:latin typeface="Tw Cen MT"/>
                      </a:endParaRPr>
                    </a:p>
                  </a:txBody>
                  <a:tcPr/>
                </a:tc>
                <a:tc>
                  <a:txBody>
                    <a:bodyPr/>
                    <a:lstStyle/>
                    <a:p>
                      <a:pPr algn="ctr"/>
                      <a:r>
                        <a:rPr lang="en-MY" sz="800" dirty="0" smtClean="0"/>
                        <a:t>Dec 2018</a:t>
                      </a:r>
                      <a:endParaRPr lang="en-MY" sz="800" dirty="0">
                        <a:latin typeface="Tw Cen MT"/>
                      </a:endParaRPr>
                    </a:p>
                  </a:txBody>
                  <a:tcPr/>
                </a:tc>
                <a:tc>
                  <a:txBody>
                    <a:bodyPr/>
                    <a:lstStyle/>
                    <a:p>
                      <a:r>
                        <a:rPr kumimoji="0" lang="en-MY" sz="800" u="none" strike="noStrike" kern="1200" cap="none" spc="0" normalizeH="0" baseline="0" noProof="0" dirty="0" smtClean="0">
                          <a:ln>
                            <a:noFill/>
                          </a:ln>
                          <a:effectLst/>
                          <a:uLnTx/>
                          <a:uFillTx/>
                        </a:rPr>
                        <a:t>Implementation strategy for the Roadmap</a:t>
                      </a:r>
                      <a:endParaRPr lang="en-MY" sz="800" dirty="0">
                        <a:latin typeface="Tw Cen MT"/>
                      </a:endParaRPr>
                    </a:p>
                  </a:txBody>
                  <a:tcPr/>
                </a:tc>
                <a:tc>
                  <a:txBody>
                    <a:bodyPr/>
                    <a:lstStyle/>
                    <a:p>
                      <a:r>
                        <a:rPr kumimoji="0" lang="en-US" sz="800" u="none" strike="noStrike" kern="1200" cap="none" spc="0" normalizeH="0" baseline="0" noProof="0" dirty="0" smtClean="0">
                          <a:ln>
                            <a:noFill/>
                          </a:ln>
                          <a:effectLst/>
                          <a:uLnTx/>
                          <a:uFillTx/>
                        </a:rPr>
                        <a:t>Technical Working Group committee has been identified. Workshop on identification of research themes and titles was held on 22 Feb 2018. Term &amp; Condition for the appointment of consultant has been finalized and RFP was called in May 2018. The appointment of the consultant is expected to be finalized by Aug 2018. </a:t>
                      </a:r>
                    </a:p>
                    <a:p>
                      <a:r>
                        <a:rPr lang="en-US" sz="800" b="1" dirty="0" smtClean="0"/>
                        <a:t>45% progress on track.</a:t>
                      </a:r>
                      <a:endParaRPr lang="en-MY" sz="800" b="1" dirty="0">
                        <a:latin typeface="Tw Cen MT"/>
                      </a:endParaRPr>
                    </a:p>
                  </a:txBody>
                  <a:tcPr/>
                </a:tc>
                <a:extLst>
                  <a:ext uri="{0D108BD9-81ED-4DB2-BD59-A6C34878D82A}">
                    <a16:rowId xmlns:a16="http://schemas.microsoft.com/office/drawing/2014/main" val="10004"/>
                  </a:ext>
                </a:extLst>
              </a:tr>
            </a:tbl>
          </a:graphicData>
        </a:graphic>
      </p:graphicFrame>
      <p:sp>
        <p:nvSpPr>
          <p:cNvPr id="17" name="TextBox 16"/>
          <p:cNvSpPr txBox="1"/>
          <p:nvPr/>
        </p:nvSpPr>
        <p:spPr>
          <a:xfrm>
            <a:off x="1455332" y="6773161"/>
            <a:ext cx="838691" cy="215444"/>
          </a:xfrm>
          <a:prstGeom prst="rect">
            <a:avLst/>
          </a:prstGeom>
          <a:noFill/>
          <a:ln w="3175">
            <a:solidFill>
              <a:schemeClr val="tx1"/>
            </a:solidFill>
          </a:ln>
        </p:spPr>
        <p:txBody>
          <a:bodyPr wrap="none" rtlCol="0">
            <a:spAutoFit/>
          </a:bodyPr>
          <a:lstStyle/>
          <a:p>
            <a:r>
              <a:rPr lang="en-MY" sz="800" dirty="0" smtClean="0">
                <a:latin typeface="Tw Cen MT"/>
              </a:rPr>
              <a:t>2 years period</a:t>
            </a:r>
            <a:endParaRPr lang="en-MY" sz="800" dirty="0">
              <a:latin typeface="Tw Cen MT"/>
            </a:endParaRPr>
          </a:p>
        </p:txBody>
      </p:sp>
      <p:sp>
        <p:nvSpPr>
          <p:cNvPr id="18" name="TextBox 17"/>
          <p:cNvSpPr txBox="1"/>
          <p:nvPr/>
        </p:nvSpPr>
        <p:spPr>
          <a:xfrm>
            <a:off x="1454741" y="7733636"/>
            <a:ext cx="838691" cy="215444"/>
          </a:xfrm>
          <a:prstGeom prst="rect">
            <a:avLst/>
          </a:prstGeom>
          <a:noFill/>
          <a:ln w="3175">
            <a:solidFill>
              <a:schemeClr val="tx1"/>
            </a:solidFill>
          </a:ln>
        </p:spPr>
        <p:txBody>
          <a:bodyPr wrap="none" rtlCol="0">
            <a:spAutoFit/>
          </a:bodyPr>
          <a:lstStyle/>
          <a:p>
            <a:r>
              <a:rPr lang="en-MY" sz="800" dirty="0" smtClean="0">
                <a:latin typeface="Tw Cen MT"/>
              </a:rPr>
              <a:t>2 years period</a:t>
            </a:r>
            <a:endParaRPr lang="en-MY" sz="800" dirty="0">
              <a:latin typeface="Tw Cen MT"/>
            </a:endParaRPr>
          </a:p>
        </p:txBody>
      </p:sp>
      <p:sp>
        <p:nvSpPr>
          <p:cNvPr id="22" name="TextBox 21"/>
          <p:cNvSpPr txBox="1"/>
          <p:nvPr/>
        </p:nvSpPr>
        <p:spPr>
          <a:xfrm>
            <a:off x="1479403" y="8757905"/>
            <a:ext cx="809837" cy="215444"/>
          </a:xfrm>
          <a:prstGeom prst="rect">
            <a:avLst/>
          </a:prstGeom>
          <a:noFill/>
          <a:ln w="3175">
            <a:solidFill>
              <a:schemeClr val="tx1"/>
            </a:solidFill>
          </a:ln>
        </p:spPr>
        <p:txBody>
          <a:bodyPr wrap="none" rtlCol="0">
            <a:spAutoFit/>
          </a:bodyPr>
          <a:lstStyle/>
          <a:p>
            <a:r>
              <a:rPr lang="en-MY" sz="800" dirty="0" smtClean="0">
                <a:latin typeface="Tw Cen MT"/>
              </a:rPr>
              <a:t>7 </a:t>
            </a:r>
            <a:r>
              <a:rPr lang="en-MY" sz="800" dirty="0" err="1" smtClean="0">
                <a:latin typeface="Tw Cen MT"/>
              </a:rPr>
              <a:t>mths</a:t>
            </a:r>
            <a:r>
              <a:rPr lang="en-MY" sz="800" dirty="0" smtClean="0">
                <a:latin typeface="Tw Cen MT"/>
              </a:rPr>
              <a:t> period</a:t>
            </a:r>
            <a:endParaRPr lang="en-MY" sz="800" dirty="0">
              <a:latin typeface="Tw Cen MT"/>
            </a:endParaRPr>
          </a:p>
        </p:txBody>
      </p:sp>
      <p:sp>
        <p:nvSpPr>
          <p:cNvPr id="23" name="TextBox 22"/>
          <p:cNvSpPr txBox="1"/>
          <p:nvPr/>
        </p:nvSpPr>
        <p:spPr>
          <a:xfrm>
            <a:off x="1416485" y="9414331"/>
            <a:ext cx="912647" cy="215444"/>
          </a:xfrm>
          <a:prstGeom prst="rect">
            <a:avLst/>
          </a:prstGeom>
          <a:noFill/>
          <a:ln w="3175">
            <a:solidFill>
              <a:schemeClr val="tx1"/>
            </a:solidFill>
          </a:ln>
        </p:spPr>
        <p:txBody>
          <a:bodyPr wrap="square" rtlCol="0">
            <a:spAutoFit/>
          </a:bodyPr>
          <a:lstStyle/>
          <a:p>
            <a:r>
              <a:rPr lang="en-MY" sz="800" dirty="0" smtClean="0">
                <a:latin typeface="Tw Cen MT"/>
              </a:rPr>
              <a:t>12 </a:t>
            </a:r>
            <a:r>
              <a:rPr lang="en-MY" sz="800" dirty="0" err="1" smtClean="0">
                <a:latin typeface="Tw Cen MT"/>
              </a:rPr>
              <a:t>mths</a:t>
            </a:r>
            <a:r>
              <a:rPr lang="en-MY" sz="800" dirty="0" smtClean="0">
                <a:latin typeface="Tw Cen MT"/>
              </a:rPr>
              <a:t> period</a:t>
            </a:r>
            <a:endParaRPr lang="en-MY" sz="800" dirty="0">
              <a:latin typeface="Tw Cen MT"/>
            </a:endParaRPr>
          </a:p>
        </p:txBody>
      </p:sp>
    </p:spTree>
    <p:extLst>
      <p:ext uri="{BB962C8B-B14F-4D97-AF65-F5344CB8AC3E}">
        <p14:creationId xmlns:p14="http://schemas.microsoft.com/office/powerpoint/2010/main" val="2867213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ext uri="{D42A27DB-BD31-4B8C-83A1-F6EECF244321}">
                <p14:modId xmlns:p14="http://schemas.microsoft.com/office/powerpoint/2010/main" val="2723570668"/>
              </p:ext>
            </p:extLst>
          </p:nvPr>
        </p:nvGraphicFramePr>
        <p:xfrm>
          <a:off x="2" y="2063918"/>
          <a:ext cx="6858000" cy="2434119"/>
        </p:xfrm>
        <a:graphic>
          <a:graphicData uri="http://schemas.openxmlformats.org/drawingml/2006/table">
            <a:tbl>
              <a:tblPr firstRow="1" bandRow="1">
                <a:tableStyleId>{5C22544A-7EE6-4342-B048-85BDC9FD1C3A}</a:tableStyleId>
              </a:tblPr>
              <a:tblGrid>
                <a:gridCol w="1318435">
                  <a:extLst>
                    <a:ext uri="{9D8B030D-6E8A-4147-A177-3AD203B41FA5}">
                      <a16:colId xmlns:a16="http://schemas.microsoft.com/office/drawing/2014/main" val="2124581660"/>
                    </a:ext>
                  </a:extLst>
                </a:gridCol>
                <a:gridCol w="1424765">
                  <a:extLst>
                    <a:ext uri="{9D8B030D-6E8A-4147-A177-3AD203B41FA5}">
                      <a16:colId xmlns:a16="http://schemas.microsoft.com/office/drawing/2014/main" val="3372148144"/>
                    </a:ext>
                  </a:extLst>
                </a:gridCol>
                <a:gridCol w="1414128">
                  <a:extLst>
                    <a:ext uri="{9D8B030D-6E8A-4147-A177-3AD203B41FA5}">
                      <a16:colId xmlns:a16="http://schemas.microsoft.com/office/drawing/2014/main" val="384475541"/>
                    </a:ext>
                  </a:extLst>
                </a:gridCol>
                <a:gridCol w="1329072">
                  <a:extLst>
                    <a:ext uri="{9D8B030D-6E8A-4147-A177-3AD203B41FA5}">
                      <a16:colId xmlns:a16="http://schemas.microsoft.com/office/drawing/2014/main" val="3666211108"/>
                    </a:ext>
                  </a:extLst>
                </a:gridCol>
                <a:gridCol w="1371600">
                  <a:extLst>
                    <a:ext uri="{9D8B030D-6E8A-4147-A177-3AD203B41FA5}">
                      <a16:colId xmlns:a16="http://schemas.microsoft.com/office/drawing/2014/main" val="2017577163"/>
                    </a:ext>
                  </a:extLst>
                </a:gridCol>
              </a:tblGrid>
              <a:tr h="422439">
                <a:tc>
                  <a:txBody>
                    <a:bodyPr/>
                    <a:lstStyle/>
                    <a:p>
                      <a:pPr algn="ctr"/>
                      <a:r>
                        <a:rPr lang="ms-MY" sz="900" dirty="0">
                          <a:solidFill>
                            <a:schemeClr val="bg1"/>
                          </a:solidFill>
                          <a:latin typeface="Tw Cen MT" panose="020B0602020104020603" pitchFamily="34" charset="0"/>
                        </a:rPr>
                        <a:t>2016</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20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30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30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20</a:t>
                      </a:r>
                      <a:r>
                        <a:rPr lang="ms-MY" sz="900" dirty="0">
                          <a:solidFill>
                            <a:schemeClr val="bg1"/>
                          </a:solidFill>
                          <a:latin typeface="Tw Cen MT" panose="020B0602020104020603" pitchFamily="34" charset="0"/>
                        </a:rPr>
                        <a:t>%</a:t>
                      </a:r>
                    </a:p>
                  </a:txBody>
                  <a:tcPr>
                    <a:solidFill>
                      <a:srgbClr val="00B050">
                        <a:alpha val="64706"/>
                      </a:srgbClr>
                    </a:solidFill>
                  </a:tcPr>
                </a:tc>
                <a:extLst>
                  <a:ext uri="{0D108BD9-81ED-4DB2-BD59-A6C34878D82A}">
                    <a16:rowId xmlns:a16="http://schemas.microsoft.com/office/drawing/2014/main" val="2306563032"/>
                  </a:ext>
                </a:extLst>
              </a:tr>
              <a:tr h="1787931">
                <a:tc>
                  <a:txBody>
                    <a:bodyPr/>
                    <a:lstStyle/>
                    <a:p>
                      <a:pPr>
                        <a:lnSpc>
                          <a:spcPct val="100000"/>
                        </a:lnSpc>
                      </a:pPr>
                      <a:endParaRPr lang="en-MY" sz="900" dirty="0">
                        <a:latin typeface="Tw Cen MT" pitchFamily="34" charset="0"/>
                      </a:endParaRPr>
                    </a:p>
                  </a:txBody>
                  <a:tcPr>
                    <a:solidFill>
                      <a:srgbClr val="00B050">
                        <a:alpha val="10000"/>
                      </a:srgbClr>
                    </a:solidFill>
                  </a:tcPr>
                </a:tc>
                <a:tc>
                  <a:txBody>
                    <a:bodyPr/>
                    <a:lstStyle/>
                    <a:p>
                      <a:pPr>
                        <a:lnSpc>
                          <a:spcPct val="100000"/>
                        </a:lnSpc>
                      </a:pPr>
                      <a:r>
                        <a:rPr lang="en-US" sz="900" dirty="0">
                          <a:solidFill>
                            <a:schemeClr val="tx1"/>
                          </a:solidFill>
                          <a:latin typeface="Tw Cen MT" pitchFamily="34" charset="0"/>
                          <a:cs typeface="Arial" panose="020B0604020202020204" pitchFamily="34" charset="0"/>
                        </a:rPr>
                        <a:t>1</a:t>
                      </a:r>
                      <a:r>
                        <a:rPr lang="en-US" sz="900" baseline="30000" dirty="0">
                          <a:solidFill>
                            <a:schemeClr val="tx1"/>
                          </a:solidFill>
                          <a:latin typeface="Tw Cen MT" pitchFamily="34" charset="0"/>
                          <a:cs typeface="Arial" panose="020B0604020202020204" pitchFamily="34" charset="0"/>
                        </a:rPr>
                        <a:t>st</a:t>
                      </a:r>
                      <a:r>
                        <a:rPr lang="en-US" sz="900" dirty="0">
                          <a:solidFill>
                            <a:schemeClr val="tx1"/>
                          </a:solidFill>
                          <a:latin typeface="Tw Cen MT" pitchFamily="34" charset="0"/>
                          <a:cs typeface="Arial" panose="020B0604020202020204" pitchFamily="34" charset="0"/>
                        </a:rPr>
                        <a:t> Draft of Malaysia sustainability infrastructure rating tool completed by Q4 2017</a:t>
                      </a:r>
                    </a:p>
                    <a:p>
                      <a:pPr>
                        <a:lnSpc>
                          <a:spcPct val="100000"/>
                        </a:lnSpc>
                      </a:pPr>
                      <a:endParaRPr lang="en-US" sz="900" dirty="0">
                        <a:solidFill>
                          <a:schemeClr val="tx1"/>
                        </a:solidFill>
                        <a:latin typeface="Tw Cen MT" pitchFamily="34" charset="0"/>
                        <a:cs typeface="Arial" panose="020B0604020202020204" pitchFamily="34" charset="0"/>
                      </a:endParaRPr>
                    </a:p>
                    <a:p>
                      <a:pPr>
                        <a:lnSpc>
                          <a:spcPct val="100000"/>
                        </a:lnSpc>
                      </a:pPr>
                      <a:r>
                        <a:rPr lang="en-US" sz="900" dirty="0">
                          <a:solidFill>
                            <a:schemeClr val="tx1"/>
                          </a:solidFill>
                          <a:latin typeface="Tw Cen MT" pitchFamily="34" charset="0"/>
                          <a:cs typeface="Arial" panose="020B0604020202020204" pitchFamily="34" charset="0"/>
                        </a:rPr>
                        <a:t>4 pilot infrastructure projects identified for sustainability rating</a:t>
                      </a:r>
                    </a:p>
                    <a:p>
                      <a:pPr>
                        <a:lnSpc>
                          <a:spcPct val="100000"/>
                        </a:lnSpc>
                        <a:defRPr/>
                      </a:pPr>
                      <a:endParaRPr lang="en-US" sz="900" dirty="0">
                        <a:solidFill>
                          <a:srgbClr val="FF0000"/>
                        </a:solidFill>
                        <a:latin typeface="Tw Cen MT" pitchFamily="34" charset="0"/>
                      </a:endParaRPr>
                    </a:p>
                  </a:txBody>
                  <a:tcPr>
                    <a:solidFill>
                      <a:srgbClr val="00B050">
                        <a:alpha val="10000"/>
                      </a:srgbClr>
                    </a:solidFill>
                  </a:tcPr>
                </a:tc>
                <a:tc>
                  <a:txBody>
                    <a:bodyPr/>
                    <a:lstStyle/>
                    <a:p>
                      <a:pPr>
                        <a:lnSpc>
                          <a:spcPct val="100000"/>
                        </a:lnSpc>
                      </a:pPr>
                      <a:r>
                        <a:rPr lang="en-US" sz="900" dirty="0">
                          <a:solidFill>
                            <a:schemeClr val="tx1"/>
                          </a:solidFill>
                          <a:latin typeface="Tw Cen MT" pitchFamily="34" charset="0"/>
                          <a:cs typeface="Arial" panose="020B0604020202020204" pitchFamily="34" charset="0"/>
                        </a:rPr>
                        <a:t>4 infrastructure projects piloted using Malaysia sustainability infrastructure rating tool</a:t>
                      </a:r>
                    </a:p>
                    <a:p>
                      <a:pPr>
                        <a:lnSpc>
                          <a:spcPct val="100000"/>
                        </a:lnSpc>
                      </a:pPr>
                      <a:endParaRPr lang="en-US" sz="900" dirty="0">
                        <a:solidFill>
                          <a:schemeClr val="tx1"/>
                        </a:solidFill>
                        <a:latin typeface="Tw Cen MT" pitchFamily="34" charset="0"/>
                        <a:cs typeface="Arial" panose="020B0604020202020204" pitchFamily="34" charset="0"/>
                      </a:endParaRPr>
                    </a:p>
                    <a:p>
                      <a:pPr>
                        <a:lnSpc>
                          <a:spcPct val="100000"/>
                        </a:lnSpc>
                      </a:pPr>
                      <a:r>
                        <a:rPr lang="en-US" sz="900" dirty="0">
                          <a:solidFill>
                            <a:schemeClr val="tx1"/>
                          </a:solidFill>
                          <a:latin typeface="Tw Cen MT" pitchFamily="34" charset="0"/>
                          <a:cs typeface="Arial" panose="020B0604020202020204" pitchFamily="34" charset="0"/>
                        </a:rPr>
                        <a:t>Stakeholder engagement to refine sustainability infrastructure rating tool conducted</a:t>
                      </a:r>
                    </a:p>
                    <a:p>
                      <a:pPr>
                        <a:lnSpc>
                          <a:spcPct val="100000"/>
                        </a:lnSpc>
                      </a:pPr>
                      <a:endParaRPr lang="en-US" sz="900" dirty="0">
                        <a:solidFill>
                          <a:schemeClr val="tx1"/>
                        </a:solidFill>
                        <a:latin typeface="Tw Cen MT" pitchFamily="34" charset="0"/>
                        <a:cs typeface="Arial" panose="020B0604020202020204" pitchFamily="34" charset="0"/>
                      </a:endParaRPr>
                    </a:p>
                    <a:p>
                      <a:pPr>
                        <a:lnSpc>
                          <a:spcPct val="100000"/>
                        </a:lnSpc>
                      </a:pPr>
                      <a:r>
                        <a:rPr lang="en-US" sz="900" dirty="0">
                          <a:solidFill>
                            <a:schemeClr val="tx1"/>
                          </a:solidFill>
                          <a:latin typeface="Tw Cen MT" pitchFamily="34" charset="0"/>
                          <a:cs typeface="Arial" panose="020B0604020202020204" pitchFamily="34" charset="0"/>
                        </a:rPr>
                        <a:t>Malaysia sustainability infrastructure rating tool</a:t>
                      </a:r>
                    </a:p>
                    <a:p>
                      <a:pPr>
                        <a:lnSpc>
                          <a:spcPct val="100000"/>
                        </a:lnSpc>
                      </a:pPr>
                      <a:r>
                        <a:rPr lang="en-US" sz="900" dirty="0" err="1">
                          <a:solidFill>
                            <a:schemeClr val="tx1"/>
                          </a:solidFill>
                          <a:latin typeface="Tw Cen MT" pitchFamily="34" charset="0"/>
                          <a:cs typeface="Arial" panose="020B0604020202020204" pitchFamily="34" charset="0"/>
                        </a:rPr>
                        <a:t>finalised</a:t>
                      </a:r>
                      <a:r>
                        <a:rPr lang="en-US" sz="900" dirty="0">
                          <a:solidFill>
                            <a:schemeClr val="tx1"/>
                          </a:solidFill>
                          <a:latin typeface="Tw Cen MT" pitchFamily="34" charset="0"/>
                          <a:cs typeface="Arial" panose="020B0604020202020204" pitchFamily="34" charset="0"/>
                        </a:rPr>
                        <a:t> by Q4 2018</a:t>
                      </a:r>
                    </a:p>
                    <a:p>
                      <a:pPr eaLnBrk="1" fontAlgn="auto" hangingPunct="1">
                        <a:lnSpc>
                          <a:spcPct val="100000"/>
                        </a:lnSpc>
                        <a:spcBef>
                          <a:spcPts val="0"/>
                        </a:spcBef>
                        <a:spcAft>
                          <a:spcPts val="0"/>
                        </a:spcAft>
                        <a:defRPr/>
                      </a:pPr>
                      <a:endParaRPr lang="en-US" sz="900" dirty="0">
                        <a:solidFill>
                          <a:srgbClr val="FF0000"/>
                        </a:solidFill>
                        <a:latin typeface="Tw Cen MT" pitchFamily="34" charset="0"/>
                      </a:endParaRPr>
                    </a:p>
                  </a:txBody>
                  <a:tcPr>
                    <a:solidFill>
                      <a:srgbClr val="00B050">
                        <a:alpha val="10000"/>
                      </a:srgbClr>
                    </a:solidFill>
                  </a:tcPr>
                </a:tc>
                <a:tc>
                  <a:txBody>
                    <a:bodyPr/>
                    <a:lstStyle/>
                    <a:p>
                      <a:pPr>
                        <a:lnSpc>
                          <a:spcPct val="100000"/>
                        </a:lnSpc>
                      </a:pPr>
                      <a:r>
                        <a:rPr lang="en-US" sz="900" dirty="0">
                          <a:solidFill>
                            <a:schemeClr val="tx1"/>
                          </a:solidFill>
                          <a:latin typeface="Tw Cen MT" pitchFamily="34" charset="0"/>
                          <a:cs typeface="Arial" panose="020B0604020202020204" pitchFamily="34" charset="0"/>
                        </a:rPr>
                        <a:t>Malaysia sustainability infrastructure rating tool </a:t>
                      </a:r>
                      <a:r>
                        <a:rPr lang="ms-MY" sz="900" dirty="0">
                          <a:solidFill>
                            <a:schemeClr val="tx1"/>
                          </a:solidFill>
                          <a:latin typeface="Tw Cen MT" pitchFamily="34" charset="0"/>
                          <a:cs typeface="Arial" panose="020B0604020202020204" pitchFamily="34" charset="0"/>
                        </a:rPr>
                        <a:t>adopted for government projects </a:t>
                      </a:r>
                    </a:p>
                    <a:p>
                      <a:pPr>
                        <a:lnSpc>
                          <a:spcPct val="100000"/>
                        </a:lnSpc>
                      </a:pPr>
                      <a:endParaRPr lang="ms-MY" sz="900" dirty="0">
                        <a:solidFill>
                          <a:schemeClr val="tx1"/>
                        </a:solidFill>
                        <a:latin typeface="Tw Cen MT" pitchFamily="34" charset="0"/>
                        <a:cs typeface="Arial" panose="020B0604020202020204" pitchFamily="34" charset="0"/>
                      </a:endParaRPr>
                    </a:p>
                    <a:p>
                      <a:pPr>
                        <a:lnSpc>
                          <a:spcPct val="100000"/>
                        </a:lnSpc>
                      </a:pPr>
                      <a:r>
                        <a:rPr lang="ms-MY" sz="900" dirty="0">
                          <a:solidFill>
                            <a:schemeClr val="tx1"/>
                          </a:solidFill>
                          <a:latin typeface="Tw Cen MT" pitchFamily="34" charset="0"/>
                          <a:cs typeface="Arial" panose="020B0604020202020204" pitchFamily="34" charset="0"/>
                        </a:rPr>
                        <a:t>Report on adoption of </a:t>
                      </a:r>
                      <a:r>
                        <a:rPr lang="en-US" sz="900" dirty="0">
                          <a:solidFill>
                            <a:schemeClr val="tx1"/>
                          </a:solidFill>
                          <a:latin typeface="Tw Cen MT" pitchFamily="34" charset="0"/>
                          <a:cs typeface="Arial" panose="020B0604020202020204" pitchFamily="34" charset="0"/>
                        </a:rPr>
                        <a:t>Malaysia sustainability infrastructure rating tool </a:t>
                      </a:r>
                      <a:r>
                        <a:rPr lang="ms-MY" sz="900" dirty="0">
                          <a:solidFill>
                            <a:schemeClr val="tx1"/>
                          </a:solidFill>
                          <a:latin typeface="Tw Cen MT" pitchFamily="34" charset="0"/>
                          <a:cs typeface="Arial" panose="020B0604020202020204" pitchFamily="34" charset="0"/>
                        </a:rPr>
                        <a:t>produced </a:t>
                      </a:r>
                    </a:p>
                    <a:p>
                      <a:pPr>
                        <a:lnSpc>
                          <a:spcPct val="100000"/>
                        </a:lnSpc>
                      </a:pPr>
                      <a:endParaRPr lang="en-MY" sz="900" dirty="0">
                        <a:solidFill>
                          <a:srgbClr val="FF0000"/>
                        </a:solidFill>
                        <a:latin typeface="Tw Cen MT" pitchFamily="34" charset="0"/>
                      </a:endParaRPr>
                    </a:p>
                  </a:txBody>
                  <a:tcPr>
                    <a:solidFill>
                      <a:srgbClr val="00B050">
                        <a:alpha val="10000"/>
                      </a:srgb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ms-MY" sz="900" dirty="0">
                          <a:solidFill>
                            <a:schemeClr val="tx1"/>
                          </a:solidFill>
                          <a:latin typeface="Tw Cen MT" pitchFamily="34" charset="0"/>
                          <a:cs typeface="Arial" panose="020B0604020202020204" pitchFamily="34" charset="0"/>
                        </a:rPr>
                        <a:t>Cabinet paper/ Circular on adoption </a:t>
                      </a:r>
                      <a:r>
                        <a:rPr lang="en-US" sz="900" dirty="0">
                          <a:solidFill>
                            <a:schemeClr val="tx1"/>
                          </a:solidFill>
                          <a:latin typeface="Tw Cen MT" pitchFamily="34" charset="0"/>
                          <a:cs typeface="Arial" panose="020B0604020202020204" pitchFamily="34" charset="0"/>
                        </a:rPr>
                        <a:t>Malaysia sustainability infrastructure rating tool </a:t>
                      </a:r>
                      <a:r>
                        <a:rPr lang="ms-MY" sz="900" dirty="0">
                          <a:solidFill>
                            <a:schemeClr val="tx1"/>
                          </a:solidFill>
                          <a:latin typeface="Tw Cen MT" pitchFamily="34" charset="0"/>
                          <a:cs typeface="Arial" panose="020B0604020202020204" pitchFamily="34" charset="0"/>
                        </a:rPr>
                        <a:t>for public projects submitted </a:t>
                      </a:r>
                    </a:p>
                    <a:p>
                      <a:pPr>
                        <a:lnSpc>
                          <a:spcPct val="100000"/>
                        </a:lnSpc>
                      </a:pPr>
                      <a:endParaRPr lang="en-MY" sz="900" dirty="0">
                        <a:solidFill>
                          <a:srgbClr val="FF0000"/>
                        </a:solidFill>
                        <a:latin typeface="Tw Cen MT" pitchFamily="34" charset="0"/>
                      </a:endParaRPr>
                    </a:p>
                  </a:txBody>
                  <a:tcPr>
                    <a:solidFill>
                      <a:srgbClr val="00B050">
                        <a:alpha val="10000"/>
                      </a:srgb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4540103"/>
            <a:ext cx="6857999" cy="5331062"/>
          </a:xfrm>
          <a:prstGeom prst="rect">
            <a:avLst/>
          </a:prstGeom>
          <a:noFill/>
          <a:ln w="19050">
            <a:solidFill>
              <a:srgbClr val="339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ext uri="{D42A27DB-BD31-4B8C-83A1-F6EECF244321}">
                <p14:modId xmlns:p14="http://schemas.microsoft.com/office/powerpoint/2010/main" val="438922765"/>
              </p:ext>
            </p:extLst>
          </p:nvPr>
        </p:nvGraphicFramePr>
        <p:xfrm>
          <a:off x="4614530" y="254484"/>
          <a:ext cx="2232862" cy="1584960"/>
        </p:xfrm>
        <a:graphic>
          <a:graphicData uri="http://schemas.openxmlformats.org/drawingml/2006/table">
            <a:tbl>
              <a:tblPr firstRow="1" bandRow="1">
                <a:tableStyleId>{5C22544A-7EE6-4342-B048-85BDC9FD1C3A}</a:tableStyleId>
              </a:tblPr>
              <a:tblGrid>
                <a:gridCol w="2232862">
                  <a:extLst>
                    <a:ext uri="{9D8B030D-6E8A-4147-A177-3AD203B41FA5}">
                      <a16:colId xmlns:a16="http://schemas.microsoft.com/office/drawing/2014/main" val="2880578049"/>
                    </a:ext>
                  </a:extLst>
                </a:gridCol>
              </a:tblGrid>
              <a:tr h="352491">
                <a:tc>
                  <a:txBody>
                    <a:bodyPr/>
                    <a:lstStyle/>
                    <a:p>
                      <a:pPr algn="r"/>
                      <a:r>
                        <a:rPr lang="ms-MY" sz="1000" b="1" dirty="0">
                          <a:solidFill>
                            <a:schemeClr val="tx1"/>
                          </a:solidFill>
                          <a:latin typeface="Tw Cen MT" panose="020B0602020104020603" pitchFamily="34" charset="0"/>
                        </a:rPr>
                        <a:t>SPONSOR</a:t>
                      </a:r>
                      <a:endParaRPr lang="ms-MY" sz="1000" b="1" baseline="0" dirty="0">
                        <a:solidFill>
                          <a:schemeClr val="tx1"/>
                        </a:solidFill>
                        <a:latin typeface="Tw Cen MT" panose="020B0602020104020603" pitchFamily="34" charset="0"/>
                      </a:endParaRPr>
                    </a:p>
                    <a:p>
                      <a:pPr algn="r"/>
                      <a:r>
                        <a:rPr lang="ms-MY" sz="1000" b="0">
                          <a:solidFill>
                            <a:schemeClr val="tx1"/>
                          </a:solidFill>
                          <a:latin typeface="Tw Cen MT" panose="020B0602020104020603" pitchFamily="34" charset="0"/>
                        </a:rPr>
                        <a:t>Datuk Ir. </a:t>
                      </a:r>
                      <a:r>
                        <a:rPr lang="ms-MY" sz="1000" b="0" dirty="0">
                          <a:solidFill>
                            <a:schemeClr val="tx1"/>
                          </a:solidFill>
                          <a:latin typeface="Tw Cen MT" panose="020B0602020104020603" pitchFamily="34" charset="0"/>
                        </a:rPr>
                        <a:t>Elias Ismail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a:solidFill>
                            <a:schemeClr val="tx1"/>
                          </a:solidFill>
                          <a:latin typeface="Tw Cen MT" panose="020B0602020104020603" pitchFamily="34" charset="0"/>
                        </a:rPr>
                        <a:t>OWNER</a:t>
                      </a:r>
                      <a:r>
                        <a:rPr lang="ms-MY" sz="1000" b="1" baseline="0" dirty="0">
                          <a:solidFill>
                            <a:schemeClr val="tx1"/>
                          </a:solidFill>
                          <a:latin typeface="Tw Cen MT" panose="020B0602020104020603" pitchFamily="34" charset="0"/>
                        </a:rPr>
                        <a:t> </a:t>
                      </a:r>
                    </a:p>
                    <a:p>
                      <a:pPr algn="r"/>
                      <a:r>
                        <a:rPr lang="pt-BR" sz="1000">
                          <a:solidFill>
                            <a:schemeClr val="tx1"/>
                          </a:solidFill>
                          <a:latin typeface="Tw Cen MT" panose="020B0602020104020603" pitchFamily="34" charset="0"/>
                        </a:rPr>
                        <a:t>Ir.</a:t>
                      </a:r>
                      <a:r>
                        <a:rPr lang="pt-BR" sz="1000" baseline="0">
                          <a:solidFill>
                            <a:schemeClr val="tx1"/>
                          </a:solidFill>
                          <a:latin typeface="Tw Cen MT" panose="020B0602020104020603" pitchFamily="34" charset="0"/>
                        </a:rPr>
                        <a:t> M. Ramuseren Muthu</a:t>
                      </a:r>
                      <a:endParaRPr lang="ms-MY" sz="1000" dirty="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a:solidFill>
                            <a:schemeClr val="tx1"/>
                          </a:solidFill>
                          <a:latin typeface="Tw Cen MT" panose="020B0602020104020603" pitchFamily="34" charset="0"/>
                        </a:rPr>
                        <a:t>OIC</a:t>
                      </a:r>
                      <a:endParaRPr lang="ms-MY" sz="1000" b="1" baseline="0" dirty="0">
                        <a:solidFill>
                          <a:schemeClr val="tx1"/>
                        </a:solidFill>
                        <a:latin typeface="Tw Cen MT" panose="020B0602020104020603" pitchFamily="34" charset="0"/>
                      </a:endParaRPr>
                    </a:p>
                    <a:p>
                      <a:pPr algn="r"/>
                      <a:r>
                        <a:rPr lang="ms-MY" sz="1000" dirty="0">
                          <a:solidFill>
                            <a:schemeClr val="tx1"/>
                          </a:solidFill>
                          <a:latin typeface="Tw Cen MT" panose="020B0602020104020603" pitchFamily="34" charset="0"/>
                        </a:rPr>
                        <a:t>Zuraihi Abdul Ghani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a:latin typeface="Tw Cen MT" panose="020B0602020104020603" pitchFamily="34" charset="0"/>
                        </a:rPr>
                        <a:t>KPI LEADER</a:t>
                      </a:r>
                      <a:r>
                        <a:rPr lang="ms-MY" sz="1000" b="1" baseline="0" dirty="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331376036"/>
              </p:ext>
            </p:extLst>
          </p:nvPr>
        </p:nvGraphicFramePr>
        <p:xfrm>
          <a:off x="-2" y="445153"/>
          <a:ext cx="4401881" cy="1322832"/>
        </p:xfrm>
        <a:graphic>
          <a:graphicData uri="http://schemas.openxmlformats.org/drawingml/2006/table">
            <a:tbl>
              <a:tblPr firstRow="1" bandRow="1">
                <a:tableStyleId>{5C22544A-7EE6-4342-B048-85BDC9FD1C3A}</a:tableStyleId>
              </a:tblPr>
              <a:tblGrid>
                <a:gridCol w="4401881">
                  <a:extLst>
                    <a:ext uri="{9D8B030D-6E8A-4147-A177-3AD203B41FA5}">
                      <a16:colId xmlns:a16="http://schemas.microsoft.com/office/drawing/2014/main" val="2880578049"/>
                    </a:ext>
                  </a:extLst>
                </a:gridCol>
              </a:tblGrid>
              <a:tr h="405451">
                <a:tc>
                  <a:txBody>
                    <a:bodyPr/>
                    <a:lstStyle/>
                    <a:p>
                      <a:r>
                        <a:rPr lang="ms-MY" sz="1000" b="1" kern="1200" dirty="0">
                          <a:solidFill>
                            <a:schemeClr val="tx1"/>
                          </a:solidFill>
                          <a:latin typeface="Tw Cen MT" panose="020B0602020104020603" pitchFamily="34" charset="0"/>
                          <a:ea typeface="+mn-ea"/>
                          <a:cs typeface="+mn-cs"/>
                        </a:rPr>
                        <a:t>KPI DESCRIPTION</a:t>
                      </a:r>
                    </a:p>
                    <a:p>
                      <a:pPr lvl="0"/>
                      <a:r>
                        <a:rPr lang="en-MY" sz="1000" b="0" kern="1200" dirty="0">
                          <a:solidFill>
                            <a:schemeClr val="tx1"/>
                          </a:solidFill>
                          <a:latin typeface="Tw Cen MT" panose="020B0602020104020603" pitchFamily="34" charset="0"/>
                          <a:ea typeface="+mn-ea"/>
                          <a:cs typeface="+mn-cs"/>
                        </a:rPr>
                        <a:t>Malaysia environmental sustainability rating tool for infrastructure projects established by 2018</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dirty="0">
                          <a:solidFill>
                            <a:schemeClr val="tx1"/>
                          </a:solidFill>
                          <a:latin typeface="Tw Cen MT" panose="020B0602020104020603" pitchFamily="34" charset="0"/>
                        </a:rPr>
                        <a:t>INITIATIVE</a:t>
                      </a:r>
                    </a:p>
                    <a:p>
                      <a:pPr>
                        <a:lnSpc>
                          <a:spcPct val="88000"/>
                        </a:lnSpc>
                        <a:defRPr/>
                      </a:pPr>
                      <a:r>
                        <a:rPr lang="en-MY" sz="1000" b="0" kern="1200" dirty="0">
                          <a:solidFill>
                            <a:schemeClr val="tx1"/>
                          </a:solidFill>
                          <a:latin typeface="Tw Cen MT" panose="020B0602020104020603" pitchFamily="34" charset="0"/>
                          <a:ea typeface="+mn-ea"/>
                          <a:cs typeface="+mn-cs"/>
                        </a:rPr>
                        <a:t>E1- Drive innovation in sustainable construction </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a:solidFill>
                            <a:schemeClr val="tx1"/>
                          </a:solidFill>
                          <a:latin typeface="Tw Cen MT" panose="020B0602020104020603" pitchFamily="34" charset="0"/>
                          <a:ea typeface="+mn-ea"/>
                          <a:cs typeface="+mn-cs"/>
                        </a:rPr>
                        <a:t>-</a:t>
                      </a:r>
                      <a:endParaRPr lang="ms-MY"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17143" y="4790518"/>
            <a:ext cx="6875143" cy="2446824"/>
          </a:xfrm>
          <a:prstGeom prst="rect">
            <a:avLst/>
          </a:prstGeom>
          <a:noFill/>
        </p:spPr>
        <p:txBody>
          <a:bodyPr wrap="square" rtlCol="0">
            <a:spAutoFit/>
          </a:bodyPr>
          <a:lstStyle/>
          <a:p>
            <a:pPr algn="just"/>
            <a:r>
              <a:rPr lang="en-MY" sz="900" dirty="0">
                <a:latin typeface="Tw Cen MT" panose="020B0602020104020603" pitchFamily="34" charset="0"/>
              </a:rPr>
              <a:t>This </a:t>
            </a:r>
            <a:r>
              <a:rPr lang="en-MY" sz="900" dirty="0" smtClean="0">
                <a:latin typeface="Tw Cen MT" panose="020B0602020104020603" pitchFamily="34" charset="0"/>
              </a:rPr>
              <a:t>is a new KPI introduced in 2017 under </a:t>
            </a:r>
            <a:r>
              <a:rPr lang="en-MY" sz="900" dirty="0">
                <a:latin typeface="Tw Cen MT" panose="020B0602020104020603" pitchFamily="34" charset="0"/>
              </a:rPr>
              <a:t>the purview of IWG6</a:t>
            </a:r>
            <a:r>
              <a:rPr lang="en-MY" sz="900" dirty="0" smtClean="0">
                <a:latin typeface="Tw Cen MT" panose="020B0602020104020603" pitchFamily="34" charset="0"/>
              </a:rPr>
              <a:t>.</a:t>
            </a:r>
          </a:p>
          <a:p>
            <a:pPr algn="just"/>
            <a:endParaRPr lang="en-MY" sz="900" dirty="0">
              <a:latin typeface="Tw Cen MT" panose="020B0602020104020603" pitchFamily="34" charset="0"/>
            </a:endParaRPr>
          </a:p>
          <a:p>
            <a:pPr algn="just"/>
            <a:r>
              <a:rPr lang="en-MY" sz="900" b="1" dirty="0">
                <a:latin typeface="Tw Cen MT" panose="020B0602020104020603" pitchFamily="34" charset="0"/>
              </a:rPr>
              <a:t>First Draft of Malaysia Sustainability Infrastructure Rating Tool </a:t>
            </a:r>
          </a:p>
          <a:p>
            <a:pPr algn="just"/>
            <a:r>
              <a:rPr lang="en-MY" sz="900" dirty="0">
                <a:latin typeface="Tw Cen MT" panose="020B0602020104020603" pitchFamily="34" charset="0"/>
              </a:rPr>
              <a:t>The </a:t>
            </a:r>
            <a:r>
              <a:rPr lang="en-MY" sz="900" dirty="0" smtClean="0">
                <a:latin typeface="Tw Cen MT" panose="020B0602020104020603" pitchFamily="34" charset="0"/>
              </a:rPr>
              <a:t>draft </a:t>
            </a:r>
            <a:r>
              <a:rPr lang="en-MY" sz="900" dirty="0">
                <a:latin typeface="Tw Cen MT" panose="020B0602020104020603" pitchFamily="34" charset="0"/>
              </a:rPr>
              <a:t>of Malaysia Sustainability Infrastructure Rating Tool was developed and finalised by USM in Dec 2017 and ready to be tested for viability in 2018. </a:t>
            </a:r>
          </a:p>
          <a:p>
            <a:pPr algn="just"/>
            <a:endParaRPr lang="en-MY" sz="800" dirty="0">
              <a:latin typeface="Tw Cen MT" panose="020B0602020104020603" pitchFamily="34" charset="0"/>
            </a:endParaRPr>
          </a:p>
          <a:p>
            <a:pPr algn="just"/>
            <a:r>
              <a:rPr lang="en-MY" sz="900" dirty="0">
                <a:latin typeface="Tw Cen MT" panose="020B0602020104020603" pitchFamily="34" charset="0"/>
              </a:rPr>
              <a:t>Sustainable Infrastructure Rating Tool Task Force Committee chaired by CIDB agreed on four (4) types of infrastructure projects to be piloted for Malaysia Sustainability Infrastructure Rating Tool. They are :</a:t>
            </a:r>
          </a:p>
          <a:p>
            <a:pPr algn="just"/>
            <a:endParaRPr lang="en-MY" sz="800" dirty="0">
              <a:latin typeface="Tw Cen MT" panose="020B0602020104020603" pitchFamily="34" charset="0"/>
            </a:endParaRPr>
          </a:p>
          <a:p>
            <a:pPr marL="228600" indent="-228600" algn="just">
              <a:buAutoNum type="arabicParenR"/>
            </a:pPr>
            <a:r>
              <a:rPr lang="en-MY" sz="900" dirty="0">
                <a:latin typeface="Tw Cen MT" panose="020B0602020104020603" pitchFamily="34" charset="0"/>
              </a:rPr>
              <a:t>Highway Project </a:t>
            </a:r>
          </a:p>
          <a:p>
            <a:pPr marL="228600" indent="-228600" algn="just">
              <a:buAutoNum type="arabicParenR"/>
            </a:pPr>
            <a:r>
              <a:rPr lang="en-MY" sz="900" dirty="0">
                <a:latin typeface="Tw Cen MT" panose="020B0602020104020603" pitchFamily="34" charset="0"/>
              </a:rPr>
              <a:t>Jetty / Port Project</a:t>
            </a:r>
          </a:p>
          <a:p>
            <a:pPr marL="228600" indent="-228600" algn="just">
              <a:buAutoNum type="arabicParenR"/>
            </a:pPr>
            <a:r>
              <a:rPr lang="en-MY" sz="900" dirty="0">
                <a:latin typeface="Tw Cen MT" panose="020B0602020104020603" pitchFamily="34" charset="0"/>
              </a:rPr>
              <a:t>Dam Project</a:t>
            </a:r>
          </a:p>
          <a:p>
            <a:pPr marL="228600" indent="-228600" algn="just">
              <a:buAutoNum type="arabicParenR"/>
            </a:pPr>
            <a:r>
              <a:rPr lang="en-MY" sz="900" dirty="0">
                <a:latin typeface="Tw Cen MT" panose="020B0602020104020603" pitchFamily="34" charset="0"/>
              </a:rPr>
              <a:t>Utility Services Project</a:t>
            </a:r>
          </a:p>
          <a:p>
            <a:pPr algn="just"/>
            <a:endParaRPr lang="en-MY" sz="800" dirty="0">
              <a:latin typeface="Tw Cen MT" panose="020B0602020104020603" pitchFamily="34" charset="0"/>
            </a:endParaRPr>
          </a:p>
          <a:p>
            <a:pPr algn="just"/>
            <a:r>
              <a:rPr lang="en-US" sz="900" b="1" dirty="0" smtClean="0">
                <a:latin typeface="Tw Cen MT" pitchFamily="34" charset="0"/>
                <a:cs typeface="Arial" panose="020B0604020202020204" pitchFamily="34" charset="0"/>
              </a:rPr>
              <a:t>Infrastructure </a:t>
            </a:r>
            <a:r>
              <a:rPr lang="en-US" sz="900" b="1" dirty="0">
                <a:latin typeface="Tw Cen MT" pitchFamily="34" charset="0"/>
                <a:cs typeface="Arial" panose="020B0604020202020204" pitchFamily="34" charset="0"/>
              </a:rPr>
              <a:t>Projects Piloted Using Malaysia Sustainability Infrastructure Rating Tool</a:t>
            </a:r>
            <a:endParaRPr lang="en-MY" sz="900" dirty="0">
              <a:latin typeface="Tw Cen MT" panose="020B0602020104020603" pitchFamily="34" charset="0"/>
            </a:endParaRPr>
          </a:p>
          <a:p>
            <a:pPr algn="just"/>
            <a:r>
              <a:rPr lang="en-MY" sz="900" dirty="0">
                <a:latin typeface="Tw Cen MT" panose="020B0602020104020603" pitchFamily="34" charset="0"/>
              </a:rPr>
              <a:t>The four (4) infrastructure projects piloted for Malaysia Sustainability Infrastructure Rating Tool </a:t>
            </a:r>
            <a:r>
              <a:rPr lang="en-MY" sz="900" dirty="0" smtClean="0">
                <a:latin typeface="Tw Cen MT" panose="020B0602020104020603" pitchFamily="34" charset="0"/>
              </a:rPr>
              <a:t>and its assessment results are </a:t>
            </a:r>
            <a:r>
              <a:rPr lang="en-MY" sz="900" dirty="0">
                <a:latin typeface="Tw Cen MT" panose="020B0602020104020603" pitchFamily="34" charset="0"/>
              </a:rPr>
              <a:t>as follows : </a:t>
            </a:r>
          </a:p>
        </p:txBody>
      </p:sp>
      <p:sp>
        <p:nvSpPr>
          <p:cNvPr id="5" name="Rectangle 4"/>
          <p:cNvSpPr/>
          <p:nvPr/>
        </p:nvSpPr>
        <p:spPr>
          <a:xfrm>
            <a:off x="2110332" y="63798"/>
            <a:ext cx="2813334" cy="307777"/>
          </a:xfrm>
          <a:prstGeom prst="rect">
            <a:avLst/>
          </a:prstGeom>
          <a:ln>
            <a:noFill/>
          </a:ln>
        </p:spPr>
        <p:txBody>
          <a:bodyPr wrap="none">
            <a:spAutoFit/>
          </a:bodyPr>
          <a:lstStyle/>
          <a:p>
            <a:r>
              <a:rPr lang="ms-MY" sz="1400" b="1" dirty="0">
                <a:solidFill>
                  <a:srgbClr val="00B050"/>
                </a:solidFill>
                <a:latin typeface="Tw Cen MT" panose="020B0602020104020603" pitchFamily="34" charset="0"/>
              </a:rPr>
              <a:t>ENVIRONMENTAL SUSTAINABILITY</a:t>
            </a: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a:solidFill>
                  <a:schemeClr val="bg1"/>
                </a:solidFill>
                <a:latin typeface="Tw Cen MT" panose="020B0602020104020603" pitchFamily="34" charset="0"/>
              </a:rPr>
              <a:t>KPI E1-118</a:t>
            </a:r>
            <a:endParaRPr lang="ms-MY" sz="2800" dirty="0">
              <a:solidFill>
                <a:schemeClr val="bg1"/>
              </a:solidFill>
            </a:endParaRPr>
          </a:p>
        </p:txBody>
      </p:sp>
      <p:sp>
        <p:nvSpPr>
          <p:cNvPr id="15" name="TextBox 14"/>
          <p:cNvSpPr txBox="1"/>
          <p:nvPr/>
        </p:nvSpPr>
        <p:spPr>
          <a:xfrm>
            <a:off x="0" y="4550161"/>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PROGRESS REPORT UNTIL Q2 2018</a:t>
            </a:r>
            <a:endParaRPr lang="en-MY" sz="900" b="1" dirty="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ANNUAL TARGET</a:t>
            </a:r>
            <a:endParaRPr lang="en-MY" sz="900" b="1" dirty="0">
              <a:solidFill>
                <a:schemeClr val="bg1"/>
              </a:solidFill>
              <a:latin typeface="Tw Cen MT" panose="020B0602020104020603" pitchFamily="34" charset="0"/>
            </a:endParaRPr>
          </a:p>
        </p:txBody>
      </p:sp>
      <p:graphicFrame>
        <p:nvGraphicFramePr>
          <p:cNvPr id="4" name="Table 3">
            <a:extLst>
              <a:ext uri="{FF2B5EF4-FFF2-40B4-BE49-F238E27FC236}">
                <a16:creationId xmlns:a16="http://schemas.microsoft.com/office/drawing/2014/main" id="{34DF6380-99DC-4D3E-BC37-77A168A19C73}"/>
              </a:ext>
            </a:extLst>
          </p:cNvPr>
          <p:cNvGraphicFramePr>
            <a:graphicFrameLocks noGrp="1"/>
          </p:cNvGraphicFramePr>
          <p:nvPr>
            <p:extLst>
              <p:ext uri="{D42A27DB-BD31-4B8C-83A1-F6EECF244321}">
                <p14:modId xmlns:p14="http://schemas.microsoft.com/office/powerpoint/2010/main" val="1903736792"/>
              </p:ext>
            </p:extLst>
          </p:nvPr>
        </p:nvGraphicFramePr>
        <p:xfrm>
          <a:off x="259449" y="7235277"/>
          <a:ext cx="6322326" cy="1055346"/>
        </p:xfrm>
        <a:graphic>
          <a:graphicData uri="http://schemas.openxmlformats.org/drawingml/2006/table">
            <a:tbl>
              <a:tblPr firstRow="1" firstCol="1" bandRow="1">
                <a:tableStyleId>{793D81CF-94F2-401A-BA57-92F5A7B2D0C5}</a:tableStyleId>
              </a:tblPr>
              <a:tblGrid>
                <a:gridCol w="1388376">
                  <a:extLst>
                    <a:ext uri="{9D8B030D-6E8A-4147-A177-3AD203B41FA5}">
                      <a16:colId xmlns:a16="http://schemas.microsoft.com/office/drawing/2014/main" val="1014350578"/>
                    </a:ext>
                  </a:extLst>
                </a:gridCol>
                <a:gridCol w="2971800">
                  <a:extLst>
                    <a:ext uri="{9D8B030D-6E8A-4147-A177-3AD203B41FA5}">
                      <a16:colId xmlns:a16="http://schemas.microsoft.com/office/drawing/2014/main" val="2679697466"/>
                    </a:ext>
                  </a:extLst>
                </a:gridCol>
                <a:gridCol w="971550">
                  <a:extLst>
                    <a:ext uri="{9D8B030D-6E8A-4147-A177-3AD203B41FA5}">
                      <a16:colId xmlns:a16="http://schemas.microsoft.com/office/drawing/2014/main" val="3229984004"/>
                    </a:ext>
                  </a:extLst>
                </a:gridCol>
                <a:gridCol w="990600">
                  <a:extLst>
                    <a:ext uri="{9D8B030D-6E8A-4147-A177-3AD203B41FA5}">
                      <a16:colId xmlns:a16="http://schemas.microsoft.com/office/drawing/2014/main" val="2065627572"/>
                    </a:ext>
                  </a:extLst>
                </a:gridCol>
              </a:tblGrid>
              <a:tr h="125103">
                <a:tc>
                  <a:txBody>
                    <a:bodyPr/>
                    <a:lstStyle/>
                    <a:p>
                      <a:pPr algn="ctr">
                        <a:lnSpc>
                          <a:spcPct val="107000"/>
                        </a:lnSpc>
                        <a:spcAft>
                          <a:spcPts val="0"/>
                        </a:spcAft>
                      </a:pPr>
                      <a:r>
                        <a:rPr lang="en-MY" sz="800" dirty="0">
                          <a:effectLst/>
                          <a:latin typeface="Tw Cen MT" panose="020B0602020104020603" pitchFamily="34" charset="0"/>
                        </a:rPr>
                        <a:t>TYPE OF INFRASTRUCTURE</a:t>
                      </a:r>
                      <a:endParaRPr lang="en-MY" sz="800" dirty="0">
                        <a:effectLst/>
                        <a:latin typeface="Tw Cen MT" panose="020B0602020104020603"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lnSpc>
                          <a:spcPct val="107000"/>
                        </a:lnSpc>
                        <a:spcAft>
                          <a:spcPts val="0"/>
                        </a:spcAft>
                      </a:pPr>
                      <a:r>
                        <a:rPr lang="en-MY" sz="800" dirty="0">
                          <a:effectLst/>
                          <a:latin typeface="Tw Cen MT" panose="020B0602020104020603" pitchFamily="34" charset="0"/>
                        </a:rPr>
                        <a:t>PROJECTS</a:t>
                      </a:r>
                      <a:endParaRPr lang="en-MY" sz="800" dirty="0">
                        <a:effectLst/>
                        <a:latin typeface="Tw Cen MT" panose="020B0602020104020603"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lnSpc>
                          <a:spcPct val="107000"/>
                        </a:lnSpc>
                        <a:spcAft>
                          <a:spcPts val="0"/>
                        </a:spcAft>
                      </a:pPr>
                      <a:r>
                        <a:rPr lang="en-MY" sz="800" dirty="0">
                          <a:effectLst/>
                          <a:latin typeface="Tw Cen MT" panose="020B0602020104020603" pitchFamily="34" charset="0"/>
                        </a:rPr>
                        <a:t>DESIGN SCORE (%)</a:t>
                      </a:r>
                      <a:endParaRPr lang="en-MY" sz="800" dirty="0">
                        <a:effectLst/>
                        <a:latin typeface="Tw Cen MT" panose="020B0602020104020603"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lnSpc>
                          <a:spcPct val="107000"/>
                        </a:lnSpc>
                        <a:spcAft>
                          <a:spcPts val="0"/>
                        </a:spcAft>
                      </a:pPr>
                      <a:r>
                        <a:rPr lang="en-MY" sz="800" dirty="0" smtClean="0">
                          <a:effectLst/>
                          <a:latin typeface="Tw Cen MT" panose="020B0602020104020603" pitchFamily="34" charset="0"/>
                        </a:rPr>
                        <a:t>CONS. SCORE </a:t>
                      </a:r>
                      <a:r>
                        <a:rPr lang="en-MY" sz="800" dirty="0">
                          <a:effectLst/>
                          <a:latin typeface="Tw Cen MT" panose="020B0602020104020603" pitchFamily="34" charset="0"/>
                        </a:rPr>
                        <a:t>(%)</a:t>
                      </a:r>
                      <a:endParaRPr lang="en-MY" sz="800" dirty="0">
                        <a:effectLst/>
                        <a:latin typeface="Tw Cen MT" panose="020B0602020104020603"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2714595184"/>
                  </a:ext>
                </a:extLst>
              </a:tr>
              <a:tr h="180951">
                <a:tc>
                  <a:txBody>
                    <a:bodyPr/>
                    <a:lstStyle/>
                    <a:p>
                      <a:pPr>
                        <a:lnSpc>
                          <a:spcPct val="107000"/>
                        </a:lnSpc>
                        <a:spcAft>
                          <a:spcPts val="0"/>
                        </a:spcAft>
                      </a:pPr>
                      <a:r>
                        <a:rPr lang="en-MY" sz="850" dirty="0">
                          <a:effectLst/>
                          <a:latin typeface="Tw Cen MT" panose="020B0602020104020603" pitchFamily="34" charset="0"/>
                        </a:rPr>
                        <a:t>Highway</a:t>
                      </a:r>
                      <a:endParaRPr lang="en-MY" sz="850" dirty="0">
                        <a:solidFill>
                          <a:schemeClr val="tx1"/>
                        </a:solidFill>
                        <a:effectLst/>
                        <a:latin typeface="Tw Cen MT" panose="020B0602020104020603"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5F7ED"/>
                    </a:solidFill>
                  </a:tcPr>
                </a:tc>
                <a:tc>
                  <a:txBody>
                    <a:bodyPr/>
                    <a:lstStyle/>
                    <a:p>
                      <a:pPr>
                        <a:lnSpc>
                          <a:spcPct val="107000"/>
                        </a:lnSpc>
                        <a:spcAft>
                          <a:spcPts val="0"/>
                        </a:spcAft>
                      </a:pPr>
                      <a:r>
                        <a:rPr lang="en-US" sz="850" kern="1200" dirty="0" err="1">
                          <a:effectLst/>
                          <a:latin typeface="Tw Cen MT" panose="020B0602020104020603" pitchFamily="34" charset="0"/>
                        </a:rPr>
                        <a:t>Projek</a:t>
                      </a:r>
                      <a:r>
                        <a:rPr lang="en-US" sz="850" kern="1200" dirty="0">
                          <a:effectLst/>
                          <a:latin typeface="Tw Cen MT" panose="020B0602020104020603" pitchFamily="34" charset="0"/>
                        </a:rPr>
                        <a:t> </a:t>
                      </a:r>
                      <a:r>
                        <a:rPr lang="en-US" sz="850" kern="1200" dirty="0" err="1">
                          <a:effectLst/>
                          <a:latin typeface="Tw Cen MT" panose="020B0602020104020603" pitchFamily="34" charset="0"/>
                        </a:rPr>
                        <a:t>Setia</a:t>
                      </a:r>
                      <a:r>
                        <a:rPr lang="en-US" sz="850" kern="1200" dirty="0">
                          <a:effectLst/>
                          <a:latin typeface="Tw Cen MT" panose="020B0602020104020603" pitchFamily="34" charset="0"/>
                        </a:rPr>
                        <a:t> </a:t>
                      </a:r>
                      <a:r>
                        <a:rPr lang="en-US" sz="850" kern="1200" dirty="0" err="1">
                          <a:effectLst/>
                          <a:latin typeface="Tw Cen MT" panose="020B0602020104020603" pitchFamily="34" charset="0"/>
                        </a:rPr>
                        <a:t>Pantai</a:t>
                      </a:r>
                      <a:r>
                        <a:rPr lang="en-US" sz="850" kern="1200" dirty="0">
                          <a:effectLst/>
                          <a:latin typeface="Tw Cen MT" panose="020B0602020104020603" pitchFamily="34" charset="0"/>
                        </a:rPr>
                        <a:t> – Express way (DUKE 3)</a:t>
                      </a:r>
                      <a:endParaRPr lang="en-MY" sz="850" dirty="0">
                        <a:solidFill>
                          <a:schemeClr val="tx1"/>
                        </a:solidFill>
                        <a:effectLst/>
                        <a:latin typeface="Tw Cen MT" panose="020B0602020104020603"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5F7ED"/>
                    </a:solidFill>
                  </a:tcPr>
                </a:tc>
                <a:tc>
                  <a:txBody>
                    <a:bodyPr/>
                    <a:lstStyle/>
                    <a:p>
                      <a:pPr algn="ctr">
                        <a:lnSpc>
                          <a:spcPct val="107000"/>
                        </a:lnSpc>
                        <a:spcAft>
                          <a:spcPts val="0"/>
                        </a:spcAft>
                      </a:pPr>
                      <a:r>
                        <a:rPr lang="en-MY" sz="850" dirty="0">
                          <a:effectLst/>
                          <a:latin typeface="Tw Cen MT" panose="020B0602020104020603" pitchFamily="34" charset="0"/>
                        </a:rPr>
                        <a:t> </a:t>
                      </a:r>
                      <a:endParaRPr lang="en-MY" sz="850" dirty="0">
                        <a:solidFill>
                          <a:schemeClr val="tx1"/>
                        </a:solidFill>
                        <a:effectLst/>
                        <a:latin typeface="Tw Cen MT" panose="020B0602020104020603"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5F7ED"/>
                    </a:solidFill>
                  </a:tcPr>
                </a:tc>
                <a:tc>
                  <a:txBody>
                    <a:bodyPr/>
                    <a:lstStyle/>
                    <a:p>
                      <a:pPr algn="ctr">
                        <a:lnSpc>
                          <a:spcPct val="107000"/>
                        </a:lnSpc>
                        <a:spcAft>
                          <a:spcPts val="0"/>
                        </a:spcAft>
                      </a:pPr>
                      <a:r>
                        <a:rPr lang="en-MY" sz="850" dirty="0">
                          <a:effectLst/>
                          <a:latin typeface="Tw Cen MT" panose="020B0602020104020603" pitchFamily="34" charset="0"/>
                        </a:rPr>
                        <a:t>NA</a:t>
                      </a:r>
                      <a:endParaRPr lang="en-MY" sz="850" dirty="0">
                        <a:solidFill>
                          <a:schemeClr val="tx1"/>
                        </a:solidFill>
                        <a:effectLst/>
                        <a:latin typeface="Tw Cen MT" panose="020B0602020104020603"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5F7ED"/>
                    </a:solidFill>
                  </a:tcPr>
                </a:tc>
                <a:extLst>
                  <a:ext uri="{0D108BD9-81ED-4DB2-BD59-A6C34878D82A}">
                    <a16:rowId xmlns:a16="http://schemas.microsoft.com/office/drawing/2014/main" val="2916126659"/>
                  </a:ext>
                </a:extLst>
              </a:tr>
              <a:tr h="295275">
                <a:tc>
                  <a:txBody>
                    <a:bodyPr/>
                    <a:lstStyle/>
                    <a:p>
                      <a:pPr>
                        <a:lnSpc>
                          <a:spcPct val="107000"/>
                        </a:lnSpc>
                        <a:spcAft>
                          <a:spcPts val="0"/>
                        </a:spcAft>
                      </a:pPr>
                      <a:r>
                        <a:rPr lang="en-MY" sz="850" dirty="0">
                          <a:effectLst/>
                          <a:latin typeface="Tw Cen MT" panose="020B0602020104020603" pitchFamily="34" charset="0"/>
                        </a:rPr>
                        <a:t>Sewerage Treatment Plant </a:t>
                      </a:r>
                      <a:endParaRPr lang="en-MY" sz="850" dirty="0">
                        <a:solidFill>
                          <a:schemeClr val="tx1"/>
                        </a:solidFill>
                        <a:effectLst/>
                        <a:latin typeface="Tw Cen MT" panose="020B0602020104020603"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7000"/>
                        </a:lnSpc>
                        <a:spcAft>
                          <a:spcPts val="0"/>
                        </a:spcAft>
                      </a:pPr>
                      <a:r>
                        <a:rPr lang="en-US" sz="850" kern="1200" dirty="0">
                          <a:effectLst/>
                          <a:latin typeface="Tw Cen MT" panose="020B0602020104020603" pitchFamily="34" charset="0"/>
                        </a:rPr>
                        <a:t>Loji </a:t>
                      </a:r>
                      <a:r>
                        <a:rPr lang="en-US" sz="850" kern="1200" dirty="0" err="1">
                          <a:effectLst/>
                          <a:latin typeface="Tw Cen MT" panose="020B0602020104020603" pitchFamily="34" charset="0"/>
                        </a:rPr>
                        <a:t>Rawatan</a:t>
                      </a:r>
                      <a:r>
                        <a:rPr lang="en-US" sz="850" kern="1200" dirty="0">
                          <a:effectLst/>
                          <a:latin typeface="Tw Cen MT" panose="020B0602020104020603" pitchFamily="34" charset="0"/>
                        </a:rPr>
                        <a:t> </a:t>
                      </a:r>
                      <a:r>
                        <a:rPr lang="en-US" sz="850" kern="1200" dirty="0" err="1">
                          <a:effectLst/>
                          <a:latin typeface="Tw Cen MT" panose="020B0602020104020603" pitchFamily="34" charset="0"/>
                        </a:rPr>
                        <a:t>Kumbahan</a:t>
                      </a:r>
                      <a:r>
                        <a:rPr lang="en-US" sz="850" kern="1200" dirty="0">
                          <a:effectLst/>
                          <a:latin typeface="Tw Cen MT" panose="020B0602020104020603" pitchFamily="34" charset="0"/>
                        </a:rPr>
                        <a:t> </a:t>
                      </a:r>
                      <a:r>
                        <a:rPr lang="en-US" sz="850" kern="1200" dirty="0" err="1">
                          <a:effectLst/>
                          <a:latin typeface="Tw Cen MT" panose="020B0602020104020603" pitchFamily="34" charset="0"/>
                        </a:rPr>
                        <a:t>Serantau</a:t>
                      </a:r>
                      <a:r>
                        <a:rPr lang="en-US" sz="850" kern="1200" dirty="0">
                          <a:effectLst/>
                          <a:latin typeface="Tw Cen MT" panose="020B0602020104020603" pitchFamily="34" charset="0"/>
                        </a:rPr>
                        <a:t> &amp; </a:t>
                      </a:r>
                      <a:r>
                        <a:rPr lang="en-US" sz="850" kern="1200" dirty="0" err="1">
                          <a:effectLst/>
                          <a:latin typeface="Tw Cen MT" panose="020B0602020104020603" pitchFamily="34" charset="0"/>
                        </a:rPr>
                        <a:t>Rangkaian</a:t>
                      </a:r>
                      <a:r>
                        <a:rPr lang="en-US" sz="850" kern="1200" dirty="0">
                          <a:effectLst/>
                          <a:latin typeface="Tw Cen MT" panose="020B0602020104020603" pitchFamily="34" charset="0"/>
                        </a:rPr>
                        <a:t> </a:t>
                      </a:r>
                      <a:r>
                        <a:rPr lang="en-US" sz="850" kern="1200" dirty="0" err="1">
                          <a:effectLst/>
                          <a:latin typeface="Tw Cen MT" panose="020B0602020104020603" pitchFamily="34" charset="0"/>
                        </a:rPr>
                        <a:t>Paip</a:t>
                      </a:r>
                      <a:r>
                        <a:rPr lang="en-US" sz="850" kern="1200" dirty="0">
                          <a:effectLst/>
                          <a:latin typeface="Tw Cen MT" panose="020B0602020104020603" pitchFamily="34" charset="0"/>
                        </a:rPr>
                        <a:t> </a:t>
                      </a:r>
                      <a:r>
                        <a:rPr lang="en-US" sz="850" kern="1200" dirty="0" err="1">
                          <a:effectLst/>
                          <a:latin typeface="Tw Cen MT" panose="020B0602020104020603" pitchFamily="34" charset="0"/>
                        </a:rPr>
                        <a:t>Pembentungan</a:t>
                      </a:r>
                      <a:r>
                        <a:rPr lang="en-US" sz="850" kern="1200" dirty="0">
                          <a:effectLst/>
                          <a:latin typeface="Tw Cen MT" panose="020B0602020104020603" pitchFamily="34" charset="0"/>
                        </a:rPr>
                        <a:t>, Bandar </a:t>
                      </a:r>
                      <a:r>
                        <a:rPr lang="en-US" sz="850" kern="1200" dirty="0" err="1">
                          <a:effectLst/>
                          <a:latin typeface="Tw Cen MT" panose="020B0602020104020603" pitchFamily="34" charset="0"/>
                        </a:rPr>
                        <a:t>Indera</a:t>
                      </a:r>
                      <a:r>
                        <a:rPr lang="en-US" sz="850" kern="1200" dirty="0">
                          <a:effectLst/>
                          <a:latin typeface="Tw Cen MT" panose="020B0602020104020603" pitchFamily="34" charset="0"/>
                        </a:rPr>
                        <a:t> </a:t>
                      </a:r>
                      <a:r>
                        <a:rPr lang="en-US" sz="850" kern="1200" dirty="0" err="1">
                          <a:effectLst/>
                          <a:latin typeface="Tw Cen MT" panose="020B0602020104020603" pitchFamily="34" charset="0"/>
                        </a:rPr>
                        <a:t>Mahkota</a:t>
                      </a:r>
                      <a:r>
                        <a:rPr lang="en-US" sz="850" kern="1200" dirty="0">
                          <a:effectLst/>
                          <a:latin typeface="Tw Cen MT" panose="020B0602020104020603" pitchFamily="34" charset="0"/>
                        </a:rPr>
                        <a:t>, Kuantan Pahang</a:t>
                      </a:r>
                      <a:endParaRPr lang="en-MY" sz="850" dirty="0">
                        <a:solidFill>
                          <a:schemeClr val="tx1"/>
                        </a:solidFill>
                        <a:effectLst/>
                        <a:latin typeface="Tw Cen MT" panose="020B0602020104020603"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7000"/>
                        </a:lnSpc>
                        <a:spcAft>
                          <a:spcPts val="0"/>
                        </a:spcAft>
                      </a:pPr>
                      <a:r>
                        <a:rPr lang="en-MY" sz="850" dirty="0">
                          <a:effectLst/>
                          <a:latin typeface="Tw Cen MT" panose="020B0602020104020603" pitchFamily="34" charset="0"/>
                        </a:rPr>
                        <a:t>54.99</a:t>
                      </a:r>
                      <a:endParaRPr lang="en-MY" sz="850" dirty="0">
                        <a:solidFill>
                          <a:schemeClr val="tx1"/>
                        </a:solidFill>
                        <a:effectLst/>
                        <a:latin typeface="Tw Cen MT" panose="020B0602020104020603"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7000"/>
                        </a:lnSpc>
                        <a:spcAft>
                          <a:spcPts val="0"/>
                        </a:spcAft>
                      </a:pPr>
                      <a:r>
                        <a:rPr lang="en-MY" sz="850" dirty="0">
                          <a:effectLst/>
                          <a:latin typeface="Tw Cen MT" panose="020B0602020104020603" pitchFamily="34" charset="0"/>
                        </a:rPr>
                        <a:t>NA</a:t>
                      </a:r>
                      <a:endParaRPr lang="en-MY" sz="850" dirty="0">
                        <a:solidFill>
                          <a:schemeClr val="tx1"/>
                        </a:solidFill>
                        <a:effectLst/>
                        <a:latin typeface="Tw Cen MT" panose="020B0602020104020603"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37838312"/>
                  </a:ext>
                </a:extLst>
              </a:tr>
              <a:tr h="171450">
                <a:tc>
                  <a:txBody>
                    <a:bodyPr/>
                    <a:lstStyle/>
                    <a:p>
                      <a:pPr>
                        <a:lnSpc>
                          <a:spcPct val="107000"/>
                        </a:lnSpc>
                        <a:spcAft>
                          <a:spcPts val="0"/>
                        </a:spcAft>
                      </a:pPr>
                      <a:r>
                        <a:rPr lang="en-MY" sz="850" dirty="0">
                          <a:effectLst/>
                          <a:latin typeface="Tw Cen MT" panose="020B0602020104020603" pitchFamily="34" charset="0"/>
                        </a:rPr>
                        <a:t>Dam</a:t>
                      </a:r>
                      <a:endParaRPr lang="en-MY" sz="850" dirty="0">
                        <a:solidFill>
                          <a:schemeClr val="tx1"/>
                        </a:solidFill>
                        <a:effectLst/>
                        <a:latin typeface="Tw Cen MT" panose="020B0602020104020603"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5F7ED"/>
                    </a:solidFill>
                  </a:tcPr>
                </a:tc>
                <a:tc>
                  <a:txBody>
                    <a:bodyPr/>
                    <a:lstStyle/>
                    <a:p>
                      <a:pPr>
                        <a:lnSpc>
                          <a:spcPct val="107000"/>
                        </a:lnSpc>
                        <a:spcAft>
                          <a:spcPts val="0"/>
                        </a:spcAft>
                      </a:pPr>
                      <a:r>
                        <a:rPr lang="en-US" sz="850" kern="1200" dirty="0" err="1">
                          <a:effectLst/>
                          <a:latin typeface="Tw Cen MT" panose="020B0602020104020603" pitchFamily="34" charset="0"/>
                        </a:rPr>
                        <a:t>Pembinaan</a:t>
                      </a:r>
                      <a:r>
                        <a:rPr lang="en-US" sz="850" kern="1200" dirty="0">
                          <a:effectLst/>
                          <a:latin typeface="Tw Cen MT" panose="020B0602020104020603" pitchFamily="34" charset="0"/>
                        </a:rPr>
                        <a:t> </a:t>
                      </a:r>
                      <a:r>
                        <a:rPr lang="en-US" sz="850" kern="1200" dirty="0" err="1">
                          <a:effectLst/>
                          <a:latin typeface="Tw Cen MT" panose="020B0602020104020603" pitchFamily="34" charset="0"/>
                        </a:rPr>
                        <a:t>Empangan</a:t>
                      </a:r>
                      <a:r>
                        <a:rPr lang="en-US" sz="850" kern="1200" dirty="0">
                          <a:effectLst/>
                          <a:latin typeface="Tw Cen MT" panose="020B0602020104020603" pitchFamily="34" charset="0"/>
                        </a:rPr>
                        <a:t> </a:t>
                      </a:r>
                      <a:r>
                        <a:rPr lang="en-US" sz="850" kern="1200" dirty="0" err="1">
                          <a:effectLst/>
                          <a:latin typeface="Tw Cen MT" panose="020B0602020104020603" pitchFamily="34" charset="0"/>
                        </a:rPr>
                        <a:t>Kahang</a:t>
                      </a:r>
                      <a:r>
                        <a:rPr lang="en-US" sz="850" kern="1200" dirty="0">
                          <a:effectLst/>
                          <a:latin typeface="Tw Cen MT" panose="020B0602020104020603" pitchFamily="34" charset="0"/>
                        </a:rPr>
                        <a:t>, </a:t>
                      </a:r>
                      <a:r>
                        <a:rPr lang="en-US" sz="850" kern="1200" dirty="0" err="1">
                          <a:effectLst/>
                          <a:latin typeface="Tw Cen MT" panose="020B0602020104020603" pitchFamily="34" charset="0"/>
                        </a:rPr>
                        <a:t>Kluang</a:t>
                      </a:r>
                      <a:endParaRPr lang="en-MY" sz="850" dirty="0">
                        <a:solidFill>
                          <a:schemeClr val="tx1"/>
                        </a:solidFill>
                        <a:effectLst/>
                        <a:latin typeface="Tw Cen MT" panose="020B0602020104020603"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5F7ED"/>
                    </a:solidFill>
                  </a:tcPr>
                </a:tc>
                <a:tc>
                  <a:txBody>
                    <a:bodyPr/>
                    <a:lstStyle/>
                    <a:p>
                      <a:pPr algn="ctr">
                        <a:lnSpc>
                          <a:spcPct val="107000"/>
                        </a:lnSpc>
                        <a:spcAft>
                          <a:spcPts val="0"/>
                        </a:spcAft>
                      </a:pPr>
                      <a:r>
                        <a:rPr lang="en-MY" sz="850" dirty="0">
                          <a:effectLst/>
                          <a:latin typeface="Tw Cen MT" panose="020B0602020104020603" pitchFamily="34" charset="0"/>
                        </a:rPr>
                        <a:t>33.81</a:t>
                      </a:r>
                      <a:endParaRPr lang="en-MY" sz="850" dirty="0">
                        <a:solidFill>
                          <a:schemeClr val="tx1"/>
                        </a:solidFill>
                        <a:effectLst/>
                        <a:latin typeface="Tw Cen MT" panose="020B0602020104020603"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5F7ED"/>
                    </a:solidFill>
                  </a:tcPr>
                </a:tc>
                <a:tc>
                  <a:txBody>
                    <a:bodyPr/>
                    <a:lstStyle/>
                    <a:p>
                      <a:pPr algn="ctr">
                        <a:lnSpc>
                          <a:spcPct val="107000"/>
                        </a:lnSpc>
                        <a:spcAft>
                          <a:spcPts val="0"/>
                        </a:spcAft>
                      </a:pPr>
                      <a:r>
                        <a:rPr lang="en-MY" sz="850" dirty="0">
                          <a:effectLst/>
                          <a:latin typeface="Tw Cen MT" panose="020B0602020104020603" pitchFamily="34" charset="0"/>
                        </a:rPr>
                        <a:t>2.5</a:t>
                      </a:r>
                      <a:endParaRPr lang="en-MY" sz="850" dirty="0">
                        <a:solidFill>
                          <a:schemeClr val="tx1"/>
                        </a:solidFill>
                        <a:effectLst/>
                        <a:latin typeface="Tw Cen MT" panose="020B0602020104020603"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5F7ED"/>
                    </a:solidFill>
                  </a:tcPr>
                </a:tc>
                <a:extLst>
                  <a:ext uri="{0D108BD9-81ED-4DB2-BD59-A6C34878D82A}">
                    <a16:rowId xmlns:a16="http://schemas.microsoft.com/office/drawing/2014/main" val="2275656278"/>
                  </a:ext>
                </a:extLst>
              </a:tr>
              <a:tr h="262890">
                <a:tc>
                  <a:txBody>
                    <a:bodyPr/>
                    <a:lstStyle/>
                    <a:p>
                      <a:pPr>
                        <a:lnSpc>
                          <a:spcPct val="107000"/>
                        </a:lnSpc>
                        <a:spcAft>
                          <a:spcPts val="0"/>
                        </a:spcAft>
                      </a:pPr>
                      <a:r>
                        <a:rPr lang="en-MY" sz="850" dirty="0">
                          <a:effectLst/>
                          <a:latin typeface="Tw Cen MT" panose="020B0602020104020603" pitchFamily="34" charset="0"/>
                        </a:rPr>
                        <a:t>Utility Services</a:t>
                      </a:r>
                      <a:endParaRPr lang="en-MY" sz="850" dirty="0">
                        <a:solidFill>
                          <a:schemeClr val="tx1"/>
                        </a:solidFill>
                        <a:effectLst/>
                        <a:latin typeface="Tw Cen MT" panose="020B0602020104020603"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nSpc>
                          <a:spcPct val="107000"/>
                        </a:lnSpc>
                        <a:spcAft>
                          <a:spcPts val="0"/>
                        </a:spcAft>
                      </a:pPr>
                      <a:r>
                        <a:rPr lang="en-US" sz="850" kern="1200" dirty="0" err="1">
                          <a:effectLst/>
                          <a:latin typeface="Tw Cen MT" panose="020B0602020104020603" pitchFamily="34" charset="0"/>
                        </a:rPr>
                        <a:t>Projek</a:t>
                      </a:r>
                      <a:r>
                        <a:rPr lang="en-US" sz="850" kern="1200" dirty="0">
                          <a:effectLst/>
                          <a:latin typeface="Tw Cen MT" panose="020B0602020104020603" pitchFamily="34" charset="0"/>
                        </a:rPr>
                        <a:t> </a:t>
                      </a:r>
                      <a:r>
                        <a:rPr lang="en-US" sz="850" kern="1200" dirty="0" err="1">
                          <a:effectLst/>
                          <a:latin typeface="Tw Cen MT" panose="020B0602020104020603" pitchFamily="34" charset="0"/>
                        </a:rPr>
                        <a:t>Penghantaran</a:t>
                      </a:r>
                      <a:r>
                        <a:rPr lang="en-US" sz="850" kern="1200" dirty="0">
                          <a:effectLst/>
                          <a:latin typeface="Tw Cen MT" panose="020B0602020104020603" pitchFamily="34" charset="0"/>
                        </a:rPr>
                        <a:t> 132:33kV (PMU) Bukit Nanas, Sandakan Sabah</a:t>
                      </a:r>
                      <a:endParaRPr lang="en-MY" sz="850" dirty="0">
                        <a:solidFill>
                          <a:schemeClr val="tx1"/>
                        </a:solidFill>
                        <a:effectLst/>
                        <a:latin typeface="Tw Cen MT" panose="020B0602020104020603"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7000"/>
                        </a:lnSpc>
                        <a:spcAft>
                          <a:spcPts val="0"/>
                        </a:spcAft>
                      </a:pPr>
                      <a:r>
                        <a:rPr lang="en-MY" sz="850" dirty="0">
                          <a:effectLst/>
                          <a:latin typeface="Tw Cen MT" panose="020B0602020104020603" pitchFamily="34" charset="0"/>
                        </a:rPr>
                        <a:t>43.62</a:t>
                      </a:r>
                      <a:endParaRPr lang="en-MY" sz="850" dirty="0">
                        <a:solidFill>
                          <a:schemeClr val="tx1"/>
                        </a:solidFill>
                        <a:effectLst/>
                        <a:latin typeface="Tw Cen MT" panose="020B0602020104020603"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7000"/>
                        </a:lnSpc>
                        <a:spcAft>
                          <a:spcPts val="0"/>
                        </a:spcAft>
                      </a:pPr>
                      <a:r>
                        <a:rPr lang="en-MY" sz="850" dirty="0">
                          <a:effectLst/>
                          <a:latin typeface="Tw Cen MT" panose="020B0602020104020603" pitchFamily="34" charset="0"/>
                        </a:rPr>
                        <a:t>NA</a:t>
                      </a:r>
                      <a:endParaRPr lang="en-MY" sz="850" dirty="0">
                        <a:solidFill>
                          <a:schemeClr val="tx1"/>
                        </a:solidFill>
                        <a:effectLst/>
                        <a:latin typeface="Tw Cen MT" panose="020B0602020104020603"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07652204"/>
                  </a:ext>
                </a:extLst>
              </a:tr>
            </a:tbl>
          </a:graphicData>
        </a:graphic>
      </p:graphicFrame>
      <p:sp>
        <p:nvSpPr>
          <p:cNvPr id="14" name="TextBox 13"/>
          <p:cNvSpPr txBox="1"/>
          <p:nvPr/>
        </p:nvSpPr>
        <p:spPr>
          <a:xfrm>
            <a:off x="-9525" y="8496300"/>
            <a:ext cx="6705600" cy="2031325"/>
          </a:xfrm>
          <a:prstGeom prst="rect">
            <a:avLst/>
          </a:prstGeom>
          <a:noFill/>
        </p:spPr>
        <p:txBody>
          <a:bodyPr wrap="square" rtlCol="0">
            <a:spAutoFit/>
          </a:bodyPr>
          <a:lstStyle/>
          <a:p>
            <a:pPr algn="just"/>
            <a:r>
              <a:rPr lang="en-US" sz="900" b="1" dirty="0" smtClean="0">
                <a:latin typeface="Tw Cen MT" pitchFamily="34" charset="0"/>
                <a:cs typeface="Arial" panose="020B0604020202020204" pitchFamily="34" charset="0"/>
              </a:rPr>
              <a:t>Stakeholder </a:t>
            </a:r>
            <a:r>
              <a:rPr lang="en-US" sz="900" b="1" dirty="0">
                <a:latin typeface="Tw Cen MT" pitchFamily="34" charset="0"/>
                <a:cs typeface="Arial" panose="020B0604020202020204" pitchFamily="34" charset="0"/>
              </a:rPr>
              <a:t>engagement to refine sustainability infrastructure rating </a:t>
            </a:r>
            <a:r>
              <a:rPr lang="en-US" sz="900" b="1" dirty="0" smtClean="0">
                <a:latin typeface="Tw Cen MT" pitchFamily="34" charset="0"/>
                <a:cs typeface="Arial" panose="020B0604020202020204" pitchFamily="34" charset="0"/>
              </a:rPr>
              <a:t>tool :</a:t>
            </a:r>
            <a:endParaRPr lang="en-US" sz="900" b="1" dirty="0">
              <a:latin typeface="Tw Cen MT" pitchFamily="34" charset="0"/>
              <a:cs typeface="Arial" panose="020B0604020202020204" pitchFamily="34" charset="0"/>
            </a:endParaRPr>
          </a:p>
          <a:p>
            <a:pPr algn="just" defTabSz="914400">
              <a:defRPr/>
            </a:pPr>
            <a:r>
              <a:rPr lang="en-MY" sz="900" dirty="0">
                <a:latin typeface="Tw Cen MT" panose="020B0602020104020603" pitchFamily="34" charset="0"/>
              </a:rPr>
              <a:t>From the result of the pilot </a:t>
            </a:r>
            <a:r>
              <a:rPr lang="en-MY" sz="900" dirty="0" smtClean="0">
                <a:latin typeface="Tw Cen MT" panose="020B0602020104020603" pitchFamily="34" charset="0"/>
              </a:rPr>
              <a:t>projects, industry </a:t>
            </a:r>
            <a:r>
              <a:rPr lang="en-MY" sz="900" dirty="0">
                <a:latin typeface="Tw Cen MT" panose="020B0602020104020603" pitchFamily="34" charset="0"/>
              </a:rPr>
              <a:t>e</a:t>
            </a:r>
            <a:r>
              <a:rPr lang="en-MY" sz="900" dirty="0" smtClean="0">
                <a:latin typeface="Tw Cen MT" panose="020B0602020104020603" pitchFamily="34" charset="0"/>
              </a:rPr>
              <a:t>ngagement was held on 8 </a:t>
            </a:r>
            <a:r>
              <a:rPr lang="en-MY" sz="900" dirty="0">
                <a:latin typeface="Tw Cen MT" panose="020B0602020104020603" pitchFamily="34" charset="0"/>
              </a:rPr>
              <a:t>June 2018 </a:t>
            </a:r>
            <a:r>
              <a:rPr lang="en-MY" sz="900" dirty="0" smtClean="0">
                <a:latin typeface="Tw Cen MT" panose="020B0602020104020603" pitchFamily="34" charset="0"/>
              </a:rPr>
              <a:t>involving 30 experts and industry players from various background including </a:t>
            </a:r>
            <a:r>
              <a:rPr lang="en-MY" sz="900" dirty="0">
                <a:latin typeface="Tw Cen MT" panose="020B0602020104020603" pitchFamily="34" charset="0"/>
              </a:rPr>
              <a:t>SME’s to review and </a:t>
            </a:r>
            <a:r>
              <a:rPr lang="en-MY" sz="900" dirty="0" smtClean="0">
                <a:latin typeface="Tw Cen MT" panose="020B0602020104020603" pitchFamily="34" charset="0"/>
              </a:rPr>
              <a:t>comment </a:t>
            </a:r>
            <a:r>
              <a:rPr lang="en-MY" sz="900" dirty="0">
                <a:latin typeface="Tw Cen MT" panose="020B0602020104020603" pitchFamily="34" charset="0"/>
              </a:rPr>
              <a:t>the draft </a:t>
            </a:r>
            <a:r>
              <a:rPr lang="en-MY" sz="900" dirty="0" smtClean="0">
                <a:latin typeface="Tw Cen MT" panose="020B0602020104020603" pitchFamily="34" charset="0"/>
              </a:rPr>
              <a:t>on </a:t>
            </a:r>
            <a:r>
              <a:rPr lang="en-MY" sz="900" dirty="0">
                <a:latin typeface="Tw Cen MT" panose="020B0602020104020603" pitchFamily="34" charset="0"/>
              </a:rPr>
              <a:t>sustainable infrastructure rating </a:t>
            </a:r>
            <a:r>
              <a:rPr lang="en-MY" sz="900" dirty="0" smtClean="0">
                <a:latin typeface="Tw Cen MT" panose="020B0602020104020603" pitchFamily="34" charset="0"/>
              </a:rPr>
              <a:t>tool. Some minor refinement were made to the document. </a:t>
            </a:r>
            <a:endParaRPr lang="en-MY" sz="900" dirty="0">
              <a:latin typeface="Tw Cen MT" panose="020B0602020104020603" pitchFamily="34" charset="0"/>
            </a:endParaRPr>
          </a:p>
          <a:p>
            <a:pPr algn="just"/>
            <a:endParaRPr lang="en-US" sz="900" dirty="0">
              <a:solidFill>
                <a:srgbClr val="FF0000"/>
              </a:solidFill>
              <a:latin typeface="Tw Cen MT" panose="020B0602020104020603" pitchFamily="34" charset="0"/>
              <a:cs typeface="Calibri" pitchFamily="34" charset="0"/>
            </a:endParaRPr>
          </a:p>
          <a:p>
            <a:pPr algn="just">
              <a:lnSpc>
                <a:spcPct val="100000"/>
              </a:lnSpc>
            </a:pPr>
            <a:r>
              <a:rPr lang="en-US" sz="900" b="1" dirty="0">
                <a:latin typeface="Tw Cen MT" pitchFamily="34" charset="0"/>
                <a:cs typeface="Arial" panose="020B0604020202020204" pitchFamily="34" charset="0"/>
              </a:rPr>
              <a:t>Malaysia sustainability infrastructure rating tool finalized </a:t>
            </a:r>
            <a:r>
              <a:rPr lang="en-US" sz="900" b="1" dirty="0" smtClean="0">
                <a:latin typeface="Tw Cen MT" pitchFamily="34" charset="0"/>
                <a:cs typeface="Arial" panose="020B0604020202020204" pitchFamily="34" charset="0"/>
              </a:rPr>
              <a:t>:</a:t>
            </a:r>
            <a:endParaRPr lang="en-US" sz="900" b="1" dirty="0">
              <a:latin typeface="Tw Cen MT" pitchFamily="34" charset="0"/>
              <a:cs typeface="Arial" panose="020B0604020202020204" pitchFamily="34" charset="0"/>
            </a:endParaRPr>
          </a:p>
          <a:p>
            <a:pPr algn="just"/>
            <a:r>
              <a:rPr lang="en-US" sz="900" dirty="0" smtClean="0">
                <a:latin typeface="Tw Cen MT" pitchFamily="34" charset="0"/>
                <a:cs typeface="Arial" panose="020B0604020202020204" pitchFamily="34" charset="0"/>
              </a:rPr>
              <a:t>The Malaysia sustainability infrastructure rating tool is 80% completed and expected to be finalized by Q4 2018. </a:t>
            </a:r>
          </a:p>
          <a:p>
            <a:pPr algn="just"/>
            <a:endParaRPr lang="en-US" sz="900" dirty="0">
              <a:solidFill>
                <a:srgbClr val="FF0000"/>
              </a:solidFill>
              <a:latin typeface="Tw Cen MT" panose="020B0602020104020603" pitchFamily="34" charset="0"/>
              <a:cs typeface="Calibri" pitchFamily="34" charset="0"/>
            </a:endParaRPr>
          </a:p>
          <a:p>
            <a:pPr algn="just"/>
            <a:endParaRPr lang="en-US" sz="900" dirty="0">
              <a:solidFill>
                <a:srgbClr val="FF0000"/>
              </a:solidFill>
              <a:latin typeface="Tw Cen MT" panose="020B0602020104020603" pitchFamily="34" charset="0"/>
              <a:cs typeface="Calibri" pitchFamily="34" charset="0"/>
            </a:endParaRPr>
          </a:p>
          <a:p>
            <a:pPr algn="just"/>
            <a:endParaRPr lang="en-US" sz="900" dirty="0">
              <a:solidFill>
                <a:srgbClr val="FF0000"/>
              </a:solidFill>
              <a:latin typeface="Tw Cen MT" panose="020B0602020104020603" pitchFamily="34" charset="0"/>
              <a:cs typeface="Calibri" pitchFamily="34" charset="0"/>
            </a:endParaRPr>
          </a:p>
          <a:p>
            <a:pPr algn="just"/>
            <a:endParaRPr lang="en-US" sz="900" dirty="0">
              <a:solidFill>
                <a:srgbClr val="FF0000"/>
              </a:solidFill>
              <a:latin typeface="Tw Cen MT" panose="020B0602020104020603" pitchFamily="34" charset="0"/>
              <a:cs typeface="Calibri" pitchFamily="34" charset="0"/>
            </a:endParaRPr>
          </a:p>
          <a:p>
            <a:pPr algn="just"/>
            <a:endParaRPr lang="en-US" sz="900" dirty="0">
              <a:solidFill>
                <a:srgbClr val="FF0000"/>
              </a:solidFill>
              <a:latin typeface="Tw Cen MT" panose="020B0602020104020603" pitchFamily="34" charset="0"/>
              <a:cs typeface="Calibri" pitchFamily="34" charset="0"/>
            </a:endParaRPr>
          </a:p>
          <a:p>
            <a:pPr algn="just"/>
            <a:endParaRPr lang="en-US" sz="900" dirty="0">
              <a:solidFill>
                <a:srgbClr val="FF0000"/>
              </a:solidFill>
              <a:latin typeface="Tw Cen MT" panose="020B0602020104020603" pitchFamily="34" charset="0"/>
              <a:cs typeface="Calibri" pitchFamily="34" charset="0"/>
            </a:endParaRPr>
          </a:p>
          <a:p>
            <a:pPr algn="just"/>
            <a:endParaRPr lang="en-MY" sz="900" dirty="0">
              <a:latin typeface="Tw Cen MT" panose="020B0602020104020603" pitchFamily="34" charset="0"/>
            </a:endParaRPr>
          </a:p>
        </p:txBody>
      </p:sp>
    </p:spTree>
    <p:extLst>
      <p:ext uri="{BB962C8B-B14F-4D97-AF65-F5344CB8AC3E}">
        <p14:creationId xmlns:p14="http://schemas.microsoft.com/office/powerpoint/2010/main" val="2867213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ext uri="{D42A27DB-BD31-4B8C-83A1-F6EECF244321}">
                <p14:modId xmlns:p14="http://schemas.microsoft.com/office/powerpoint/2010/main" val="2595250724"/>
              </p:ext>
            </p:extLst>
          </p:nvPr>
        </p:nvGraphicFramePr>
        <p:xfrm>
          <a:off x="2" y="2063918"/>
          <a:ext cx="6858000" cy="2210370"/>
        </p:xfrm>
        <a:graphic>
          <a:graphicData uri="http://schemas.openxmlformats.org/drawingml/2006/table">
            <a:tbl>
              <a:tblPr firstRow="1" bandRow="1">
                <a:tableStyleId>{5C22544A-7EE6-4342-B048-85BDC9FD1C3A}</a:tableStyleId>
              </a:tblPr>
              <a:tblGrid>
                <a:gridCol w="1318435">
                  <a:extLst>
                    <a:ext uri="{9D8B030D-6E8A-4147-A177-3AD203B41FA5}">
                      <a16:colId xmlns:a16="http://schemas.microsoft.com/office/drawing/2014/main" val="2124581660"/>
                    </a:ext>
                  </a:extLst>
                </a:gridCol>
                <a:gridCol w="1424765">
                  <a:extLst>
                    <a:ext uri="{9D8B030D-6E8A-4147-A177-3AD203B41FA5}">
                      <a16:colId xmlns:a16="http://schemas.microsoft.com/office/drawing/2014/main" val="3372148144"/>
                    </a:ext>
                  </a:extLst>
                </a:gridCol>
                <a:gridCol w="1414128">
                  <a:extLst>
                    <a:ext uri="{9D8B030D-6E8A-4147-A177-3AD203B41FA5}">
                      <a16:colId xmlns:a16="http://schemas.microsoft.com/office/drawing/2014/main" val="384475541"/>
                    </a:ext>
                  </a:extLst>
                </a:gridCol>
                <a:gridCol w="1329072">
                  <a:extLst>
                    <a:ext uri="{9D8B030D-6E8A-4147-A177-3AD203B41FA5}">
                      <a16:colId xmlns:a16="http://schemas.microsoft.com/office/drawing/2014/main" val="3666211108"/>
                    </a:ext>
                  </a:extLst>
                </a:gridCol>
                <a:gridCol w="1371600">
                  <a:extLst>
                    <a:ext uri="{9D8B030D-6E8A-4147-A177-3AD203B41FA5}">
                      <a16:colId xmlns:a16="http://schemas.microsoft.com/office/drawing/2014/main" val="2017577163"/>
                    </a:ext>
                  </a:extLst>
                </a:gridCol>
              </a:tblGrid>
              <a:tr h="422439">
                <a:tc>
                  <a:txBody>
                    <a:bodyPr/>
                    <a:lstStyle/>
                    <a:p>
                      <a:pPr algn="ctr"/>
                      <a:r>
                        <a:rPr lang="ms-MY" sz="900" dirty="0">
                          <a:solidFill>
                            <a:schemeClr val="bg1"/>
                          </a:solidFill>
                          <a:latin typeface="Tw Cen MT" panose="020B0602020104020603" pitchFamily="34" charset="0"/>
                        </a:rPr>
                        <a:t>2016</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2017</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endParaRPr lang="ms-MY" sz="900" dirty="0">
                        <a:solidFill>
                          <a:schemeClr val="bg1"/>
                        </a:solidFill>
                        <a:latin typeface="Tw Cen MT" panose="020B0602020104020603" pitchFamily="34" charset="0"/>
                      </a:endParaRP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60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40</a:t>
                      </a:r>
                      <a:r>
                        <a:rPr lang="ms-MY" sz="900" dirty="0">
                          <a:solidFill>
                            <a:schemeClr val="bg1"/>
                          </a:solidFill>
                          <a:latin typeface="Tw Cen MT" panose="020B0602020104020603" pitchFamily="34" charset="0"/>
                        </a:rPr>
                        <a:t>%</a:t>
                      </a:r>
                    </a:p>
                  </a:txBody>
                  <a:tcPr>
                    <a:solidFill>
                      <a:srgbClr val="00B050">
                        <a:alpha val="64706"/>
                      </a:srgbClr>
                    </a:solidFill>
                  </a:tcPr>
                </a:tc>
                <a:extLst>
                  <a:ext uri="{0D108BD9-81ED-4DB2-BD59-A6C34878D82A}">
                    <a16:rowId xmlns:a16="http://schemas.microsoft.com/office/drawing/2014/main" val="2306563032"/>
                  </a:ext>
                </a:extLst>
              </a:tr>
              <a:tr h="1787931">
                <a:tc>
                  <a:txBody>
                    <a:bodyPr/>
                    <a:lstStyle/>
                    <a:p>
                      <a:pPr>
                        <a:lnSpc>
                          <a:spcPct val="100000"/>
                        </a:lnSpc>
                      </a:pPr>
                      <a:endParaRPr lang="en-MY" sz="900" dirty="0">
                        <a:latin typeface="Tw Cen MT" pitchFamily="34" charset="0"/>
                      </a:endParaRPr>
                    </a:p>
                  </a:txBody>
                  <a:tcPr>
                    <a:solidFill>
                      <a:srgbClr val="00B050">
                        <a:alpha val="10000"/>
                      </a:srgbClr>
                    </a:solidFill>
                  </a:tcPr>
                </a:tc>
                <a:tc>
                  <a:txBody>
                    <a:bodyPr/>
                    <a:lstStyle/>
                    <a:p>
                      <a:pPr>
                        <a:lnSpc>
                          <a:spcPct val="100000"/>
                        </a:lnSpc>
                        <a:defRPr/>
                      </a:pPr>
                      <a:endParaRPr lang="en-US" sz="900" dirty="0">
                        <a:solidFill>
                          <a:srgbClr val="FF0000"/>
                        </a:solidFill>
                        <a:latin typeface="Tw Cen MT" pitchFamily="34" charset="0"/>
                      </a:endParaRPr>
                    </a:p>
                  </a:txBody>
                  <a:tcPr>
                    <a:solidFill>
                      <a:srgbClr val="00B050">
                        <a:alpha val="10000"/>
                      </a:srgbClr>
                    </a:solidFill>
                  </a:tcPr>
                </a:tc>
                <a:tc>
                  <a:txBody>
                    <a:bodyPr/>
                    <a:lstStyle/>
                    <a:p>
                      <a:endParaRPr lang="ms-MY"/>
                    </a:p>
                  </a:txBody>
                  <a:tcPr>
                    <a:solidFill>
                      <a:srgbClr val="00B050">
                        <a:alpha val="10000"/>
                      </a:srgb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900" dirty="0">
                          <a:solidFill>
                            <a:schemeClr val="tx1"/>
                          </a:solidFill>
                          <a:latin typeface="Tw Cen MT" pitchFamily="34" charset="0"/>
                          <a:cs typeface="Arial" panose="020B0604020202020204" pitchFamily="34" charset="0"/>
                        </a:rPr>
                        <a:t>Malaysia sustainability infrastructure rating tool training modules developed</a:t>
                      </a:r>
                    </a:p>
                  </a:txBody>
                  <a:tcPr>
                    <a:solidFill>
                      <a:srgbClr val="00B050">
                        <a:alpha val="10000"/>
                      </a:srgb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ms-MY" sz="900" dirty="0">
                          <a:solidFill>
                            <a:schemeClr val="tx1"/>
                          </a:solidFill>
                          <a:latin typeface="Tw Cen MT" pitchFamily="34" charset="0"/>
                          <a:cs typeface="Arial" panose="020B0604020202020204" pitchFamily="34" charset="0"/>
                        </a:rPr>
                        <a:t>25 trainers on Malaysia sustainable infrastructure rating tool trained and certified</a:t>
                      </a:r>
                    </a:p>
                  </a:txBody>
                  <a:tcPr>
                    <a:solidFill>
                      <a:srgbClr val="00B050">
                        <a:alpha val="10000"/>
                      </a:srgb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4540103"/>
            <a:ext cx="6857999" cy="5331062"/>
          </a:xfrm>
          <a:prstGeom prst="rect">
            <a:avLst/>
          </a:prstGeom>
          <a:noFill/>
          <a:ln w="19050">
            <a:solidFill>
              <a:srgbClr val="339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ext uri="{D42A27DB-BD31-4B8C-83A1-F6EECF244321}">
                <p14:modId xmlns:p14="http://schemas.microsoft.com/office/powerpoint/2010/main" val="3680774689"/>
              </p:ext>
            </p:extLst>
          </p:nvPr>
        </p:nvGraphicFramePr>
        <p:xfrm>
          <a:off x="4614530" y="254484"/>
          <a:ext cx="2232862" cy="1584960"/>
        </p:xfrm>
        <a:graphic>
          <a:graphicData uri="http://schemas.openxmlformats.org/drawingml/2006/table">
            <a:tbl>
              <a:tblPr firstRow="1" bandRow="1">
                <a:tableStyleId>{5C22544A-7EE6-4342-B048-85BDC9FD1C3A}</a:tableStyleId>
              </a:tblPr>
              <a:tblGrid>
                <a:gridCol w="2232862">
                  <a:extLst>
                    <a:ext uri="{9D8B030D-6E8A-4147-A177-3AD203B41FA5}">
                      <a16:colId xmlns:a16="http://schemas.microsoft.com/office/drawing/2014/main" val="2880578049"/>
                    </a:ext>
                  </a:extLst>
                </a:gridCol>
              </a:tblGrid>
              <a:tr h="352491">
                <a:tc>
                  <a:txBody>
                    <a:bodyPr/>
                    <a:lstStyle/>
                    <a:p>
                      <a:pPr algn="r"/>
                      <a:r>
                        <a:rPr lang="ms-MY" sz="1000" b="1" dirty="0">
                          <a:solidFill>
                            <a:schemeClr val="tx1"/>
                          </a:solidFill>
                          <a:latin typeface="Tw Cen MT" panose="020B0602020104020603" pitchFamily="34" charset="0"/>
                        </a:rPr>
                        <a:t>SPONSOR</a:t>
                      </a:r>
                      <a:endParaRPr lang="ms-MY" sz="1000" b="1" baseline="0" dirty="0">
                        <a:solidFill>
                          <a:schemeClr val="tx1"/>
                        </a:solidFill>
                        <a:latin typeface="Tw Cen MT" panose="020B0602020104020603" pitchFamily="34" charset="0"/>
                      </a:endParaRPr>
                    </a:p>
                    <a:p>
                      <a:pPr algn="r"/>
                      <a:r>
                        <a:rPr lang="ms-MY" sz="1000" b="0">
                          <a:solidFill>
                            <a:schemeClr val="tx1"/>
                          </a:solidFill>
                          <a:latin typeface="Tw Cen MT" panose="020B0602020104020603" pitchFamily="34" charset="0"/>
                        </a:rPr>
                        <a:t>Datuk Ir. </a:t>
                      </a:r>
                      <a:r>
                        <a:rPr lang="ms-MY" sz="1000" b="0" dirty="0">
                          <a:solidFill>
                            <a:schemeClr val="tx1"/>
                          </a:solidFill>
                          <a:latin typeface="Tw Cen MT" panose="020B0602020104020603" pitchFamily="34" charset="0"/>
                        </a:rPr>
                        <a:t>Elias Ismail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a:solidFill>
                            <a:schemeClr val="tx1"/>
                          </a:solidFill>
                          <a:latin typeface="Tw Cen MT" panose="020B0602020104020603" pitchFamily="34" charset="0"/>
                        </a:rPr>
                        <a:t>OWNER</a:t>
                      </a:r>
                      <a:r>
                        <a:rPr lang="ms-MY" sz="1000" b="1" baseline="0" dirty="0">
                          <a:solidFill>
                            <a:schemeClr val="tx1"/>
                          </a:solidFill>
                          <a:latin typeface="Tw Cen MT" panose="020B0602020104020603" pitchFamily="34" charset="0"/>
                        </a:rPr>
                        <a:t> </a:t>
                      </a:r>
                    </a:p>
                    <a:p>
                      <a:pPr algn="r"/>
                      <a:r>
                        <a:rPr lang="pt-BR" sz="1000">
                          <a:solidFill>
                            <a:schemeClr val="tx1"/>
                          </a:solidFill>
                          <a:latin typeface="Tw Cen MT" panose="020B0602020104020603" pitchFamily="34" charset="0"/>
                        </a:rPr>
                        <a:t>Ir.</a:t>
                      </a:r>
                      <a:r>
                        <a:rPr lang="pt-BR" sz="1000" baseline="0">
                          <a:solidFill>
                            <a:schemeClr val="tx1"/>
                          </a:solidFill>
                          <a:latin typeface="Tw Cen MT" panose="020B0602020104020603" pitchFamily="34" charset="0"/>
                        </a:rPr>
                        <a:t> M. Ramuseren Muthu</a:t>
                      </a:r>
                      <a:endParaRPr lang="ms-MY" sz="1000" dirty="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a:solidFill>
                            <a:schemeClr val="tx1"/>
                          </a:solidFill>
                          <a:latin typeface="Tw Cen MT" panose="020B0602020104020603" pitchFamily="34" charset="0"/>
                        </a:rPr>
                        <a:t>OIC</a:t>
                      </a:r>
                      <a:endParaRPr lang="ms-MY" sz="1000" b="1" baseline="0" dirty="0">
                        <a:solidFill>
                          <a:schemeClr val="tx1"/>
                        </a:solidFill>
                        <a:latin typeface="Tw Cen MT" panose="020B0602020104020603" pitchFamily="34" charset="0"/>
                      </a:endParaRPr>
                    </a:p>
                    <a:p>
                      <a:pPr algn="r"/>
                      <a:r>
                        <a:rPr lang="ms-MY" sz="1000" dirty="0">
                          <a:solidFill>
                            <a:schemeClr val="tx1"/>
                          </a:solidFill>
                          <a:latin typeface="Tw Cen MT" panose="020B0602020104020603" pitchFamily="34" charset="0"/>
                        </a:rPr>
                        <a:t>Zuraihi Abdul Ghani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a:latin typeface="Tw Cen MT" panose="020B0602020104020603" pitchFamily="34" charset="0"/>
                        </a:rPr>
                        <a:t>KPI LEADER</a:t>
                      </a:r>
                      <a:r>
                        <a:rPr lang="ms-MY" sz="1000" b="1" baseline="0" dirty="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331376036"/>
              </p:ext>
            </p:extLst>
          </p:nvPr>
        </p:nvGraphicFramePr>
        <p:xfrm>
          <a:off x="-2" y="445153"/>
          <a:ext cx="4699593" cy="1322832"/>
        </p:xfrm>
        <a:graphic>
          <a:graphicData uri="http://schemas.openxmlformats.org/drawingml/2006/table">
            <a:tbl>
              <a:tblPr firstRow="1" bandRow="1">
                <a:tableStyleId>{5C22544A-7EE6-4342-B048-85BDC9FD1C3A}</a:tableStyleId>
              </a:tblPr>
              <a:tblGrid>
                <a:gridCol w="4699593">
                  <a:extLst>
                    <a:ext uri="{9D8B030D-6E8A-4147-A177-3AD203B41FA5}">
                      <a16:colId xmlns:a16="http://schemas.microsoft.com/office/drawing/2014/main" val="2880578049"/>
                    </a:ext>
                  </a:extLst>
                </a:gridCol>
              </a:tblGrid>
              <a:tr h="405451">
                <a:tc>
                  <a:txBody>
                    <a:bodyPr/>
                    <a:lstStyle/>
                    <a:p>
                      <a:r>
                        <a:rPr lang="ms-MY" sz="1000" b="1" kern="1200" dirty="0">
                          <a:solidFill>
                            <a:schemeClr val="tx1"/>
                          </a:solidFill>
                          <a:latin typeface="Tw Cen MT" panose="020B0602020104020603" pitchFamily="34" charset="0"/>
                          <a:ea typeface="+mn-ea"/>
                          <a:cs typeface="+mn-cs"/>
                        </a:rPr>
                        <a:t>KPI DESCRIPTION</a:t>
                      </a:r>
                    </a:p>
                    <a:p>
                      <a:pPr lvl="0"/>
                      <a:r>
                        <a:rPr lang="en-MY" sz="1000" b="0" kern="1200" dirty="0">
                          <a:solidFill>
                            <a:schemeClr val="tx1"/>
                          </a:solidFill>
                          <a:latin typeface="Tw Cen MT" panose="020B0602020104020603" pitchFamily="34" charset="0"/>
                          <a:ea typeface="+mn-ea"/>
                          <a:cs typeface="+mn-cs"/>
                        </a:rPr>
                        <a:t>25 trainers certified in Malaysia environmental sustainability rating tool by Q4 2019</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dirty="0">
                          <a:solidFill>
                            <a:schemeClr val="tx1"/>
                          </a:solidFill>
                          <a:latin typeface="Tw Cen MT" panose="020B0602020104020603" pitchFamily="34" charset="0"/>
                        </a:rPr>
                        <a:t>INITIATIVE</a:t>
                      </a:r>
                    </a:p>
                    <a:p>
                      <a:pPr>
                        <a:lnSpc>
                          <a:spcPct val="88000"/>
                        </a:lnSpc>
                        <a:defRPr/>
                      </a:pPr>
                      <a:r>
                        <a:rPr lang="en-MY" sz="1000" b="0" kern="1200" dirty="0">
                          <a:solidFill>
                            <a:schemeClr val="tx1"/>
                          </a:solidFill>
                          <a:latin typeface="Tw Cen MT" panose="020B0602020104020603" pitchFamily="34" charset="0"/>
                          <a:ea typeface="+mn-ea"/>
                          <a:cs typeface="+mn-cs"/>
                        </a:rPr>
                        <a:t>E1- Drive innovation in sustainable construction </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a:solidFill>
                            <a:schemeClr val="tx1"/>
                          </a:solidFill>
                          <a:latin typeface="Tw Cen MT" panose="020B0602020104020603" pitchFamily="34" charset="0"/>
                          <a:ea typeface="+mn-ea"/>
                          <a:cs typeface="+mn-cs"/>
                        </a:rPr>
                        <a:t>-</a:t>
                      </a:r>
                      <a:endParaRPr lang="ms-MY"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17143" y="4567748"/>
            <a:ext cx="6864535" cy="1015663"/>
          </a:xfrm>
          <a:prstGeom prst="rect">
            <a:avLst/>
          </a:prstGeom>
          <a:noFill/>
        </p:spPr>
        <p:txBody>
          <a:bodyPr wrap="square" rtlCol="0">
            <a:spAutoFit/>
          </a:bodyPr>
          <a:lstStyle/>
          <a:p>
            <a:r>
              <a:rPr lang="en-MY" sz="1000" dirty="0">
                <a:latin typeface="Tw Cen MT" panose="020B0602020104020603" pitchFamily="34" charset="0"/>
              </a:rPr>
              <a:t>This KPI is under the purview of IWG6 and </a:t>
            </a:r>
            <a:r>
              <a:rPr lang="en-MY" sz="1000" dirty="0" smtClean="0">
                <a:latin typeface="Tw Cen MT" panose="020B0602020104020603" pitchFamily="34" charset="0"/>
              </a:rPr>
              <a:t>was initially targeted to commence in 2018. However due to delay in the completion </a:t>
            </a:r>
            <a:r>
              <a:rPr lang="en-MY" sz="1000" dirty="0">
                <a:latin typeface="Tw Cen MT" panose="020B0602020104020603" pitchFamily="34" charset="0"/>
              </a:rPr>
              <a:t>of Malaysia Sustainability Infrastructure Rating </a:t>
            </a:r>
            <a:r>
              <a:rPr lang="en-MY" sz="1000" dirty="0" smtClean="0">
                <a:latin typeface="Tw Cen MT" panose="020B0602020104020603" pitchFamily="34" charset="0"/>
              </a:rPr>
              <a:t>Tool, the target is now rescheduled to </a:t>
            </a:r>
            <a:r>
              <a:rPr lang="en-MY" sz="1000" dirty="0">
                <a:latin typeface="Tw Cen MT" panose="020B0602020104020603" pitchFamily="34" charset="0"/>
              </a:rPr>
              <a:t>commence in </a:t>
            </a:r>
            <a:r>
              <a:rPr lang="en-MY" sz="1000" dirty="0" smtClean="0">
                <a:latin typeface="Tw Cen MT" panose="020B0602020104020603" pitchFamily="34" charset="0"/>
              </a:rPr>
              <a:t>2019.</a:t>
            </a:r>
            <a:endParaRPr lang="en-MY" sz="1000" dirty="0">
              <a:latin typeface="Tw Cen MT" panose="020B0602020104020603" pitchFamily="34" charset="0"/>
            </a:endParaRPr>
          </a:p>
          <a:p>
            <a:endParaRPr lang="en-MY" sz="1000" dirty="0">
              <a:latin typeface="Tw Cen MT" panose="020B0602020104020603" pitchFamily="34" charset="0"/>
            </a:endParaRPr>
          </a:p>
          <a:p>
            <a:r>
              <a:rPr lang="en-MY" sz="1000" dirty="0">
                <a:latin typeface="Tw Cen MT" panose="020B0602020104020603" pitchFamily="34" charset="0"/>
              </a:rPr>
              <a:t>Development of training modules will commence after the completion of Malaysia Sustainability Infrastructure Rating </a:t>
            </a:r>
            <a:r>
              <a:rPr lang="en-MY" sz="1000" dirty="0" smtClean="0">
                <a:latin typeface="Tw Cen MT" panose="020B0602020104020603" pitchFamily="34" charset="0"/>
              </a:rPr>
              <a:t>Tool under KPI E1-118.</a:t>
            </a:r>
            <a:endParaRPr lang="en-US" sz="1000" dirty="0">
              <a:latin typeface="Tw Cen MT" panose="020B0602020104020603" pitchFamily="34" charset="0"/>
              <a:cs typeface="Calibri" pitchFamily="34" charset="0"/>
            </a:endParaRPr>
          </a:p>
          <a:p>
            <a:endParaRPr lang="en-US" sz="1000" dirty="0">
              <a:solidFill>
                <a:srgbClr val="FF0000"/>
              </a:solidFill>
              <a:latin typeface="Tw Cen MT" panose="020B0602020104020603" pitchFamily="34" charset="0"/>
              <a:cs typeface="Calibri" pitchFamily="34" charset="0"/>
            </a:endParaRPr>
          </a:p>
        </p:txBody>
      </p:sp>
      <p:sp>
        <p:nvSpPr>
          <p:cNvPr id="5" name="Rectangle 4"/>
          <p:cNvSpPr/>
          <p:nvPr/>
        </p:nvSpPr>
        <p:spPr>
          <a:xfrm>
            <a:off x="2110332" y="63798"/>
            <a:ext cx="2813334" cy="307777"/>
          </a:xfrm>
          <a:prstGeom prst="rect">
            <a:avLst/>
          </a:prstGeom>
          <a:ln>
            <a:noFill/>
          </a:ln>
        </p:spPr>
        <p:txBody>
          <a:bodyPr wrap="none">
            <a:spAutoFit/>
          </a:bodyPr>
          <a:lstStyle/>
          <a:p>
            <a:r>
              <a:rPr lang="ms-MY" sz="1400" b="1" dirty="0">
                <a:solidFill>
                  <a:srgbClr val="00B050"/>
                </a:solidFill>
                <a:latin typeface="Tw Cen MT" panose="020B0602020104020603" pitchFamily="34" charset="0"/>
              </a:rPr>
              <a:t>ENVIRONMENTAL SUSTAINABILITY</a:t>
            </a: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a:solidFill>
                  <a:schemeClr val="bg1"/>
                </a:solidFill>
                <a:latin typeface="Tw Cen MT" panose="020B0602020104020603" pitchFamily="34" charset="0"/>
              </a:rPr>
              <a:t>KPI E1-119</a:t>
            </a:r>
            <a:endParaRPr lang="ms-MY" sz="2800" dirty="0">
              <a:solidFill>
                <a:schemeClr val="bg1"/>
              </a:solidFill>
            </a:endParaRPr>
          </a:p>
        </p:txBody>
      </p:sp>
      <p:sp>
        <p:nvSpPr>
          <p:cNvPr id="15" name="TextBox 14"/>
          <p:cNvSpPr txBox="1"/>
          <p:nvPr/>
        </p:nvSpPr>
        <p:spPr>
          <a:xfrm>
            <a:off x="0" y="4305602"/>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PROGRESS REPORT UNTIL Q2 2018</a:t>
            </a:r>
            <a:endParaRPr lang="en-MY" sz="900" b="1" dirty="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ANNUAL TARGET</a:t>
            </a:r>
            <a:endParaRPr lang="en-MY" sz="900" b="1" dirty="0">
              <a:solidFill>
                <a:schemeClr val="bg1"/>
              </a:solidFill>
              <a:latin typeface="Tw Cen MT" panose="020B0602020104020603" pitchFamily="34" charset="0"/>
            </a:endParaRPr>
          </a:p>
        </p:txBody>
      </p:sp>
    </p:spTree>
    <p:extLst>
      <p:ext uri="{BB962C8B-B14F-4D97-AF65-F5344CB8AC3E}">
        <p14:creationId xmlns:p14="http://schemas.microsoft.com/office/powerpoint/2010/main" val="2867213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ext uri="{D42A27DB-BD31-4B8C-83A1-F6EECF244321}">
                <p14:modId xmlns:p14="http://schemas.microsoft.com/office/powerpoint/2010/main" val="563916316"/>
              </p:ext>
            </p:extLst>
          </p:nvPr>
        </p:nvGraphicFramePr>
        <p:xfrm>
          <a:off x="2" y="2063918"/>
          <a:ext cx="6858000" cy="2210370"/>
        </p:xfrm>
        <a:graphic>
          <a:graphicData uri="http://schemas.openxmlformats.org/drawingml/2006/table">
            <a:tbl>
              <a:tblPr firstRow="1" bandRow="1">
                <a:tableStyleId>{5C22544A-7EE6-4342-B048-85BDC9FD1C3A}</a:tableStyleId>
              </a:tblPr>
              <a:tblGrid>
                <a:gridCol w="1318435">
                  <a:extLst>
                    <a:ext uri="{9D8B030D-6E8A-4147-A177-3AD203B41FA5}">
                      <a16:colId xmlns:a16="http://schemas.microsoft.com/office/drawing/2014/main" val="2124581660"/>
                    </a:ext>
                  </a:extLst>
                </a:gridCol>
                <a:gridCol w="1424765">
                  <a:extLst>
                    <a:ext uri="{9D8B030D-6E8A-4147-A177-3AD203B41FA5}">
                      <a16:colId xmlns:a16="http://schemas.microsoft.com/office/drawing/2014/main" val="3372148144"/>
                    </a:ext>
                  </a:extLst>
                </a:gridCol>
                <a:gridCol w="1414128">
                  <a:extLst>
                    <a:ext uri="{9D8B030D-6E8A-4147-A177-3AD203B41FA5}">
                      <a16:colId xmlns:a16="http://schemas.microsoft.com/office/drawing/2014/main" val="384475541"/>
                    </a:ext>
                  </a:extLst>
                </a:gridCol>
                <a:gridCol w="1329072">
                  <a:extLst>
                    <a:ext uri="{9D8B030D-6E8A-4147-A177-3AD203B41FA5}">
                      <a16:colId xmlns:a16="http://schemas.microsoft.com/office/drawing/2014/main" val="3666211108"/>
                    </a:ext>
                  </a:extLst>
                </a:gridCol>
                <a:gridCol w="1371600">
                  <a:extLst>
                    <a:ext uri="{9D8B030D-6E8A-4147-A177-3AD203B41FA5}">
                      <a16:colId xmlns:a16="http://schemas.microsoft.com/office/drawing/2014/main" val="2017577163"/>
                    </a:ext>
                  </a:extLst>
                </a:gridCol>
              </a:tblGrid>
              <a:tr h="422439">
                <a:tc>
                  <a:txBody>
                    <a:bodyPr/>
                    <a:lstStyle/>
                    <a:p>
                      <a:pPr algn="ctr"/>
                      <a:r>
                        <a:rPr lang="ms-MY" sz="900" dirty="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40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20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40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a:solidFill>
                            <a:schemeClr val="bg1"/>
                          </a:solidFill>
                          <a:latin typeface="Tw Cen MT" panose="020B0602020104020603" pitchFamily="34" charset="0"/>
                        </a:rPr>
                        <a:t>2019</a:t>
                      </a:r>
                    </a:p>
                    <a:p>
                      <a:pPr marL="0" marR="0" lvl="0" indent="0" algn="ctr" defTabSz="685800" rtl="0" eaLnBrk="1" fontAlgn="auto" latinLnBrk="0" hangingPunct="1">
                        <a:lnSpc>
                          <a:spcPct val="100000"/>
                        </a:lnSpc>
                        <a:spcBef>
                          <a:spcPts val="0"/>
                        </a:spcBef>
                        <a:spcAft>
                          <a:spcPts val="0"/>
                        </a:spcAft>
                        <a:buClrTx/>
                        <a:buSzTx/>
                        <a:buFontTx/>
                        <a:buNone/>
                        <a:tabLst/>
                        <a:defRPr/>
                      </a:pPr>
                      <a:r>
                        <a:rPr lang="ms-MY" sz="900">
                          <a:solidFill>
                            <a:schemeClr val="bg1"/>
                          </a:solidFill>
                          <a:latin typeface="Tw Cen MT" panose="020B0602020104020603" pitchFamily="34" charset="0"/>
                        </a:rPr>
                        <a:t>Weightage</a:t>
                      </a:r>
                      <a:r>
                        <a:rPr lang="ms-MY" sz="900" baseline="0">
                          <a:solidFill>
                            <a:schemeClr val="bg1"/>
                          </a:solidFill>
                          <a:latin typeface="Tw Cen MT" panose="020B0602020104020603" pitchFamily="34" charset="0"/>
                        </a:rPr>
                        <a:t> : 0</a:t>
                      </a:r>
                      <a:r>
                        <a:rPr lang="ms-MY" sz="90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a:solidFill>
                            <a:schemeClr val="bg1"/>
                          </a:solidFill>
                          <a:latin typeface="Tw Cen MT" panose="020B0602020104020603" pitchFamily="34" charset="0"/>
                        </a:rPr>
                        <a:t>2020</a:t>
                      </a:r>
                    </a:p>
                    <a:p>
                      <a:pPr marL="0" marR="0" lvl="0" indent="0" algn="ctr" defTabSz="685800" rtl="0" eaLnBrk="1" fontAlgn="auto" latinLnBrk="0" hangingPunct="1">
                        <a:lnSpc>
                          <a:spcPct val="100000"/>
                        </a:lnSpc>
                        <a:spcBef>
                          <a:spcPts val="0"/>
                        </a:spcBef>
                        <a:spcAft>
                          <a:spcPts val="0"/>
                        </a:spcAft>
                        <a:buClrTx/>
                        <a:buSzTx/>
                        <a:buFontTx/>
                        <a:buNone/>
                        <a:tabLst/>
                        <a:defRPr/>
                      </a:pPr>
                      <a:r>
                        <a:rPr lang="ms-MY" sz="900">
                          <a:solidFill>
                            <a:schemeClr val="bg1"/>
                          </a:solidFill>
                          <a:latin typeface="Tw Cen MT" panose="020B0602020104020603" pitchFamily="34" charset="0"/>
                        </a:rPr>
                        <a:t>Weightage</a:t>
                      </a:r>
                      <a:r>
                        <a:rPr lang="ms-MY" sz="900" baseline="0">
                          <a:solidFill>
                            <a:schemeClr val="bg1"/>
                          </a:solidFill>
                          <a:latin typeface="Tw Cen MT" panose="020B0602020104020603" pitchFamily="34" charset="0"/>
                        </a:rPr>
                        <a:t> : 0</a:t>
                      </a:r>
                      <a:r>
                        <a:rPr lang="ms-MY" sz="900">
                          <a:solidFill>
                            <a:schemeClr val="bg1"/>
                          </a:solidFill>
                          <a:latin typeface="Tw Cen MT" panose="020B0602020104020603" pitchFamily="34" charset="0"/>
                        </a:rPr>
                        <a:t>%</a:t>
                      </a:r>
                    </a:p>
                  </a:txBody>
                  <a:tcPr>
                    <a:solidFill>
                      <a:srgbClr val="00B050">
                        <a:alpha val="64706"/>
                      </a:srgbClr>
                    </a:solidFill>
                  </a:tcPr>
                </a:tc>
                <a:extLst>
                  <a:ext uri="{0D108BD9-81ED-4DB2-BD59-A6C34878D82A}">
                    <a16:rowId xmlns:a16="http://schemas.microsoft.com/office/drawing/2014/main" val="2306563032"/>
                  </a:ext>
                </a:extLst>
              </a:tr>
              <a:tr h="1787931">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MY" sz="900" dirty="0">
                          <a:solidFill>
                            <a:schemeClr val="tx1"/>
                          </a:solidFill>
                          <a:latin typeface="Tw Cen MT" pitchFamily="34" charset="0"/>
                          <a:cs typeface="Calibri" panose="020F0502020204030204" pitchFamily="34" charset="0"/>
                        </a:rPr>
                        <a:t>70% Study on building rating tools in Malaysia completed by Q4 2016</a:t>
                      </a:r>
                    </a:p>
                    <a:p>
                      <a:pPr>
                        <a:lnSpc>
                          <a:spcPct val="100000"/>
                        </a:lnSpc>
                      </a:pPr>
                      <a:endParaRPr lang="en-MY" sz="900" dirty="0">
                        <a:latin typeface="Tw Cen MT" pitchFamily="34" charset="0"/>
                      </a:endParaRPr>
                    </a:p>
                  </a:txBody>
                  <a:tcPr>
                    <a:solidFill>
                      <a:srgbClr val="00B050">
                        <a:alpha val="10000"/>
                      </a:srgb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MY" sz="900" dirty="0">
                          <a:solidFill>
                            <a:schemeClr val="tx1"/>
                          </a:solidFill>
                          <a:latin typeface="Tw Cen MT" pitchFamily="34" charset="0"/>
                          <a:cs typeface="Calibri" panose="020F0502020204030204" pitchFamily="34" charset="0"/>
                        </a:rPr>
                        <a:t>100% Study on building rating tools in Malaysia completed by Q4 2017</a:t>
                      </a:r>
                    </a:p>
                    <a:p>
                      <a:pPr>
                        <a:lnSpc>
                          <a:spcPct val="100000"/>
                        </a:lnSpc>
                        <a:defRPr/>
                      </a:pPr>
                      <a:endParaRPr lang="en-US" sz="900" dirty="0">
                        <a:solidFill>
                          <a:srgbClr val="FF0000"/>
                        </a:solidFill>
                        <a:latin typeface="Tw Cen MT" pitchFamily="34" charset="0"/>
                      </a:endParaRPr>
                    </a:p>
                  </a:txBody>
                  <a:tcPr>
                    <a:solidFill>
                      <a:srgbClr val="00B050">
                        <a:alpha val="10000"/>
                      </a:srgb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MY" sz="900" dirty="0">
                          <a:solidFill>
                            <a:schemeClr val="tx1"/>
                          </a:solidFill>
                          <a:latin typeface="Tw Cen MT" pitchFamily="34" charset="0"/>
                          <a:cs typeface="Calibri" panose="020F0502020204030204" pitchFamily="34" charset="0"/>
                        </a:rPr>
                        <a:t>Study on building rating tools in </a:t>
                      </a:r>
                      <a:r>
                        <a:rPr lang="en-MY" sz="900">
                          <a:solidFill>
                            <a:schemeClr val="tx1"/>
                          </a:solidFill>
                          <a:latin typeface="Tw Cen MT" pitchFamily="34" charset="0"/>
                          <a:cs typeface="Calibri" panose="020F0502020204030204" pitchFamily="34" charset="0"/>
                        </a:rPr>
                        <a:t>Malaysia published </a:t>
                      </a:r>
                      <a:r>
                        <a:rPr lang="en-MY" sz="900" dirty="0">
                          <a:solidFill>
                            <a:schemeClr val="tx1"/>
                          </a:solidFill>
                          <a:latin typeface="Tw Cen MT" pitchFamily="34" charset="0"/>
                          <a:cs typeface="Calibri" panose="020F0502020204030204" pitchFamily="34" charset="0"/>
                        </a:rPr>
                        <a:t>by Q1 2018</a:t>
                      </a:r>
                      <a:endParaRPr lang="ms-MY" sz="900" dirty="0">
                        <a:solidFill>
                          <a:srgbClr val="000000"/>
                        </a:solidFill>
                        <a:latin typeface="Tw Cen MT" pitchFamily="34" charset="0"/>
                        <a:cs typeface="Arial" panose="020B0604020202020204" pitchFamily="34" charset="0"/>
                      </a:endParaRPr>
                    </a:p>
                    <a:p>
                      <a:pPr eaLnBrk="1" fontAlgn="auto" hangingPunct="1">
                        <a:lnSpc>
                          <a:spcPct val="100000"/>
                        </a:lnSpc>
                        <a:spcBef>
                          <a:spcPts val="0"/>
                        </a:spcBef>
                        <a:spcAft>
                          <a:spcPts val="0"/>
                        </a:spcAft>
                        <a:defRPr/>
                      </a:pPr>
                      <a:endParaRPr lang="en-US" sz="900" dirty="0">
                        <a:solidFill>
                          <a:srgbClr val="FF0000"/>
                        </a:solidFill>
                        <a:latin typeface="Tw Cen MT" pitchFamily="34" charset="0"/>
                      </a:endParaRPr>
                    </a:p>
                  </a:txBody>
                  <a:tcPr>
                    <a:solidFill>
                      <a:srgbClr val="00B050">
                        <a:alpha val="10000"/>
                      </a:srgbClr>
                    </a:solidFill>
                  </a:tcPr>
                </a:tc>
                <a:tc>
                  <a:txBody>
                    <a:bodyPr/>
                    <a:lstStyle/>
                    <a:p>
                      <a:pPr>
                        <a:lnSpc>
                          <a:spcPct val="100000"/>
                        </a:lnSpc>
                      </a:pPr>
                      <a:endParaRPr lang="en-MY" sz="900" dirty="0">
                        <a:solidFill>
                          <a:srgbClr val="FF0000"/>
                        </a:solidFill>
                        <a:latin typeface="Tw Cen MT" pitchFamily="34" charset="0"/>
                      </a:endParaRPr>
                    </a:p>
                  </a:txBody>
                  <a:tcPr>
                    <a:solidFill>
                      <a:srgbClr val="00B050">
                        <a:alpha val="10000"/>
                      </a:srgbClr>
                    </a:solidFill>
                  </a:tcPr>
                </a:tc>
                <a:tc>
                  <a:txBody>
                    <a:bodyPr/>
                    <a:lstStyle/>
                    <a:p>
                      <a:pPr>
                        <a:lnSpc>
                          <a:spcPct val="100000"/>
                        </a:lnSpc>
                      </a:pPr>
                      <a:endParaRPr lang="en-MY" sz="900" dirty="0">
                        <a:solidFill>
                          <a:srgbClr val="FF0000"/>
                        </a:solidFill>
                        <a:latin typeface="Tw Cen MT" pitchFamily="34" charset="0"/>
                      </a:endParaRPr>
                    </a:p>
                  </a:txBody>
                  <a:tcPr>
                    <a:solidFill>
                      <a:srgbClr val="00B050">
                        <a:alpha val="10000"/>
                      </a:srgb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4540103"/>
            <a:ext cx="6857999" cy="5331062"/>
          </a:xfrm>
          <a:prstGeom prst="rect">
            <a:avLst/>
          </a:prstGeom>
          <a:noFill/>
          <a:ln w="19050">
            <a:solidFill>
              <a:srgbClr val="339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ext uri="{D42A27DB-BD31-4B8C-83A1-F6EECF244321}">
                <p14:modId xmlns:p14="http://schemas.microsoft.com/office/powerpoint/2010/main" val="3443671256"/>
              </p:ext>
            </p:extLst>
          </p:nvPr>
        </p:nvGraphicFramePr>
        <p:xfrm>
          <a:off x="4614530" y="254484"/>
          <a:ext cx="2232862" cy="1584960"/>
        </p:xfrm>
        <a:graphic>
          <a:graphicData uri="http://schemas.openxmlformats.org/drawingml/2006/table">
            <a:tbl>
              <a:tblPr firstRow="1" bandRow="1">
                <a:tableStyleId>{5C22544A-7EE6-4342-B048-85BDC9FD1C3A}</a:tableStyleId>
              </a:tblPr>
              <a:tblGrid>
                <a:gridCol w="2232862">
                  <a:extLst>
                    <a:ext uri="{9D8B030D-6E8A-4147-A177-3AD203B41FA5}">
                      <a16:colId xmlns:a16="http://schemas.microsoft.com/office/drawing/2014/main" val="2880578049"/>
                    </a:ext>
                  </a:extLst>
                </a:gridCol>
              </a:tblGrid>
              <a:tr h="352491">
                <a:tc>
                  <a:txBody>
                    <a:bodyPr/>
                    <a:lstStyle/>
                    <a:p>
                      <a:pPr algn="r"/>
                      <a:r>
                        <a:rPr lang="ms-MY" sz="1000" b="1" dirty="0">
                          <a:solidFill>
                            <a:schemeClr val="tx1"/>
                          </a:solidFill>
                          <a:latin typeface="Tw Cen MT" panose="020B0602020104020603" pitchFamily="34" charset="0"/>
                        </a:rPr>
                        <a:t>SPONSOR</a:t>
                      </a:r>
                      <a:endParaRPr lang="ms-MY" sz="1000" b="1" baseline="0" dirty="0">
                        <a:solidFill>
                          <a:schemeClr val="tx1"/>
                        </a:solidFill>
                        <a:latin typeface="Tw Cen MT" panose="020B0602020104020603" pitchFamily="34" charset="0"/>
                      </a:endParaRPr>
                    </a:p>
                    <a:p>
                      <a:pPr algn="r"/>
                      <a:r>
                        <a:rPr lang="ms-MY" sz="1000" b="0">
                          <a:solidFill>
                            <a:schemeClr val="tx1"/>
                          </a:solidFill>
                          <a:latin typeface="Tw Cen MT" panose="020B0602020104020603" pitchFamily="34" charset="0"/>
                        </a:rPr>
                        <a:t>Datuk Ir. </a:t>
                      </a:r>
                      <a:r>
                        <a:rPr lang="ms-MY" sz="1000" b="0" dirty="0">
                          <a:solidFill>
                            <a:schemeClr val="tx1"/>
                          </a:solidFill>
                          <a:latin typeface="Tw Cen MT" panose="020B0602020104020603" pitchFamily="34" charset="0"/>
                        </a:rPr>
                        <a:t>Elias Ismail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a:solidFill>
                            <a:schemeClr val="tx1"/>
                          </a:solidFill>
                          <a:latin typeface="Tw Cen MT" panose="020B0602020104020603" pitchFamily="34" charset="0"/>
                        </a:rPr>
                        <a:t>OWNER</a:t>
                      </a:r>
                      <a:r>
                        <a:rPr lang="ms-MY" sz="1000" b="1" baseline="0" dirty="0">
                          <a:solidFill>
                            <a:schemeClr val="tx1"/>
                          </a:solidFill>
                          <a:latin typeface="Tw Cen MT" panose="020B0602020104020603" pitchFamily="34" charset="0"/>
                        </a:rPr>
                        <a:t> </a:t>
                      </a:r>
                    </a:p>
                    <a:p>
                      <a:pPr algn="r"/>
                      <a:r>
                        <a:rPr lang="pt-BR" sz="1000">
                          <a:solidFill>
                            <a:schemeClr val="tx1"/>
                          </a:solidFill>
                          <a:latin typeface="Tw Cen MT" panose="020B0602020104020603" pitchFamily="34" charset="0"/>
                        </a:rPr>
                        <a:t>Ir.</a:t>
                      </a:r>
                      <a:r>
                        <a:rPr lang="pt-BR" sz="1000" baseline="0">
                          <a:solidFill>
                            <a:schemeClr val="tx1"/>
                          </a:solidFill>
                          <a:latin typeface="Tw Cen MT" panose="020B0602020104020603" pitchFamily="34" charset="0"/>
                        </a:rPr>
                        <a:t> M. Ramuseren Muthu</a:t>
                      </a:r>
                      <a:endParaRPr lang="ms-MY" sz="1000" dirty="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a:solidFill>
                            <a:schemeClr val="tx1"/>
                          </a:solidFill>
                          <a:latin typeface="Tw Cen MT" panose="020B0602020104020603" pitchFamily="34" charset="0"/>
                        </a:rPr>
                        <a:t>OIC</a:t>
                      </a:r>
                      <a:endParaRPr lang="ms-MY" sz="1000" b="1" baseline="0" dirty="0">
                        <a:solidFill>
                          <a:schemeClr val="tx1"/>
                        </a:solidFill>
                        <a:latin typeface="Tw Cen MT" panose="020B0602020104020603" pitchFamily="34" charset="0"/>
                      </a:endParaRPr>
                    </a:p>
                    <a:p>
                      <a:pPr algn="r"/>
                      <a:r>
                        <a:rPr lang="ms-MY" sz="1000" dirty="0">
                          <a:solidFill>
                            <a:schemeClr val="tx1"/>
                          </a:solidFill>
                          <a:latin typeface="Tw Cen MT" panose="020B0602020104020603" pitchFamily="34" charset="0"/>
                        </a:rPr>
                        <a:t>Zuraihi Abdul Ghani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a:latin typeface="Tw Cen MT" panose="020B0602020104020603" pitchFamily="34" charset="0"/>
                        </a:rPr>
                        <a:t>KPI LEADER</a:t>
                      </a:r>
                      <a:r>
                        <a:rPr lang="ms-MY" sz="1000" b="1" baseline="0" dirty="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331376036"/>
              </p:ext>
            </p:extLst>
          </p:nvPr>
        </p:nvGraphicFramePr>
        <p:xfrm>
          <a:off x="-2" y="445153"/>
          <a:ext cx="4699593" cy="1322832"/>
        </p:xfrm>
        <a:graphic>
          <a:graphicData uri="http://schemas.openxmlformats.org/drawingml/2006/table">
            <a:tbl>
              <a:tblPr firstRow="1" bandRow="1">
                <a:tableStyleId>{5C22544A-7EE6-4342-B048-85BDC9FD1C3A}</a:tableStyleId>
              </a:tblPr>
              <a:tblGrid>
                <a:gridCol w="4699593">
                  <a:extLst>
                    <a:ext uri="{9D8B030D-6E8A-4147-A177-3AD203B41FA5}">
                      <a16:colId xmlns:a16="http://schemas.microsoft.com/office/drawing/2014/main" val="2880578049"/>
                    </a:ext>
                  </a:extLst>
                </a:gridCol>
              </a:tblGrid>
              <a:tr h="405451">
                <a:tc>
                  <a:txBody>
                    <a:bodyPr/>
                    <a:lstStyle/>
                    <a:p>
                      <a:r>
                        <a:rPr lang="ms-MY" sz="1000" b="1" kern="1200" dirty="0">
                          <a:solidFill>
                            <a:schemeClr val="tx1"/>
                          </a:solidFill>
                          <a:latin typeface="Tw Cen MT" panose="020B0602020104020603" pitchFamily="34" charset="0"/>
                          <a:ea typeface="+mn-ea"/>
                          <a:cs typeface="+mn-cs"/>
                        </a:rPr>
                        <a:t>KPI DESCRIPTION</a:t>
                      </a:r>
                    </a:p>
                    <a:p>
                      <a:pPr lvl="0"/>
                      <a:r>
                        <a:rPr lang="en-US" sz="1000" b="0" kern="1200" dirty="0">
                          <a:solidFill>
                            <a:schemeClr val="tx1"/>
                          </a:solidFill>
                          <a:latin typeface="Tw Cen MT" panose="020B0602020104020603" pitchFamily="34" charset="0"/>
                          <a:ea typeface="+mn-ea"/>
                          <a:cs typeface="+mn-cs"/>
                        </a:rPr>
                        <a:t>Building rating tools available in Malaysia </a:t>
                      </a:r>
                      <a:r>
                        <a:rPr lang="en-US" sz="1000" b="0" kern="1200" dirty="0" err="1">
                          <a:solidFill>
                            <a:schemeClr val="tx1"/>
                          </a:solidFill>
                          <a:latin typeface="Tw Cen MT" panose="020B0602020104020603" pitchFamily="34" charset="0"/>
                          <a:ea typeface="+mn-ea"/>
                          <a:cs typeface="+mn-cs"/>
                        </a:rPr>
                        <a:t>analysed</a:t>
                      </a:r>
                      <a:r>
                        <a:rPr lang="en-US" sz="1000" b="0" kern="1200" dirty="0">
                          <a:solidFill>
                            <a:schemeClr val="tx1"/>
                          </a:solidFill>
                          <a:latin typeface="Tw Cen MT" panose="020B0602020104020603" pitchFamily="34" charset="0"/>
                          <a:ea typeface="+mn-ea"/>
                          <a:cs typeface="+mn-cs"/>
                        </a:rPr>
                        <a:t> and indexed for industry reference and utilization by Q4 2018</a:t>
                      </a: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dirty="0">
                          <a:solidFill>
                            <a:schemeClr val="tx1"/>
                          </a:solidFill>
                          <a:latin typeface="Tw Cen MT" panose="020B0602020104020603" pitchFamily="34" charset="0"/>
                        </a:rPr>
                        <a:t>INITIATIVE</a:t>
                      </a:r>
                    </a:p>
                    <a:p>
                      <a:pPr>
                        <a:lnSpc>
                          <a:spcPct val="88000"/>
                        </a:lnSpc>
                        <a:defRPr/>
                      </a:pPr>
                      <a:r>
                        <a:rPr lang="en-MY" sz="1000" b="0" kern="1200" dirty="0">
                          <a:solidFill>
                            <a:schemeClr val="tx1"/>
                          </a:solidFill>
                          <a:latin typeface="Tw Cen MT" panose="020B0602020104020603" pitchFamily="34" charset="0"/>
                          <a:ea typeface="+mn-ea"/>
                          <a:cs typeface="+mn-cs"/>
                        </a:rPr>
                        <a:t>E2-Drive compliance to environmental sustainability ratings and requirements</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a:solidFill>
                            <a:schemeClr val="tx1"/>
                          </a:solidFill>
                          <a:latin typeface="Tw Cen MT" panose="020B0602020104020603" pitchFamily="34" charset="0"/>
                          <a:ea typeface="+mn-ea"/>
                          <a:cs typeface="+mn-cs"/>
                        </a:rPr>
                        <a:t>-</a:t>
                      </a:r>
                      <a:endParaRPr lang="ms-MY"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6" y="4563775"/>
            <a:ext cx="6864535" cy="3170099"/>
          </a:xfrm>
          <a:prstGeom prst="rect">
            <a:avLst/>
          </a:prstGeom>
          <a:noFill/>
        </p:spPr>
        <p:txBody>
          <a:bodyPr wrap="square" rtlCol="0">
            <a:spAutoFit/>
          </a:bodyPr>
          <a:lstStyle/>
          <a:p>
            <a:r>
              <a:rPr lang="en-US" sz="1000" dirty="0">
                <a:latin typeface="Tw Cen MT" panose="020B0602020104020603" pitchFamily="34" charset="0"/>
              </a:rPr>
              <a:t>This KPI is under the purview of IWG6.</a:t>
            </a:r>
          </a:p>
          <a:p>
            <a:endParaRPr lang="en-US" sz="1000" dirty="0">
              <a:latin typeface="Tw Cen MT" panose="020B0602020104020603" pitchFamily="34" charset="0"/>
            </a:endParaRPr>
          </a:p>
          <a:p>
            <a:r>
              <a:rPr lang="en-US" sz="1000" dirty="0">
                <a:latin typeface="Tw Cen MT" panose="020B0602020104020603" pitchFamily="34" charset="0"/>
              </a:rPr>
              <a:t>Study on </a:t>
            </a:r>
            <a:r>
              <a:rPr lang="en-US" sz="1000" dirty="0" err="1">
                <a:latin typeface="Tw Cen MT" panose="020B0602020104020603" pitchFamily="34" charset="0"/>
              </a:rPr>
              <a:t>Analysing</a:t>
            </a:r>
            <a:r>
              <a:rPr lang="en-US" sz="1000" dirty="0">
                <a:latin typeface="Tw Cen MT" panose="020B0602020104020603" pitchFamily="34" charset="0"/>
              </a:rPr>
              <a:t> and Indexing Building Rating Tools in Malaysia was completed by CREAM in March 2017. </a:t>
            </a:r>
          </a:p>
          <a:p>
            <a:endParaRPr lang="en-US" sz="1000" dirty="0">
              <a:latin typeface="Tw Cen MT" panose="020B0602020104020603" pitchFamily="34" charset="0"/>
            </a:endParaRPr>
          </a:p>
          <a:p>
            <a:r>
              <a:rPr lang="en-US" sz="1000" dirty="0">
                <a:latin typeface="Tw Cen MT" panose="020B0602020104020603" pitchFamily="34" charset="0"/>
              </a:rPr>
              <a:t>The aim of the study is to ease the industry in </a:t>
            </a:r>
            <a:r>
              <a:rPr lang="en-US" sz="1000" dirty="0" smtClean="0">
                <a:latin typeface="Tw Cen MT" panose="020B0602020104020603" pitchFamily="34" charset="0"/>
              </a:rPr>
              <a:t>selecting the best </a:t>
            </a:r>
            <a:r>
              <a:rPr lang="en-US" sz="1000" dirty="0">
                <a:latin typeface="Tw Cen MT" panose="020B0602020104020603" pitchFamily="34" charset="0"/>
              </a:rPr>
              <a:t>sustainability rating tool to be implemented in building projects by providing analysis on all sustainability building rating tools in Malaysia.</a:t>
            </a:r>
          </a:p>
          <a:p>
            <a:endParaRPr lang="en-US" sz="1000" dirty="0">
              <a:latin typeface="Tw Cen MT" panose="020B0602020104020603" pitchFamily="34" charset="0"/>
            </a:endParaRPr>
          </a:p>
          <a:p>
            <a:r>
              <a:rPr lang="en-US" sz="1000" dirty="0">
                <a:latin typeface="Tw Cen MT" panose="020B0602020104020603" pitchFamily="34" charset="0"/>
              </a:rPr>
              <a:t>The study </a:t>
            </a:r>
            <a:r>
              <a:rPr lang="en-US" sz="1000" dirty="0" err="1">
                <a:latin typeface="Tw Cen MT" panose="020B0602020104020603" pitchFamily="34" charset="0"/>
              </a:rPr>
              <a:t>analysed</a:t>
            </a:r>
            <a:r>
              <a:rPr lang="en-US" sz="1000" dirty="0">
                <a:latin typeface="Tw Cen MT" panose="020B0602020104020603" pitchFamily="34" charset="0"/>
              </a:rPr>
              <a:t> 6 currently available sustainability building rating tools in Malaysia as follows:</a:t>
            </a:r>
          </a:p>
          <a:p>
            <a:endParaRPr lang="en-US" sz="1000" dirty="0">
              <a:latin typeface="Tw Cen MT" panose="020B0602020104020603" pitchFamily="34" charset="0"/>
            </a:endParaRPr>
          </a:p>
          <a:p>
            <a:pPr marL="228600" indent="-228600">
              <a:buFont typeface="+mj-lt"/>
              <a:buAutoNum type="arabicPeriod"/>
            </a:pPr>
            <a:r>
              <a:rPr lang="en-US" sz="1000" dirty="0" err="1" smtClean="0">
                <a:latin typeface="Tw Cen MT" panose="020B0602020104020603" pitchFamily="34" charset="0"/>
              </a:rPr>
              <a:t>MyCREST</a:t>
            </a:r>
            <a:r>
              <a:rPr lang="en-US" sz="1000" dirty="0" smtClean="0">
                <a:latin typeface="Tw Cen MT" panose="020B0602020104020603" pitchFamily="34" charset="0"/>
              </a:rPr>
              <a:t> </a:t>
            </a:r>
            <a:r>
              <a:rPr lang="en-US" sz="1000" dirty="0">
                <a:latin typeface="Tw Cen MT" panose="020B0602020104020603" pitchFamily="34" charset="0"/>
              </a:rPr>
              <a:t>(CIDB)</a:t>
            </a:r>
          </a:p>
          <a:p>
            <a:pPr marL="228600" indent="-228600">
              <a:buFont typeface="+mj-lt"/>
              <a:buAutoNum type="arabicPeriod"/>
            </a:pPr>
            <a:r>
              <a:rPr lang="en-US" sz="1000" dirty="0">
                <a:latin typeface="Tw Cen MT" panose="020B0602020104020603" pitchFamily="34" charset="0"/>
              </a:rPr>
              <a:t>Green PASS (CIDB)</a:t>
            </a:r>
          </a:p>
          <a:p>
            <a:pPr marL="228600" indent="-228600">
              <a:buFont typeface="+mj-lt"/>
              <a:buAutoNum type="arabicPeriod"/>
            </a:pPr>
            <a:r>
              <a:rPr lang="en-US" sz="1000" dirty="0" err="1">
                <a:latin typeface="Tw Cen MT" panose="020B0602020104020603" pitchFamily="34" charset="0"/>
              </a:rPr>
              <a:t>Penarafan</a:t>
            </a:r>
            <a:r>
              <a:rPr lang="en-US" sz="1000" dirty="0">
                <a:latin typeface="Tw Cen MT" panose="020B0602020104020603" pitchFamily="34" charset="0"/>
              </a:rPr>
              <a:t> </a:t>
            </a:r>
            <a:r>
              <a:rPr lang="en-US" sz="1000" dirty="0" err="1">
                <a:latin typeface="Tw Cen MT" panose="020B0602020104020603" pitchFamily="34" charset="0"/>
              </a:rPr>
              <a:t>Hijau</a:t>
            </a:r>
            <a:r>
              <a:rPr lang="en-US" sz="1000" dirty="0">
                <a:latin typeface="Tw Cen MT" panose="020B0602020104020603" pitchFamily="34" charset="0"/>
              </a:rPr>
              <a:t> (PH-JKR)</a:t>
            </a:r>
          </a:p>
          <a:p>
            <a:pPr marL="228600" indent="-228600">
              <a:buFont typeface="+mj-lt"/>
              <a:buAutoNum type="arabicPeriod"/>
            </a:pPr>
            <a:r>
              <a:rPr lang="en-US" sz="1000" dirty="0">
                <a:latin typeface="Tw Cen MT" panose="020B0602020104020603" pitchFamily="34" charset="0"/>
              </a:rPr>
              <a:t>Green Building Index (GBI)</a:t>
            </a:r>
          </a:p>
          <a:p>
            <a:pPr marL="228600" indent="-228600">
              <a:buFont typeface="+mj-lt"/>
              <a:buAutoNum type="arabicPeriod"/>
            </a:pPr>
            <a:r>
              <a:rPr lang="en-US" sz="1000" dirty="0" err="1">
                <a:latin typeface="Tw Cen MT" panose="020B0602020104020603" pitchFamily="34" charset="0"/>
              </a:rPr>
              <a:t>GreenRE</a:t>
            </a:r>
            <a:r>
              <a:rPr lang="en-US" sz="1000" dirty="0">
                <a:latin typeface="Tw Cen MT" panose="020B0602020104020603" pitchFamily="34" charset="0"/>
              </a:rPr>
              <a:t> (REHDA)</a:t>
            </a:r>
          </a:p>
          <a:p>
            <a:pPr marL="228600" indent="-228600">
              <a:buFont typeface="+mj-lt"/>
              <a:buAutoNum type="arabicPeriod"/>
            </a:pPr>
            <a:r>
              <a:rPr lang="en-US" sz="1000" dirty="0">
                <a:latin typeface="Tw Cen MT" panose="020B0602020104020603" pitchFamily="34" charset="0"/>
              </a:rPr>
              <a:t>IRDA-CASBEE (IRDA)</a:t>
            </a:r>
          </a:p>
          <a:p>
            <a:endParaRPr lang="en-US" sz="1000" dirty="0">
              <a:latin typeface="Tw Cen MT" panose="020B0602020104020603" pitchFamily="34" charset="0"/>
            </a:endParaRPr>
          </a:p>
          <a:p>
            <a:r>
              <a:rPr lang="en-US" sz="1000" dirty="0">
                <a:latin typeface="Tw Cen MT" panose="020B0602020104020603" pitchFamily="34" charset="0"/>
              </a:rPr>
              <a:t>The outcome of the study was presented to IWG6 in August </a:t>
            </a:r>
            <a:r>
              <a:rPr lang="en-US" sz="1000" dirty="0" smtClean="0">
                <a:latin typeface="Tw Cen MT" panose="020B0602020104020603" pitchFamily="34" charset="0"/>
              </a:rPr>
              <a:t>2017</a:t>
            </a:r>
            <a:r>
              <a:rPr lang="en-US" sz="1000" dirty="0">
                <a:latin typeface="Tw Cen MT" panose="020B0602020104020603" pitchFamily="34" charset="0"/>
              </a:rPr>
              <a:t> </a:t>
            </a:r>
            <a:r>
              <a:rPr lang="en-US" sz="1000" dirty="0" smtClean="0">
                <a:latin typeface="Tw Cen MT" panose="020B0602020104020603" pitchFamily="34" charset="0"/>
              </a:rPr>
              <a:t>and </a:t>
            </a:r>
            <a:r>
              <a:rPr lang="en-MY" sz="1000" dirty="0" smtClean="0">
                <a:latin typeface="Tw Cen MT" panose="020B0602020104020603" pitchFamily="34" charset="0"/>
              </a:rPr>
              <a:t>endorsed </a:t>
            </a:r>
            <a:r>
              <a:rPr lang="en-MY" sz="1000" dirty="0">
                <a:latin typeface="Tw Cen MT" panose="020B0602020104020603" pitchFamily="34" charset="0"/>
              </a:rPr>
              <a:t>by TWG2 on 30 Jan </a:t>
            </a:r>
            <a:r>
              <a:rPr lang="en-MY" sz="1000" dirty="0" smtClean="0">
                <a:latin typeface="Tw Cen MT" panose="020B0602020104020603" pitchFamily="34" charset="0"/>
              </a:rPr>
              <a:t>2018.  It was published </a:t>
            </a:r>
            <a:r>
              <a:rPr lang="en-MY" sz="1000" dirty="0">
                <a:latin typeface="Tw Cen MT" panose="020B0602020104020603" pitchFamily="34" charset="0"/>
              </a:rPr>
              <a:t>on 30 March 2018.</a:t>
            </a:r>
          </a:p>
          <a:p>
            <a:endParaRPr lang="en-MY" sz="1000" dirty="0">
              <a:latin typeface="Tw Cen MT" panose="020B0602020104020603" pitchFamily="34" charset="0"/>
            </a:endParaRPr>
          </a:p>
          <a:p>
            <a:r>
              <a:rPr lang="en-MY" sz="1000" dirty="0">
                <a:latin typeface="Tw Cen MT" panose="020B0602020104020603" pitchFamily="34" charset="0"/>
              </a:rPr>
              <a:t>This KPI is 100% achieved.</a:t>
            </a:r>
            <a:endParaRPr lang="en-US" sz="1000" dirty="0">
              <a:latin typeface="Tw Cen MT" panose="020B0602020104020603" pitchFamily="34" charset="0"/>
            </a:endParaRPr>
          </a:p>
        </p:txBody>
      </p:sp>
      <p:sp>
        <p:nvSpPr>
          <p:cNvPr id="5" name="Rectangle 4"/>
          <p:cNvSpPr/>
          <p:nvPr/>
        </p:nvSpPr>
        <p:spPr>
          <a:xfrm>
            <a:off x="2110332" y="63798"/>
            <a:ext cx="2813334" cy="307777"/>
          </a:xfrm>
          <a:prstGeom prst="rect">
            <a:avLst/>
          </a:prstGeom>
          <a:ln>
            <a:noFill/>
          </a:ln>
        </p:spPr>
        <p:txBody>
          <a:bodyPr wrap="none">
            <a:spAutoFit/>
          </a:bodyPr>
          <a:lstStyle/>
          <a:p>
            <a:r>
              <a:rPr lang="ms-MY" sz="1400" b="1" dirty="0">
                <a:solidFill>
                  <a:srgbClr val="00B050"/>
                </a:solidFill>
                <a:latin typeface="Tw Cen MT" panose="020B0602020104020603" pitchFamily="34" charset="0"/>
              </a:rPr>
              <a:t>ENVIRONMENTAL SUSTAINABILITY</a:t>
            </a: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a:solidFill>
                  <a:schemeClr val="bg1"/>
                </a:solidFill>
                <a:latin typeface="Tw Cen MT" panose="020B0602020104020603" pitchFamily="34" charset="0"/>
              </a:rPr>
              <a:t>KPI E2-037</a:t>
            </a:r>
            <a:endParaRPr lang="ms-MY" sz="2800" dirty="0">
              <a:solidFill>
                <a:schemeClr val="bg1"/>
              </a:solidFill>
            </a:endParaRPr>
          </a:p>
        </p:txBody>
      </p:sp>
      <p:sp>
        <p:nvSpPr>
          <p:cNvPr id="15" name="TextBox 14"/>
          <p:cNvSpPr txBox="1"/>
          <p:nvPr/>
        </p:nvSpPr>
        <p:spPr>
          <a:xfrm>
            <a:off x="0" y="4305602"/>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PROGRESS REPORT UNTIL Q2 2018</a:t>
            </a:r>
            <a:endParaRPr lang="en-MY" sz="900" b="1" dirty="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ANNUAL TARGET</a:t>
            </a:r>
            <a:endParaRPr lang="en-MY" sz="900" b="1" dirty="0">
              <a:solidFill>
                <a:schemeClr val="bg1"/>
              </a:solidFill>
              <a:latin typeface="Tw Cen MT" panose="020B0602020104020603" pitchFamily="34" charset="0"/>
            </a:endParaRPr>
          </a:p>
        </p:txBody>
      </p:sp>
    </p:spTree>
    <p:extLst>
      <p:ext uri="{BB962C8B-B14F-4D97-AF65-F5344CB8AC3E}">
        <p14:creationId xmlns:p14="http://schemas.microsoft.com/office/powerpoint/2010/main" val="2867213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ext uri="{D42A27DB-BD31-4B8C-83A1-F6EECF244321}">
                <p14:modId xmlns:p14="http://schemas.microsoft.com/office/powerpoint/2010/main" val="2081377300"/>
              </p:ext>
            </p:extLst>
          </p:nvPr>
        </p:nvGraphicFramePr>
        <p:xfrm>
          <a:off x="2" y="2063918"/>
          <a:ext cx="6858000" cy="2540799"/>
        </p:xfrm>
        <a:graphic>
          <a:graphicData uri="http://schemas.openxmlformats.org/drawingml/2006/table">
            <a:tbl>
              <a:tblPr firstRow="1" bandRow="1">
                <a:tableStyleId>{5C22544A-7EE6-4342-B048-85BDC9FD1C3A}</a:tableStyleId>
              </a:tblPr>
              <a:tblGrid>
                <a:gridCol w="1318435">
                  <a:extLst>
                    <a:ext uri="{9D8B030D-6E8A-4147-A177-3AD203B41FA5}">
                      <a16:colId xmlns:a16="http://schemas.microsoft.com/office/drawing/2014/main" val="2124581660"/>
                    </a:ext>
                  </a:extLst>
                </a:gridCol>
                <a:gridCol w="1424765">
                  <a:extLst>
                    <a:ext uri="{9D8B030D-6E8A-4147-A177-3AD203B41FA5}">
                      <a16:colId xmlns:a16="http://schemas.microsoft.com/office/drawing/2014/main" val="3372148144"/>
                    </a:ext>
                  </a:extLst>
                </a:gridCol>
                <a:gridCol w="1349475">
                  <a:extLst>
                    <a:ext uri="{9D8B030D-6E8A-4147-A177-3AD203B41FA5}">
                      <a16:colId xmlns:a16="http://schemas.microsoft.com/office/drawing/2014/main" val="384475541"/>
                    </a:ext>
                  </a:extLst>
                </a:gridCol>
                <a:gridCol w="1393725">
                  <a:extLst>
                    <a:ext uri="{9D8B030D-6E8A-4147-A177-3AD203B41FA5}">
                      <a16:colId xmlns:a16="http://schemas.microsoft.com/office/drawing/2014/main" val="3666211108"/>
                    </a:ext>
                  </a:extLst>
                </a:gridCol>
                <a:gridCol w="1371600">
                  <a:extLst>
                    <a:ext uri="{9D8B030D-6E8A-4147-A177-3AD203B41FA5}">
                      <a16:colId xmlns:a16="http://schemas.microsoft.com/office/drawing/2014/main" val="2017577163"/>
                    </a:ext>
                  </a:extLst>
                </a:gridCol>
              </a:tblGrid>
              <a:tr h="422439">
                <a:tc>
                  <a:txBody>
                    <a:bodyPr/>
                    <a:lstStyle/>
                    <a:p>
                      <a:pPr algn="ctr"/>
                      <a:r>
                        <a:rPr lang="ms-MY" sz="900" dirty="0">
                          <a:solidFill>
                            <a:schemeClr val="bg1"/>
                          </a:solidFill>
                          <a:latin typeface="Tw Cen MT" panose="020B0602020104020603" pitchFamily="34" charset="0"/>
                        </a:rPr>
                        <a:t>2016</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30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35</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35</a:t>
                      </a:r>
                      <a:r>
                        <a:rPr lang="ms-MY" sz="900" dirty="0">
                          <a:solidFill>
                            <a:schemeClr val="bg1"/>
                          </a:solidFill>
                          <a:latin typeface="Tw Cen MT" panose="020B0602020104020603" pitchFamily="34" charset="0"/>
                        </a:rPr>
                        <a:t>%</a:t>
                      </a:r>
                    </a:p>
                  </a:txBody>
                  <a:tcPr>
                    <a:solidFill>
                      <a:srgbClr val="00B050">
                        <a:alpha val="64706"/>
                      </a:srgbClr>
                    </a:solidFill>
                  </a:tcPr>
                </a:tc>
                <a:extLst>
                  <a:ext uri="{0D108BD9-81ED-4DB2-BD59-A6C34878D82A}">
                    <a16:rowId xmlns:a16="http://schemas.microsoft.com/office/drawing/2014/main" val="2306563032"/>
                  </a:ext>
                </a:extLst>
              </a:tr>
              <a:tr h="1787931">
                <a:tc>
                  <a:txBody>
                    <a:bodyPr/>
                    <a:lstStyle/>
                    <a:p>
                      <a:pPr>
                        <a:lnSpc>
                          <a:spcPct val="100000"/>
                        </a:lnSpc>
                      </a:pPr>
                      <a:endParaRPr lang="en-MY" sz="900" dirty="0">
                        <a:latin typeface="Tw Cen MT" panose="020B0602020104020603" pitchFamily="34" charset="0"/>
                      </a:endParaRPr>
                    </a:p>
                  </a:txBody>
                  <a:tcPr>
                    <a:solidFill>
                      <a:srgbClr val="00B050">
                        <a:alpha val="10000"/>
                      </a:srgbClr>
                    </a:solidFill>
                  </a:tcPr>
                </a:tc>
                <a:tc>
                  <a:txBody>
                    <a:bodyPr/>
                    <a:lstStyle/>
                    <a:p>
                      <a:pPr>
                        <a:lnSpc>
                          <a:spcPct val="100000"/>
                        </a:lnSpc>
                        <a:defRPr/>
                      </a:pPr>
                      <a:endParaRPr lang="en-US" sz="900" dirty="0">
                        <a:solidFill>
                          <a:srgbClr val="FF0000"/>
                        </a:solidFill>
                        <a:latin typeface="Tw Cen MT" panose="020B0602020104020603" pitchFamily="34" charset="0"/>
                      </a:endParaRPr>
                    </a:p>
                  </a:txBody>
                  <a:tcPr>
                    <a:solidFill>
                      <a:srgbClr val="00B050">
                        <a:alpha val="10000"/>
                      </a:srgbClr>
                    </a:solidFill>
                  </a:tcPr>
                </a:tc>
                <a:tc>
                  <a:txBody>
                    <a:bodyPr/>
                    <a:lstStyle/>
                    <a:p>
                      <a:r>
                        <a:rPr lang="en-MY" sz="900" dirty="0">
                          <a:solidFill>
                            <a:schemeClr val="tx1"/>
                          </a:solidFill>
                          <a:latin typeface="Tw Cen MT" panose="020B0602020104020603" pitchFamily="34" charset="0"/>
                          <a:cs typeface="Calibri" pitchFamily="34" charset="0"/>
                        </a:rPr>
                        <a:t>Guideline for the implementation of MS 1525 established</a:t>
                      </a:r>
                      <a:endParaRPr lang="en-US" sz="900" dirty="0">
                        <a:solidFill>
                          <a:schemeClr val="tx1"/>
                        </a:solidFill>
                        <a:latin typeface="Tw Cen MT" panose="020B0602020104020603" pitchFamily="34" charset="0"/>
                        <a:cs typeface="Calibri" pitchFamily="34" charset="0"/>
                      </a:endParaRPr>
                    </a:p>
                    <a:p>
                      <a:r>
                        <a:rPr lang="en-MY" sz="900" dirty="0">
                          <a:solidFill>
                            <a:schemeClr val="tx1"/>
                          </a:solidFill>
                          <a:latin typeface="Tw Cen MT" panose="020B0602020104020603" pitchFamily="34" charset="0"/>
                          <a:cs typeface="Calibri" pitchFamily="34" charset="0"/>
                        </a:rPr>
                        <a:t> </a:t>
                      </a:r>
                      <a:endParaRPr lang="en-US" sz="900" dirty="0">
                        <a:solidFill>
                          <a:schemeClr val="tx1"/>
                        </a:solidFill>
                        <a:latin typeface="Tw Cen MT" panose="020B0602020104020603" pitchFamily="34" charset="0"/>
                        <a:cs typeface="Calibri" pitchFamily="34" charset="0"/>
                      </a:endParaRPr>
                    </a:p>
                    <a:p>
                      <a:r>
                        <a:rPr lang="en-MY" sz="900" dirty="0">
                          <a:solidFill>
                            <a:schemeClr val="tx1"/>
                          </a:solidFill>
                          <a:latin typeface="Tw Cen MT" panose="020B0602020104020603" pitchFamily="34" charset="0"/>
                          <a:cs typeface="Calibri" pitchFamily="34" charset="0"/>
                        </a:rPr>
                        <a:t>Engagement session to all states on adoption of MS 1525 conducted</a:t>
                      </a:r>
                    </a:p>
                    <a:p>
                      <a:endParaRPr lang="en-MY" sz="900" dirty="0">
                        <a:solidFill>
                          <a:schemeClr val="tx1"/>
                        </a:solidFill>
                        <a:latin typeface="Tw Cen MT" panose="020B0602020104020603" pitchFamily="34" charset="0"/>
                        <a:cs typeface="Calibri" pitchFamily="34" charset="0"/>
                      </a:endParaRPr>
                    </a:p>
                    <a:p>
                      <a:r>
                        <a:rPr lang="en-MY" sz="900" dirty="0">
                          <a:solidFill>
                            <a:schemeClr val="tx1"/>
                          </a:solidFill>
                          <a:latin typeface="Tw Cen MT" panose="020B0602020104020603" pitchFamily="34" charset="0"/>
                          <a:cs typeface="Calibri" pitchFamily="34" charset="0"/>
                        </a:rPr>
                        <a:t>Training Module on MS 1525 developed</a:t>
                      </a:r>
                    </a:p>
                    <a:p>
                      <a:pPr eaLnBrk="1" fontAlgn="auto" hangingPunct="1">
                        <a:lnSpc>
                          <a:spcPct val="100000"/>
                        </a:lnSpc>
                        <a:spcBef>
                          <a:spcPts val="0"/>
                        </a:spcBef>
                        <a:spcAft>
                          <a:spcPts val="0"/>
                        </a:spcAft>
                        <a:defRPr/>
                      </a:pPr>
                      <a:endParaRPr lang="en-US" sz="900" dirty="0">
                        <a:solidFill>
                          <a:schemeClr val="tx1"/>
                        </a:solidFill>
                        <a:latin typeface="Tw Cen MT" panose="020B0602020104020603" pitchFamily="34" charset="0"/>
                      </a:endParaRPr>
                    </a:p>
                  </a:txBody>
                  <a:tcPr>
                    <a:solidFill>
                      <a:srgbClr val="00B050">
                        <a:alpha val="10000"/>
                      </a:srgbClr>
                    </a:solidFill>
                  </a:tcPr>
                </a:tc>
                <a:tc>
                  <a:txBody>
                    <a:bodyPr/>
                    <a:lstStyle/>
                    <a:p>
                      <a:r>
                        <a:rPr lang="en-US" sz="900" dirty="0">
                          <a:solidFill>
                            <a:schemeClr val="tx1"/>
                          </a:solidFill>
                          <a:latin typeface="Tw Cen MT" panose="020B0602020104020603" pitchFamily="34" charset="0"/>
                          <a:cs typeface="Calibri" pitchFamily="34" charset="0"/>
                        </a:rPr>
                        <a:t>Training on MS 1525 to </a:t>
                      </a:r>
                      <a:r>
                        <a:rPr lang="en-US" sz="900">
                          <a:solidFill>
                            <a:schemeClr val="tx1"/>
                          </a:solidFill>
                          <a:latin typeface="Tw Cen MT" panose="020B0602020104020603" pitchFamily="34" charset="0"/>
                          <a:cs typeface="Calibri" pitchFamily="34" charset="0"/>
                        </a:rPr>
                        <a:t>6 states conducted</a:t>
                      </a:r>
                      <a:endParaRPr lang="en-US" sz="900" dirty="0">
                        <a:solidFill>
                          <a:schemeClr val="tx1"/>
                        </a:solidFill>
                        <a:latin typeface="Tw Cen MT" panose="020B0602020104020603" pitchFamily="34" charset="0"/>
                        <a:cs typeface="Calibri" pitchFamily="34" charset="0"/>
                      </a:endParaRPr>
                    </a:p>
                    <a:p>
                      <a:endParaRPr lang="en-US" sz="800" dirty="0">
                        <a:solidFill>
                          <a:schemeClr val="tx1"/>
                        </a:solidFill>
                        <a:latin typeface="Tw Cen MT" panose="020B0602020104020603" pitchFamily="34" charset="0"/>
                        <a:cs typeface="Calibri" pitchFamily="34" charset="0"/>
                      </a:endParaRPr>
                    </a:p>
                    <a:p>
                      <a:r>
                        <a:rPr lang="en-US" sz="900" dirty="0">
                          <a:solidFill>
                            <a:schemeClr val="tx1"/>
                          </a:solidFill>
                          <a:latin typeface="Tw Cen MT" panose="020B0602020104020603" pitchFamily="34" charset="0"/>
                          <a:cs typeface="Calibri" pitchFamily="34" charset="0"/>
                        </a:rPr>
                        <a:t>3 Training on MS 1525 </a:t>
                      </a:r>
                      <a:r>
                        <a:rPr lang="en-US" sz="900">
                          <a:solidFill>
                            <a:schemeClr val="tx1"/>
                          </a:solidFill>
                          <a:latin typeface="Tw Cen MT" panose="020B0602020104020603" pitchFamily="34" charset="0"/>
                          <a:cs typeface="Calibri" pitchFamily="34" charset="0"/>
                        </a:rPr>
                        <a:t>to stakeholders conducted</a:t>
                      </a:r>
                      <a:endParaRPr lang="en-US" sz="900" dirty="0">
                        <a:solidFill>
                          <a:schemeClr val="tx1"/>
                        </a:solidFill>
                        <a:latin typeface="Tw Cen MT" panose="020B0602020104020603" pitchFamily="34" charset="0"/>
                        <a:cs typeface="Calibri" pitchFamily="34" charset="0"/>
                      </a:endParaRPr>
                    </a:p>
                    <a:p>
                      <a:endParaRPr lang="en-US" sz="800" dirty="0">
                        <a:solidFill>
                          <a:schemeClr val="tx1"/>
                        </a:solidFill>
                        <a:latin typeface="Tw Cen MT" panose="020B0602020104020603" pitchFamily="34" charset="0"/>
                        <a:cs typeface="Calibri" pitchFamily="34" charset="0"/>
                      </a:endParaRPr>
                    </a:p>
                    <a:p>
                      <a:r>
                        <a:rPr lang="en-US" sz="900" dirty="0">
                          <a:solidFill>
                            <a:schemeClr val="tx1"/>
                          </a:solidFill>
                          <a:latin typeface="Tw Cen MT" panose="020B0602020104020603" pitchFamily="34" charset="0"/>
                          <a:cs typeface="Calibri" pitchFamily="34" charset="0"/>
                        </a:rPr>
                        <a:t>Report on adoption of MS 1525 by all states</a:t>
                      </a:r>
                    </a:p>
                    <a:p>
                      <a:r>
                        <a:rPr lang="en-US" sz="900" dirty="0">
                          <a:solidFill>
                            <a:schemeClr val="tx1"/>
                          </a:solidFill>
                          <a:latin typeface="Tw Cen MT" panose="020B0602020104020603" pitchFamily="34" charset="0"/>
                          <a:cs typeface="Calibri" pitchFamily="34" charset="0"/>
                        </a:rPr>
                        <a:t> </a:t>
                      </a:r>
                    </a:p>
                    <a:p>
                      <a:r>
                        <a:rPr lang="en-MY" sz="900" dirty="0">
                          <a:solidFill>
                            <a:schemeClr val="tx1"/>
                          </a:solidFill>
                          <a:latin typeface="Tw Cen MT" panose="020B0602020104020603" pitchFamily="34" charset="0"/>
                          <a:cs typeface="Calibri" pitchFamily="34" charset="0"/>
                        </a:rPr>
                        <a:t>Requirements of MS </a:t>
                      </a:r>
                      <a:r>
                        <a:rPr lang="en-MY" sz="900">
                          <a:solidFill>
                            <a:schemeClr val="tx1"/>
                          </a:solidFill>
                          <a:latin typeface="Tw Cen MT" panose="020B0602020104020603" pitchFamily="34" charset="0"/>
                          <a:cs typeface="Calibri" pitchFamily="34" charset="0"/>
                        </a:rPr>
                        <a:t>1525 as a </a:t>
                      </a:r>
                      <a:r>
                        <a:rPr lang="en-MY" sz="900" dirty="0">
                          <a:solidFill>
                            <a:schemeClr val="tx1"/>
                          </a:solidFill>
                          <a:latin typeface="Tw Cen MT" panose="020B0602020104020603" pitchFamily="34" charset="0"/>
                          <a:cs typeface="Calibri" pitchFamily="34" charset="0"/>
                        </a:rPr>
                        <a:t>c</a:t>
                      </a:r>
                      <a:r>
                        <a:rPr lang="en-MY" sz="900">
                          <a:solidFill>
                            <a:schemeClr val="tx1"/>
                          </a:solidFill>
                          <a:latin typeface="Tw Cen MT" panose="020B0602020104020603" pitchFamily="34" charset="0"/>
                          <a:cs typeface="Calibri" pitchFamily="34" charset="0"/>
                        </a:rPr>
                        <a:t>ondition for building plan approval implemented </a:t>
                      </a:r>
                      <a:r>
                        <a:rPr lang="en-MY" sz="900" dirty="0">
                          <a:solidFill>
                            <a:schemeClr val="tx1"/>
                          </a:solidFill>
                          <a:latin typeface="Tw Cen MT" panose="020B0602020104020603" pitchFamily="34" charset="0"/>
                          <a:cs typeface="Calibri" pitchFamily="34" charset="0"/>
                        </a:rPr>
                        <a:t>by </a:t>
                      </a:r>
                      <a:r>
                        <a:rPr lang="en-MY" sz="900">
                          <a:solidFill>
                            <a:schemeClr val="tx1"/>
                          </a:solidFill>
                          <a:latin typeface="Tw Cen MT" panose="020B0602020104020603" pitchFamily="34" charset="0"/>
                          <a:cs typeface="Calibri" pitchFamily="34" charset="0"/>
                        </a:rPr>
                        <a:t>10 local authorities</a:t>
                      </a:r>
                      <a:endParaRPr lang="en-MY" sz="900" dirty="0">
                        <a:solidFill>
                          <a:schemeClr val="tx1"/>
                        </a:solidFill>
                        <a:latin typeface="Tw Cen MT" panose="020B0602020104020603" pitchFamily="34" charset="0"/>
                      </a:endParaRPr>
                    </a:p>
                  </a:txBody>
                  <a:tcPr>
                    <a:solidFill>
                      <a:srgbClr val="00B050">
                        <a:alpha val="10000"/>
                      </a:srgbClr>
                    </a:solidFill>
                  </a:tcPr>
                </a:tc>
                <a:tc>
                  <a:txBody>
                    <a:bodyPr/>
                    <a:lstStyle/>
                    <a:p>
                      <a:r>
                        <a:rPr lang="en-US" sz="900" dirty="0">
                          <a:solidFill>
                            <a:schemeClr val="tx1"/>
                          </a:solidFill>
                          <a:latin typeface="Tw Cen MT" panose="020B0602020104020603" pitchFamily="34" charset="0"/>
                          <a:cs typeface="Calibri" pitchFamily="34" charset="0"/>
                        </a:rPr>
                        <a:t>Training on MS 1525 to </a:t>
                      </a:r>
                      <a:r>
                        <a:rPr lang="en-US" sz="900">
                          <a:solidFill>
                            <a:schemeClr val="tx1"/>
                          </a:solidFill>
                          <a:latin typeface="Tw Cen MT" panose="020B0602020104020603" pitchFamily="34" charset="0"/>
                          <a:cs typeface="Calibri" pitchFamily="34" charset="0"/>
                        </a:rPr>
                        <a:t>6 states conducted</a:t>
                      </a:r>
                      <a:endParaRPr lang="en-US" sz="900" dirty="0">
                        <a:solidFill>
                          <a:schemeClr val="tx1"/>
                        </a:solidFill>
                        <a:latin typeface="Tw Cen MT" panose="020B0602020104020603" pitchFamily="34" charset="0"/>
                        <a:cs typeface="Calibri" pitchFamily="34" charset="0"/>
                      </a:endParaRPr>
                    </a:p>
                    <a:p>
                      <a:endParaRPr lang="en-US" sz="800" dirty="0">
                        <a:solidFill>
                          <a:schemeClr val="tx1"/>
                        </a:solidFill>
                        <a:latin typeface="Tw Cen MT" panose="020B0602020104020603" pitchFamily="34" charset="0"/>
                        <a:cs typeface="Calibri" pitchFamily="34" charset="0"/>
                      </a:endParaRPr>
                    </a:p>
                    <a:p>
                      <a:r>
                        <a:rPr lang="en-US" sz="900" dirty="0">
                          <a:solidFill>
                            <a:schemeClr val="tx1"/>
                          </a:solidFill>
                          <a:latin typeface="Tw Cen MT" panose="020B0602020104020603" pitchFamily="34" charset="0"/>
                          <a:cs typeface="Calibri" pitchFamily="34" charset="0"/>
                        </a:rPr>
                        <a:t>3 Training on MS 1525 </a:t>
                      </a:r>
                      <a:r>
                        <a:rPr lang="en-US" sz="900">
                          <a:solidFill>
                            <a:schemeClr val="tx1"/>
                          </a:solidFill>
                          <a:latin typeface="Tw Cen MT" panose="020B0602020104020603" pitchFamily="34" charset="0"/>
                          <a:cs typeface="Calibri" pitchFamily="34" charset="0"/>
                        </a:rPr>
                        <a:t>to stakeholders conducted</a:t>
                      </a:r>
                      <a:endParaRPr lang="en-US" sz="900" dirty="0">
                        <a:solidFill>
                          <a:schemeClr val="tx1"/>
                        </a:solidFill>
                        <a:latin typeface="Tw Cen MT" panose="020B0602020104020603" pitchFamily="34" charset="0"/>
                        <a:cs typeface="Calibri" pitchFamily="34" charset="0"/>
                      </a:endParaRPr>
                    </a:p>
                    <a:p>
                      <a:endParaRPr lang="en-US" sz="800" dirty="0">
                        <a:solidFill>
                          <a:schemeClr val="tx1"/>
                        </a:solidFill>
                        <a:latin typeface="Tw Cen MT" panose="020B0602020104020603" pitchFamily="34" charset="0"/>
                        <a:cs typeface="Calibri" pitchFamily="34" charset="0"/>
                      </a:endParaRPr>
                    </a:p>
                    <a:p>
                      <a:r>
                        <a:rPr lang="en-US" sz="900" dirty="0">
                          <a:solidFill>
                            <a:schemeClr val="tx1"/>
                          </a:solidFill>
                          <a:latin typeface="Tw Cen MT" panose="020B0602020104020603" pitchFamily="34" charset="0"/>
                          <a:cs typeface="Calibri" pitchFamily="34" charset="0"/>
                        </a:rPr>
                        <a:t>Report on adoption of MS 1525 by all states</a:t>
                      </a:r>
                    </a:p>
                    <a:p>
                      <a:r>
                        <a:rPr lang="en-US" sz="900" dirty="0">
                          <a:solidFill>
                            <a:schemeClr val="tx1"/>
                          </a:solidFill>
                          <a:latin typeface="Tw Cen MT" panose="020B0602020104020603" pitchFamily="34" charset="0"/>
                          <a:cs typeface="Calibri" pitchFamily="34" charset="0"/>
                        </a:rPr>
                        <a:t> </a:t>
                      </a:r>
                    </a:p>
                    <a:p>
                      <a:r>
                        <a:rPr lang="en-MY" sz="900">
                          <a:solidFill>
                            <a:schemeClr val="tx1"/>
                          </a:solidFill>
                          <a:latin typeface="Tw Cen MT" panose="020B0602020104020603" pitchFamily="34" charset="0"/>
                          <a:cs typeface="Calibri" pitchFamily="34" charset="0"/>
                        </a:rPr>
                        <a:t>Requirements of MS 1525 as a condition for building plan approval implemented by 10 local authorities</a:t>
                      </a:r>
                      <a:endParaRPr lang="en-MY" sz="900" dirty="0">
                        <a:solidFill>
                          <a:schemeClr val="tx1"/>
                        </a:solidFill>
                        <a:latin typeface="Tw Cen MT" panose="020B0602020104020603" pitchFamily="34" charset="0"/>
                      </a:endParaRPr>
                    </a:p>
                  </a:txBody>
                  <a:tcPr>
                    <a:solidFill>
                      <a:srgbClr val="00B050">
                        <a:alpha val="10000"/>
                      </a:srgb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4648200"/>
            <a:ext cx="6857999" cy="5222964"/>
          </a:xfrm>
          <a:prstGeom prst="rect">
            <a:avLst/>
          </a:prstGeom>
          <a:noFill/>
          <a:ln w="19050">
            <a:solidFill>
              <a:srgbClr val="339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ext uri="{D42A27DB-BD31-4B8C-83A1-F6EECF244321}">
                <p14:modId xmlns:p14="http://schemas.microsoft.com/office/powerpoint/2010/main" val="3936734918"/>
              </p:ext>
            </p:extLst>
          </p:nvPr>
        </p:nvGraphicFramePr>
        <p:xfrm>
          <a:off x="4614530" y="254484"/>
          <a:ext cx="2232862" cy="1584960"/>
        </p:xfrm>
        <a:graphic>
          <a:graphicData uri="http://schemas.openxmlformats.org/drawingml/2006/table">
            <a:tbl>
              <a:tblPr firstRow="1" bandRow="1">
                <a:tableStyleId>{5C22544A-7EE6-4342-B048-85BDC9FD1C3A}</a:tableStyleId>
              </a:tblPr>
              <a:tblGrid>
                <a:gridCol w="2232862">
                  <a:extLst>
                    <a:ext uri="{9D8B030D-6E8A-4147-A177-3AD203B41FA5}">
                      <a16:colId xmlns:a16="http://schemas.microsoft.com/office/drawing/2014/main" val="2880578049"/>
                    </a:ext>
                  </a:extLst>
                </a:gridCol>
              </a:tblGrid>
              <a:tr h="352491">
                <a:tc>
                  <a:txBody>
                    <a:bodyPr/>
                    <a:lstStyle/>
                    <a:p>
                      <a:pPr algn="r"/>
                      <a:r>
                        <a:rPr lang="ms-MY" sz="1000" b="1" dirty="0">
                          <a:solidFill>
                            <a:schemeClr val="tx1"/>
                          </a:solidFill>
                          <a:latin typeface="Tw Cen MT" panose="020B0602020104020603" pitchFamily="34" charset="0"/>
                        </a:rPr>
                        <a:t>SPONSOR</a:t>
                      </a:r>
                      <a:endParaRPr lang="ms-MY" sz="1000" b="1" baseline="0" dirty="0">
                        <a:solidFill>
                          <a:schemeClr val="tx1"/>
                        </a:solidFill>
                        <a:latin typeface="Tw Cen MT" panose="020B0602020104020603" pitchFamily="34" charset="0"/>
                      </a:endParaRPr>
                    </a:p>
                    <a:p>
                      <a:pPr algn="r"/>
                      <a:r>
                        <a:rPr lang="ms-MY" sz="1000" b="0">
                          <a:solidFill>
                            <a:schemeClr val="tx1"/>
                          </a:solidFill>
                          <a:latin typeface="Tw Cen MT" panose="020B0602020104020603" pitchFamily="34" charset="0"/>
                        </a:rPr>
                        <a:t>Datuk Ir. </a:t>
                      </a:r>
                      <a:r>
                        <a:rPr lang="ms-MY" sz="1000" b="0" dirty="0">
                          <a:solidFill>
                            <a:schemeClr val="tx1"/>
                          </a:solidFill>
                          <a:latin typeface="Tw Cen MT" panose="020B0602020104020603" pitchFamily="34" charset="0"/>
                        </a:rPr>
                        <a:t>Elias Ismail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a:solidFill>
                            <a:schemeClr val="tx1"/>
                          </a:solidFill>
                          <a:latin typeface="Tw Cen MT" panose="020B0602020104020603" pitchFamily="34" charset="0"/>
                        </a:rPr>
                        <a:t>OWNER</a:t>
                      </a:r>
                      <a:r>
                        <a:rPr lang="ms-MY" sz="1000" b="1" baseline="0" dirty="0">
                          <a:solidFill>
                            <a:schemeClr val="tx1"/>
                          </a:solidFill>
                          <a:latin typeface="Tw Cen MT" panose="020B0602020104020603" pitchFamily="34" charset="0"/>
                        </a:rPr>
                        <a:t> </a:t>
                      </a:r>
                    </a:p>
                    <a:p>
                      <a:pPr algn="r"/>
                      <a:r>
                        <a:rPr lang="pt-BR" sz="1000">
                          <a:solidFill>
                            <a:schemeClr val="tx1"/>
                          </a:solidFill>
                          <a:latin typeface="Tw Cen MT" panose="020B0602020104020603" pitchFamily="34" charset="0"/>
                        </a:rPr>
                        <a:t>Ir.</a:t>
                      </a:r>
                      <a:r>
                        <a:rPr lang="pt-BR" sz="1000" baseline="0">
                          <a:solidFill>
                            <a:schemeClr val="tx1"/>
                          </a:solidFill>
                          <a:latin typeface="Tw Cen MT" panose="020B0602020104020603" pitchFamily="34" charset="0"/>
                        </a:rPr>
                        <a:t> M. Ramuseren Muthu</a:t>
                      </a:r>
                      <a:endParaRPr lang="ms-MY" sz="1000" dirty="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a:solidFill>
                            <a:schemeClr val="tx1"/>
                          </a:solidFill>
                          <a:latin typeface="Tw Cen MT" panose="020B0602020104020603" pitchFamily="34" charset="0"/>
                        </a:rPr>
                        <a:t>OIC</a:t>
                      </a:r>
                      <a:endParaRPr lang="ms-MY" sz="1000" b="1" baseline="0" dirty="0">
                        <a:solidFill>
                          <a:schemeClr val="tx1"/>
                        </a:solidFill>
                        <a:latin typeface="Tw Cen MT" panose="020B0602020104020603" pitchFamily="34" charset="0"/>
                      </a:endParaRPr>
                    </a:p>
                    <a:p>
                      <a:pPr algn="r"/>
                      <a:r>
                        <a:rPr lang="ms-MY" sz="1000" dirty="0">
                          <a:solidFill>
                            <a:schemeClr val="tx1"/>
                          </a:solidFill>
                          <a:latin typeface="Tw Cen MT" panose="020B0602020104020603" pitchFamily="34" charset="0"/>
                        </a:rPr>
                        <a:t>Zuraihi Abdul Ghani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a:latin typeface="Tw Cen MT" panose="020B0602020104020603" pitchFamily="34" charset="0"/>
                        </a:rPr>
                        <a:t>KPI LEADER</a:t>
                      </a:r>
                      <a:r>
                        <a:rPr lang="ms-MY" sz="1000" b="1" baseline="0" dirty="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a:latin typeface="Tw Cen MT" panose="020B0602020104020603" pitchFamily="34" charset="0"/>
                        </a:rPr>
                        <a:t>JKT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164414041"/>
              </p:ext>
            </p:extLst>
          </p:nvPr>
        </p:nvGraphicFramePr>
        <p:xfrm>
          <a:off x="-2" y="445153"/>
          <a:ext cx="4699593" cy="1322832"/>
        </p:xfrm>
        <a:graphic>
          <a:graphicData uri="http://schemas.openxmlformats.org/drawingml/2006/table">
            <a:tbl>
              <a:tblPr firstRow="1" bandRow="1">
                <a:tableStyleId>{5C22544A-7EE6-4342-B048-85BDC9FD1C3A}</a:tableStyleId>
              </a:tblPr>
              <a:tblGrid>
                <a:gridCol w="4699593">
                  <a:extLst>
                    <a:ext uri="{9D8B030D-6E8A-4147-A177-3AD203B41FA5}">
                      <a16:colId xmlns:a16="http://schemas.microsoft.com/office/drawing/2014/main" val="2880578049"/>
                    </a:ext>
                  </a:extLst>
                </a:gridCol>
              </a:tblGrid>
              <a:tr h="405451">
                <a:tc>
                  <a:txBody>
                    <a:bodyPr/>
                    <a:lstStyle/>
                    <a:p>
                      <a:r>
                        <a:rPr lang="ms-MY" sz="1000" b="1" kern="1200" dirty="0">
                          <a:solidFill>
                            <a:schemeClr val="tx1"/>
                          </a:solidFill>
                          <a:latin typeface="Tw Cen MT" panose="020B0602020104020603" pitchFamily="34" charset="0"/>
                          <a:ea typeface="+mn-ea"/>
                          <a:cs typeface="+mn-cs"/>
                        </a:rPr>
                        <a:t>KPI DESCRIPTION</a:t>
                      </a:r>
                    </a:p>
                    <a:p>
                      <a:r>
                        <a:rPr lang="en-US" sz="1000" b="0" dirty="0">
                          <a:solidFill>
                            <a:schemeClr val="tx1"/>
                          </a:solidFill>
                          <a:latin typeface="Tw Cen MT" panose="020B0602020104020603" pitchFamily="34" charset="0"/>
                          <a:cs typeface="Arial" panose="020B0604020202020204" pitchFamily="34" charset="0"/>
                        </a:rPr>
                        <a:t>By Law No. 38A on Energy Efficiency Implemented by 20 Local Authorities by Q4 2020</a:t>
                      </a: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dirty="0">
                          <a:solidFill>
                            <a:schemeClr val="tx1"/>
                          </a:solidFill>
                          <a:latin typeface="Tw Cen MT" panose="020B0602020104020603" pitchFamily="34" charset="0"/>
                        </a:rPr>
                        <a:t>INITIATIVE</a:t>
                      </a:r>
                    </a:p>
                    <a:p>
                      <a:pPr>
                        <a:lnSpc>
                          <a:spcPct val="88000"/>
                        </a:lnSpc>
                        <a:defRPr/>
                      </a:pPr>
                      <a:r>
                        <a:rPr lang="en-MY" sz="1000" b="0" kern="1200" dirty="0">
                          <a:solidFill>
                            <a:schemeClr val="tx1"/>
                          </a:solidFill>
                          <a:latin typeface="Tw Cen MT" panose="020B0602020104020603" pitchFamily="34" charset="0"/>
                          <a:ea typeface="+mn-ea"/>
                          <a:cs typeface="+mn-cs"/>
                        </a:rPr>
                        <a:t>E2-Drive compliance to environmental sustainability ratings and requirements</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a:solidFill>
                            <a:schemeClr val="tx1"/>
                          </a:solidFill>
                          <a:latin typeface="Tw Cen MT" panose="020B0602020104020603" pitchFamily="34" charset="0"/>
                          <a:ea typeface="+mn-ea"/>
                          <a:cs typeface="+mn-cs"/>
                        </a:rPr>
                        <a:t>-</a:t>
                      </a:r>
                      <a:endParaRPr lang="ms-MY"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17143" y="4837965"/>
            <a:ext cx="6864535" cy="2862322"/>
          </a:xfrm>
          <a:prstGeom prst="rect">
            <a:avLst/>
          </a:prstGeom>
          <a:noFill/>
        </p:spPr>
        <p:txBody>
          <a:bodyPr wrap="square" rtlCol="0">
            <a:spAutoFit/>
          </a:bodyPr>
          <a:lstStyle/>
          <a:p>
            <a:pPr algn="just"/>
            <a:r>
              <a:rPr lang="en-US" sz="1000" dirty="0">
                <a:latin typeface="Tw Cen MT" panose="020B0602020104020603" pitchFamily="34" charset="0"/>
              </a:rPr>
              <a:t>This KPI is under the purview of IWG6</a:t>
            </a:r>
            <a:r>
              <a:rPr lang="en-US" sz="1000" dirty="0" smtClean="0">
                <a:latin typeface="Tw Cen MT" panose="020B0602020104020603" pitchFamily="34" charset="0"/>
              </a:rPr>
              <a:t>.</a:t>
            </a:r>
            <a:endParaRPr lang="en-MY" sz="1000" dirty="0" smtClean="0">
              <a:latin typeface="Tw Cen MT" panose="020B0602020104020603" pitchFamily="34" charset="0"/>
            </a:endParaRPr>
          </a:p>
          <a:p>
            <a:pPr algn="just"/>
            <a:endParaRPr lang="en-MY" sz="1000" dirty="0">
              <a:latin typeface="Tw Cen MT" panose="020B0602020104020603" pitchFamily="34" charset="0"/>
            </a:endParaRPr>
          </a:p>
          <a:p>
            <a:pPr algn="just"/>
            <a:r>
              <a:rPr lang="en-MY" sz="1000" dirty="0" smtClean="0">
                <a:latin typeface="Tw Cen MT" panose="020B0602020104020603" pitchFamily="34" charset="0"/>
              </a:rPr>
              <a:t>The </a:t>
            </a:r>
            <a:r>
              <a:rPr lang="en-MY" sz="1000" dirty="0">
                <a:latin typeface="Tw Cen MT" panose="020B0602020104020603" pitchFamily="34" charset="0"/>
              </a:rPr>
              <a:t>original KPI was ‘UBBL No.38A on Energy Efficiency gazetted for all states by Q4 2020’. Since its endorsement by MNKT in 2012, only 3 states (Penang, Selangor &amp; Terengganu) had gazetted it. Due to the slow uptake by other states in gazetting UBBL No.38A, TWG2 had endorsed the amendment to the KPI on 30 Jan 2018. The revised KPI is 'By Law No 38A on Energy Efficiency Implemented by 20 Local Authorities by Q4 2020'. </a:t>
            </a:r>
          </a:p>
          <a:p>
            <a:pPr algn="just"/>
            <a:endParaRPr lang="en-MY" sz="1000" dirty="0" smtClean="0">
              <a:latin typeface="Tw Cen MT" panose="020B0602020104020603" pitchFamily="34" charset="0"/>
            </a:endParaRPr>
          </a:p>
          <a:p>
            <a:pPr algn="just"/>
            <a:r>
              <a:rPr lang="en-MY" sz="1000" b="1" dirty="0" smtClean="0">
                <a:latin typeface="Tw Cen MT" panose="020B0602020104020603" pitchFamily="34" charset="0"/>
                <a:cs typeface="Calibri" pitchFamily="34" charset="0"/>
              </a:rPr>
              <a:t>Guideline </a:t>
            </a:r>
            <a:r>
              <a:rPr lang="en-MY" sz="1000" b="1" dirty="0">
                <a:latin typeface="Tw Cen MT" panose="020B0602020104020603" pitchFamily="34" charset="0"/>
                <a:cs typeface="Calibri" pitchFamily="34" charset="0"/>
              </a:rPr>
              <a:t>on </a:t>
            </a:r>
            <a:r>
              <a:rPr lang="en-MY" sz="1000" b="1" dirty="0" smtClean="0">
                <a:latin typeface="Tw Cen MT" panose="020B0602020104020603" pitchFamily="34" charset="0"/>
                <a:cs typeface="Calibri" pitchFamily="34" charset="0"/>
              </a:rPr>
              <a:t>Implementation of MS 1525</a:t>
            </a:r>
            <a:endParaRPr lang="en-MY" sz="1000" b="1" dirty="0">
              <a:latin typeface="Tw Cen MT" panose="020B0602020104020603" pitchFamily="34" charset="0"/>
            </a:endParaRPr>
          </a:p>
          <a:p>
            <a:pPr algn="just"/>
            <a:r>
              <a:rPr lang="en-MY" sz="1000" dirty="0" smtClean="0">
                <a:latin typeface="Tw Cen MT" panose="020B0602020104020603" pitchFamily="34" charset="0"/>
              </a:rPr>
              <a:t>JKT is in the process of preparing the guideline for MS 1525. CIDB provided guideline samples to JKT which were jointly developed by the industry players to be used by JKT as reference document in their development process of the above guideline.  The planning for the implementation of MS 1525 on targeted Local Authorities was developed.</a:t>
            </a:r>
          </a:p>
          <a:p>
            <a:pPr algn="just"/>
            <a:endParaRPr lang="en-MY" sz="1000" dirty="0">
              <a:latin typeface="Tw Cen MT" panose="020B0602020104020603" pitchFamily="34" charset="0"/>
            </a:endParaRPr>
          </a:p>
          <a:p>
            <a:pPr algn="just"/>
            <a:r>
              <a:rPr lang="en-MY" sz="1000" b="1" dirty="0">
                <a:latin typeface="Tw Cen MT" panose="020B0602020104020603" pitchFamily="34" charset="0"/>
              </a:rPr>
              <a:t>Engagement </a:t>
            </a:r>
            <a:r>
              <a:rPr lang="en-MY" sz="1000" b="1" dirty="0" smtClean="0">
                <a:latin typeface="Tw Cen MT" panose="020B0602020104020603" pitchFamily="34" charset="0"/>
              </a:rPr>
              <a:t>Session </a:t>
            </a:r>
            <a:r>
              <a:rPr lang="en-MY" sz="1000" b="1" dirty="0">
                <a:latin typeface="Tw Cen MT" panose="020B0602020104020603" pitchFamily="34" charset="0"/>
              </a:rPr>
              <a:t>on Adoption of </a:t>
            </a:r>
            <a:r>
              <a:rPr lang="en-MY" sz="1000" b="1" dirty="0" smtClean="0">
                <a:latin typeface="Tw Cen MT" panose="020B0602020104020603" pitchFamily="34" charset="0"/>
              </a:rPr>
              <a:t>MS 1525</a:t>
            </a:r>
            <a:endParaRPr lang="en-MY" sz="1000" b="1" dirty="0">
              <a:latin typeface="Tw Cen MT" panose="020B0602020104020603" pitchFamily="34" charset="0"/>
            </a:endParaRPr>
          </a:p>
          <a:p>
            <a:pPr algn="just"/>
            <a:r>
              <a:rPr lang="en-MY" sz="1000" dirty="0">
                <a:latin typeface="Tw Cen MT" panose="020B0602020104020603" pitchFamily="34" charset="0"/>
              </a:rPr>
              <a:t>The engagement </a:t>
            </a:r>
            <a:r>
              <a:rPr lang="en-MY" sz="1000" dirty="0" smtClean="0">
                <a:latin typeface="Tw Cen MT" panose="020B0602020104020603" pitchFamily="34" charset="0"/>
              </a:rPr>
              <a:t>sessions </a:t>
            </a:r>
            <a:r>
              <a:rPr lang="en-MY" sz="1000" dirty="0">
                <a:latin typeface="Tw Cen MT" panose="020B0602020104020603" pitchFamily="34" charset="0"/>
              </a:rPr>
              <a:t>with all states will be initiated by JKT </a:t>
            </a:r>
            <a:r>
              <a:rPr lang="en-MY" sz="1000" dirty="0" smtClean="0">
                <a:latin typeface="Tw Cen MT" panose="020B0602020104020603" pitchFamily="34" charset="0"/>
              </a:rPr>
              <a:t>after the completion of the guideline.</a:t>
            </a:r>
            <a:r>
              <a:rPr lang="en-US" sz="1000" dirty="0" smtClean="0">
                <a:solidFill>
                  <a:srgbClr val="FF0000"/>
                </a:solidFill>
                <a:latin typeface="Tw Cen MT" panose="020B0602020104020603" pitchFamily="34" charset="0"/>
                <a:cs typeface="Calibri" pitchFamily="34" charset="0"/>
              </a:rPr>
              <a:t> </a:t>
            </a:r>
            <a:r>
              <a:rPr lang="en-US" sz="1000" dirty="0" smtClean="0">
                <a:latin typeface="Tw Cen MT" panose="020B0602020104020603" pitchFamily="34" charset="0"/>
                <a:cs typeface="Calibri" pitchFamily="34" charset="0"/>
              </a:rPr>
              <a:t>The first engagement session is scheduled to be held on 9 July 2018. </a:t>
            </a:r>
          </a:p>
          <a:p>
            <a:pPr algn="just"/>
            <a:endParaRPr lang="en-MY" sz="1000" dirty="0">
              <a:latin typeface="Tw Cen MT" panose="020B0602020104020603" pitchFamily="34" charset="0"/>
            </a:endParaRPr>
          </a:p>
          <a:p>
            <a:pPr algn="just"/>
            <a:r>
              <a:rPr lang="en-MY" sz="1000" b="1" dirty="0">
                <a:latin typeface="Tw Cen MT" panose="020B0602020104020603" pitchFamily="34" charset="0"/>
              </a:rPr>
              <a:t>Training Module on </a:t>
            </a:r>
            <a:r>
              <a:rPr lang="en-MY" sz="1000" b="1" dirty="0" smtClean="0">
                <a:latin typeface="Tw Cen MT" panose="020B0602020104020603" pitchFamily="34" charset="0"/>
              </a:rPr>
              <a:t>UBBL No 38A</a:t>
            </a:r>
            <a:endParaRPr lang="en-MY" sz="1000" b="1" dirty="0">
              <a:latin typeface="Tw Cen MT" panose="020B0602020104020603" pitchFamily="34" charset="0"/>
            </a:endParaRPr>
          </a:p>
          <a:p>
            <a:pPr algn="just"/>
            <a:r>
              <a:rPr lang="en-MY" sz="1000" dirty="0">
                <a:latin typeface="Tw Cen MT" panose="020B0602020104020603" pitchFamily="34" charset="0"/>
              </a:rPr>
              <a:t>The module will be developed </a:t>
            </a:r>
            <a:r>
              <a:rPr lang="en-MY" sz="1000" dirty="0" smtClean="0">
                <a:latin typeface="Tw Cen MT" panose="020B0602020104020603" pitchFamily="34" charset="0"/>
              </a:rPr>
              <a:t>in parallel with the above guideline.</a:t>
            </a:r>
            <a:endParaRPr lang="en-MY" sz="1000" dirty="0">
              <a:latin typeface="Tw Cen MT" panose="020B0602020104020603" pitchFamily="34" charset="0"/>
            </a:endParaRPr>
          </a:p>
        </p:txBody>
      </p:sp>
      <p:sp>
        <p:nvSpPr>
          <p:cNvPr id="5" name="Rectangle 4"/>
          <p:cNvSpPr/>
          <p:nvPr/>
        </p:nvSpPr>
        <p:spPr>
          <a:xfrm>
            <a:off x="2110332" y="63798"/>
            <a:ext cx="2813334" cy="307777"/>
          </a:xfrm>
          <a:prstGeom prst="rect">
            <a:avLst/>
          </a:prstGeom>
          <a:ln>
            <a:noFill/>
          </a:ln>
        </p:spPr>
        <p:txBody>
          <a:bodyPr wrap="none">
            <a:spAutoFit/>
          </a:bodyPr>
          <a:lstStyle/>
          <a:p>
            <a:r>
              <a:rPr lang="ms-MY" sz="1400" b="1" dirty="0">
                <a:solidFill>
                  <a:srgbClr val="00B050"/>
                </a:solidFill>
                <a:latin typeface="Tw Cen MT" panose="020B0602020104020603" pitchFamily="34" charset="0"/>
              </a:rPr>
              <a:t>ENVIRONMENTAL SUSTAINABILITY</a:t>
            </a: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a:solidFill>
                  <a:schemeClr val="bg1"/>
                </a:solidFill>
                <a:latin typeface="Tw Cen MT" panose="020B0602020104020603" pitchFamily="34" charset="0"/>
              </a:rPr>
              <a:t>KPI E2-039</a:t>
            </a:r>
            <a:endParaRPr lang="ms-MY" sz="2800" dirty="0">
              <a:solidFill>
                <a:schemeClr val="bg1"/>
              </a:solidFill>
            </a:endParaRPr>
          </a:p>
        </p:txBody>
      </p:sp>
      <p:sp>
        <p:nvSpPr>
          <p:cNvPr id="15" name="TextBox 14"/>
          <p:cNvSpPr txBox="1"/>
          <p:nvPr/>
        </p:nvSpPr>
        <p:spPr>
          <a:xfrm>
            <a:off x="-10608" y="4623317"/>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PROGRESS REPORT UNTIL Q2 2018</a:t>
            </a:r>
            <a:endParaRPr lang="en-MY" sz="900" b="1" dirty="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ANNUAL TARGET</a:t>
            </a:r>
            <a:endParaRPr lang="en-MY" sz="900" b="1" dirty="0">
              <a:solidFill>
                <a:schemeClr val="bg1"/>
              </a:solidFill>
              <a:latin typeface="Tw Cen MT" panose="020B0602020104020603" pitchFamily="34" charset="0"/>
            </a:endParaRPr>
          </a:p>
        </p:txBody>
      </p:sp>
    </p:spTree>
    <p:extLst>
      <p:ext uri="{BB962C8B-B14F-4D97-AF65-F5344CB8AC3E}">
        <p14:creationId xmlns:p14="http://schemas.microsoft.com/office/powerpoint/2010/main" val="2867213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ext uri="{D42A27DB-BD31-4B8C-83A1-F6EECF244321}">
                <p14:modId xmlns:p14="http://schemas.microsoft.com/office/powerpoint/2010/main" val="3985478526"/>
              </p:ext>
            </p:extLst>
          </p:nvPr>
        </p:nvGraphicFramePr>
        <p:xfrm>
          <a:off x="2" y="2063918"/>
          <a:ext cx="6858000" cy="2341028"/>
        </p:xfrm>
        <a:graphic>
          <a:graphicData uri="http://schemas.openxmlformats.org/drawingml/2006/table">
            <a:tbl>
              <a:tblPr firstRow="1" bandRow="1">
                <a:tableStyleId>{5C22544A-7EE6-4342-B048-85BDC9FD1C3A}</a:tableStyleId>
              </a:tblPr>
              <a:tblGrid>
                <a:gridCol w="1318435">
                  <a:extLst>
                    <a:ext uri="{9D8B030D-6E8A-4147-A177-3AD203B41FA5}">
                      <a16:colId xmlns:a16="http://schemas.microsoft.com/office/drawing/2014/main" val="2124581660"/>
                    </a:ext>
                  </a:extLst>
                </a:gridCol>
                <a:gridCol w="1424765">
                  <a:extLst>
                    <a:ext uri="{9D8B030D-6E8A-4147-A177-3AD203B41FA5}">
                      <a16:colId xmlns:a16="http://schemas.microsoft.com/office/drawing/2014/main" val="3372148144"/>
                    </a:ext>
                  </a:extLst>
                </a:gridCol>
                <a:gridCol w="1414128">
                  <a:extLst>
                    <a:ext uri="{9D8B030D-6E8A-4147-A177-3AD203B41FA5}">
                      <a16:colId xmlns:a16="http://schemas.microsoft.com/office/drawing/2014/main" val="384475541"/>
                    </a:ext>
                  </a:extLst>
                </a:gridCol>
                <a:gridCol w="1329072">
                  <a:extLst>
                    <a:ext uri="{9D8B030D-6E8A-4147-A177-3AD203B41FA5}">
                      <a16:colId xmlns:a16="http://schemas.microsoft.com/office/drawing/2014/main" val="3666211108"/>
                    </a:ext>
                  </a:extLst>
                </a:gridCol>
                <a:gridCol w="1371600">
                  <a:extLst>
                    <a:ext uri="{9D8B030D-6E8A-4147-A177-3AD203B41FA5}">
                      <a16:colId xmlns:a16="http://schemas.microsoft.com/office/drawing/2014/main" val="2017577163"/>
                    </a:ext>
                  </a:extLst>
                </a:gridCol>
              </a:tblGrid>
              <a:tr h="422439">
                <a:tc>
                  <a:txBody>
                    <a:bodyPr/>
                    <a:lstStyle/>
                    <a:p>
                      <a:pPr algn="ctr"/>
                      <a:r>
                        <a:rPr lang="ms-MY" sz="900" dirty="0">
                          <a:solidFill>
                            <a:schemeClr val="bg1"/>
                          </a:solidFill>
                          <a:latin typeface="Tw Cen MT" panose="020B0602020104020603" pitchFamily="34" charset="0"/>
                        </a:rPr>
                        <a:t>2016</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2017</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30</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35</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35</a:t>
                      </a:r>
                      <a:r>
                        <a:rPr lang="ms-MY" sz="900" dirty="0">
                          <a:solidFill>
                            <a:schemeClr val="bg1"/>
                          </a:solidFill>
                          <a:latin typeface="Tw Cen MT" panose="020B0602020104020603" pitchFamily="34" charset="0"/>
                        </a:rPr>
                        <a:t>%</a:t>
                      </a:r>
                    </a:p>
                  </a:txBody>
                  <a:tcPr>
                    <a:solidFill>
                      <a:srgbClr val="00B050">
                        <a:alpha val="64706"/>
                      </a:srgbClr>
                    </a:solidFill>
                  </a:tcPr>
                </a:tc>
                <a:extLst>
                  <a:ext uri="{0D108BD9-81ED-4DB2-BD59-A6C34878D82A}">
                    <a16:rowId xmlns:a16="http://schemas.microsoft.com/office/drawing/2014/main" val="2306563032"/>
                  </a:ext>
                </a:extLst>
              </a:tr>
              <a:tr h="1787931">
                <a:tc>
                  <a:txBody>
                    <a:bodyPr/>
                    <a:lstStyle/>
                    <a:p>
                      <a:pPr>
                        <a:lnSpc>
                          <a:spcPct val="100000"/>
                        </a:lnSpc>
                      </a:pPr>
                      <a:endParaRPr lang="en-MY" sz="900" dirty="0">
                        <a:latin typeface="Tw Cen MT" pitchFamily="34" charset="0"/>
                      </a:endParaRPr>
                    </a:p>
                  </a:txBody>
                  <a:tcPr>
                    <a:solidFill>
                      <a:srgbClr val="00B050">
                        <a:alpha val="10000"/>
                      </a:srgbClr>
                    </a:solidFill>
                  </a:tcPr>
                </a:tc>
                <a:tc>
                  <a:txBody>
                    <a:bodyPr/>
                    <a:lstStyle/>
                    <a:p>
                      <a:pPr>
                        <a:lnSpc>
                          <a:spcPct val="100000"/>
                        </a:lnSpc>
                        <a:defRPr/>
                      </a:pPr>
                      <a:endParaRPr lang="en-US" sz="900" dirty="0">
                        <a:solidFill>
                          <a:srgbClr val="FF0000"/>
                        </a:solidFill>
                        <a:latin typeface="Tw Cen MT" pitchFamily="34" charset="0"/>
                      </a:endParaRPr>
                    </a:p>
                  </a:txBody>
                  <a:tcPr>
                    <a:solidFill>
                      <a:srgbClr val="00B050">
                        <a:alpha val="10000"/>
                      </a:srgbClr>
                    </a:solidFill>
                  </a:tcPr>
                </a:tc>
                <a:tc>
                  <a:txBody>
                    <a:bodyPr/>
                    <a:lstStyle/>
                    <a:p>
                      <a:pPr>
                        <a:lnSpc>
                          <a:spcPct val="88000"/>
                        </a:lnSpc>
                      </a:pPr>
                      <a:r>
                        <a:rPr lang="en-US" sz="900" dirty="0">
                          <a:solidFill>
                            <a:schemeClr val="tx1"/>
                          </a:solidFill>
                          <a:latin typeface="Tw Cen MT" panose="020B0602020104020603" pitchFamily="34" charset="0"/>
                          <a:cs typeface="Calibri" panose="020F0502020204030204" pitchFamily="34" charset="0"/>
                        </a:rPr>
                        <a:t>2 awareness programs on ISO14001 to 4 and 5 Star (Rated under SCORE) Contractors </a:t>
                      </a:r>
                    </a:p>
                    <a:p>
                      <a:pPr>
                        <a:lnSpc>
                          <a:spcPct val="88000"/>
                        </a:lnSpc>
                      </a:pPr>
                      <a:endParaRPr lang="en-US" sz="900" dirty="0">
                        <a:solidFill>
                          <a:schemeClr val="tx1"/>
                        </a:solidFill>
                        <a:latin typeface="Tw Cen MT" panose="020B0602020104020603" pitchFamily="34" charset="0"/>
                        <a:cs typeface="Calibri" panose="020F0502020204030204" pitchFamily="34" charset="0"/>
                      </a:endParaRPr>
                    </a:p>
                    <a:p>
                      <a:pPr>
                        <a:lnSpc>
                          <a:spcPct val="88000"/>
                        </a:lnSpc>
                      </a:pPr>
                      <a:endParaRPr lang="en-US" sz="900" dirty="0">
                        <a:solidFill>
                          <a:schemeClr val="tx1"/>
                        </a:solidFill>
                        <a:latin typeface="Tw Cen MT" panose="020B0602020104020603" pitchFamily="34" charset="0"/>
                        <a:cs typeface="Calibri" panose="020F0502020204030204" pitchFamily="34" charset="0"/>
                      </a:endParaRPr>
                    </a:p>
                    <a:p>
                      <a:pPr>
                        <a:lnSpc>
                          <a:spcPct val="88000"/>
                        </a:lnSpc>
                      </a:pPr>
                      <a:r>
                        <a:rPr lang="en-US" sz="900" dirty="0">
                          <a:solidFill>
                            <a:schemeClr val="tx1"/>
                          </a:solidFill>
                          <a:latin typeface="Tw Cen MT" panose="020B0602020104020603" pitchFamily="34" charset="0"/>
                          <a:cs typeface="Calibri" panose="020F0502020204030204" pitchFamily="34" charset="0"/>
                        </a:rPr>
                        <a:t>30% of 4 and 5 Star (Rated under SCORE) Non-Certified ISO 14001:2015 Contractors being certified with ISO 14001:2015</a:t>
                      </a:r>
                      <a:endParaRPr lang="en-MY" sz="900" dirty="0">
                        <a:solidFill>
                          <a:schemeClr val="tx1"/>
                        </a:solidFill>
                        <a:latin typeface="Tw Cen MT" panose="020B0602020104020603" pitchFamily="34" charset="0"/>
                        <a:cs typeface="Arial" panose="020B0604020202020204" pitchFamily="34" charset="0"/>
                      </a:endParaRPr>
                    </a:p>
                    <a:p>
                      <a:pPr eaLnBrk="1" fontAlgn="auto" hangingPunct="1">
                        <a:lnSpc>
                          <a:spcPct val="100000"/>
                        </a:lnSpc>
                        <a:spcBef>
                          <a:spcPts val="0"/>
                        </a:spcBef>
                        <a:spcAft>
                          <a:spcPts val="0"/>
                        </a:spcAft>
                        <a:defRPr/>
                      </a:pPr>
                      <a:endParaRPr lang="en-US" sz="900" dirty="0">
                        <a:solidFill>
                          <a:schemeClr val="tx1"/>
                        </a:solidFill>
                        <a:latin typeface="Tw Cen MT" pitchFamily="34" charset="0"/>
                      </a:endParaRPr>
                    </a:p>
                  </a:txBody>
                  <a:tcPr>
                    <a:solidFill>
                      <a:srgbClr val="00B050">
                        <a:alpha val="10000"/>
                      </a:srgbClr>
                    </a:solidFill>
                  </a:tcPr>
                </a:tc>
                <a:tc>
                  <a:txBody>
                    <a:bodyPr/>
                    <a:lstStyle/>
                    <a:p>
                      <a:pPr>
                        <a:lnSpc>
                          <a:spcPct val="88000"/>
                        </a:lnSpc>
                      </a:pPr>
                      <a:r>
                        <a:rPr lang="en-US" sz="900" dirty="0">
                          <a:solidFill>
                            <a:schemeClr val="tx1"/>
                          </a:solidFill>
                          <a:latin typeface="Tw Cen MT" panose="020B0602020104020603" pitchFamily="34" charset="0"/>
                          <a:cs typeface="Calibri" panose="020F0502020204030204" pitchFamily="34" charset="0"/>
                        </a:rPr>
                        <a:t>2 awareness programs on ISO14001 to 4 and 5 Star (Rated under SCORE) Contractors </a:t>
                      </a:r>
                    </a:p>
                    <a:p>
                      <a:pPr>
                        <a:lnSpc>
                          <a:spcPct val="88000"/>
                        </a:lnSpc>
                      </a:pPr>
                      <a:endParaRPr lang="en-US" sz="900" dirty="0">
                        <a:solidFill>
                          <a:schemeClr val="tx1"/>
                        </a:solidFill>
                        <a:latin typeface="Tw Cen MT" panose="020B0602020104020603" pitchFamily="34" charset="0"/>
                        <a:cs typeface="Calibri" panose="020F0502020204030204" pitchFamily="34" charset="0"/>
                      </a:endParaRPr>
                    </a:p>
                    <a:p>
                      <a:pPr>
                        <a:lnSpc>
                          <a:spcPct val="88000"/>
                        </a:lnSpc>
                      </a:pPr>
                      <a:endParaRPr lang="en-US" sz="900" dirty="0">
                        <a:solidFill>
                          <a:schemeClr val="tx1"/>
                        </a:solidFill>
                        <a:latin typeface="Tw Cen MT" panose="020B0602020104020603" pitchFamily="34" charset="0"/>
                        <a:cs typeface="Calibri" panose="020F0502020204030204" pitchFamily="34" charset="0"/>
                      </a:endParaRPr>
                    </a:p>
                    <a:p>
                      <a:pPr>
                        <a:lnSpc>
                          <a:spcPct val="88000"/>
                        </a:lnSpc>
                      </a:pPr>
                      <a:r>
                        <a:rPr lang="en-US" sz="900" dirty="0">
                          <a:solidFill>
                            <a:schemeClr val="tx1"/>
                          </a:solidFill>
                          <a:latin typeface="Tw Cen MT" panose="020B0602020104020603" pitchFamily="34" charset="0"/>
                          <a:cs typeface="Calibri" panose="020F0502020204030204" pitchFamily="34" charset="0"/>
                        </a:rPr>
                        <a:t>70% of 4 and 5 Star (Rated under SCORE) Non-Certified ISO 14001:2015 Contractors being certified with ISO 14001:2015</a:t>
                      </a:r>
                      <a:endParaRPr lang="en-MY" sz="900" dirty="0">
                        <a:solidFill>
                          <a:schemeClr val="tx1"/>
                        </a:solidFill>
                        <a:latin typeface="Tw Cen MT" panose="020B0602020104020603" pitchFamily="34" charset="0"/>
                        <a:cs typeface="Calibri" panose="020F0502020204030204" pitchFamily="34" charset="0"/>
                      </a:endParaRPr>
                    </a:p>
                    <a:p>
                      <a:pPr>
                        <a:lnSpc>
                          <a:spcPct val="100000"/>
                        </a:lnSpc>
                      </a:pPr>
                      <a:endParaRPr lang="en-MY" sz="900" dirty="0">
                        <a:solidFill>
                          <a:schemeClr val="tx1"/>
                        </a:solidFill>
                        <a:latin typeface="Tw Cen MT" pitchFamily="34" charset="0"/>
                      </a:endParaRPr>
                    </a:p>
                  </a:txBody>
                  <a:tcPr>
                    <a:solidFill>
                      <a:srgbClr val="00B050">
                        <a:alpha val="10000"/>
                      </a:srgbClr>
                    </a:solidFill>
                  </a:tcPr>
                </a:tc>
                <a:tc>
                  <a:txBody>
                    <a:bodyPr/>
                    <a:lstStyle/>
                    <a:p>
                      <a:pPr>
                        <a:lnSpc>
                          <a:spcPct val="88000"/>
                        </a:lnSpc>
                      </a:pPr>
                      <a:r>
                        <a:rPr lang="en-US" sz="900" dirty="0">
                          <a:solidFill>
                            <a:schemeClr val="tx1"/>
                          </a:solidFill>
                          <a:latin typeface="Tw Cen MT" panose="020B0602020104020603" pitchFamily="34" charset="0"/>
                          <a:cs typeface="Calibri" panose="020F0502020204030204" pitchFamily="34" charset="0"/>
                        </a:rPr>
                        <a:t>2 awareness programs on ISO14001 to 4 and 5 Star (Rated under SCORE) Contractors </a:t>
                      </a:r>
                    </a:p>
                    <a:p>
                      <a:pPr>
                        <a:lnSpc>
                          <a:spcPct val="88000"/>
                        </a:lnSpc>
                      </a:pPr>
                      <a:endParaRPr lang="en-US" sz="900" dirty="0">
                        <a:solidFill>
                          <a:schemeClr val="tx1"/>
                        </a:solidFill>
                        <a:latin typeface="Tw Cen MT" panose="020B0602020104020603" pitchFamily="34" charset="0"/>
                        <a:cs typeface="Calibri" panose="020F0502020204030204" pitchFamily="34" charset="0"/>
                      </a:endParaRPr>
                    </a:p>
                    <a:p>
                      <a:pPr>
                        <a:lnSpc>
                          <a:spcPct val="88000"/>
                        </a:lnSpc>
                      </a:pPr>
                      <a:endParaRPr lang="en-US" sz="900" dirty="0">
                        <a:solidFill>
                          <a:schemeClr val="tx1"/>
                        </a:solidFill>
                        <a:latin typeface="Tw Cen MT" panose="020B0602020104020603" pitchFamily="34" charset="0"/>
                        <a:cs typeface="Calibri" panose="020F0502020204030204" pitchFamily="34" charset="0"/>
                      </a:endParaRPr>
                    </a:p>
                    <a:p>
                      <a:pPr>
                        <a:lnSpc>
                          <a:spcPct val="88000"/>
                        </a:lnSpc>
                      </a:pPr>
                      <a:r>
                        <a:rPr lang="en-US" sz="900" dirty="0">
                          <a:solidFill>
                            <a:schemeClr val="tx1"/>
                          </a:solidFill>
                          <a:latin typeface="Tw Cen MT" panose="020B0602020104020603" pitchFamily="34" charset="0"/>
                          <a:cs typeface="Calibri" panose="020F0502020204030204" pitchFamily="34" charset="0"/>
                        </a:rPr>
                        <a:t>100% of 4 and 5 Star (Rated under SCORE) Non-Certified ISO 14001:2015 Contractors being certified with ISO 14001:2015</a:t>
                      </a:r>
                      <a:endParaRPr lang="en-MY" sz="900" dirty="0">
                        <a:solidFill>
                          <a:schemeClr val="tx1"/>
                        </a:solidFill>
                        <a:latin typeface="Tw Cen MT" panose="020B0602020104020603" pitchFamily="34" charset="0"/>
                      </a:endParaRPr>
                    </a:p>
                    <a:p>
                      <a:pPr>
                        <a:lnSpc>
                          <a:spcPct val="100000"/>
                        </a:lnSpc>
                      </a:pPr>
                      <a:endParaRPr lang="en-MY" sz="900" dirty="0">
                        <a:solidFill>
                          <a:schemeClr val="tx1"/>
                        </a:solidFill>
                        <a:latin typeface="Tw Cen MT" panose="020B0602020104020603" pitchFamily="34" charset="0"/>
                      </a:endParaRPr>
                    </a:p>
                  </a:txBody>
                  <a:tcPr>
                    <a:solidFill>
                      <a:srgbClr val="00B050">
                        <a:alpha val="10000"/>
                      </a:srgb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4548281"/>
            <a:ext cx="6857999" cy="5322884"/>
          </a:xfrm>
          <a:prstGeom prst="rect">
            <a:avLst/>
          </a:prstGeom>
          <a:noFill/>
          <a:ln w="19050">
            <a:solidFill>
              <a:srgbClr val="339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ext uri="{D42A27DB-BD31-4B8C-83A1-F6EECF244321}">
                <p14:modId xmlns:p14="http://schemas.microsoft.com/office/powerpoint/2010/main" val="2670458007"/>
              </p:ext>
            </p:extLst>
          </p:nvPr>
        </p:nvGraphicFramePr>
        <p:xfrm>
          <a:off x="4614530" y="254484"/>
          <a:ext cx="2232862" cy="1584960"/>
        </p:xfrm>
        <a:graphic>
          <a:graphicData uri="http://schemas.openxmlformats.org/drawingml/2006/table">
            <a:tbl>
              <a:tblPr firstRow="1" bandRow="1">
                <a:tableStyleId>{5C22544A-7EE6-4342-B048-85BDC9FD1C3A}</a:tableStyleId>
              </a:tblPr>
              <a:tblGrid>
                <a:gridCol w="2232862">
                  <a:extLst>
                    <a:ext uri="{9D8B030D-6E8A-4147-A177-3AD203B41FA5}">
                      <a16:colId xmlns:a16="http://schemas.microsoft.com/office/drawing/2014/main" val="2880578049"/>
                    </a:ext>
                  </a:extLst>
                </a:gridCol>
              </a:tblGrid>
              <a:tr h="352491">
                <a:tc>
                  <a:txBody>
                    <a:bodyPr/>
                    <a:lstStyle/>
                    <a:p>
                      <a:pPr algn="r"/>
                      <a:r>
                        <a:rPr lang="ms-MY" sz="1000" b="1" dirty="0">
                          <a:solidFill>
                            <a:schemeClr val="tx1"/>
                          </a:solidFill>
                          <a:latin typeface="Tw Cen MT" panose="020B0602020104020603" pitchFamily="34" charset="0"/>
                        </a:rPr>
                        <a:t>SPONSOR</a:t>
                      </a:r>
                      <a:endParaRPr lang="ms-MY" sz="1000" b="1" baseline="0" dirty="0">
                        <a:solidFill>
                          <a:schemeClr val="tx1"/>
                        </a:solidFill>
                        <a:latin typeface="Tw Cen MT" panose="020B0602020104020603" pitchFamily="34" charset="0"/>
                      </a:endParaRPr>
                    </a:p>
                    <a:p>
                      <a:pPr algn="r"/>
                      <a:r>
                        <a:rPr lang="ms-MY" sz="1000" b="0">
                          <a:solidFill>
                            <a:schemeClr val="tx1"/>
                          </a:solidFill>
                          <a:latin typeface="Tw Cen MT" panose="020B0602020104020603" pitchFamily="34" charset="0"/>
                        </a:rPr>
                        <a:t>Datuk Ir. </a:t>
                      </a:r>
                      <a:r>
                        <a:rPr lang="ms-MY" sz="1000" b="0" dirty="0">
                          <a:solidFill>
                            <a:schemeClr val="tx1"/>
                          </a:solidFill>
                          <a:latin typeface="Tw Cen MT" panose="020B0602020104020603" pitchFamily="34" charset="0"/>
                        </a:rPr>
                        <a:t>Elias Ismail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a:solidFill>
                            <a:schemeClr val="tx1"/>
                          </a:solidFill>
                          <a:latin typeface="Tw Cen MT" panose="020B0602020104020603" pitchFamily="34" charset="0"/>
                        </a:rPr>
                        <a:t>OWNER</a:t>
                      </a:r>
                      <a:r>
                        <a:rPr lang="ms-MY" sz="1000" b="1" baseline="0" dirty="0">
                          <a:solidFill>
                            <a:schemeClr val="tx1"/>
                          </a:solidFill>
                          <a:latin typeface="Tw Cen MT" panose="020B0602020104020603" pitchFamily="34" charset="0"/>
                        </a:rPr>
                        <a:t> </a:t>
                      </a:r>
                    </a:p>
                    <a:p>
                      <a:pPr algn="r"/>
                      <a:r>
                        <a:rPr lang="pt-BR" sz="1000">
                          <a:solidFill>
                            <a:schemeClr val="tx1"/>
                          </a:solidFill>
                          <a:latin typeface="Tw Cen MT" panose="020B0602020104020603" pitchFamily="34" charset="0"/>
                        </a:rPr>
                        <a:t>Ir.</a:t>
                      </a:r>
                      <a:r>
                        <a:rPr lang="pt-BR" sz="1000" baseline="0">
                          <a:solidFill>
                            <a:schemeClr val="tx1"/>
                          </a:solidFill>
                          <a:latin typeface="Tw Cen MT" panose="020B0602020104020603" pitchFamily="34" charset="0"/>
                        </a:rPr>
                        <a:t> M. Ramuseren Muthu</a:t>
                      </a:r>
                      <a:endParaRPr lang="ms-MY" sz="1000" dirty="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a:solidFill>
                            <a:schemeClr val="tx1"/>
                          </a:solidFill>
                          <a:latin typeface="Tw Cen MT" panose="020B0602020104020603" pitchFamily="34" charset="0"/>
                        </a:rPr>
                        <a:t>OIC</a:t>
                      </a:r>
                      <a:endParaRPr lang="ms-MY" sz="1000" b="1" baseline="0" dirty="0">
                        <a:solidFill>
                          <a:schemeClr val="tx1"/>
                        </a:solidFill>
                        <a:latin typeface="Tw Cen MT" panose="020B0602020104020603" pitchFamily="34" charset="0"/>
                      </a:endParaRPr>
                    </a:p>
                    <a:p>
                      <a:pPr algn="r"/>
                      <a:r>
                        <a:rPr lang="ms-MY" sz="1000" dirty="0">
                          <a:solidFill>
                            <a:schemeClr val="tx1"/>
                          </a:solidFill>
                          <a:latin typeface="Tw Cen MT" panose="020B0602020104020603" pitchFamily="34" charset="0"/>
                        </a:rPr>
                        <a:t>Zuraihi Abdul Ghani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a:latin typeface="Tw Cen MT" panose="020B0602020104020603" pitchFamily="34" charset="0"/>
                        </a:rPr>
                        <a:t>KPI LEADER</a:t>
                      </a:r>
                      <a:r>
                        <a:rPr lang="ms-MY" sz="1000" b="1" baseline="0" dirty="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4165380860"/>
              </p:ext>
            </p:extLst>
          </p:nvPr>
        </p:nvGraphicFramePr>
        <p:xfrm>
          <a:off x="-2" y="445153"/>
          <a:ext cx="4699593" cy="1322832"/>
        </p:xfrm>
        <a:graphic>
          <a:graphicData uri="http://schemas.openxmlformats.org/drawingml/2006/table">
            <a:tbl>
              <a:tblPr firstRow="1" bandRow="1">
                <a:tableStyleId>{5C22544A-7EE6-4342-B048-85BDC9FD1C3A}</a:tableStyleId>
              </a:tblPr>
              <a:tblGrid>
                <a:gridCol w="4699593">
                  <a:extLst>
                    <a:ext uri="{9D8B030D-6E8A-4147-A177-3AD203B41FA5}">
                      <a16:colId xmlns:a16="http://schemas.microsoft.com/office/drawing/2014/main" val="2880578049"/>
                    </a:ext>
                  </a:extLst>
                </a:gridCol>
              </a:tblGrid>
              <a:tr h="405451">
                <a:tc>
                  <a:txBody>
                    <a:bodyPr/>
                    <a:lstStyle/>
                    <a:p>
                      <a:r>
                        <a:rPr lang="ms-MY" sz="1000" b="1" kern="1200" dirty="0">
                          <a:solidFill>
                            <a:schemeClr val="tx1"/>
                          </a:solidFill>
                          <a:latin typeface="Tw Cen MT" panose="020B0602020104020603" pitchFamily="34" charset="0"/>
                          <a:ea typeface="+mn-ea"/>
                          <a:cs typeface="+mn-cs"/>
                        </a:rPr>
                        <a:t>KPI DESCRIPTION</a:t>
                      </a:r>
                    </a:p>
                    <a:p>
                      <a:r>
                        <a:rPr lang="en-US" sz="1000" b="0" dirty="0">
                          <a:solidFill>
                            <a:schemeClr val="tx1"/>
                          </a:solidFill>
                          <a:latin typeface="Tw Cen MT" panose="020B0602020104020603" pitchFamily="34" charset="0"/>
                          <a:cs typeface="Arial" panose="020B0604020202020204" pitchFamily="34" charset="0"/>
                        </a:rPr>
                        <a:t>70% of 4 and 5 Star (Rated under SCORE) Non-Certified ISO 14001:2015 Contractors being certified with ISO 14001:2015 by 2020</a:t>
                      </a: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dirty="0">
                          <a:solidFill>
                            <a:schemeClr val="tx1"/>
                          </a:solidFill>
                          <a:latin typeface="Tw Cen MT" panose="020B0602020104020603" pitchFamily="34" charset="0"/>
                        </a:rPr>
                        <a:t>INITIATIVE</a:t>
                      </a:r>
                    </a:p>
                    <a:p>
                      <a:pPr>
                        <a:lnSpc>
                          <a:spcPct val="88000"/>
                        </a:lnSpc>
                        <a:defRPr/>
                      </a:pPr>
                      <a:r>
                        <a:rPr lang="en-MY" sz="1000" b="0" kern="1200" dirty="0">
                          <a:solidFill>
                            <a:schemeClr val="tx1"/>
                          </a:solidFill>
                          <a:latin typeface="Tw Cen MT" panose="020B0602020104020603" pitchFamily="34" charset="0"/>
                          <a:ea typeface="+mn-ea"/>
                          <a:cs typeface="+mn-cs"/>
                        </a:rPr>
                        <a:t>E2-Drive compliance to environmental sustainability ratings and requirements</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a:solidFill>
                            <a:schemeClr val="tx1"/>
                          </a:solidFill>
                          <a:latin typeface="Tw Cen MT" panose="020B0602020104020603" pitchFamily="34" charset="0"/>
                          <a:ea typeface="+mn-ea"/>
                          <a:cs typeface="+mn-cs"/>
                        </a:rPr>
                        <a:t>-</a:t>
                      </a:r>
                      <a:endParaRPr lang="ms-MY"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0" y="4575620"/>
            <a:ext cx="6857999" cy="2862322"/>
          </a:xfrm>
          <a:prstGeom prst="rect">
            <a:avLst/>
          </a:prstGeom>
          <a:noFill/>
        </p:spPr>
        <p:txBody>
          <a:bodyPr wrap="square" rtlCol="0">
            <a:spAutoFit/>
          </a:bodyPr>
          <a:lstStyle/>
          <a:p>
            <a:pPr algn="just"/>
            <a:r>
              <a:rPr lang="en-MY" sz="1000" dirty="0" smtClean="0">
                <a:latin typeface="Tw Cen MT" panose="020B0602020104020603" pitchFamily="34" charset="0"/>
              </a:rPr>
              <a:t>This is a new KPI under the purview of IWG6 commencing in 2018.</a:t>
            </a:r>
          </a:p>
          <a:p>
            <a:pPr algn="just"/>
            <a:endParaRPr lang="en-MY" sz="1000" b="1" dirty="0" smtClean="0">
              <a:latin typeface="Tw Cen MT" panose="020B0602020104020603" pitchFamily="34" charset="0"/>
            </a:endParaRPr>
          </a:p>
          <a:p>
            <a:pPr algn="just"/>
            <a:r>
              <a:rPr lang="en-MY" sz="1000" b="1" dirty="0" smtClean="0">
                <a:latin typeface="Tw Cen MT" panose="020B0602020104020603" pitchFamily="34" charset="0"/>
              </a:rPr>
              <a:t>Awareness Program</a:t>
            </a:r>
          </a:p>
          <a:p>
            <a:pPr algn="just"/>
            <a:r>
              <a:rPr lang="en-US" sz="1000" dirty="0" smtClean="0">
                <a:latin typeface="Tw Cen MT" panose="020B0602020104020603" pitchFamily="34" charset="0"/>
                <a:ea typeface="Calibri"/>
                <a:cs typeface="Times New Roman"/>
              </a:rPr>
              <a:t>One workshop was conducted on 14 May 2018 to raise awareness on ISO 14001:2015 EMS to 8 contractors. Another awareness workshop is scheduled to be conducted on 25 July 2018 which will be participated by at least 18 contractors. </a:t>
            </a:r>
          </a:p>
          <a:p>
            <a:pPr algn="just"/>
            <a:endParaRPr lang="en-US" sz="1000" dirty="0" smtClean="0">
              <a:latin typeface="Tw Cen MT" panose="020B0602020104020603" pitchFamily="34" charset="0"/>
              <a:ea typeface="Calibri"/>
              <a:cs typeface="Times New Roman"/>
            </a:endParaRPr>
          </a:p>
          <a:p>
            <a:pPr algn="just"/>
            <a:r>
              <a:rPr lang="en-MY" sz="1000" b="1" dirty="0" smtClean="0">
                <a:latin typeface="Tw Cen MT" panose="020B0602020104020603" pitchFamily="34" charset="0"/>
              </a:rPr>
              <a:t>4 and 5 Star SCORE Rated Contractors Certified With ISO 14001:2015</a:t>
            </a:r>
            <a:endParaRPr lang="en-MY" sz="1000" dirty="0">
              <a:latin typeface="Tw Cen MT" panose="020B0602020104020603" pitchFamily="34" charset="0"/>
            </a:endParaRPr>
          </a:p>
          <a:p>
            <a:pPr algn="just"/>
            <a:r>
              <a:rPr lang="en-MY" sz="1000" dirty="0" smtClean="0">
                <a:latin typeface="Tw Cen MT" panose="020B0602020104020603" pitchFamily="34" charset="0"/>
              </a:rPr>
              <a:t>By Q2 2018, the statistics of 4 and 5 star SCORE rated contractors certified with ISO 14001:2015 are </a:t>
            </a:r>
            <a:r>
              <a:rPr lang="en-MY" sz="1000" dirty="0">
                <a:latin typeface="Tw Cen MT" panose="020B0602020104020603" pitchFamily="34" charset="0"/>
              </a:rPr>
              <a:t>as follows : </a:t>
            </a:r>
          </a:p>
          <a:p>
            <a:pPr algn="just"/>
            <a:endParaRPr lang="en-MY" sz="1000" dirty="0">
              <a:latin typeface="Tw Cen MT" panose="020B0602020104020603" pitchFamily="34" charset="0"/>
            </a:endParaRPr>
          </a:p>
          <a:p>
            <a:pPr algn="just"/>
            <a:endParaRPr lang="en-MY" sz="1000" dirty="0" smtClean="0">
              <a:latin typeface="Tw Cen MT" panose="020B0602020104020603" pitchFamily="34" charset="0"/>
            </a:endParaRPr>
          </a:p>
          <a:p>
            <a:pPr algn="just"/>
            <a:endParaRPr lang="en-MY" sz="1000" dirty="0" smtClean="0">
              <a:latin typeface="Tw Cen MT" panose="020B0602020104020603" pitchFamily="34" charset="0"/>
            </a:endParaRPr>
          </a:p>
          <a:p>
            <a:pPr algn="just"/>
            <a:endParaRPr lang="en-MY" sz="1000" dirty="0" smtClean="0">
              <a:latin typeface="Tw Cen MT" panose="020B0602020104020603" pitchFamily="34" charset="0"/>
            </a:endParaRPr>
          </a:p>
          <a:p>
            <a:pPr algn="just"/>
            <a:endParaRPr lang="en-MY" sz="1000" dirty="0">
              <a:latin typeface="Tw Cen MT" panose="020B0602020104020603" pitchFamily="34" charset="0"/>
            </a:endParaRPr>
          </a:p>
          <a:p>
            <a:pPr algn="just"/>
            <a:endParaRPr lang="en-MY" sz="1000" dirty="0">
              <a:latin typeface="Tw Cen MT" panose="020B0602020104020603" pitchFamily="34" charset="0"/>
            </a:endParaRPr>
          </a:p>
          <a:p>
            <a:pPr algn="just"/>
            <a:endParaRPr lang="en-MY" sz="1000" dirty="0">
              <a:latin typeface="Tw Cen MT" panose="020B0602020104020603" pitchFamily="34" charset="0"/>
            </a:endParaRPr>
          </a:p>
          <a:p>
            <a:pPr algn="just"/>
            <a:endParaRPr lang="en-US" sz="1000" dirty="0" smtClean="0">
              <a:latin typeface="Tw Cen MT" panose="020B0602020104020603" pitchFamily="34" charset="0"/>
              <a:ea typeface="Calibri"/>
              <a:cs typeface="Times New Roman"/>
            </a:endParaRPr>
          </a:p>
          <a:p>
            <a:pPr algn="just"/>
            <a:r>
              <a:rPr lang="en-MY" sz="1000" dirty="0" smtClean="0">
                <a:latin typeface="Tw Cen MT" panose="020B0602020104020603" pitchFamily="34" charset="0"/>
              </a:rPr>
              <a:t>Contractors are expected to attend the DIY ISO14001:2015 certification program after attending the awareness course. </a:t>
            </a:r>
            <a:endParaRPr lang="en-MY" sz="1000" dirty="0">
              <a:latin typeface="Tw Cen MT" panose="020B0602020104020603" pitchFamily="34" charset="0"/>
            </a:endParaRPr>
          </a:p>
        </p:txBody>
      </p:sp>
      <p:sp>
        <p:nvSpPr>
          <p:cNvPr id="5" name="Rectangle 4"/>
          <p:cNvSpPr/>
          <p:nvPr/>
        </p:nvSpPr>
        <p:spPr>
          <a:xfrm>
            <a:off x="2110332" y="63798"/>
            <a:ext cx="2813334" cy="307777"/>
          </a:xfrm>
          <a:prstGeom prst="rect">
            <a:avLst/>
          </a:prstGeom>
          <a:ln>
            <a:noFill/>
          </a:ln>
        </p:spPr>
        <p:txBody>
          <a:bodyPr wrap="none">
            <a:spAutoFit/>
          </a:bodyPr>
          <a:lstStyle/>
          <a:p>
            <a:r>
              <a:rPr lang="ms-MY" sz="1400" b="1" dirty="0">
                <a:solidFill>
                  <a:srgbClr val="00B050"/>
                </a:solidFill>
                <a:latin typeface="Tw Cen MT" panose="020B0602020104020603" pitchFamily="34" charset="0"/>
              </a:rPr>
              <a:t>ENVIRONMENTAL SUSTAINABILITY</a:t>
            </a: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a:solidFill>
                  <a:schemeClr val="bg1"/>
                </a:solidFill>
                <a:latin typeface="Tw Cen MT" panose="020B0602020104020603" pitchFamily="34" charset="0"/>
              </a:rPr>
              <a:t>KPI E2-135</a:t>
            </a:r>
            <a:endParaRPr lang="ms-MY" sz="2800" dirty="0">
              <a:solidFill>
                <a:schemeClr val="bg1"/>
              </a:solidFill>
            </a:endParaRPr>
          </a:p>
        </p:txBody>
      </p:sp>
      <p:sp>
        <p:nvSpPr>
          <p:cNvPr id="15" name="TextBox 14"/>
          <p:cNvSpPr txBox="1"/>
          <p:nvPr/>
        </p:nvSpPr>
        <p:spPr>
          <a:xfrm>
            <a:off x="0" y="4317448"/>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PROGRESS REPORT UNTIL Q2 2018</a:t>
            </a:r>
            <a:endParaRPr lang="en-MY" sz="900" b="1" dirty="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ANNUAL TARGET</a:t>
            </a:r>
            <a:endParaRPr lang="en-MY" sz="900" b="1" dirty="0">
              <a:solidFill>
                <a:schemeClr val="bg1"/>
              </a:solidFill>
              <a:latin typeface="Tw Cen MT" panose="020B0602020104020603"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806338893"/>
              </p:ext>
            </p:extLst>
          </p:nvPr>
        </p:nvGraphicFramePr>
        <p:xfrm>
          <a:off x="180977" y="6076609"/>
          <a:ext cx="6191250" cy="963532"/>
        </p:xfrm>
        <a:graphic>
          <a:graphicData uri="http://schemas.openxmlformats.org/drawingml/2006/table">
            <a:tbl>
              <a:tblPr firstRow="1" bandRow="1">
                <a:tableStyleId>{5C22544A-7EE6-4342-B048-85BDC9FD1C3A}</a:tableStyleId>
              </a:tblPr>
              <a:tblGrid>
                <a:gridCol w="1031875">
                  <a:extLst>
                    <a:ext uri="{9D8B030D-6E8A-4147-A177-3AD203B41FA5}">
                      <a16:colId xmlns:a16="http://schemas.microsoft.com/office/drawing/2014/main" val="897629441"/>
                    </a:ext>
                  </a:extLst>
                </a:gridCol>
                <a:gridCol w="1031875">
                  <a:extLst>
                    <a:ext uri="{9D8B030D-6E8A-4147-A177-3AD203B41FA5}">
                      <a16:colId xmlns:a16="http://schemas.microsoft.com/office/drawing/2014/main" val="3813405983"/>
                    </a:ext>
                  </a:extLst>
                </a:gridCol>
                <a:gridCol w="1031875">
                  <a:extLst>
                    <a:ext uri="{9D8B030D-6E8A-4147-A177-3AD203B41FA5}">
                      <a16:colId xmlns:a16="http://schemas.microsoft.com/office/drawing/2014/main" val="230189936"/>
                    </a:ext>
                  </a:extLst>
                </a:gridCol>
                <a:gridCol w="1031875">
                  <a:extLst>
                    <a:ext uri="{9D8B030D-6E8A-4147-A177-3AD203B41FA5}">
                      <a16:colId xmlns:a16="http://schemas.microsoft.com/office/drawing/2014/main" val="2049884880"/>
                    </a:ext>
                  </a:extLst>
                </a:gridCol>
                <a:gridCol w="1031875">
                  <a:extLst>
                    <a:ext uri="{9D8B030D-6E8A-4147-A177-3AD203B41FA5}">
                      <a16:colId xmlns:a16="http://schemas.microsoft.com/office/drawing/2014/main" val="3535720657"/>
                    </a:ext>
                  </a:extLst>
                </a:gridCol>
                <a:gridCol w="1031875">
                  <a:extLst>
                    <a:ext uri="{9D8B030D-6E8A-4147-A177-3AD203B41FA5}">
                      <a16:colId xmlns:a16="http://schemas.microsoft.com/office/drawing/2014/main" val="675144411"/>
                    </a:ext>
                  </a:extLst>
                </a:gridCol>
              </a:tblGrid>
              <a:tr h="396000">
                <a:tc>
                  <a:txBody>
                    <a:bodyPr/>
                    <a:lstStyle/>
                    <a:p>
                      <a:pPr algn="ctr"/>
                      <a:r>
                        <a:rPr lang="ms-MY" sz="900" dirty="0">
                          <a:latin typeface="Tw Cen MT" panose="020B0602020104020603" pitchFamily="34" charset="0"/>
                        </a:rPr>
                        <a:t>SCORE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ms-MY" sz="900" dirty="0">
                          <a:latin typeface="Tw Cen MT" panose="020B0602020104020603" pitchFamily="34" charset="0"/>
                        </a:rPr>
                        <a:t>No. of Contractors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ms-MY" sz="900" dirty="0">
                          <a:latin typeface="Tw Cen MT" panose="020B0602020104020603" pitchFamily="34" charset="0"/>
                        </a:rPr>
                        <a:t>Certified With ISO 14001:2015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ms-MY" sz="900" dirty="0">
                          <a:latin typeface="Tw Cen MT" panose="020B0602020104020603" pitchFamily="34" charset="0"/>
                        </a:rPr>
                        <a:t>Non-Certified With</a:t>
                      </a:r>
                      <a:r>
                        <a:rPr lang="ms-MY" sz="900" baseline="0" dirty="0">
                          <a:latin typeface="Tw Cen MT" panose="020B0602020104020603" pitchFamily="34" charset="0"/>
                        </a:rPr>
                        <a:t> ISO 14001:2015</a:t>
                      </a:r>
                      <a:endParaRPr lang="ms-MY" sz="900" dirty="0">
                        <a:latin typeface="Tw Cen MT" panose="020B0602020104020603"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ms-MY" sz="900" dirty="0">
                          <a:latin typeface="Tw Cen MT" panose="020B0602020104020603" pitchFamily="34" charset="0"/>
                        </a:rPr>
                        <a:t>2018 Target (30%)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ms-MY" sz="900" dirty="0" smtClean="0">
                          <a:latin typeface="Tw Cen MT" panose="020B0602020104020603" pitchFamily="34" charset="0"/>
                        </a:rPr>
                        <a:t>Q2 </a:t>
                      </a:r>
                      <a:r>
                        <a:rPr lang="ms-MY" sz="900" dirty="0">
                          <a:latin typeface="Tw Cen MT" panose="020B0602020104020603" pitchFamily="34" charset="0"/>
                        </a:rPr>
                        <a:t>2018 Achievement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871500841"/>
                  </a:ext>
                </a:extLst>
              </a:tr>
              <a:tr h="232012">
                <a:tc>
                  <a:txBody>
                    <a:bodyPr/>
                    <a:lstStyle/>
                    <a:p>
                      <a:pPr algn="ctr"/>
                      <a:r>
                        <a:rPr lang="ms-MY" sz="900">
                          <a:latin typeface="Tw Cen MT" panose="020B0602020104020603" pitchFamily="34" charset="0"/>
                        </a:rPr>
                        <a:t>4 Star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5F7ED"/>
                    </a:solidFill>
                  </a:tcPr>
                </a:tc>
                <a:tc>
                  <a:txBody>
                    <a:bodyPr/>
                    <a:lstStyle/>
                    <a:p>
                      <a:pPr algn="ctr"/>
                      <a:r>
                        <a:rPr lang="ms-MY" sz="900">
                          <a:latin typeface="Tw Cen MT" panose="020B0602020104020603" pitchFamily="34" charset="0"/>
                        </a:rPr>
                        <a:t>52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5F7ED"/>
                    </a:solidFill>
                  </a:tcPr>
                </a:tc>
                <a:tc>
                  <a:txBody>
                    <a:bodyPr/>
                    <a:lstStyle/>
                    <a:p>
                      <a:pPr algn="ctr"/>
                      <a:r>
                        <a:rPr lang="ms-MY" sz="900" dirty="0">
                          <a:latin typeface="Tw Cen MT" panose="020B0602020104020603" pitchFamily="34" charset="0"/>
                        </a:rPr>
                        <a:t>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5F7ED"/>
                    </a:solidFill>
                  </a:tcPr>
                </a:tc>
                <a:tc>
                  <a:txBody>
                    <a:bodyPr/>
                    <a:lstStyle/>
                    <a:p>
                      <a:pPr algn="ctr"/>
                      <a:r>
                        <a:rPr lang="ms-MY" sz="900">
                          <a:latin typeface="Tw Cen MT" panose="020B0602020104020603" pitchFamily="34" charset="0"/>
                        </a:rPr>
                        <a:t>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5F7ED"/>
                    </a:solidFill>
                  </a:tcPr>
                </a:tc>
                <a:tc>
                  <a:txBody>
                    <a:bodyPr/>
                    <a:lstStyle/>
                    <a:p>
                      <a:pPr algn="ctr"/>
                      <a:r>
                        <a:rPr lang="ms-MY" sz="900">
                          <a:latin typeface="Tw Cen MT" panose="020B0602020104020603" pitchFamily="34"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5F7ED"/>
                    </a:solidFill>
                  </a:tcPr>
                </a:tc>
                <a:tc>
                  <a:txBody>
                    <a:bodyPr/>
                    <a:lstStyle/>
                    <a:p>
                      <a:pPr algn="ctr"/>
                      <a:r>
                        <a:rPr lang="ms-MY" sz="900" dirty="0">
                          <a:latin typeface="Tw Cen MT" panose="020B0602020104020603"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5F7ED"/>
                    </a:solidFill>
                  </a:tcPr>
                </a:tc>
                <a:extLst>
                  <a:ext uri="{0D108BD9-81ED-4DB2-BD59-A6C34878D82A}">
                    <a16:rowId xmlns:a16="http://schemas.microsoft.com/office/drawing/2014/main" val="956212363"/>
                  </a:ext>
                </a:extLst>
              </a:tr>
              <a:tr h="178445">
                <a:tc>
                  <a:txBody>
                    <a:bodyPr/>
                    <a:lstStyle/>
                    <a:p>
                      <a:pPr algn="ctr"/>
                      <a:r>
                        <a:rPr lang="ms-MY" sz="900">
                          <a:latin typeface="Tw Cen MT" panose="020B0602020104020603" pitchFamily="34" charset="0"/>
                        </a:rPr>
                        <a:t>5 Star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ms-MY" sz="900">
                          <a:latin typeface="Tw Cen MT" panose="020B0602020104020603" pitchFamily="34"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ms-MY" sz="900" dirty="0">
                          <a:latin typeface="Tw Cen MT" panose="020B0602020104020603" pitchFamily="34"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ms-MY" sz="900">
                          <a:latin typeface="Tw Cen MT" panose="020B0602020104020603"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ms-MY" sz="900">
                          <a:latin typeface="Tw Cen MT" panose="020B0602020104020603"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ms-MY" sz="900" dirty="0">
                          <a:latin typeface="Tw Cen MT" panose="020B0602020104020603"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89579480"/>
                  </a:ext>
                </a:extLst>
              </a:tr>
            </a:tbl>
          </a:graphicData>
        </a:graphic>
      </p:graphicFrame>
    </p:spTree>
    <p:extLst>
      <p:ext uri="{BB962C8B-B14F-4D97-AF65-F5344CB8AC3E}">
        <p14:creationId xmlns:p14="http://schemas.microsoft.com/office/powerpoint/2010/main" val="2867213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arallelogram 10"/>
          <p:cNvSpPr/>
          <p:nvPr/>
        </p:nvSpPr>
        <p:spPr>
          <a:xfrm>
            <a:off x="-151501" y="0"/>
            <a:ext cx="2320544" cy="369627"/>
          </a:xfrm>
          <a:prstGeom prst="parallelogram">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graphicFrame>
        <p:nvGraphicFramePr>
          <p:cNvPr id="2" name="Table 1"/>
          <p:cNvGraphicFramePr>
            <a:graphicFrameLocks noGrp="1"/>
          </p:cNvGraphicFramePr>
          <p:nvPr>
            <p:extLst>
              <p:ext uri="{D42A27DB-BD31-4B8C-83A1-F6EECF244321}">
                <p14:modId xmlns:p14="http://schemas.microsoft.com/office/powerpoint/2010/main" val="2723570668"/>
              </p:ext>
            </p:extLst>
          </p:nvPr>
        </p:nvGraphicFramePr>
        <p:xfrm>
          <a:off x="2" y="2063918"/>
          <a:ext cx="6858000" cy="2210370"/>
        </p:xfrm>
        <a:graphic>
          <a:graphicData uri="http://schemas.openxmlformats.org/drawingml/2006/table">
            <a:tbl>
              <a:tblPr firstRow="1" bandRow="1">
                <a:tableStyleId>{5C22544A-7EE6-4342-B048-85BDC9FD1C3A}</a:tableStyleId>
              </a:tblPr>
              <a:tblGrid>
                <a:gridCol w="1318435">
                  <a:extLst>
                    <a:ext uri="{9D8B030D-6E8A-4147-A177-3AD203B41FA5}">
                      <a16:colId xmlns:a16="http://schemas.microsoft.com/office/drawing/2014/main" val="2124581660"/>
                    </a:ext>
                  </a:extLst>
                </a:gridCol>
                <a:gridCol w="1424765">
                  <a:extLst>
                    <a:ext uri="{9D8B030D-6E8A-4147-A177-3AD203B41FA5}">
                      <a16:colId xmlns:a16="http://schemas.microsoft.com/office/drawing/2014/main" val="3372148144"/>
                    </a:ext>
                  </a:extLst>
                </a:gridCol>
                <a:gridCol w="1414128">
                  <a:extLst>
                    <a:ext uri="{9D8B030D-6E8A-4147-A177-3AD203B41FA5}">
                      <a16:colId xmlns:a16="http://schemas.microsoft.com/office/drawing/2014/main" val="384475541"/>
                    </a:ext>
                  </a:extLst>
                </a:gridCol>
                <a:gridCol w="1329072">
                  <a:extLst>
                    <a:ext uri="{9D8B030D-6E8A-4147-A177-3AD203B41FA5}">
                      <a16:colId xmlns:a16="http://schemas.microsoft.com/office/drawing/2014/main" val="3666211108"/>
                    </a:ext>
                  </a:extLst>
                </a:gridCol>
                <a:gridCol w="1371600">
                  <a:extLst>
                    <a:ext uri="{9D8B030D-6E8A-4147-A177-3AD203B41FA5}">
                      <a16:colId xmlns:a16="http://schemas.microsoft.com/office/drawing/2014/main" val="2017577163"/>
                    </a:ext>
                  </a:extLst>
                </a:gridCol>
              </a:tblGrid>
              <a:tr h="422439">
                <a:tc>
                  <a:txBody>
                    <a:bodyPr/>
                    <a:lstStyle/>
                    <a:p>
                      <a:pPr algn="ctr"/>
                      <a:r>
                        <a:rPr lang="ms-MY" sz="900" dirty="0">
                          <a:solidFill>
                            <a:schemeClr val="bg1"/>
                          </a:solidFill>
                          <a:latin typeface="Tw Cen MT" panose="020B0602020104020603" pitchFamily="34" charset="0"/>
                        </a:rPr>
                        <a:t>2016</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2017</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25</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2018</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25</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2019</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25</a:t>
                      </a:r>
                      <a:r>
                        <a:rPr lang="ms-MY" sz="900" dirty="0">
                          <a:solidFill>
                            <a:schemeClr val="bg1"/>
                          </a:solidFill>
                          <a:latin typeface="Tw Cen MT" panose="020B0602020104020603" pitchFamily="34" charset="0"/>
                        </a:rPr>
                        <a:t>%</a:t>
                      </a:r>
                    </a:p>
                  </a:txBody>
                  <a:tcPr>
                    <a:solidFill>
                      <a:srgbClr val="00B050">
                        <a:alpha val="64706"/>
                      </a:srgbClr>
                    </a:solidFill>
                  </a:tcPr>
                </a:tc>
                <a:tc>
                  <a:txBody>
                    <a:bodyPr/>
                    <a:lstStyle/>
                    <a:p>
                      <a:pPr algn="ctr"/>
                      <a:r>
                        <a:rPr lang="ms-MY" sz="900" dirty="0">
                          <a:solidFill>
                            <a:schemeClr val="bg1"/>
                          </a:solidFill>
                          <a:latin typeface="Tw Cen MT" panose="020B0602020104020603" pitchFamily="34" charset="0"/>
                        </a:rPr>
                        <a:t>2020</a:t>
                      </a:r>
                    </a:p>
                    <a:p>
                      <a:pPr marL="0" marR="0" indent="0" algn="ctr" defTabSz="685800" rtl="0" eaLnBrk="1" fontAlgn="auto" latinLnBrk="0" hangingPunct="1">
                        <a:lnSpc>
                          <a:spcPct val="100000"/>
                        </a:lnSpc>
                        <a:spcBef>
                          <a:spcPts val="0"/>
                        </a:spcBef>
                        <a:spcAft>
                          <a:spcPts val="0"/>
                        </a:spcAft>
                        <a:buClrTx/>
                        <a:buSzTx/>
                        <a:buFontTx/>
                        <a:buNone/>
                        <a:tabLst/>
                        <a:defRPr/>
                      </a:pPr>
                      <a:r>
                        <a:rPr lang="ms-MY" sz="900" dirty="0">
                          <a:solidFill>
                            <a:schemeClr val="bg1"/>
                          </a:solidFill>
                          <a:latin typeface="Tw Cen MT" panose="020B0602020104020603" pitchFamily="34" charset="0"/>
                        </a:rPr>
                        <a:t>Weightage</a:t>
                      </a:r>
                      <a:r>
                        <a:rPr lang="ms-MY" sz="900" baseline="0" dirty="0">
                          <a:solidFill>
                            <a:schemeClr val="bg1"/>
                          </a:solidFill>
                          <a:latin typeface="Tw Cen MT" panose="020B0602020104020603" pitchFamily="34" charset="0"/>
                        </a:rPr>
                        <a:t> : 25</a:t>
                      </a:r>
                      <a:r>
                        <a:rPr lang="ms-MY" sz="900" dirty="0">
                          <a:solidFill>
                            <a:schemeClr val="bg1"/>
                          </a:solidFill>
                          <a:latin typeface="Tw Cen MT" panose="020B0602020104020603" pitchFamily="34" charset="0"/>
                        </a:rPr>
                        <a:t>%</a:t>
                      </a:r>
                    </a:p>
                  </a:txBody>
                  <a:tcPr>
                    <a:solidFill>
                      <a:srgbClr val="00B050">
                        <a:alpha val="64706"/>
                      </a:srgbClr>
                    </a:solidFill>
                  </a:tcPr>
                </a:tc>
                <a:extLst>
                  <a:ext uri="{0D108BD9-81ED-4DB2-BD59-A6C34878D82A}">
                    <a16:rowId xmlns:a16="http://schemas.microsoft.com/office/drawing/2014/main" val="2306563032"/>
                  </a:ext>
                </a:extLst>
              </a:tr>
              <a:tr h="1787931">
                <a:tc>
                  <a:txBody>
                    <a:bodyPr/>
                    <a:lstStyle/>
                    <a:p>
                      <a:pPr>
                        <a:lnSpc>
                          <a:spcPct val="100000"/>
                        </a:lnSpc>
                      </a:pPr>
                      <a:endParaRPr lang="en-MY" sz="900" dirty="0">
                        <a:latin typeface="Tw Cen MT" pitchFamily="34" charset="0"/>
                      </a:endParaRPr>
                    </a:p>
                  </a:txBody>
                  <a:tcPr>
                    <a:solidFill>
                      <a:srgbClr val="00B050">
                        <a:alpha val="10000"/>
                      </a:srgb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ms-MY" sz="900" dirty="0">
                          <a:solidFill>
                            <a:schemeClr val="tx1"/>
                          </a:solidFill>
                          <a:latin typeface="Tw Cen MT" pitchFamily="34" charset="0"/>
                          <a:cs typeface="Arial" panose="020B0604020202020204" pitchFamily="34" charset="0"/>
                        </a:rPr>
                        <a:t>50 MyCREST Qualified Professionals accredited</a:t>
                      </a:r>
                    </a:p>
                    <a:p>
                      <a:pPr>
                        <a:lnSpc>
                          <a:spcPct val="100000"/>
                        </a:lnSpc>
                        <a:defRPr/>
                      </a:pPr>
                      <a:endParaRPr lang="en-US" sz="900" dirty="0">
                        <a:solidFill>
                          <a:srgbClr val="FF0000"/>
                        </a:solidFill>
                        <a:latin typeface="Tw Cen MT" pitchFamily="34" charset="0"/>
                      </a:endParaRPr>
                    </a:p>
                  </a:txBody>
                  <a:tcPr>
                    <a:solidFill>
                      <a:srgbClr val="00B050">
                        <a:alpha val="10000"/>
                      </a:srgb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ms-MY" sz="900" dirty="0">
                          <a:solidFill>
                            <a:schemeClr val="tx1"/>
                          </a:solidFill>
                          <a:latin typeface="Tw Cen MT" pitchFamily="34" charset="0"/>
                          <a:cs typeface="Arial" panose="020B0604020202020204" pitchFamily="34" charset="0"/>
                        </a:rPr>
                        <a:t>100 MyCREST Qualified Professionals accredited</a:t>
                      </a:r>
                      <a:endParaRPr lang="ms-MY" sz="900" dirty="0">
                        <a:solidFill>
                          <a:srgbClr val="000000"/>
                        </a:solidFill>
                        <a:latin typeface="Tw Cen MT" pitchFamily="34" charset="0"/>
                        <a:cs typeface="Arial" panose="020B0604020202020204" pitchFamily="34" charset="0"/>
                      </a:endParaRPr>
                    </a:p>
                    <a:p>
                      <a:pPr eaLnBrk="1" fontAlgn="auto" hangingPunct="1">
                        <a:lnSpc>
                          <a:spcPct val="100000"/>
                        </a:lnSpc>
                        <a:spcBef>
                          <a:spcPts val="0"/>
                        </a:spcBef>
                        <a:spcAft>
                          <a:spcPts val="0"/>
                        </a:spcAft>
                        <a:defRPr/>
                      </a:pPr>
                      <a:endParaRPr lang="en-US" sz="900" dirty="0">
                        <a:solidFill>
                          <a:srgbClr val="FF0000"/>
                        </a:solidFill>
                        <a:latin typeface="Tw Cen MT" pitchFamily="34" charset="0"/>
                      </a:endParaRPr>
                    </a:p>
                  </a:txBody>
                  <a:tcPr>
                    <a:solidFill>
                      <a:srgbClr val="00B050">
                        <a:alpha val="10000"/>
                      </a:srgb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ms-MY" sz="900" dirty="0">
                          <a:solidFill>
                            <a:schemeClr val="tx1"/>
                          </a:solidFill>
                          <a:latin typeface="Tw Cen MT" pitchFamily="34" charset="0"/>
                          <a:cs typeface="Arial" panose="020B0604020202020204" pitchFamily="34" charset="0"/>
                        </a:rPr>
                        <a:t>100 MyCREST Qualified Professionals accredited</a:t>
                      </a:r>
                      <a:endParaRPr lang="ms-MY" sz="900" dirty="0">
                        <a:solidFill>
                          <a:srgbClr val="000000"/>
                        </a:solidFill>
                        <a:latin typeface="Tw Cen MT" pitchFamily="34" charset="0"/>
                        <a:cs typeface="Arial" panose="020B0604020202020204" pitchFamily="34" charset="0"/>
                      </a:endParaRPr>
                    </a:p>
                    <a:p>
                      <a:pPr>
                        <a:lnSpc>
                          <a:spcPct val="100000"/>
                        </a:lnSpc>
                      </a:pPr>
                      <a:endParaRPr lang="en-MY" sz="900" dirty="0">
                        <a:solidFill>
                          <a:srgbClr val="FF0000"/>
                        </a:solidFill>
                        <a:latin typeface="Tw Cen MT" pitchFamily="34" charset="0"/>
                      </a:endParaRPr>
                    </a:p>
                  </a:txBody>
                  <a:tcPr>
                    <a:solidFill>
                      <a:srgbClr val="00B050">
                        <a:alpha val="10000"/>
                      </a:srgbClr>
                    </a:solidFill>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ms-MY" sz="900" dirty="0">
                          <a:solidFill>
                            <a:schemeClr val="tx1"/>
                          </a:solidFill>
                          <a:latin typeface="Tw Cen MT" pitchFamily="34" charset="0"/>
                          <a:cs typeface="Arial" panose="020B0604020202020204" pitchFamily="34" charset="0"/>
                        </a:rPr>
                        <a:t>100 MyCREST Qualified Professionals accredited</a:t>
                      </a:r>
                      <a:endParaRPr lang="ms-MY" sz="900" dirty="0">
                        <a:solidFill>
                          <a:srgbClr val="000000"/>
                        </a:solidFill>
                        <a:latin typeface="Tw Cen MT" pitchFamily="34" charset="0"/>
                        <a:cs typeface="Arial" panose="020B0604020202020204" pitchFamily="34" charset="0"/>
                      </a:endParaRPr>
                    </a:p>
                    <a:p>
                      <a:pPr>
                        <a:lnSpc>
                          <a:spcPct val="100000"/>
                        </a:lnSpc>
                      </a:pPr>
                      <a:endParaRPr lang="en-MY" sz="900" dirty="0">
                        <a:solidFill>
                          <a:srgbClr val="FF0000"/>
                        </a:solidFill>
                        <a:latin typeface="Tw Cen MT" pitchFamily="34" charset="0"/>
                      </a:endParaRPr>
                    </a:p>
                  </a:txBody>
                  <a:tcPr>
                    <a:solidFill>
                      <a:srgbClr val="00B050">
                        <a:alpha val="10000"/>
                      </a:srgbClr>
                    </a:solidFill>
                  </a:tcPr>
                </a:tc>
                <a:extLst>
                  <a:ext uri="{0D108BD9-81ED-4DB2-BD59-A6C34878D82A}">
                    <a16:rowId xmlns:a16="http://schemas.microsoft.com/office/drawing/2014/main" val="14683208"/>
                  </a:ext>
                </a:extLst>
              </a:tr>
            </a:tbl>
          </a:graphicData>
        </a:graphic>
      </p:graphicFrame>
      <p:sp>
        <p:nvSpPr>
          <p:cNvPr id="3" name="Rectangle 2"/>
          <p:cNvSpPr/>
          <p:nvPr/>
        </p:nvSpPr>
        <p:spPr>
          <a:xfrm>
            <a:off x="1" y="4540103"/>
            <a:ext cx="6857999" cy="5331062"/>
          </a:xfrm>
          <a:prstGeom prst="rect">
            <a:avLst/>
          </a:prstGeom>
          <a:noFill/>
          <a:ln w="19050">
            <a:solidFill>
              <a:srgbClr val="339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ms-MY"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19" name="Table 18"/>
          <p:cNvGraphicFramePr>
            <a:graphicFrameLocks noGrp="1"/>
          </p:cNvGraphicFramePr>
          <p:nvPr>
            <p:extLst>
              <p:ext uri="{D42A27DB-BD31-4B8C-83A1-F6EECF244321}">
                <p14:modId xmlns:p14="http://schemas.microsoft.com/office/powerpoint/2010/main" val="2805704214"/>
              </p:ext>
            </p:extLst>
          </p:nvPr>
        </p:nvGraphicFramePr>
        <p:xfrm>
          <a:off x="4614530" y="254484"/>
          <a:ext cx="2232862" cy="1584960"/>
        </p:xfrm>
        <a:graphic>
          <a:graphicData uri="http://schemas.openxmlformats.org/drawingml/2006/table">
            <a:tbl>
              <a:tblPr firstRow="1" bandRow="1">
                <a:tableStyleId>{5C22544A-7EE6-4342-B048-85BDC9FD1C3A}</a:tableStyleId>
              </a:tblPr>
              <a:tblGrid>
                <a:gridCol w="2232862">
                  <a:extLst>
                    <a:ext uri="{9D8B030D-6E8A-4147-A177-3AD203B41FA5}">
                      <a16:colId xmlns:a16="http://schemas.microsoft.com/office/drawing/2014/main" val="2880578049"/>
                    </a:ext>
                  </a:extLst>
                </a:gridCol>
              </a:tblGrid>
              <a:tr h="352491">
                <a:tc>
                  <a:txBody>
                    <a:bodyPr/>
                    <a:lstStyle/>
                    <a:p>
                      <a:pPr algn="r"/>
                      <a:r>
                        <a:rPr lang="ms-MY" sz="1000" b="1" dirty="0">
                          <a:solidFill>
                            <a:schemeClr val="tx1"/>
                          </a:solidFill>
                          <a:latin typeface="Tw Cen MT" panose="020B0602020104020603" pitchFamily="34" charset="0"/>
                        </a:rPr>
                        <a:t>SPONSOR</a:t>
                      </a:r>
                      <a:endParaRPr lang="ms-MY" sz="1000" b="1" baseline="0" dirty="0">
                        <a:solidFill>
                          <a:schemeClr val="tx1"/>
                        </a:solidFill>
                        <a:latin typeface="Tw Cen MT" panose="020B0602020104020603" pitchFamily="34" charset="0"/>
                      </a:endParaRPr>
                    </a:p>
                    <a:p>
                      <a:pPr algn="r"/>
                      <a:r>
                        <a:rPr lang="ms-MY" sz="1000" b="0">
                          <a:solidFill>
                            <a:schemeClr val="tx1"/>
                          </a:solidFill>
                          <a:latin typeface="Tw Cen MT" panose="020B0602020104020603" pitchFamily="34" charset="0"/>
                        </a:rPr>
                        <a:t>Datuk Ir. </a:t>
                      </a:r>
                      <a:r>
                        <a:rPr lang="ms-MY" sz="1000" b="0" dirty="0">
                          <a:solidFill>
                            <a:schemeClr val="tx1"/>
                          </a:solidFill>
                          <a:latin typeface="Tw Cen MT" panose="020B0602020104020603" pitchFamily="34" charset="0"/>
                        </a:rPr>
                        <a:t>Elias Ismail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285860">
                <a:tc>
                  <a:txBody>
                    <a:bodyPr/>
                    <a:lstStyle/>
                    <a:p>
                      <a:pPr algn="r"/>
                      <a:r>
                        <a:rPr lang="ms-MY" sz="1000" b="1" dirty="0">
                          <a:solidFill>
                            <a:schemeClr val="tx1"/>
                          </a:solidFill>
                          <a:latin typeface="Tw Cen MT" panose="020B0602020104020603" pitchFamily="34" charset="0"/>
                        </a:rPr>
                        <a:t>OWNER</a:t>
                      </a:r>
                      <a:r>
                        <a:rPr lang="ms-MY" sz="1000" b="1" baseline="0" dirty="0">
                          <a:solidFill>
                            <a:schemeClr val="tx1"/>
                          </a:solidFill>
                          <a:latin typeface="Tw Cen MT" panose="020B0602020104020603" pitchFamily="34" charset="0"/>
                        </a:rPr>
                        <a:t> </a:t>
                      </a:r>
                    </a:p>
                    <a:p>
                      <a:pPr algn="r"/>
                      <a:r>
                        <a:rPr lang="pt-BR" sz="1000">
                          <a:solidFill>
                            <a:schemeClr val="tx1"/>
                          </a:solidFill>
                          <a:latin typeface="Tw Cen MT" panose="020B0602020104020603" pitchFamily="34" charset="0"/>
                        </a:rPr>
                        <a:t>Ir.</a:t>
                      </a:r>
                      <a:r>
                        <a:rPr lang="pt-BR" sz="1000" baseline="0">
                          <a:solidFill>
                            <a:schemeClr val="tx1"/>
                          </a:solidFill>
                          <a:latin typeface="Tw Cen MT" panose="020B0602020104020603" pitchFamily="34" charset="0"/>
                        </a:rPr>
                        <a:t> M. Ramuseren Muthu</a:t>
                      </a:r>
                      <a:endParaRPr lang="ms-MY" sz="1000" dirty="0">
                        <a:solidFill>
                          <a:schemeClr val="tx1"/>
                        </a:solidFill>
                        <a:latin typeface="Tw Cen MT" panose="020B0602020104020603"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251127">
                <a:tc>
                  <a:txBody>
                    <a:bodyPr/>
                    <a:lstStyle/>
                    <a:p>
                      <a:pPr algn="r"/>
                      <a:r>
                        <a:rPr lang="ms-MY" sz="1000" b="1" dirty="0">
                          <a:solidFill>
                            <a:schemeClr val="tx1"/>
                          </a:solidFill>
                          <a:latin typeface="Tw Cen MT" panose="020B0602020104020603" pitchFamily="34" charset="0"/>
                        </a:rPr>
                        <a:t>OIC</a:t>
                      </a:r>
                      <a:endParaRPr lang="ms-MY" sz="1000" b="1" baseline="0" dirty="0">
                        <a:solidFill>
                          <a:schemeClr val="tx1"/>
                        </a:solidFill>
                        <a:latin typeface="Tw Cen MT" panose="020B0602020104020603" pitchFamily="34" charset="0"/>
                      </a:endParaRPr>
                    </a:p>
                    <a:p>
                      <a:pPr algn="r"/>
                      <a:r>
                        <a:rPr lang="ms-MY" sz="1000" dirty="0">
                          <a:solidFill>
                            <a:schemeClr val="tx1"/>
                          </a:solidFill>
                          <a:latin typeface="Tw Cen MT" panose="020B0602020104020603" pitchFamily="34" charset="0"/>
                        </a:rPr>
                        <a:t>Zuraihi Abdul Ghani</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r h="183585">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ms-MY" sz="1000" b="1" dirty="0">
                          <a:latin typeface="Tw Cen MT" panose="020B0602020104020603" pitchFamily="34" charset="0"/>
                        </a:rPr>
                        <a:t>KPI LEADER</a:t>
                      </a:r>
                      <a:r>
                        <a:rPr lang="ms-MY" sz="1000" b="1" baseline="0" dirty="0">
                          <a:latin typeface="Tw Cen MT" panose="020B0602020104020603" pitchFamily="34" charset="0"/>
                        </a:rPr>
                        <a:t> </a:t>
                      </a:r>
                    </a:p>
                    <a:p>
                      <a:pPr marL="0" marR="0" lvl="0" indent="0" algn="r" defTabSz="685800" rtl="0" eaLnBrk="1" fontAlgn="auto" latinLnBrk="0" hangingPunct="1">
                        <a:lnSpc>
                          <a:spcPct val="100000"/>
                        </a:lnSpc>
                        <a:spcBef>
                          <a:spcPts val="0"/>
                        </a:spcBef>
                        <a:spcAft>
                          <a:spcPts val="0"/>
                        </a:spcAft>
                        <a:buClrTx/>
                        <a:buSzTx/>
                        <a:buFontTx/>
                        <a:buNone/>
                        <a:tabLst/>
                        <a:defRPr/>
                      </a:pPr>
                      <a:r>
                        <a:rPr lang="ms-MY" sz="1000" dirty="0">
                          <a:latin typeface="Tw Cen MT" panose="020B0602020104020603" pitchFamily="34" charset="0"/>
                        </a:rPr>
                        <a:t>CIDB</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331376036"/>
              </p:ext>
            </p:extLst>
          </p:nvPr>
        </p:nvGraphicFramePr>
        <p:xfrm>
          <a:off x="-2" y="445153"/>
          <a:ext cx="4699593" cy="1179643"/>
        </p:xfrm>
        <a:graphic>
          <a:graphicData uri="http://schemas.openxmlformats.org/drawingml/2006/table">
            <a:tbl>
              <a:tblPr firstRow="1" bandRow="1">
                <a:tableStyleId>{5C22544A-7EE6-4342-B048-85BDC9FD1C3A}</a:tableStyleId>
              </a:tblPr>
              <a:tblGrid>
                <a:gridCol w="4699593">
                  <a:extLst>
                    <a:ext uri="{9D8B030D-6E8A-4147-A177-3AD203B41FA5}">
                      <a16:colId xmlns:a16="http://schemas.microsoft.com/office/drawing/2014/main" val="2880578049"/>
                    </a:ext>
                  </a:extLst>
                </a:gridCol>
              </a:tblGrid>
              <a:tr h="405451">
                <a:tc>
                  <a:txBody>
                    <a:bodyPr/>
                    <a:lstStyle/>
                    <a:p>
                      <a:r>
                        <a:rPr lang="ms-MY" sz="1000" b="1" kern="1200" dirty="0">
                          <a:solidFill>
                            <a:schemeClr val="tx1"/>
                          </a:solidFill>
                          <a:latin typeface="Tw Cen MT" panose="020B0602020104020603" pitchFamily="34" charset="0"/>
                          <a:ea typeface="+mn-ea"/>
                          <a:cs typeface="+mn-cs"/>
                        </a:rPr>
                        <a:t>KPI DESCRIPTION</a:t>
                      </a:r>
                    </a:p>
                    <a:p>
                      <a:pPr lvl="0"/>
                      <a:r>
                        <a:rPr lang="en-US" sz="1000" b="0" kern="1200" dirty="0">
                          <a:solidFill>
                            <a:schemeClr val="tx1"/>
                          </a:solidFill>
                          <a:latin typeface="Tw Cen MT" panose="020B0602020104020603" pitchFamily="34" charset="0"/>
                          <a:ea typeface="+mn-ea"/>
                          <a:cs typeface="+mn-cs"/>
                        </a:rPr>
                        <a:t>350 </a:t>
                      </a:r>
                      <a:r>
                        <a:rPr lang="en-US" sz="1000" b="0" kern="1200" dirty="0" err="1">
                          <a:solidFill>
                            <a:schemeClr val="tx1"/>
                          </a:solidFill>
                          <a:latin typeface="Tw Cen MT" panose="020B0602020104020603" pitchFamily="34" charset="0"/>
                          <a:ea typeface="+mn-ea"/>
                          <a:cs typeface="+mn-cs"/>
                        </a:rPr>
                        <a:t>MyCREST</a:t>
                      </a:r>
                      <a:r>
                        <a:rPr lang="en-US" sz="1000" b="0" kern="1200" dirty="0">
                          <a:solidFill>
                            <a:schemeClr val="tx1"/>
                          </a:solidFill>
                          <a:latin typeface="Tw Cen MT" panose="020B0602020104020603" pitchFamily="34" charset="0"/>
                          <a:ea typeface="+mn-ea"/>
                          <a:cs typeface="+mn-cs"/>
                        </a:rPr>
                        <a:t> qualified professionals accredited by Q4 2020</a:t>
                      </a:r>
                    </a:p>
                  </a:txBody>
                  <a:tcP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639380"/>
                  </a:ext>
                </a:extLst>
              </a:tr>
              <a:tr h="324644">
                <a:tc>
                  <a:txBody>
                    <a:bodyPr/>
                    <a:lstStyle/>
                    <a:p>
                      <a:r>
                        <a:rPr lang="ms-MY" sz="1000" b="1" dirty="0">
                          <a:solidFill>
                            <a:schemeClr val="tx1"/>
                          </a:solidFill>
                          <a:latin typeface="Tw Cen MT" panose="020B0602020104020603" pitchFamily="34" charset="0"/>
                        </a:rPr>
                        <a:t>INITIATIVE</a:t>
                      </a:r>
                    </a:p>
                    <a:p>
                      <a:pPr>
                        <a:lnSpc>
                          <a:spcPct val="88000"/>
                        </a:lnSpc>
                        <a:defRPr/>
                      </a:pPr>
                      <a:r>
                        <a:rPr lang="en-MY" sz="1000" b="0" kern="1200" dirty="0">
                          <a:solidFill>
                            <a:schemeClr val="tx1"/>
                          </a:solidFill>
                          <a:latin typeface="Tw Cen MT" panose="020B0602020104020603" pitchFamily="34" charset="0"/>
                          <a:ea typeface="+mn-ea"/>
                          <a:cs typeface="+mn-cs"/>
                        </a:rPr>
                        <a:t>E2-Drive compliance to environmental sustainability ratings and requirements</a:t>
                      </a:r>
                      <a:endParaRPr lang="en-US"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451171"/>
                  </a:ext>
                </a:extLst>
              </a:tr>
              <a:tr h="185056">
                <a:tc>
                  <a:txBody>
                    <a:bodyPr/>
                    <a:lstStyle/>
                    <a:p>
                      <a:r>
                        <a:rPr lang="ms-MY" sz="1000" b="1" dirty="0">
                          <a:solidFill>
                            <a:schemeClr val="tx1"/>
                          </a:solidFill>
                          <a:latin typeface="Tw Cen MT" panose="020B0602020104020603" pitchFamily="34" charset="0"/>
                        </a:rPr>
                        <a:t>SUB-INITIATIVE</a:t>
                      </a:r>
                    </a:p>
                    <a:p>
                      <a:pPr marL="0" marR="0" indent="0" algn="l" defTabSz="685800" rtl="0" eaLnBrk="1" fontAlgn="auto" latinLnBrk="0" hangingPunct="1">
                        <a:lnSpc>
                          <a:spcPct val="100000"/>
                        </a:lnSpc>
                        <a:spcBef>
                          <a:spcPts val="0"/>
                        </a:spcBef>
                        <a:spcAft>
                          <a:spcPts val="0"/>
                        </a:spcAft>
                        <a:buClrTx/>
                        <a:buSzTx/>
                        <a:buFontTx/>
                        <a:buNone/>
                        <a:tabLst/>
                        <a:defRPr/>
                      </a:pPr>
                      <a:r>
                        <a:rPr lang="en-MY" sz="1000" b="0" kern="1200" dirty="0">
                          <a:solidFill>
                            <a:schemeClr val="tx1"/>
                          </a:solidFill>
                          <a:latin typeface="Tw Cen MT" panose="020B0602020104020603" pitchFamily="34" charset="0"/>
                          <a:ea typeface="+mn-ea"/>
                          <a:cs typeface="+mn-cs"/>
                        </a:rPr>
                        <a:t>-</a:t>
                      </a:r>
                      <a:endParaRPr lang="ms-MY" sz="1000" b="0" kern="1200" dirty="0">
                        <a:solidFill>
                          <a:schemeClr val="tx1"/>
                        </a:solidFill>
                        <a:latin typeface="Tw Cen MT" panose="020B0602020104020603" pitchFamily="34" charset="0"/>
                        <a:ea typeface="+mn-ea"/>
                        <a:cs typeface="+mn-cs"/>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79499597"/>
                  </a:ext>
                </a:extLst>
              </a:tr>
            </a:tbl>
          </a:graphicData>
        </a:graphic>
      </p:graphicFrame>
      <p:sp>
        <p:nvSpPr>
          <p:cNvPr id="21" name="TextBox 20"/>
          <p:cNvSpPr txBox="1"/>
          <p:nvPr/>
        </p:nvSpPr>
        <p:spPr>
          <a:xfrm>
            <a:off x="-6536" y="4549027"/>
            <a:ext cx="6864535" cy="5170646"/>
          </a:xfrm>
          <a:prstGeom prst="rect">
            <a:avLst/>
          </a:prstGeom>
          <a:noFill/>
        </p:spPr>
        <p:txBody>
          <a:bodyPr wrap="square" rtlCol="0">
            <a:spAutoFit/>
          </a:bodyPr>
          <a:lstStyle/>
          <a:p>
            <a:pPr algn="just"/>
            <a:r>
              <a:rPr lang="en-MY" sz="1000" dirty="0">
                <a:latin typeface="Tw Cen MT" panose="020B0602020104020603" pitchFamily="34" charset="0"/>
              </a:rPr>
              <a:t>This </a:t>
            </a:r>
            <a:r>
              <a:rPr lang="en-MY" sz="1000" dirty="0" smtClean="0">
                <a:latin typeface="Tw Cen MT" panose="020B0602020104020603" pitchFamily="34" charset="0"/>
              </a:rPr>
              <a:t>is a new KPI introduced in 2017 </a:t>
            </a:r>
            <a:r>
              <a:rPr lang="en-MY" sz="1000" dirty="0">
                <a:latin typeface="Tw Cen MT" panose="020B0602020104020603" pitchFamily="34" charset="0"/>
              </a:rPr>
              <a:t>under the purview of IWG6.</a:t>
            </a:r>
          </a:p>
          <a:p>
            <a:pPr algn="just"/>
            <a:endParaRPr lang="en-MY" sz="1000" dirty="0">
              <a:latin typeface="Tw Cen MT" panose="020B0602020104020603" pitchFamily="34" charset="0"/>
            </a:endParaRPr>
          </a:p>
          <a:p>
            <a:pPr algn="just"/>
            <a:r>
              <a:rPr lang="en-MY" sz="1000" dirty="0" err="1">
                <a:latin typeface="Tw Cen MT" panose="020B0602020104020603" pitchFamily="34" charset="0"/>
              </a:rPr>
              <a:t>MyCREST</a:t>
            </a:r>
            <a:r>
              <a:rPr lang="en-MY" sz="1000" dirty="0">
                <a:latin typeface="Tw Cen MT" panose="020B0602020104020603" pitchFamily="34" charset="0"/>
              </a:rPr>
              <a:t> stands for Malaysia Carbon Reduction and Environmental </a:t>
            </a:r>
            <a:r>
              <a:rPr lang="en-MY" sz="1000" dirty="0" smtClean="0">
                <a:latin typeface="Tw Cen MT" panose="020B0602020104020603" pitchFamily="34" charset="0"/>
              </a:rPr>
              <a:t>Sustainability </a:t>
            </a:r>
            <a:r>
              <a:rPr lang="en-MY" sz="1000" dirty="0">
                <a:latin typeface="Tw Cen MT" panose="020B0602020104020603" pitchFamily="34" charset="0"/>
              </a:rPr>
              <a:t>Rating </a:t>
            </a:r>
            <a:r>
              <a:rPr lang="en-MY" sz="1000" dirty="0" smtClean="0">
                <a:latin typeface="Tw Cen MT" panose="020B0602020104020603" pitchFamily="34" charset="0"/>
              </a:rPr>
              <a:t>Tool.  </a:t>
            </a:r>
            <a:r>
              <a:rPr lang="en-MY" sz="1000" dirty="0" err="1" smtClean="0">
                <a:latin typeface="Tw Cen MT" panose="020B0602020104020603" pitchFamily="34" charset="0"/>
              </a:rPr>
              <a:t>MyCREST</a:t>
            </a:r>
            <a:r>
              <a:rPr lang="en-MY" sz="1000" dirty="0" smtClean="0">
                <a:latin typeface="Tw Cen MT" panose="020B0602020104020603" pitchFamily="34" charset="0"/>
              </a:rPr>
              <a:t> </a:t>
            </a:r>
            <a:r>
              <a:rPr lang="en-MY" sz="1000" dirty="0">
                <a:latin typeface="Tw Cen MT" panose="020B0602020104020603" pitchFamily="34" charset="0"/>
              </a:rPr>
              <a:t>Qualified Professionals are the personnel accredited by CIDB whose role is to facilitate the industry in adopting </a:t>
            </a:r>
            <a:r>
              <a:rPr lang="en-MY" sz="1000" dirty="0" err="1">
                <a:latin typeface="Tw Cen MT" panose="020B0602020104020603" pitchFamily="34" charset="0"/>
              </a:rPr>
              <a:t>MyCREST</a:t>
            </a:r>
            <a:r>
              <a:rPr lang="en-MY" sz="1000" dirty="0">
                <a:latin typeface="Tw Cen MT" panose="020B0602020104020603" pitchFamily="34" charset="0"/>
              </a:rPr>
              <a:t> in building construction projects.</a:t>
            </a:r>
          </a:p>
          <a:p>
            <a:pPr algn="just"/>
            <a:endParaRPr lang="en-MY" sz="1000" dirty="0">
              <a:latin typeface="Tw Cen MT" panose="020B0602020104020603" pitchFamily="34" charset="0"/>
            </a:endParaRPr>
          </a:p>
          <a:p>
            <a:pPr algn="just"/>
            <a:r>
              <a:rPr lang="en-MY" sz="1000" b="1" dirty="0" err="1" smtClean="0">
                <a:latin typeface="Tw Cen MT" panose="020B0602020104020603" pitchFamily="34" charset="0"/>
              </a:rPr>
              <a:t>MyCREST</a:t>
            </a:r>
            <a:r>
              <a:rPr lang="en-MY" sz="1000" b="1" dirty="0" smtClean="0">
                <a:latin typeface="Tw Cen MT" panose="020B0602020104020603" pitchFamily="34" charset="0"/>
              </a:rPr>
              <a:t> </a:t>
            </a:r>
            <a:r>
              <a:rPr lang="en-MY" sz="1000" b="1" dirty="0">
                <a:latin typeface="Tw Cen MT" panose="020B0602020104020603" pitchFamily="34" charset="0"/>
              </a:rPr>
              <a:t>Qualified Professionals </a:t>
            </a:r>
            <a:r>
              <a:rPr lang="en-MY" sz="1000" b="1" dirty="0" smtClean="0">
                <a:latin typeface="Tw Cen MT" panose="020B0602020104020603" pitchFamily="34" charset="0"/>
              </a:rPr>
              <a:t>Accredited :</a:t>
            </a:r>
          </a:p>
          <a:p>
            <a:pPr algn="just"/>
            <a:r>
              <a:rPr lang="en-MY" sz="1000" dirty="0" smtClean="0">
                <a:latin typeface="Tw Cen MT" panose="020B0602020104020603" pitchFamily="34" charset="0"/>
              </a:rPr>
              <a:t>The statistics of </a:t>
            </a:r>
            <a:r>
              <a:rPr lang="en-MY" sz="1000" dirty="0" err="1" smtClean="0">
                <a:latin typeface="Tw Cen MT" panose="020B0602020104020603" pitchFamily="34" charset="0"/>
              </a:rPr>
              <a:t>MyCREST</a:t>
            </a:r>
            <a:r>
              <a:rPr lang="en-MY" sz="1000" dirty="0" smtClean="0">
                <a:latin typeface="Tw Cen MT" panose="020B0602020104020603" pitchFamily="34" charset="0"/>
              </a:rPr>
              <a:t> Qualified Professionals Accredited are as follows :</a:t>
            </a:r>
          </a:p>
          <a:p>
            <a:pPr algn="just"/>
            <a:endParaRPr lang="en-MY" sz="1000" dirty="0" smtClean="0">
              <a:latin typeface="Tw Cen MT" panose="020B0602020104020603" pitchFamily="34" charset="0"/>
            </a:endParaRPr>
          </a:p>
          <a:p>
            <a:pPr algn="just"/>
            <a:endParaRPr lang="en-MY" sz="1000" dirty="0" smtClean="0">
              <a:latin typeface="Tw Cen MT" panose="020B0602020104020603" pitchFamily="34" charset="0"/>
            </a:endParaRPr>
          </a:p>
          <a:p>
            <a:pPr algn="just"/>
            <a:endParaRPr lang="en-MY" sz="1000" dirty="0" smtClean="0">
              <a:latin typeface="Tw Cen MT" panose="020B0602020104020603" pitchFamily="34" charset="0"/>
            </a:endParaRPr>
          </a:p>
          <a:p>
            <a:pPr algn="just"/>
            <a:endParaRPr lang="en-MY" sz="1000" dirty="0" smtClean="0">
              <a:latin typeface="Tw Cen MT" panose="020B0602020104020603" pitchFamily="34" charset="0"/>
            </a:endParaRPr>
          </a:p>
          <a:p>
            <a:pPr algn="just"/>
            <a:endParaRPr lang="en-MY" sz="1000" dirty="0" smtClean="0">
              <a:latin typeface="Tw Cen MT" panose="020B0602020104020603" pitchFamily="34" charset="0"/>
            </a:endParaRPr>
          </a:p>
          <a:p>
            <a:pPr algn="just"/>
            <a:endParaRPr lang="en-MY" sz="1000" dirty="0" smtClean="0">
              <a:latin typeface="Tw Cen MT" panose="020B0602020104020603" pitchFamily="34" charset="0"/>
            </a:endParaRPr>
          </a:p>
          <a:p>
            <a:pPr algn="just"/>
            <a:endParaRPr lang="en-MY" sz="1000" dirty="0">
              <a:latin typeface="Tw Cen MT" panose="020B0602020104020603" pitchFamily="34" charset="0"/>
            </a:endParaRPr>
          </a:p>
          <a:p>
            <a:pPr algn="just"/>
            <a:endParaRPr lang="en-US" sz="1000" dirty="0" smtClean="0">
              <a:latin typeface="Tw Cen MT" panose="020B0602020104020603" pitchFamily="34" charset="0"/>
            </a:endParaRPr>
          </a:p>
          <a:p>
            <a:pPr algn="just"/>
            <a:endParaRPr lang="en-US" sz="1000" dirty="0" smtClean="0">
              <a:latin typeface="Tw Cen MT" panose="020B0602020104020603" pitchFamily="34" charset="0"/>
            </a:endParaRPr>
          </a:p>
          <a:p>
            <a:pPr algn="just"/>
            <a:r>
              <a:rPr lang="en-MY" sz="1000" dirty="0" smtClean="0">
                <a:latin typeface="Tw Cen MT" panose="020B0602020104020603" pitchFamily="34" charset="0"/>
              </a:rPr>
              <a:t>As of 2017, there were 164 accredited </a:t>
            </a:r>
            <a:r>
              <a:rPr lang="en-MY" sz="1000" dirty="0" err="1">
                <a:latin typeface="Tw Cen MT" panose="020B0602020104020603" pitchFamily="34" charset="0"/>
              </a:rPr>
              <a:t>MyCREST</a:t>
            </a:r>
            <a:r>
              <a:rPr lang="en-MY" sz="1000" dirty="0">
                <a:latin typeface="Tw Cen MT" panose="020B0602020104020603" pitchFamily="34" charset="0"/>
              </a:rPr>
              <a:t> Qualified </a:t>
            </a:r>
            <a:r>
              <a:rPr lang="en-MY" sz="1000" dirty="0" smtClean="0">
                <a:latin typeface="Tw Cen MT" panose="020B0602020104020603" pitchFamily="34" charset="0"/>
              </a:rPr>
              <a:t>Professionals of which 133 are representative from government agencies and 31 are representative from private sectors, academicians and associations.</a:t>
            </a:r>
          </a:p>
          <a:p>
            <a:pPr algn="just"/>
            <a:endParaRPr lang="en-MY" sz="1000" dirty="0" smtClean="0">
              <a:latin typeface="Tw Cen MT" panose="020B0602020104020603" pitchFamily="34" charset="0"/>
            </a:endParaRPr>
          </a:p>
          <a:p>
            <a:pPr algn="just"/>
            <a:r>
              <a:rPr lang="en-MY" sz="1000" dirty="0" smtClean="0">
                <a:latin typeface="Tw Cen MT" panose="020B0602020104020603" pitchFamily="34" charset="0"/>
              </a:rPr>
              <a:t>As of Q2 2018, 3 training courses were conducted as follows : </a:t>
            </a:r>
          </a:p>
          <a:p>
            <a:pPr algn="just"/>
            <a:endParaRPr lang="en-MY" sz="1000" dirty="0">
              <a:latin typeface="Tw Cen MT" panose="020B0602020104020603" pitchFamily="34" charset="0"/>
            </a:endParaRPr>
          </a:p>
          <a:p>
            <a:pPr algn="just"/>
            <a:endParaRPr lang="en-MY" sz="1000" dirty="0" smtClean="0">
              <a:latin typeface="Tw Cen MT" panose="020B0602020104020603" pitchFamily="34" charset="0"/>
            </a:endParaRPr>
          </a:p>
          <a:p>
            <a:pPr algn="just"/>
            <a:endParaRPr lang="en-MY" sz="1000" dirty="0">
              <a:latin typeface="Tw Cen MT" panose="020B0602020104020603" pitchFamily="34" charset="0"/>
            </a:endParaRPr>
          </a:p>
          <a:p>
            <a:pPr algn="just"/>
            <a:endParaRPr lang="en-MY" sz="1000" dirty="0" smtClean="0">
              <a:latin typeface="Tw Cen MT" panose="020B0602020104020603" pitchFamily="34" charset="0"/>
            </a:endParaRPr>
          </a:p>
          <a:p>
            <a:pPr algn="just"/>
            <a:endParaRPr lang="en-MY" sz="1000" dirty="0">
              <a:latin typeface="Tw Cen MT" panose="020B0602020104020603" pitchFamily="34" charset="0"/>
            </a:endParaRPr>
          </a:p>
          <a:p>
            <a:pPr algn="just"/>
            <a:endParaRPr lang="en-MY" sz="1000" dirty="0" smtClean="0">
              <a:latin typeface="Tw Cen MT" panose="020B0602020104020603" pitchFamily="34" charset="0"/>
            </a:endParaRPr>
          </a:p>
          <a:p>
            <a:pPr algn="just"/>
            <a:endParaRPr lang="en-US" sz="1000" dirty="0" smtClean="0">
              <a:latin typeface="Tw Cen MT" panose="020B0602020104020603" pitchFamily="34" charset="0"/>
            </a:endParaRPr>
          </a:p>
          <a:p>
            <a:pPr algn="just"/>
            <a:endParaRPr lang="en-MY" sz="1000" dirty="0" smtClean="0">
              <a:latin typeface="Tw Cen MT" panose="020B0602020104020603" pitchFamily="34" charset="0"/>
            </a:endParaRPr>
          </a:p>
          <a:p>
            <a:pPr algn="just"/>
            <a:endParaRPr lang="en-MY" sz="1000" dirty="0">
              <a:latin typeface="Tw Cen MT" panose="020B0602020104020603" pitchFamily="34" charset="0"/>
            </a:endParaRPr>
          </a:p>
          <a:p>
            <a:pPr algn="just"/>
            <a:r>
              <a:rPr lang="en-MY" sz="1000" dirty="0" smtClean="0">
                <a:latin typeface="Tw Cen MT" panose="020B0602020104020603" pitchFamily="34" charset="0"/>
              </a:rPr>
              <a:t>Out of 101 participants who attended the above courses, 91 passed the </a:t>
            </a:r>
            <a:r>
              <a:rPr lang="en-MY" sz="1000" dirty="0" err="1" smtClean="0">
                <a:latin typeface="Tw Cen MT" panose="020B0602020104020603" pitchFamily="34" charset="0"/>
              </a:rPr>
              <a:t>MyCREST</a:t>
            </a:r>
            <a:r>
              <a:rPr lang="en-MY" sz="1000" dirty="0" smtClean="0">
                <a:latin typeface="Tw Cen MT" panose="020B0602020104020603" pitchFamily="34" charset="0"/>
              </a:rPr>
              <a:t> QP Exam. The accreditation for qualified candidates are expected to be completed in Q4 2018.</a:t>
            </a:r>
          </a:p>
        </p:txBody>
      </p:sp>
      <p:sp>
        <p:nvSpPr>
          <p:cNvPr id="5" name="Rectangle 4"/>
          <p:cNvSpPr/>
          <p:nvPr/>
        </p:nvSpPr>
        <p:spPr>
          <a:xfrm>
            <a:off x="2110332" y="63798"/>
            <a:ext cx="2813334" cy="307777"/>
          </a:xfrm>
          <a:prstGeom prst="rect">
            <a:avLst/>
          </a:prstGeom>
          <a:ln>
            <a:noFill/>
          </a:ln>
        </p:spPr>
        <p:txBody>
          <a:bodyPr wrap="none">
            <a:spAutoFit/>
          </a:bodyPr>
          <a:lstStyle/>
          <a:p>
            <a:r>
              <a:rPr lang="ms-MY" sz="1400" b="1" dirty="0">
                <a:solidFill>
                  <a:srgbClr val="00B050"/>
                </a:solidFill>
                <a:latin typeface="Tw Cen MT" panose="020B0602020104020603" pitchFamily="34" charset="0"/>
              </a:rPr>
              <a:t>ENVIRONMENTAL SUSTAINABILITY</a:t>
            </a:r>
          </a:p>
        </p:txBody>
      </p:sp>
      <p:sp>
        <p:nvSpPr>
          <p:cNvPr id="10" name="Rectangle 9"/>
          <p:cNvSpPr/>
          <p:nvPr/>
        </p:nvSpPr>
        <p:spPr>
          <a:xfrm>
            <a:off x="116963" y="-74431"/>
            <a:ext cx="2052076" cy="523220"/>
          </a:xfrm>
          <a:prstGeom prst="rect">
            <a:avLst/>
          </a:prstGeom>
          <a:ln>
            <a:noFill/>
          </a:ln>
        </p:spPr>
        <p:txBody>
          <a:bodyPr wrap="square">
            <a:spAutoFit/>
          </a:bodyPr>
          <a:lstStyle/>
          <a:p>
            <a:r>
              <a:rPr lang="ms-MY" sz="2800" b="1" dirty="0">
                <a:solidFill>
                  <a:schemeClr val="bg1"/>
                </a:solidFill>
                <a:latin typeface="Tw Cen MT" panose="020B0602020104020603" pitchFamily="34" charset="0"/>
              </a:rPr>
              <a:t>KPI E2-120</a:t>
            </a:r>
            <a:endParaRPr lang="ms-MY" sz="2800" dirty="0">
              <a:solidFill>
                <a:schemeClr val="bg1"/>
              </a:solidFill>
            </a:endParaRPr>
          </a:p>
        </p:txBody>
      </p:sp>
      <p:sp>
        <p:nvSpPr>
          <p:cNvPr id="15" name="TextBox 14"/>
          <p:cNvSpPr txBox="1"/>
          <p:nvPr/>
        </p:nvSpPr>
        <p:spPr>
          <a:xfrm>
            <a:off x="0" y="4305602"/>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PROGRESS REPORT UNTIL Q2 2018</a:t>
            </a:r>
            <a:endParaRPr lang="en-MY" sz="900" b="1" dirty="0">
              <a:solidFill>
                <a:schemeClr val="bg1"/>
              </a:solidFill>
              <a:latin typeface="Tw Cen MT" panose="020B0602020104020603" pitchFamily="34" charset="0"/>
            </a:endParaRPr>
          </a:p>
        </p:txBody>
      </p:sp>
      <p:sp>
        <p:nvSpPr>
          <p:cNvPr id="16" name="TextBox 15"/>
          <p:cNvSpPr txBox="1"/>
          <p:nvPr/>
        </p:nvSpPr>
        <p:spPr>
          <a:xfrm>
            <a:off x="0" y="1821122"/>
            <a:ext cx="6858000" cy="230832"/>
          </a:xfrm>
          <a:prstGeom prst="rect">
            <a:avLst/>
          </a:prstGeom>
          <a:solidFill>
            <a:srgbClr val="00B050"/>
          </a:solidFill>
        </p:spPr>
        <p:txBody>
          <a:bodyPr wrap="square" rtlCol="0">
            <a:spAutoFit/>
          </a:bodyPr>
          <a:lstStyle/>
          <a:p>
            <a:pPr algn="ctr"/>
            <a:r>
              <a:rPr lang="en-US" sz="900" b="1" dirty="0">
                <a:solidFill>
                  <a:schemeClr val="bg1"/>
                </a:solidFill>
                <a:latin typeface="Tw Cen MT" panose="020B0602020104020603" pitchFamily="34" charset="0"/>
              </a:rPr>
              <a:t>ANNUAL TARGET</a:t>
            </a:r>
            <a:endParaRPr lang="en-MY" sz="900" b="1" dirty="0">
              <a:solidFill>
                <a:schemeClr val="bg1"/>
              </a:solidFill>
              <a:latin typeface="Tw Cen MT" panose="020B0602020104020603"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729309729"/>
              </p:ext>
            </p:extLst>
          </p:nvPr>
        </p:nvGraphicFramePr>
        <p:xfrm>
          <a:off x="244562" y="7908795"/>
          <a:ext cx="4788411" cy="1227801"/>
        </p:xfrm>
        <a:graphic>
          <a:graphicData uri="http://schemas.openxmlformats.org/drawingml/2006/table">
            <a:tbl>
              <a:tblPr firstRow="1" bandRow="1">
                <a:tableStyleId>{5C22544A-7EE6-4342-B048-85BDC9FD1C3A}</a:tableStyleId>
              </a:tblPr>
              <a:tblGrid>
                <a:gridCol w="1596137">
                  <a:extLst>
                    <a:ext uri="{9D8B030D-6E8A-4147-A177-3AD203B41FA5}">
                      <a16:colId xmlns:a16="http://schemas.microsoft.com/office/drawing/2014/main" val="897629441"/>
                    </a:ext>
                  </a:extLst>
                </a:gridCol>
                <a:gridCol w="1596137">
                  <a:extLst>
                    <a:ext uri="{9D8B030D-6E8A-4147-A177-3AD203B41FA5}">
                      <a16:colId xmlns:a16="http://schemas.microsoft.com/office/drawing/2014/main" val="2930050253"/>
                    </a:ext>
                  </a:extLst>
                </a:gridCol>
                <a:gridCol w="1596137">
                  <a:extLst>
                    <a:ext uri="{9D8B030D-6E8A-4147-A177-3AD203B41FA5}">
                      <a16:colId xmlns:a16="http://schemas.microsoft.com/office/drawing/2014/main" val="3813405983"/>
                    </a:ext>
                  </a:extLst>
                </a:gridCol>
              </a:tblGrid>
              <a:tr h="252441">
                <a:tc>
                  <a:txBody>
                    <a:bodyPr/>
                    <a:lstStyle/>
                    <a:p>
                      <a:pPr algn="ctr"/>
                      <a:r>
                        <a:rPr lang="ms-MY" sz="1000" dirty="0" smtClean="0">
                          <a:latin typeface="Tw Cen MT" panose="020B0602020104020603" pitchFamily="34" charset="0"/>
                        </a:rPr>
                        <a:t>DATE</a:t>
                      </a:r>
                      <a:endParaRPr lang="ms-MY" sz="1000" dirty="0">
                        <a:latin typeface="Tw Cen MT" panose="020B06020201040206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ms-MY" sz="1000" dirty="0" smtClean="0">
                          <a:latin typeface="Tw Cen MT" panose="020B0602020104020603" pitchFamily="34" charset="0"/>
                        </a:rPr>
                        <a:t>COLLABORATION</a:t>
                      </a:r>
                      <a:endParaRPr lang="ms-MY" sz="1000" dirty="0">
                        <a:latin typeface="Tw Cen MT" panose="020B06020201040206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ms-MY" sz="1000" dirty="0" smtClean="0">
                          <a:latin typeface="Tw Cen MT" panose="020B0602020104020603" pitchFamily="34" charset="0"/>
                        </a:rPr>
                        <a:t>NO. OF PARTICIPANTS</a:t>
                      </a:r>
                      <a:endParaRPr lang="ms-MY" sz="1000" dirty="0">
                        <a:latin typeface="Tw Cen MT" panose="020B06020201040206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871500841"/>
                  </a:ext>
                </a:extLst>
              </a:tr>
              <a:tr h="232012">
                <a:tc>
                  <a:txBody>
                    <a:bodyPr/>
                    <a:lstStyle/>
                    <a:p>
                      <a:pPr algn="ctr"/>
                      <a:r>
                        <a:rPr lang="ms-MY" sz="1000" dirty="0" smtClean="0">
                          <a:latin typeface="Tw Cen MT" panose="020B0602020104020603" pitchFamily="34" charset="0"/>
                        </a:rPr>
                        <a:t>13-15 Mar</a:t>
                      </a:r>
                      <a:r>
                        <a:rPr lang="ms-MY" sz="1000" baseline="0" dirty="0" smtClean="0">
                          <a:latin typeface="Tw Cen MT" panose="020B0602020104020603" pitchFamily="34" charset="0"/>
                        </a:rPr>
                        <a:t> </a:t>
                      </a:r>
                      <a:r>
                        <a:rPr lang="ms-MY" sz="1000" dirty="0" smtClean="0">
                          <a:latin typeface="Tw Cen MT" panose="020B0602020104020603" pitchFamily="34" charset="0"/>
                        </a:rPr>
                        <a:t>2018</a:t>
                      </a:r>
                      <a:endParaRPr lang="ms-MY" sz="1000" dirty="0">
                        <a:latin typeface="Tw Cen MT" panose="020B06020201040206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ms-MY" sz="1000" dirty="0" smtClean="0">
                          <a:latin typeface="Tw Cen MT" panose="020B0602020104020603" pitchFamily="34" charset="0"/>
                        </a:rPr>
                        <a:t>JKR Putrajaya</a:t>
                      </a:r>
                      <a:endParaRPr lang="ms-MY" sz="1000" dirty="0">
                        <a:latin typeface="Tw Cen MT" panose="020B06020201040206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ms-MY" sz="1000" dirty="0" smtClean="0">
                          <a:latin typeface="Tw Cen MT" panose="020B0602020104020603" pitchFamily="34" charset="0"/>
                        </a:rPr>
                        <a:t>35</a:t>
                      </a:r>
                      <a:endParaRPr lang="ms-MY" sz="1000" dirty="0">
                        <a:latin typeface="Tw Cen MT" panose="020B06020201040206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56212363"/>
                  </a:ext>
                </a:extLst>
              </a:tr>
              <a:tr h="178445">
                <a:tc>
                  <a:txBody>
                    <a:bodyPr/>
                    <a:lstStyle/>
                    <a:p>
                      <a:pPr algn="ctr"/>
                      <a:r>
                        <a:rPr lang="ms-MY" sz="1000" smtClean="0">
                          <a:latin typeface="Tw Cen MT" panose="020B0602020104020603" pitchFamily="34" charset="0"/>
                        </a:rPr>
                        <a:t>10-12</a:t>
                      </a:r>
                      <a:r>
                        <a:rPr lang="ms-MY" sz="1000" baseline="0" smtClean="0">
                          <a:latin typeface="Tw Cen MT" panose="020B0602020104020603" pitchFamily="34" charset="0"/>
                        </a:rPr>
                        <a:t> April 2018</a:t>
                      </a:r>
                      <a:endParaRPr lang="ms-MY" sz="1000">
                        <a:latin typeface="Tw Cen MT" panose="020B06020201040206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ms-MY" sz="1000" dirty="0" smtClean="0">
                          <a:latin typeface="Tw Cen MT" panose="020B0602020104020603" pitchFamily="34" charset="0"/>
                        </a:rPr>
                        <a:t>JKR Putrajaya</a:t>
                      </a:r>
                      <a:endParaRPr lang="ms-MY" sz="1000" dirty="0">
                        <a:latin typeface="Tw Cen MT" panose="020B06020201040206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ms-MY" sz="1000" dirty="0" smtClean="0">
                          <a:latin typeface="Tw Cen MT" panose="020B0602020104020603" pitchFamily="34" charset="0"/>
                        </a:rPr>
                        <a:t>34</a:t>
                      </a:r>
                      <a:endParaRPr lang="ms-MY" sz="1000" dirty="0">
                        <a:latin typeface="Tw Cen MT" panose="020B06020201040206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89579480"/>
                  </a:ext>
                </a:extLst>
              </a:tr>
              <a:tr h="178445">
                <a:tc>
                  <a:txBody>
                    <a:bodyPr/>
                    <a:lstStyle/>
                    <a:p>
                      <a:pPr algn="ctr"/>
                      <a:r>
                        <a:rPr lang="ms-MY" sz="1000" dirty="0" smtClean="0">
                          <a:latin typeface="Tw Cen MT" panose="020B0602020104020603" pitchFamily="34" charset="0"/>
                        </a:rPr>
                        <a:t>17-19 April 2018</a:t>
                      </a:r>
                      <a:endParaRPr lang="ms-MY" sz="1000" dirty="0">
                        <a:latin typeface="Tw Cen MT" panose="020B06020201040206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ms-MY" sz="1000" dirty="0" smtClean="0">
                          <a:latin typeface="Tw Cen MT" panose="020B0602020104020603" pitchFamily="34" charset="0"/>
                        </a:rPr>
                        <a:t>Open</a:t>
                      </a:r>
                      <a:r>
                        <a:rPr lang="ms-MY" sz="1000" baseline="0" dirty="0" smtClean="0">
                          <a:latin typeface="Tw Cen MT" panose="020B0602020104020603" pitchFamily="34" charset="0"/>
                        </a:rPr>
                        <a:t> to public</a:t>
                      </a:r>
                      <a:endParaRPr lang="ms-MY" sz="1000" dirty="0">
                        <a:latin typeface="Tw Cen MT" panose="020B06020201040206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ms-MY" sz="1000" dirty="0" smtClean="0">
                          <a:latin typeface="Tw Cen MT" panose="020B0602020104020603" pitchFamily="34" charset="0"/>
                        </a:rPr>
                        <a:t>32</a:t>
                      </a:r>
                      <a:endParaRPr lang="ms-MY" sz="1000" dirty="0">
                        <a:latin typeface="Tw Cen MT" panose="020B06020201040206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982764541"/>
                  </a:ext>
                </a:extLst>
              </a:tr>
              <a:tr h="178445">
                <a:tc gridSpan="2">
                  <a:txBody>
                    <a:bodyPr/>
                    <a:lstStyle/>
                    <a:p>
                      <a:pPr algn="ctr"/>
                      <a:r>
                        <a:rPr lang="ms-MY" sz="1000" dirty="0" smtClean="0">
                          <a:latin typeface="Tw Cen MT" panose="020B0602020104020603" pitchFamily="34" charset="0"/>
                        </a:rPr>
                        <a:t>Total</a:t>
                      </a:r>
                      <a:endParaRPr lang="ms-MY" sz="1000" dirty="0">
                        <a:latin typeface="Tw Cen MT" panose="020B06020201040206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ctr"/>
                      <a:endParaRPr lang="ms-MY" sz="1000" dirty="0">
                        <a:latin typeface="Tw Cen MT" panose="020B06020201040206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ms-MY" sz="1000" dirty="0" smtClean="0">
                          <a:latin typeface="Tw Cen MT" panose="020B0602020104020603" pitchFamily="34" charset="0"/>
                        </a:rPr>
                        <a:t>101</a:t>
                      </a:r>
                      <a:endParaRPr lang="ms-MY" sz="1000" dirty="0">
                        <a:latin typeface="Tw Cen MT" panose="020B06020201040206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32923283"/>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1126065880"/>
              </p:ext>
            </p:extLst>
          </p:nvPr>
        </p:nvGraphicFramePr>
        <p:xfrm>
          <a:off x="244562" y="5942212"/>
          <a:ext cx="5505446" cy="1127760"/>
        </p:xfrm>
        <a:graphic>
          <a:graphicData uri="http://schemas.openxmlformats.org/drawingml/2006/table">
            <a:tbl>
              <a:tblPr firstRow="1" bandRow="1">
                <a:tableStyleId>{2D5ABB26-0587-4C30-8999-92F81FD0307C}</a:tableStyleId>
              </a:tblPr>
              <a:tblGrid>
                <a:gridCol w="1083906">
                  <a:extLst>
                    <a:ext uri="{9D8B030D-6E8A-4147-A177-3AD203B41FA5}">
                      <a16:colId xmlns:a16="http://schemas.microsoft.com/office/drawing/2014/main" val="20000"/>
                    </a:ext>
                  </a:extLst>
                </a:gridCol>
                <a:gridCol w="884308">
                  <a:extLst>
                    <a:ext uri="{9D8B030D-6E8A-4147-A177-3AD203B41FA5}">
                      <a16:colId xmlns:a16="http://schemas.microsoft.com/office/drawing/2014/main" val="2511586843"/>
                    </a:ext>
                  </a:extLst>
                </a:gridCol>
                <a:gridCol w="884308">
                  <a:extLst>
                    <a:ext uri="{9D8B030D-6E8A-4147-A177-3AD203B41FA5}">
                      <a16:colId xmlns:a16="http://schemas.microsoft.com/office/drawing/2014/main" val="20001"/>
                    </a:ext>
                  </a:extLst>
                </a:gridCol>
                <a:gridCol w="884308">
                  <a:extLst>
                    <a:ext uri="{9D8B030D-6E8A-4147-A177-3AD203B41FA5}">
                      <a16:colId xmlns:a16="http://schemas.microsoft.com/office/drawing/2014/main" val="20002"/>
                    </a:ext>
                  </a:extLst>
                </a:gridCol>
                <a:gridCol w="884308">
                  <a:extLst>
                    <a:ext uri="{9D8B030D-6E8A-4147-A177-3AD203B41FA5}">
                      <a16:colId xmlns:a16="http://schemas.microsoft.com/office/drawing/2014/main" val="20003"/>
                    </a:ext>
                  </a:extLst>
                </a:gridCol>
                <a:gridCol w="884308">
                  <a:extLst>
                    <a:ext uri="{9D8B030D-6E8A-4147-A177-3AD203B41FA5}">
                      <a16:colId xmlns:a16="http://schemas.microsoft.com/office/drawing/2014/main" val="20004"/>
                    </a:ext>
                  </a:extLst>
                </a:gridCol>
              </a:tblGrid>
              <a:tr h="219075">
                <a:tc>
                  <a:txBody>
                    <a:bodyPr/>
                    <a:lstStyle/>
                    <a:p>
                      <a:endParaRPr lang="en-MY" sz="1000" kern="1200" dirty="0">
                        <a:solidFill>
                          <a:schemeClr val="tx1"/>
                        </a:solidFill>
                        <a:latin typeface="Tw Cen MT" panose="020B0602020104020603" pitchFamily="34"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US" sz="1000" b="1" kern="1200" dirty="0" smtClean="0">
                          <a:solidFill>
                            <a:schemeClr val="tx1"/>
                          </a:solidFill>
                          <a:latin typeface="Tw Cen MT" panose="020B0602020104020603" pitchFamily="34" charset="0"/>
                          <a:ea typeface="+mn-ea"/>
                          <a:cs typeface="+mn-cs"/>
                        </a:rPr>
                        <a:t>Prior 2016</a:t>
                      </a:r>
                      <a:endParaRPr lang="en-MY" sz="1000" b="1"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MY" sz="1000" b="1" kern="1200" dirty="0" smtClean="0">
                          <a:solidFill>
                            <a:schemeClr val="tx1"/>
                          </a:solidFill>
                          <a:latin typeface="Tw Cen MT" panose="020B0602020104020603" pitchFamily="34" charset="0"/>
                          <a:ea typeface="+mn-ea"/>
                          <a:cs typeface="+mn-cs"/>
                        </a:rPr>
                        <a:t>2017</a:t>
                      </a:r>
                      <a:endParaRPr lang="en-MY" sz="1000" b="1"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MY" sz="1000" b="1" kern="1200" dirty="0" smtClean="0">
                          <a:solidFill>
                            <a:schemeClr val="tx1"/>
                          </a:solidFill>
                          <a:latin typeface="Tw Cen MT" panose="020B0602020104020603" pitchFamily="34" charset="0"/>
                          <a:ea typeface="+mn-ea"/>
                          <a:cs typeface="+mn-cs"/>
                        </a:rPr>
                        <a:t>2018</a:t>
                      </a:r>
                      <a:endParaRPr lang="en-MY" sz="1000" b="1"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MY" sz="1000" b="1" kern="1200" dirty="0" smtClean="0">
                          <a:solidFill>
                            <a:schemeClr val="tx1"/>
                          </a:solidFill>
                          <a:latin typeface="Tw Cen MT" panose="020B0602020104020603" pitchFamily="34" charset="0"/>
                          <a:ea typeface="+mn-ea"/>
                          <a:cs typeface="+mn-cs"/>
                        </a:rPr>
                        <a:t>2019</a:t>
                      </a:r>
                      <a:endParaRPr lang="en-MY" sz="1000" b="1"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pPr algn="ctr"/>
                      <a:r>
                        <a:rPr lang="en-MY" sz="1000" b="1" kern="1200" dirty="0" smtClean="0">
                          <a:solidFill>
                            <a:schemeClr val="tx1"/>
                          </a:solidFill>
                          <a:latin typeface="Tw Cen MT" panose="020B0602020104020603" pitchFamily="34" charset="0"/>
                          <a:ea typeface="+mn-ea"/>
                          <a:cs typeface="+mn-cs"/>
                        </a:rPr>
                        <a:t>2020</a:t>
                      </a:r>
                      <a:endParaRPr lang="en-MY" sz="1000" b="1"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0"/>
                  </a:ext>
                </a:extLst>
              </a:tr>
              <a:tr h="239141">
                <a:tc>
                  <a:txBody>
                    <a:bodyPr/>
                    <a:lstStyle/>
                    <a:p>
                      <a:r>
                        <a:rPr lang="en-MY" sz="1000" kern="1200" dirty="0" smtClean="0">
                          <a:solidFill>
                            <a:schemeClr val="tx1"/>
                          </a:solidFill>
                          <a:latin typeface="Tw Cen MT" panose="020B0602020104020603" pitchFamily="34" charset="0"/>
                          <a:ea typeface="+mn-ea"/>
                          <a:cs typeface="+mn-cs"/>
                        </a:rPr>
                        <a:t>Target</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kern="1200" dirty="0" smtClean="0">
                          <a:solidFill>
                            <a:schemeClr val="tx1"/>
                          </a:solidFill>
                          <a:latin typeface="Tw Cen MT" panose="020B0602020104020603" pitchFamily="34" charset="0"/>
                          <a:ea typeface="+mn-ea"/>
                          <a:cs typeface="+mn-cs"/>
                        </a:rPr>
                        <a:t>-</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kern="1200" dirty="0" smtClean="0">
                          <a:solidFill>
                            <a:schemeClr val="tx1"/>
                          </a:solidFill>
                          <a:latin typeface="Tw Cen MT" panose="020B0602020104020603" pitchFamily="34" charset="0"/>
                          <a:ea typeface="+mn-ea"/>
                          <a:cs typeface="+mn-cs"/>
                        </a:rPr>
                        <a:t>50</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kern="1200" dirty="0" smtClean="0">
                          <a:solidFill>
                            <a:schemeClr val="tx1"/>
                          </a:solidFill>
                          <a:latin typeface="Tw Cen MT" panose="020B0602020104020603" pitchFamily="34" charset="0"/>
                          <a:ea typeface="+mn-ea"/>
                          <a:cs typeface="+mn-cs"/>
                        </a:rPr>
                        <a:t>100</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kern="1200" dirty="0" smtClean="0">
                          <a:solidFill>
                            <a:schemeClr val="tx1"/>
                          </a:solidFill>
                          <a:latin typeface="Tw Cen MT" panose="020B0602020104020603" pitchFamily="34" charset="0"/>
                          <a:ea typeface="+mn-ea"/>
                          <a:cs typeface="+mn-cs"/>
                        </a:rPr>
                        <a:t>100</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kern="1200" dirty="0" smtClean="0">
                          <a:solidFill>
                            <a:schemeClr val="tx1"/>
                          </a:solidFill>
                          <a:latin typeface="Tw Cen MT" panose="020B0602020104020603" pitchFamily="34" charset="0"/>
                          <a:ea typeface="+mn-ea"/>
                          <a:cs typeface="+mn-cs"/>
                        </a:rPr>
                        <a:t>100</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46614">
                <a:tc>
                  <a:txBody>
                    <a:bodyPr/>
                    <a:lstStyle/>
                    <a:p>
                      <a:r>
                        <a:rPr lang="en-MY" sz="1000" kern="1200" dirty="0" smtClean="0">
                          <a:solidFill>
                            <a:schemeClr val="tx1"/>
                          </a:solidFill>
                          <a:latin typeface="Tw Cen MT" panose="020B0602020104020603" pitchFamily="34" charset="0"/>
                          <a:ea typeface="+mn-ea"/>
                          <a:cs typeface="+mn-cs"/>
                        </a:rPr>
                        <a:t>Achievement</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kern="1200" dirty="0" smtClean="0">
                          <a:solidFill>
                            <a:schemeClr val="tx1"/>
                          </a:solidFill>
                          <a:latin typeface="Tw Cen MT" panose="020B0602020104020603" pitchFamily="34" charset="0"/>
                          <a:ea typeface="+mn-ea"/>
                          <a:cs typeface="+mn-cs"/>
                        </a:rPr>
                        <a:t>55</a:t>
                      </a:r>
                      <a:endParaRPr lang="en-MY" sz="1000" kern="1200" dirty="0" smtClean="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kern="1200" dirty="0" smtClean="0">
                          <a:solidFill>
                            <a:schemeClr val="tx1"/>
                          </a:solidFill>
                          <a:latin typeface="Tw Cen MT" panose="020B0602020104020603" pitchFamily="34" charset="0"/>
                          <a:ea typeface="+mn-ea"/>
                          <a:cs typeface="+mn-cs"/>
                        </a:rPr>
                        <a:t>109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kern="1200" dirty="0" smtClean="0">
                          <a:solidFill>
                            <a:schemeClr val="tx1"/>
                          </a:solidFill>
                          <a:latin typeface="Tw Cen MT" panose="020B0602020104020603" pitchFamily="34" charset="0"/>
                          <a:ea typeface="+mn-ea"/>
                          <a:cs typeface="+mn-cs"/>
                        </a:rPr>
                        <a:t>91 </a:t>
                      </a:r>
                    </a:p>
                    <a:p>
                      <a:pPr algn="ctr"/>
                      <a:r>
                        <a:rPr lang="en-MY" sz="1000" kern="1200" dirty="0" smtClean="0">
                          <a:solidFill>
                            <a:schemeClr val="tx1"/>
                          </a:solidFill>
                          <a:latin typeface="Tw Cen MT" panose="020B0602020104020603" pitchFamily="34" charset="0"/>
                          <a:ea typeface="+mn-ea"/>
                          <a:cs typeface="+mn-cs"/>
                        </a:rPr>
                        <a:t>(Q2 2018)</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kern="1200" dirty="0" smtClean="0">
                          <a:solidFill>
                            <a:schemeClr val="tx1"/>
                          </a:solidFill>
                          <a:latin typeface="Tw Cen MT" panose="020B0602020104020603" pitchFamily="34" charset="0"/>
                          <a:ea typeface="+mn-ea"/>
                          <a:cs typeface="+mn-cs"/>
                        </a:rPr>
                        <a:t>-</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155629">
                <a:tc>
                  <a:txBody>
                    <a:bodyPr/>
                    <a:lstStyle/>
                    <a:p>
                      <a:r>
                        <a:rPr lang="en-MY" sz="1000" kern="1200" dirty="0" smtClean="0">
                          <a:solidFill>
                            <a:schemeClr val="tx1"/>
                          </a:solidFill>
                          <a:latin typeface="Tw Cen MT" panose="020B0602020104020603" pitchFamily="34" charset="0"/>
                          <a:ea typeface="+mn-ea"/>
                          <a:cs typeface="+mn-cs"/>
                        </a:rPr>
                        <a:t>Achievement %</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000" kern="1200" dirty="0" smtClean="0">
                          <a:solidFill>
                            <a:schemeClr val="tx1"/>
                          </a:solidFill>
                          <a:latin typeface="Tw Cen MT" panose="020B0602020104020603" pitchFamily="34" charset="0"/>
                          <a:ea typeface="+mn-ea"/>
                          <a:cs typeface="+mn-cs"/>
                        </a:rPr>
                        <a:t>-</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kern="1200" dirty="0" smtClean="0">
                          <a:solidFill>
                            <a:schemeClr val="tx1"/>
                          </a:solidFill>
                          <a:latin typeface="Tw Cen MT" panose="020B0602020104020603" pitchFamily="34" charset="0"/>
                          <a:ea typeface="+mn-ea"/>
                          <a:cs typeface="+mn-cs"/>
                        </a:rPr>
                        <a:t>218%</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kern="1200" dirty="0" smtClean="0">
                          <a:solidFill>
                            <a:schemeClr val="tx1"/>
                          </a:solidFill>
                          <a:latin typeface="Tw Cen MT" panose="020B0602020104020603" pitchFamily="34" charset="0"/>
                          <a:ea typeface="+mn-ea"/>
                          <a:cs typeface="+mn-cs"/>
                        </a:rPr>
                        <a:t>91%</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MY" sz="1000" kern="1200" dirty="0" smtClean="0">
                          <a:solidFill>
                            <a:schemeClr val="tx1"/>
                          </a:solidFill>
                          <a:latin typeface="Tw Cen MT" panose="020B0602020104020603" pitchFamily="34" charset="0"/>
                          <a:ea typeface="+mn-ea"/>
                          <a:cs typeface="+mn-cs"/>
                        </a:rPr>
                        <a:t>-</a:t>
                      </a: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MY" sz="1000" kern="1200" dirty="0">
                        <a:solidFill>
                          <a:schemeClr val="tx1"/>
                        </a:solidFill>
                        <a:latin typeface="Tw Cen MT" panose="020B0602020104020603" pitchFamily="34" charset="0"/>
                        <a:ea typeface="+mn-ea"/>
                        <a:cs typeface="+mn-cs"/>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86721391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2382</TotalTime>
  <Words>5095</Words>
  <Application>Microsoft Office PowerPoint</Application>
  <PresentationFormat>A4 Paper (210x297 mm)</PresentationFormat>
  <Paragraphs>932</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Times New Roman</vt:lpstr>
      <vt:lpstr>Tw Cen MT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Syed Nazir</dc:creator>
  <cp:lastModifiedBy>cidb</cp:lastModifiedBy>
  <cp:revision>271</cp:revision>
  <cp:lastPrinted>2018-04-24T01:18:14Z</cp:lastPrinted>
  <dcterms:created xsi:type="dcterms:W3CDTF">2017-12-19T05:02:18Z</dcterms:created>
  <dcterms:modified xsi:type="dcterms:W3CDTF">2018-12-21T07:58:20Z</dcterms:modified>
</cp:coreProperties>
</file>