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1" r:id="rId2"/>
    <p:sldId id="306" r:id="rId3"/>
    <p:sldId id="302" r:id="rId4"/>
    <p:sldId id="305" r:id="rId5"/>
    <p:sldId id="307" r:id="rId6"/>
    <p:sldId id="303" r:id="rId7"/>
    <p:sldId id="304" r:id="rId8"/>
  </p:sldIdLst>
  <p:sldSz cx="6858000" cy="9906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pos="26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339966"/>
    <a:srgbClr val="008080"/>
    <a:srgbClr val="339933"/>
    <a:srgbClr val="009900"/>
    <a:srgbClr val="FF3300"/>
    <a:srgbClr val="356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74" autoAdjust="0"/>
    <p:restoredTop sz="94660"/>
  </p:normalViewPr>
  <p:slideViewPr>
    <p:cSldViewPr snapToGrid="0" showGuides="1">
      <p:cViewPr>
        <p:scale>
          <a:sx n="130" d="100"/>
          <a:sy n="130" d="100"/>
        </p:scale>
        <p:origin x="648" y="-5604"/>
      </p:cViewPr>
      <p:guideLst>
        <p:guide orient="horz" pos="3120"/>
        <p:guide pos="2160"/>
        <p:guide pos="261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1/01/2019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90479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1/01/2019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843198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1/01/2019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838703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1/01/2019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624122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1/01/2019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372694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1/01/2019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7268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1/01/2019</a:t>
            </a:fld>
            <a:endParaRPr lang="ms-MY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828110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1/01/2019</a:t>
            </a:fld>
            <a:endParaRPr lang="ms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296048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1/01/2019</a:t>
            </a:fld>
            <a:endParaRPr lang="ms-MY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3747082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1/01/2019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266703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ADDCD-F0B0-4023-B01F-2161B4D109FB}" type="datetimeFigureOut">
              <a:rPr lang="ms-MY" smtClean="0"/>
              <a:pPr/>
              <a:t>1/01/2019</a:t>
            </a:fld>
            <a:endParaRPr lang="ms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ms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97764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ADDCD-F0B0-4023-B01F-2161B4D109FB}" type="datetimeFigureOut">
              <a:rPr lang="ms-MY" smtClean="0"/>
              <a:pPr/>
              <a:t>1/01/2019</a:t>
            </a:fld>
            <a:endParaRPr lang="ms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ms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9B8DE-906F-438B-A45B-5C9B1DA7FB74}" type="slidenum">
              <a:rPr lang="ms-MY" smtClean="0"/>
              <a:pPr/>
              <a:t>‹#›</a:t>
            </a:fld>
            <a:endParaRPr lang="ms-MY"/>
          </a:p>
        </p:txBody>
      </p:sp>
    </p:spTree>
    <p:extLst>
      <p:ext uri="{BB962C8B-B14F-4D97-AF65-F5344CB8AC3E}">
        <p14:creationId xmlns:p14="http://schemas.microsoft.com/office/powerpoint/2010/main" val="144713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-6536" y="4230979"/>
            <a:ext cx="6864535" cy="640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w Cen MT" panose="020B0602020104020603" pitchFamily="34" charset="0"/>
              </a:rPr>
              <a:t>This KPI is under the purview of </a:t>
            </a:r>
            <a:r>
              <a:rPr lang="en-US" sz="1000" dirty="0" smtClean="0">
                <a:latin typeface="Tw Cen MT" panose="020B0602020104020603" pitchFamily="34" charset="0"/>
              </a:rPr>
              <a:t>IWG9.</a:t>
            </a:r>
            <a:endParaRPr lang="en-US" sz="1000" dirty="0">
              <a:latin typeface="Tw Cen MT" panose="020B0602020104020603" pitchFamily="34" charset="0"/>
            </a:endParaRPr>
          </a:p>
          <a:p>
            <a:endParaRPr lang="en-US" sz="500" dirty="0" smtClean="0">
              <a:latin typeface="Tw Cen MT" panose="020B0602020104020603" pitchFamily="34" charset="0"/>
            </a:endParaRPr>
          </a:p>
          <a:p>
            <a:r>
              <a:rPr lang="en-US" sz="1000" dirty="0" smtClean="0">
                <a:latin typeface="Tw Cen MT" panose="020B0602020104020603" pitchFamily="34" charset="0"/>
              </a:rPr>
              <a:t>UPM </a:t>
            </a:r>
            <a:r>
              <a:rPr lang="en-US" sz="1000" dirty="0">
                <a:latin typeface="Tw Cen MT" panose="020B0602020104020603" pitchFamily="34" charset="0"/>
              </a:rPr>
              <a:t>Consultancy &amp; Services </a:t>
            </a:r>
            <a:r>
              <a:rPr lang="en-US" sz="1000" dirty="0" err="1">
                <a:latin typeface="Tw Cen MT" panose="020B0602020104020603" pitchFamily="34" charset="0"/>
              </a:rPr>
              <a:t>Sdn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Bhd</a:t>
            </a:r>
            <a:r>
              <a:rPr lang="en-US" sz="1000" dirty="0">
                <a:latin typeface="Tw Cen MT" panose="020B0602020104020603" pitchFamily="34" charset="0"/>
              </a:rPr>
              <a:t> was </a:t>
            </a:r>
            <a:r>
              <a:rPr lang="en-US" sz="1000" dirty="0" smtClean="0">
                <a:latin typeface="Tw Cen MT" panose="020B0602020104020603" pitchFamily="34" charset="0"/>
              </a:rPr>
              <a:t>appointed in 2016 </a:t>
            </a:r>
            <a:r>
              <a:rPr lang="en-US" sz="1000" dirty="0">
                <a:latin typeface="Tw Cen MT" panose="020B0602020104020603" pitchFamily="34" charset="0"/>
              </a:rPr>
              <a:t>to conduct the </a:t>
            </a:r>
            <a:r>
              <a:rPr lang="en-US" sz="1000" dirty="0" smtClean="0">
                <a:latin typeface="Tw Cen MT" panose="020B0602020104020603" pitchFamily="34" charset="0"/>
              </a:rPr>
              <a:t>manpower study</a:t>
            </a:r>
            <a:r>
              <a:rPr lang="en-US" sz="1000" dirty="0">
                <a:latin typeface="Tw Cen MT" panose="020B0602020104020603" pitchFamily="34" charset="0"/>
              </a:rPr>
              <a:t>. T</a:t>
            </a:r>
            <a:r>
              <a:rPr lang="en-US" sz="1000" dirty="0" smtClean="0">
                <a:latin typeface="Tw Cen MT" panose="020B0602020104020603" pitchFamily="34" charset="0"/>
              </a:rPr>
              <a:t>he </a:t>
            </a:r>
            <a:r>
              <a:rPr lang="en-US" sz="1000" dirty="0">
                <a:latin typeface="Tw Cen MT" panose="020B0602020104020603" pitchFamily="34" charset="0"/>
              </a:rPr>
              <a:t>‘</a:t>
            </a:r>
            <a:r>
              <a:rPr lang="en-US" sz="1000" dirty="0" err="1">
                <a:latin typeface="Tw Cen MT" panose="020B0602020104020603" pitchFamily="34" charset="0"/>
              </a:rPr>
              <a:t>Kajian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Pengurusan</a:t>
            </a:r>
            <a:r>
              <a:rPr lang="en-US" sz="1000" dirty="0">
                <a:latin typeface="Tw Cen MT" panose="020B0602020104020603" pitchFamily="34" charset="0"/>
              </a:rPr>
              <a:t> Modal </a:t>
            </a:r>
            <a:r>
              <a:rPr lang="en-US" sz="1000" dirty="0" err="1">
                <a:latin typeface="Tw Cen MT" panose="020B0602020104020603" pitchFamily="34" charset="0"/>
              </a:rPr>
              <a:t>Insan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Dalam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Industri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Pembinaan</a:t>
            </a:r>
            <a:r>
              <a:rPr lang="en-US" sz="1000" dirty="0">
                <a:latin typeface="Tw Cen MT" panose="020B0602020104020603" pitchFamily="34" charset="0"/>
              </a:rPr>
              <a:t> Di </a:t>
            </a:r>
            <a:r>
              <a:rPr lang="en-US" sz="1000" dirty="0" smtClean="0">
                <a:latin typeface="Tw Cen MT" panose="020B0602020104020603" pitchFamily="34" charset="0"/>
              </a:rPr>
              <a:t>Malaysia’ was </a:t>
            </a:r>
            <a:r>
              <a:rPr lang="en-US" sz="1000" dirty="0">
                <a:latin typeface="Tw Cen MT" panose="020B0602020104020603" pitchFamily="34" charset="0"/>
              </a:rPr>
              <a:t>published on 26 Dec 2017</a:t>
            </a:r>
            <a:r>
              <a:rPr lang="en-US" sz="1000" dirty="0" smtClean="0">
                <a:latin typeface="Tw Cen MT" panose="020B0602020104020603" pitchFamily="34" charset="0"/>
              </a:rPr>
              <a:t>. </a:t>
            </a:r>
            <a:r>
              <a:rPr lang="en-US" sz="1000" dirty="0">
                <a:latin typeface="Tw Cen MT" panose="020B0602020104020603" pitchFamily="34" charset="0"/>
              </a:rPr>
              <a:t>Recommendation as a result of the findings under this study is useful for multiple agencies with interest such as the Ministry of human Resource (MOHR), Ministry of Home Affairs (MOHA), </a:t>
            </a:r>
            <a:r>
              <a:rPr lang="en-US" sz="1000" dirty="0" err="1">
                <a:latin typeface="Tw Cen MT" panose="020B0602020104020603" pitchFamily="34" charset="0"/>
              </a:rPr>
              <a:t>Majlis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Amanah</a:t>
            </a:r>
            <a:r>
              <a:rPr lang="en-US" sz="1000" dirty="0">
                <a:latin typeface="Tw Cen MT" panose="020B0602020104020603" pitchFamily="34" charset="0"/>
              </a:rPr>
              <a:t> Rakyat (MARA) and others. </a:t>
            </a: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200" dirty="0" smtClean="0">
              <a:latin typeface="Tw Cen MT" panose="020B0602020104020603" pitchFamily="34" charset="0"/>
            </a:endParaRPr>
          </a:p>
          <a:p>
            <a:r>
              <a:rPr lang="en-US" sz="1000" dirty="0" smtClean="0">
                <a:latin typeface="Tw Cen MT" panose="020B0602020104020603" pitchFamily="34" charset="0"/>
              </a:rPr>
              <a:t>This is the summary of the manpower study:</a:t>
            </a:r>
          </a:p>
          <a:p>
            <a:endParaRPr lang="en-US" sz="300" dirty="0" smtClean="0">
              <a:latin typeface="Tw Cen MT" panose="020B0602020104020603" pitchFamily="34" charset="0"/>
            </a:endParaRPr>
          </a:p>
          <a:p>
            <a:r>
              <a:rPr lang="en-US" sz="1000" dirty="0" err="1">
                <a:latin typeface="Tw Cen MT" panose="020B0602020104020603" pitchFamily="34" charset="0"/>
              </a:rPr>
              <a:t>Objektif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kajian</a:t>
            </a:r>
            <a:r>
              <a:rPr lang="en-US" sz="1000" dirty="0">
                <a:latin typeface="Tw Cen MT" panose="020B0602020104020603" pitchFamily="34" charset="0"/>
              </a:rPr>
              <a:t>:</a:t>
            </a:r>
          </a:p>
          <a:p>
            <a:pPr marL="228600" indent="-228600">
              <a:buAutoNum type="arabicPeriod"/>
            </a:pPr>
            <a:r>
              <a:rPr lang="en-MY" sz="1000" dirty="0" err="1">
                <a:latin typeface="Tw Cen MT" panose="020B0602020104020603" pitchFamily="34" charset="0"/>
              </a:rPr>
              <a:t>Mengkaji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permintaan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penawaran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terhadap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personel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pembinaan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di</a:t>
            </a:r>
            <a:r>
              <a:rPr lang="en-MY" sz="1000" dirty="0">
                <a:latin typeface="Tw Cen MT" panose="020B0602020104020603" pitchFamily="34" charset="0"/>
              </a:rPr>
              <a:t> Malaysia</a:t>
            </a:r>
          </a:p>
          <a:p>
            <a:pPr marL="228600" indent="-228600">
              <a:buAutoNum type="arabicPeriod"/>
            </a:pPr>
            <a:r>
              <a:rPr lang="en-MY" sz="1000" dirty="0" err="1">
                <a:latin typeface="Tw Cen MT" panose="020B0602020104020603" pitchFamily="34" charset="0"/>
              </a:rPr>
              <a:t>Mengkaji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strategi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amalan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terbaik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negara</a:t>
            </a:r>
            <a:r>
              <a:rPr lang="en-MY" sz="1000" dirty="0">
                <a:latin typeface="Tw Cen MT" panose="020B0602020104020603" pitchFamily="34" charset="0"/>
              </a:rPr>
              <a:t> lain : (United Kingdom, United Arab Emirates (UAE), </a:t>
            </a:r>
            <a:r>
              <a:rPr lang="en-MY" sz="1000" dirty="0" err="1">
                <a:latin typeface="Tw Cen MT" panose="020B0602020104020603" pitchFamily="34" charset="0"/>
              </a:rPr>
              <a:t>Singapura</a:t>
            </a:r>
            <a:r>
              <a:rPr lang="en-MY" sz="1000" dirty="0">
                <a:latin typeface="Tw Cen MT" panose="020B0602020104020603" pitchFamily="34" charset="0"/>
              </a:rPr>
              <a:t>, </a:t>
            </a:r>
            <a:r>
              <a:rPr lang="en-MY" sz="1000" dirty="0" err="1">
                <a:latin typeface="Tw Cen MT" panose="020B0602020104020603" pitchFamily="34" charset="0"/>
              </a:rPr>
              <a:t>Jerman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dan</a:t>
            </a:r>
            <a:r>
              <a:rPr lang="en-MY" sz="1000" dirty="0">
                <a:latin typeface="Tw Cen MT" panose="020B0602020104020603" pitchFamily="34" charset="0"/>
              </a:rPr>
              <a:t> Australia)</a:t>
            </a:r>
          </a:p>
          <a:p>
            <a:pPr marL="228600" indent="-228600">
              <a:buFontTx/>
              <a:buAutoNum type="arabicPeriod"/>
            </a:pPr>
            <a:r>
              <a:rPr lang="en-MY" sz="1000" dirty="0" err="1">
                <a:latin typeface="Tw Cen MT" panose="020B0602020104020603" pitchFamily="34" charset="0"/>
              </a:rPr>
              <a:t>Mencadangkan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strategi</a:t>
            </a:r>
            <a:r>
              <a:rPr lang="en-MY" sz="1000" dirty="0">
                <a:latin typeface="Tw Cen MT" panose="020B0602020104020603" pitchFamily="34" charset="0"/>
              </a:rPr>
              <a:t> yang </a:t>
            </a:r>
            <a:r>
              <a:rPr lang="en-MY" sz="1000" dirty="0" err="1">
                <a:latin typeface="Tw Cen MT" panose="020B0602020104020603" pitchFamily="34" charset="0"/>
              </a:rPr>
              <a:t>sewajarnya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dalam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merasionalisasikan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personel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tempatan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asing</a:t>
            </a:r>
            <a:r>
              <a:rPr lang="en-MY" sz="1000" dirty="0">
                <a:latin typeface="Tw Cen MT" panose="020B0602020104020603" pitchFamily="34" charset="0"/>
              </a:rPr>
              <a:t> 	</a:t>
            </a:r>
          </a:p>
          <a:p>
            <a:pPr marL="228600" indent="-228600">
              <a:buAutoNum type="arabicPeriod"/>
            </a:pPr>
            <a:r>
              <a:rPr lang="en-MY" sz="1000" dirty="0" err="1">
                <a:latin typeface="Tw Cen MT" panose="020B0602020104020603" pitchFamily="34" charset="0"/>
              </a:rPr>
              <a:t>Menghasilkan</a:t>
            </a:r>
            <a:r>
              <a:rPr lang="en-MY" sz="1000" dirty="0">
                <a:latin typeface="Tw Cen MT" panose="020B0602020104020603" pitchFamily="34" charset="0"/>
              </a:rPr>
              <a:t> model </a:t>
            </a:r>
            <a:r>
              <a:rPr lang="en-MY" sz="1000" dirty="0" err="1">
                <a:latin typeface="Tw Cen MT" panose="020B0602020104020603" pitchFamily="34" charset="0"/>
              </a:rPr>
              <a:t>dan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kaedah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unjuran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terhadap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penawaran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permintaan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pekerja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binaan</a:t>
            </a:r>
            <a:endParaRPr lang="en-MY" sz="1000" dirty="0">
              <a:latin typeface="Tw Cen MT" panose="020B0602020104020603" pitchFamily="34" charset="0"/>
            </a:endParaRPr>
          </a:p>
          <a:p>
            <a:pPr marL="228600" indent="-228600">
              <a:buAutoNum type="arabicPeriod"/>
            </a:pPr>
            <a:r>
              <a:rPr lang="en-MY" sz="1000" dirty="0" err="1">
                <a:latin typeface="Tw Cen MT" panose="020B0602020104020603" pitchFamily="34" charset="0"/>
              </a:rPr>
              <a:t>Menganggarkan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ketidakcukupan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keperluan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personel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dalam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industri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pembinaan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sehingga</a:t>
            </a:r>
            <a:r>
              <a:rPr lang="en-MY" sz="1000" dirty="0">
                <a:latin typeface="Tw Cen MT" panose="020B0602020104020603" pitchFamily="34" charset="0"/>
              </a:rPr>
              <a:t> 2030.</a:t>
            </a:r>
          </a:p>
          <a:p>
            <a:pPr marL="228600" indent="-228600"/>
            <a:endParaRPr lang="en-US" sz="500" dirty="0">
              <a:latin typeface="Tw Cen MT" panose="020B0602020104020603" pitchFamily="34" charset="0"/>
            </a:endParaRPr>
          </a:p>
          <a:p>
            <a:pPr marL="228600" indent="-228600"/>
            <a:r>
              <a:rPr lang="en-US" sz="1000" dirty="0" err="1">
                <a:latin typeface="Tw Cen MT" panose="020B0602020104020603" pitchFamily="34" charset="0"/>
              </a:rPr>
              <a:t>Penemuan</a:t>
            </a:r>
            <a:r>
              <a:rPr lang="en-US" sz="1000" dirty="0">
                <a:latin typeface="Tw Cen MT" panose="020B0602020104020603" pitchFamily="34" charset="0"/>
              </a:rPr>
              <a:t>:</a:t>
            </a:r>
          </a:p>
          <a:p>
            <a:pPr marL="228600" indent="-228600">
              <a:buAutoNum type="arabicPeriod"/>
            </a:pPr>
            <a:r>
              <a:rPr lang="en-MY" sz="1000" dirty="0">
                <a:latin typeface="Tw Cen MT" panose="020B0602020104020603" pitchFamily="34" charset="0"/>
              </a:rPr>
              <a:t>Construction Personnel Modelling System (</a:t>
            </a:r>
            <a:r>
              <a:rPr lang="en-MY" sz="1000" dirty="0" err="1">
                <a:latin typeface="Tw Cen MT" panose="020B0602020104020603" pitchFamily="34" charset="0"/>
              </a:rPr>
              <a:t>CoPMos</a:t>
            </a:r>
            <a:r>
              <a:rPr lang="en-MY" sz="1000" dirty="0">
                <a:latin typeface="Tw Cen MT" panose="020B0602020104020603" pitchFamily="34" charset="0"/>
              </a:rPr>
              <a:t>) </a:t>
            </a:r>
            <a:r>
              <a:rPr lang="en-MY" sz="1000" dirty="0" err="1">
                <a:latin typeface="Tw Cen MT" panose="020B0602020104020603" pitchFamily="34" charset="0"/>
              </a:rPr>
              <a:t>telah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dibangunkan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bagi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menghasilkan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unjuran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permintaan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penawaran</a:t>
            </a:r>
            <a:r>
              <a:rPr lang="en-MY" sz="1000" dirty="0">
                <a:latin typeface="Tw Cen MT" panose="020B0602020104020603" pitchFamily="34" charset="0"/>
              </a:rPr>
              <a:t>  </a:t>
            </a:r>
            <a:r>
              <a:rPr lang="en-MY" sz="1000" dirty="0" err="1">
                <a:latin typeface="Tw Cen MT" panose="020B0602020104020603" pitchFamily="34" charset="0"/>
              </a:rPr>
              <a:t>personel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binaan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di</a:t>
            </a:r>
            <a:r>
              <a:rPr lang="en-MY" sz="1000" dirty="0">
                <a:latin typeface="Tw Cen MT" panose="020B0602020104020603" pitchFamily="34" charset="0"/>
              </a:rPr>
              <a:t> Malaysia </a:t>
            </a:r>
            <a:r>
              <a:rPr lang="en-MY" sz="1000" dirty="0" err="1">
                <a:latin typeface="Tw Cen MT" panose="020B0602020104020603" pitchFamily="34" charset="0"/>
              </a:rPr>
              <a:t>sehingga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tahun</a:t>
            </a:r>
            <a:r>
              <a:rPr lang="en-MY" sz="1000" dirty="0">
                <a:latin typeface="Tw Cen MT" panose="020B0602020104020603" pitchFamily="34" charset="0"/>
              </a:rPr>
              <a:t> 2020. Model </a:t>
            </a:r>
            <a:r>
              <a:rPr lang="en-MY" sz="1000" dirty="0" err="1">
                <a:latin typeface="Tw Cen MT" panose="020B0602020104020603" pitchFamily="34" charset="0"/>
              </a:rPr>
              <a:t>ini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boleh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digunakan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bermula</a:t>
            </a:r>
            <a:r>
              <a:rPr lang="en-MY" sz="1000" dirty="0">
                <a:latin typeface="Tw Cen MT" panose="020B0602020104020603" pitchFamily="34" charset="0"/>
              </a:rPr>
              <a:t> 2018. </a:t>
            </a:r>
            <a:r>
              <a:rPr lang="en-MY" sz="1000" dirty="0" err="1">
                <a:latin typeface="Tw Cen MT" panose="020B0602020104020603" pitchFamily="34" charset="0"/>
              </a:rPr>
              <a:t>CopMos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juga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boleh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digunapakai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sehingga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tahun</a:t>
            </a:r>
            <a:r>
              <a:rPr lang="en-MY" sz="1000" dirty="0">
                <a:latin typeface="Tw Cen MT" panose="020B0602020104020603" pitchFamily="34" charset="0"/>
              </a:rPr>
              <a:t> 2030  </a:t>
            </a:r>
            <a:r>
              <a:rPr lang="en-MY" sz="1000" dirty="0" err="1">
                <a:latin typeface="Tw Cen MT" panose="020B0602020104020603" pitchFamily="34" charset="0"/>
              </a:rPr>
              <a:t>dengan</a:t>
            </a:r>
            <a:r>
              <a:rPr lang="en-MY" sz="1000" dirty="0">
                <a:latin typeface="Tw Cen MT" panose="020B0602020104020603" pitchFamily="34" charset="0"/>
              </a:rPr>
              <a:t> input parameter  </a:t>
            </a:r>
            <a:r>
              <a:rPr lang="en-MY" sz="1000" dirty="0" err="1">
                <a:latin typeface="Tw Cen MT" panose="020B0602020104020603" pitchFamily="34" charset="0"/>
              </a:rPr>
              <a:t>tahunan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terkini</a:t>
            </a:r>
            <a:r>
              <a:rPr lang="en-MY" sz="1000" dirty="0">
                <a:latin typeface="Tw Cen MT" panose="020B0602020104020603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MY" sz="1000" dirty="0">
                <a:latin typeface="Tw Cen MT" panose="020B0602020104020603" pitchFamily="34" charset="0"/>
              </a:rPr>
              <a:t>Dashboard </a:t>
            </a:r>
            <a:r>
              <a:rPr lang="en-MY" sz="1000" dirty="0" err="1">
                <a:latin typeface="Tw Cen MT" panose="020B0602020104020603" pitchFamily="34" charset="0"/>
              </a:rPr>
              <a:t>Penanda</a:t>
            </a:r>
            <a:r>
              <a:rPr lang="en-MY" sz="1000" dirty="0">
                <a:latin typeface="Tw Cen MT" panose="020B0602020104020603" pitchFamily="34" charset="0"/>
              </a:rPr>
              <a:t> Aras </a:t>
            </a:r>
            <a:r>
              <a:rPr lang="en-MY" sz="1000" dirty="0" err="1">
                <a:latin typeface="Tw Cen MT" panose="020B0602020104020603" pitchFamily="34" charset="0"/>
              </a:rPr>
              <a:t>dengan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negara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maju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telah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dibangunkan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bagi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mengenalpasti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amalan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terbaik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dalam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pengurusan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tenaga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kerja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dalam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industri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pembinaan</a:t>
            </a:r>
            <a:r>
              <a:rPr lang="en-MY" sz="1000" dirty="0">
                <a:latin typeface="Tw Cen MT" panose="020B0602020104020603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MY" sz="1000" dirty="0">
                <a:latin typeface="Tw Cen MT" panose="020B0602020104020603" pitchFamily="34" charset="0"/>
              </a:rPr>
              <a:t>Human Capital Management Model (HCMM) </a:t>
            </a:r>
            <a:r>
              <a:rPr lang="en-MY" sz="1000" dirty="0" err="1">
                <a:latin typeface="Tw Cen MT" panose="020B0602020104020603" pitchFamily="34" charset="0"/>
              </a:rPr>
              <a:t>dibangunkan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bagi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mengenalpasti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penawaran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personel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tempatan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sebagai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pilihan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utama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sebelum</a:t>
            </a:r>
            <a:r>
              <a:rPr lang="en-MY" sz="1000" dirty="0">
                <a:latin typeface="Tw Cen MT" panose="020B0602020104020603" pitchFamily="34" charset="0"/>
              </a:rPr>
              <a:t>  </a:t>
            </a:r>
            <a:r>
              <a:rPr lang="en-MY" sz="1000" dirty="0" err="1">
                <a:latin typeface="Tw Cen MT" panose="020B0602020104020603" pitchFamily="34" charset="0"/>
              </a:rPr>
              <a:t>kemasukan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pekerja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asing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dibuat</a:t>
            </a:r>
            <a:r>
              <a:rPr lang="en-MY" sz="1000" dirty="0">
                <a:latin typeface="Tw Cen MT" panose="020B0602020104020603" pitchFamily="34" charset="0"/>
              </a:rPr>
              <a:t>. </a:t>
            </a:r>
            <a:r>
              <a:rPr lang="en-MY" sz="1000" dirty="0" err="1">
                <a:latin typeface="Tw Cen MT" panose="020B0602020104020603" pitchFamily="34" charset="0"/>
              </a:rPr>
              <a:t>Sebarang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kekurangan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akan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menjadi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asas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kepada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pembangunan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modul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latihan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oleh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institusi</a:t>
            </a:r>
            <a:r>
              <a:rPr lang="en-MY" sz="1000" dirty="0">
                <a:latin typeface="Tw Cen MT" panose="020B0602020104020603" pitchFamily="34" charset="0"/>
              </a:rPr>
              <a:t> TVET.</a:t>
            </a:r>
          </a:p>
          <a:p>
            <a:pPr marL="228600" indent="-228600">
              <a:buAutoNum type="arabicPeriod"/>
            </a:pPr>
            <a:r>
              <a:rPr lang="en-US" sz="1000" dirty="0">
                <a:latin typeface="Tw Cen MT" panose="020B0602020104020603" pitchFamily="34" charset="0"/>
              </a:rPr>
              <a:t>Manpower Master Plan </a:t>
            </a:r>
            <a:r>
              <a:rPr lang="en-US" sz="1000" dirty="0" err="1">
                <a:latin typeface="Tw Cen MT" panose="020B0602020104020603" pitchFamily="34" charset="0"/>
              </a:rPr>
              <a:t>akan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dikeluarkan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secara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tahunan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bagi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digunakan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oleh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kerajaan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dan</a:t>
            </a:r>
            <a:r>
              <a:rPr lang="en-US" sz="1000" dirty="0">
                <a:latin typeface="Tw Cen MT" panose="020B0602020104020603" pitchFamily="34" charset="0"/>
              </a:rPr>
              <a:t>  </a:t>
            </a:r>
            <a:r>
              <a:rPr lang="en-US" sz="1000" dirty="0" err="1">
                <a:latin typeface="Tw Cen MT" panose="020B0602020104020603" pitchFamily="34" charset="0"/>
              </a:rPr>
              <a:t>industri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dalam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merancang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pembangunan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tenaga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err="1">
                <a:latin typeface="Tw Cen MT" panose="020B0602020104020603" pitchFamily="34" charset="0"/>
              </a:rPr>
              <a:t>kerja</a:t>
            </a:r>
            <a:r>
              <a:rPr lang="en-US" sz="1000" dirty="0">
                <a:latin typeface="Tw Cen MT" panose="020B0602020104020603" pitchFamily="34" charset="0"/>
              </a:rPr>
              <a:t>.</a:t>
            </a:r>
          </a:p>
          <a:p>
            <a:pPr marL="228600" indent="-228600">
              <a:buAutoNum type="arabicPeriod"/>
            </a:pPr>
            <a:r>
              <a:rPr lang="en-MY" sz="1000" dirty="0">
                <a:latin typeface="Tw Cen MT" panose="020B0602020104020603" pitchFamily="34" charset="0"/>
              </a:rPr>
              <a:t>Blueprint </a:t>
            </a:r>
            <a:r>
              <a:rPr lang="en-MY" sz="1000" dirty="0" err="1">
                <a:latin typeface="Tw Cen MT" panose="020B0602020104020603" pitchFamily="34" charset="0"/>
              </a:rPr>
              <a:t>keperluan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personel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dalam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sektor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pembinaan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akan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dikeluarkan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secara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tahunan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berdasarkan</a:t>
            </a:r>
            <a:r>
              <a:rPr lang="en-MY" sz="1000" dirty="0">
                <a:latin typeface="Tw Cen MT" panose="020B0602020104020603" pitchFamily="34" charset="0"/>
              </a:rPr>
              <a:t> </a:t>
            </a:r>
            <a:r>
              <a:rPr lang="en-MY" sz="1000" dirty="0" err="1">
                <a:latin typeface="Tw Cen MT" panose="020B0602020104020603" pitchFamily="34" charset="0"/>
              </a:rPr>
              <a:t>kategori</a:t>
            </a:r>
            <a:r>
              <a:rPr lang="en-MY" sz="1000" dirty="0">
                <a:latin typeface="Tw Cen MT" panose="020B0602020104020603" pitchFamily="34" charset="0"/>
              </a:rPr>
              <a:t> MASCO 4-digit</a:t>
            </a:r>
            <a:r>
              <a:rPr lang="en-MY" sz="1000" dirty="0" smtClean="0">
                <a:latin typeface="Tw Cen MT" panose="020B0602020104020603" pitchFamily="34" charset="0"/>
              </a:rPr>
              <a:t>.</a:t>
            </a:r>
          </a:p>
          <a:p>
            <a:endParaRPr lang="en-US" sz="1000" dirty="0">
              <a:latin typeface="Tw Cen MT" panose="020B0602020104020603" pitchFamily="34" charset="0"/>
            </a:endParaRPr>
          </a:p>
          <a:p>
            <a:r>
              <a:rPr lang="en-US" sz="1000" dirty="0" smtClean="0">
                <a:latin typeface="Tw Cen MT" panose="020B0602020104020603" pitchFamily="34" charset="0"/>
              </a:rPr>
              <a:t>Presentation of Study to Related Agencies</a:t>
            </a:r>
          </a:p>
          <a:p>
            <a:pPr marL="228600" indent="-228600">
              <a:buFontTx/>
              <a:buAutoNum type="arabicPeriod"/>
            </a:pPr>
            <a:r>
              <a:rPr lang="en-US" sz="1000" dirty="0" smtClean="0">
                <a:latin typeface="Tw Cen MT" panose="020B0602020104020603" pitchFamily="34" charset="0"/>
              </a:rPr>
              <a:t>KSU </a:t>
            </a:r>
            <a:r>
              <a:rPr lang="en-US" sz="1000" dirty="0" err="1" smtClean="0">
                <a:latin typeface="Tw Cen MT" panose="020B0602020104020603" pitchFamily="34" charset="0"/>
              </a:rPr>
              <a:t>Kementerian</a:t>
            </a:r>
            <a:r>
              <a:rPr lang="en-US" sz="1000" dirty="0" smtClean="0">
                <a:latin typeface="Tw Cen MT" panose="020B0602020104020603" pitchFamily="34" charset="0"/>
              </a:rPr>
              <a:t> </a:t>
            </a:r>
            <a:r>
              <a:rPr lang="en-US" sz="1000" dirty="0" err="1" smtClean="0">
                <a:latin typeface="Tw Cen MT" panose="020B0602020104020603" pitchFamily="34" charset="0"/>
              </a:rPr>
              <a:t>Kerja</a:t>
            </a:r>
            <a:r>
              <a:rPr lang="en-US" sz="1000" dirty="0" smtClean="0">
                <a:latin typeface="Tw Cen MT" panose="020B0602020104020603" pitchFamily="34" charset="0"/>
              </a:rPr>
              <a:t> Raya </a:t>
            </a:r>
            <a:r>
              <a:rPr lang="en-US" sz="1000" dirty="0">
                <a:latin typeface="Tw Cen MT" panose="020B0602020104020603" pitchFamily="34" charset="0"/>
              </a:rPr>
              <a:t>on 7 February 2018. </a:t>
            </a:r>
            <a:endParaRPr lang="en-US" sz="1000" dirty="0" smtClean="0">
              <a:latin typeface="Tw Cen MT" panose="020B0602020104020603" pitchFamily="34" charset="0"/>
            </a:endParaRPr>
          </a:p>
          <a:p>
            <a:pPr marL="228600" indent="-228600">
              <a:buFontTx/>
              <a:buAutoNum type="arabicPeriod"/>
            </a:pPr>
            <a:r>
              <a:rPr lang="en-US" sz="1000" dirty="0" smtClean="0">
                <a:latin typeface="Tw Cen MT" panose="020B0602020104020603" pitchFamily="34" charset="0"/>
              </a:rPr>
              <a:t>TWG3/P on 6 March 2018</a:t>
            </a:r>
            <a:endParaRPr lang="en-US" sz="1000" dirty="0">
              <a:latin typeface="Tw Cen MT" panose="020B0602020104020603" pitchFamily="34" charset="0"/>
            </a:endParaRPr>
          </a:p>
          <a:p>
            <a:pPr marL="228600" indent="-228600">
              <a:buAutoNum type="arabicPeriod"/>
            </a:pPr>
            <a:r>
              <a:rPr lang="en-US" sz="1000" dirty="0" err="1" smtClean="0">
                <a:latin typeface="Tw Cen MT" panose="020B0602020104020603" pitchFamily="34" charset="0"/>
              </a:rPr>
              <a:t>Jawatankuasa</a:t>
            </a:r>
            <a:r>
              <a:rPr lang="en-US" sz="1000" dirty="0" smtClean="0">
                <a:latin typeface="Tw Cen MT" panose="020B0602020104020603" pitchFamily="34" charset="0"/>
              </a:rPr>
              <a:t> </a:t>
            </a:r>
            <a:r>
              <a:rPr lang="en-US" sz="1000" dirty="0" err="1" smtClean="0">
                <a:latin typeface="Tw Cen MT" panose="020B0602020104020603" pitchFamily="34" charset="0"/>
              </a:rPr>
              <a:t>Kerja</a:t>
            </a:r>
            <a:r>
              <a:rPr lang="en-US" sz="1000" dirty="0" smtClean="0">
                <a:latin typeface="Tw Cen MT" panose="020B0602020104020603" pitchFamily="34" charset="0"/>
              </a:rPr>
              <a:t> </a:t>
            </a:r>
            <a:r>
              <a:rPr lang="en-US" sz="1000" dirty="0" err="1" smtClean="0">
                <a:latin typeface="Tw Cen MT" panose="020B0602020104020603" pitchFamily="34" charset="0"/>
              </a:rPr>
              <a:t>Dasar</a:t>
            </a:r>
            <a:r>
              <a:rPr lang="en-US" sz="1000" dirty="0" smtClean="0">
                <a:latin typeface="Tw Cen MT" panose="020B0602020104020603" pitchFamily="34" charset="0"/>
              </a:rPr>
              <a:t>, KKR on 10 April </a:t>
            </a:r>
            <a:r>
              <a:rPr lang="en-US" sz="1000" dirty="0" smtClean="0">
                <a:latin typeface="Tw Cen MT" panose="020B0602020104020603" pitchFamily="34" charset="0"/>
              </a:rPr>
              <a:t>2018</a:t>
            </a:r>
          </a:p>
          <a:p>
            <a:pPr marL="228600" indent="-228600">
              <a:buAutoNum type="arabicPeriod"/>
            </a:pPr>
            <a:endParaRPr lang="en-US" sz="1000" dirty="0" smtClean="0">
              <a:latin typeface="Tw Cen MT" panose="020B0602020104020603" pitchFamily="34" charset="0"/>
            </a:endParaRPr>
          </a:p>
          <a:p>
            <a:r>
              <a:rPr lang="en-US" sz="1000" dirty="0" smtClean="0">
                <a:latin typeface="Tw Cen MT" panose="020B0602020104020603" pitchFamily="34" charset="0"/>
              </a:rPr>
              <a:t>UPMCS appointed </a:t>
            </a:r>
            <a:r>
              <a:rPr lang="en-US" sz="1000" dirty="0" err="1" smtClean="0">
                <a:latin typeface="Tw Cen MT" panose="020B0602020104020603" pitchFamily="34" charset="0"/>
              </a:rPr>
              <a:t>Pn</a:t>
            </a:r>
            <a:r>
              <a:rPr lang="en-US" sz="1000" dirty="0" smtClean="0">
                <a:latin typeface="Tw Cen MT" panose="020B0602020104020603" pitchFamily="34" charset="0"/>
              </a:rPr>
              <a:t> </a:t>
            </a:r>
            <a:r>
              <a:rPr lang="en-US" sz="1000" dirty="0" err="1" smtClean="0">
                <a:latin typeface="Tw Cen MT" panose="020B0602020104020603" pitchFamily="34" charset="0"/>
              </a:rPr>
              <a:t>Satariah</a:t>
            </a:r>
            <a:r>
              <a:rPr lang="en-US" sz="1000" dirty="0" smtClean="0">
                <a:latin typeface="Tw Cen MT" panose="020B0602020104020603" pitchFamily="34" charset="0"/>
              </a:rPr>
              <a:t> </a:t>
            </a:r>
            <a:r>
              <a:rPr lang="en-US" sz="1000" dirty="0" err="1" smtClean="0">
                <a:latin typeface="Tw Cen MT" panose="020B0602020104020603" pitchFamily="34" charset="0"/>
              </a:rPr>
              <a:t>Awang</a:t>
            </a:r>
            <a:r>
              <a:rPr lang="en-US" sz="1000" dirty="0" smtClean="0">
                <a:latin typeface="Tw Cen MT" panose="020B0602020104020603" pitchFamily="34" charset="0"/>
              </a:rPr>
              <a:t> </a:t>
            </a:r>
            <a:r>
              <a:rPr lang="en-US" sz="1000" dirty="0" err="1" smtClean="0">
                <a:latin typeface="Tw Cen MT" panose="020B0602020104020603" pitchFamily="34" charset="0"/>
              </a:rPr>
              <a:t>Kecik</a:t>
            </a:r>
            <a:r>
              <a:rPr lang="en-US" sz="1000" dirty="0" smtClean="0">
                <a:latin typeface="Tw Cen MT" panose="020B0602020104020603" pitchFamily="34" charset="0"/>
              </a:rPr>
              <a:t> as the ‘proof reader’ from 11 Jan – 17 Jan 2017 as per commented during CITP-IWG9/P2 meeting on 26 Dec 2018 to review the entire report</a:t>
            </a:r>
            <a:r>
              <a:rPr lang="en-US" sz="1000" dirty="0" smtClean="0">
                <a:latin typeface="Tw Cen MT" panose="020B0602020104020603" pitchFamily="34" charset="0"/>
              </a:rPr>
              <a:t>.</a:t>
            </a:r>
          </a:p>
          <a:p>
            <a:pPr marL="342900" indent="-342900">
              <a:lnSpc>
                <a:spcPct val="88000"/>
              </a:lnSpc>
              <a:tabLst>
                <a:tab pos="355600" algn="l"/>
              </a:tabLst>
            </a:pPr>
            <a:endParaRPr lang="en-US" sz="1000" dirty="0" smtClean="0">
              <a:solidFill>
                <a:srgbClr val="000000"/>
              </a:solidFill>
              <a:latin typeface="Tw Cen MT" pitchFamily="34" charset="0"/>
            </a:endParaRPr>
          </a:p>
          <a:p>
            <a:pPr marL="342900" indent="-342900">
              <a:lnSpc>
                <a:spcPct val="88000"/>
              </a:lnSpc>
              <a:tabLst>
                <a:tab pos="3556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Draft </a:t>
            </a:r>
            <a:r>
              <a:rPr lang="en-US" sz="1000" dirty="0">
                <a:solidFill>
                  <a:srgbClr val="000000"/>
                </a:solidFill>
                <a:latin typeface="Tw Cen MT" pitchFamily="34" charset="0"/>
              </a:rPr>
              <a:t>analysis report and manpower status 2017 has been presented to GM BPPB on 27 June 2018. </a:t>
            </a:r>
          </a:p>
          <a:p>
            <a:pPr marL="342900" indent="-342900">
              <a:lnSpc>
                <a:spcPct val="88000"/>
              </a:lnSpc>
              <a:tabLst>
                <a:tab pos="355600" algn="l"/>
              </a:tabLst>
            </a:pPr>
            <a:r>
              <a:rPr lang="en-US" sz="1000" dirty="0">
                <a:solidFill>
                  <a:srgbClr val="000000"/>
                </a:solidFill>
                <a:latin typeface="Tw Cen MT" pitchFamily="34" charset="0"/>
              </a:rPr>
              <a:t>The final draft of analysis report and manpower status 2017 has been submitted on 2 July 2018. </a:t>
            </a:r>
          </a:p>
          <a:p>
            <a:pPr marL="342900" indent="-342900">
              <a:lnSpc>
                <a:spcPct val="88000"/>
              </a:lnSpc>
              <a:tabLst>
                <a:tab pos="355600" algn="l"/>
              </a:tabLst>
            </a:pPr>
            <a:r>
              <a:rPr lang="en-US" sz="1000" dirty="0">
                <a:solidFill>
                  <a:srgbClr val="000000"/>
                </a:solidFill>
                <a:latin typeface="Tw Cen MT" pitchFamily="34" charset="0"/>
              </a:rPr>
              <a:t>Analysis report and manpower status 2017 </a:t>
            </a: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was presented </a:t>
            </a:r>
            <a:r>
              <a:rPr lang="en-US" sz="1000" dirty="0">
                <a:solidFill>
                  <a:srgbClr val="000000"/>
                </a:solidFill>
                <a:latin typeface="Tw Cen MT" pitchFamily="34" charset="0"/>
              </a:rPr>
              <a:t>to SO on 6 August 2018</a:t>
            </a: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.</a:t>
            </a:r>
            <a:endParaRPr lang="en-US" sz="1000" dirty="0">
              <a:latin typeface="Tw Cen MT" panose="020B0602020104020603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51777"/>
              </p:ext>
            </p:extLst>
          </p:nvPr>
        </p:nvGraphicFramePr>
        <p:xfrm>
          <a:off x="2" y="2063918"/>
          <a:ext cx="6858000" cy="187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2124581660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3372148144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844755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621110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17577163"/>
                    </a:ext>
                  </a:extLst>
                </a:gridCol>
              </a:tblGrid>
              <a:tr h="422439"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2016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50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63032"/>
                  </a:ext>
                </a:extLst>
              </a:tr>
              <a:tr h="145591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Tw Cen MT" pitchFamily="34" charset="0"/>
                        </a:rPr>
                        <a:t>10% of Manpower Study draft completed by Q4 2016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Manpower Study </a:t>
                      </a:r>
                      <a:r>
                        <a:rPr lang="en-US" sz="8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finalised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and published by Q4 2017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Presentation on manpower study to related agencies  and manpower projection 2017 by Q1 2018 </a:t>
                      </a: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Analysis report and manpower status  2017 by Q2 2018 </a:t>
                      </a: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Manpower projection  2018 published by Q4 2018</a:t>
                      </a:r>
                      <a:endParaRPr lang="en-US" sz="800" b="1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b="1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Analysis report and manpower status 2018 by Q2 2019</a:t>
                      </a: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Manpower projection  2020 published by Q4 2019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8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Analysis report and manpower status  2019 by Q2 2020</a:t>
                      </a: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Manpower projection  2021 published by Q4 2020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solidFill>
                          <a:srgbClr val="FF0000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2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52569"/>
              </p:ext>
            </p:extLst>
          </p:nvPr>
        </p:nvGraphicFramePr>
        <p:xfrm>
          <a:off x="4316819" y="254484"/>
          <a:ext cx="253057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73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 Megat Kamil Azmi Megat Rus Kamarani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Ahmad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Ridzuan Ismail</a:t>
                      </a:r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Nurul Hidayah Abdul Ghani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1" dirty="0" smtClean="0">
                          <a:latin typeface="Tw Cen MT" panose="020B0602020104020603" pitchFamily="34" charset="0"/>
                        </a:rPr>
                        <a:t>KPI LEADER</a:t>
                      </a:r>
                      <a:r>
                        <a:rPr lang="ms-MY" sz="1000" b="1" baseline="0" dirty="0" smtClean="0"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dirty="0" smtClean="0">
                          <a:latin typeface="Tw Cen MT" panose="020B0602020104020603" pitchFamily="34" charset="0"/>
                        </a:rPr>
                        <a:t>CIDB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036"/>
              </p:ext>
            </p:extLst>
          </p:nvPr>
        </p:nvGraphicFramePr>
        <p:xfrm>
          <a:off x="0" y="434520"/>
          <a:ext cx="4019108" cy="132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108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405451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KPI DESCRIPTION</a:t>
                      </a:r>
                    </a:p>
                    <a:p>
                      <a:pPr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Report on construction manpower supply and demand, published annually from Q4 2017 onwards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324644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INITIATIVE</a:t>
                      </a:r>
                    </a:p>
                    <a:p>
                      <a:pPr>
                        <a:lnSpc>
                          <a:spcPct val="88000"/>
                        </a:lnSpc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P2 - Enhance control and balance of workforce supply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185056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P2a - Implement regular industry manpower planning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10332" y="63798"/>
            <a:ext cx="132523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ms-MY" sz="1400" b="1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PRODUCTIVITY</a:t>
            </a:r>
            <a:endParaRPr lang="ms-MY" sz="14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63" y="-74431"/>
            <a:ext cx="20520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P2-055</a:t>
            </a:r>
            <a:endParaRPr lang="ms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969188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2112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" y="4149306"/>
            <a:ext cx="6857999" cy="572185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7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-6536" y="4230979"/>
            <a:ext cx="6864535" cy="846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MY" sz="1000" dirty="0">
              <a:latin typeface="Tw Cen MT" panose="020B0602020104020603" pitchFamily="34" charset="0"/>
            </a:endParaRPr>
          </a:p>
          <a:p>
            <a:pPr marL="228600" indent="-228600"/>
            <a:endParaRPr lang="en-MY" sz="400" dirty="0" smtClean="0"/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500" dirty="0" smtClean="0"/>
          </a:p>
          <a:p>
            <a:endParaRPr lang="en-US" sz="1000" dirty="0" smtClean="0">
              <a:latin typeface="Tw Cen MT" panose="020B0602020104020603" pitchFamily="34" charset="0"/>
            </a:endParaRPr>
          </a:p>
        </p:txBody>
      </p:sp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7051777"/>
              </p:ext>
            </p:extLst>
          </p:nvPr>
        </p:nvGraphicFramePr>
        <p:xfrm>
          <a:off x="2" y="2063918"/>
          <a:ext cx="6858000" cy="18783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2124581660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3372148144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844755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621110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17577163"/>
                    </a:ext>
                  </a:extLst>
                </a:gridCol>
              </a:tblGrid>
              <a:tr h="422439"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2016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50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10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63032"/>
                  </a:ext>
                </a:extLst>
              </a:tr>
              <a:tr h="1455915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Tw Cen MT" pitchFamily="34" charset="0"/>
                        </a:rPr>
                        <a:t>10% of Manpower Study draft completed by Q4 2016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Manpower Study </a:t>
                      </a:r>
                      <a:r>
                        <a:rPr lang="en-US" sz="800" dirty="0" err="1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finalised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 and published by Q4 2017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Presentation on manpower study to related agencies  and manpower projection 2017 by Q1 2018 </a:t>
                      </a: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Analysis report and manpower status  2017 by Q2 2018 </a:t>
                      </a: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Manpower projection  2018 published by Q4 2018</a:t>
                      </a:r>
                      <a:endParaRPr lang="en-US" sz="800" b="1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b="1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Analysis report and manpower status 2018 by Q2 2019</a:t>
                      </a: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Manpower projection  2020 published by Q4 2019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8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Analysis report and manpower status  2019 by Q2 2020</a:t>
                      </a: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endParaRPr lang="en-US" sz="800" dirty="0" smtClean="0">
                        <a:solidFill>
                          <a:schemeClr val="tx1"/>
                        </a:solidFill>
                        <a:latin typeface="Calibri" pitchFamily="34" charset="0"/>
                      </a:endParaRPr>
                    </a:p>
                    <a:p>
                      <a:pPr fontAlgn="auto">
                        <a:lnSpc>
                          <a:spcPct val="88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defRPr/>
                      </a:pPr>
                      <a:r>
                        <a:rPr lang="en-US" sz="800" dirty="0" smtClean="0">
                          <a:solidFill>
                            <a:schemeClr val="tx1"/>
                          </a:solidFill>
                          <a:latin typeface="Calibri" pitchFamily="34" charset="0"/>
                        </a:rPr>
                        <a:t>Manpower projection  2021 published by Q4 2020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solidFill>
                          <a:srgbClr val="FF0000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208"/>
                  </a:ext>
                </a:extLst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52569"/>
              </p:ext>
            </p:extLst>
          </p:nvPr>
        </p:nvGraphicFramePr>
        <p:xfrm>
          <a:off x="4316819" y="254484"/>
          <a:ext cx="253057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73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 Megat Kamil Azmi Megat Rus Kamarani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Ahmad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Ridzuan Ismail</a:t>
                      </a:r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Nurul Hidayah Abdul Ghani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1" dirty="0" smtClean="0">
                          <a:latin typeface="Tw Cen MT" panose="020B0602020104020603" pitchFamily="34" charset="0"/>
                        </a:rPr>
                        <a:t>KPI LEADER</a:t>
                      </a:r>
                      <a:r>
                        <a:rPr lang="ms-MY" sz="1000" b="1" baseline="0" dirty="0" smtClean="0"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dirty="0" smtClean="0">
                          <a:latin typeface="Tw Cen MT" panose="020B0602020104020603" pitchFamily="34" charset="0"/>
                        </a:rPr>
                        <a:t>CIDB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036"/>
              </p:ext>
            </p:extLst>
          </p:nvPr>
        </p:nvGraphicFramePr>
        <p:xfrm>
          <a:off x="0" y="434520"/>
          <a:ext cx="4019108" cy="132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9108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405451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KPI DESCRIPTION</a:t>
                      </a:r>
                    </a:p>
                    <a:p>
                      <a:pPr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Report on construction manpower supply and demand, published annually from Q4 2017 onwards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324644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INITIATIVE</a:t>
                      </a:r>
                    </a:p>
                    <a:p>
                      <a:pPr>
                        <a:lnSpc>
                          <a:spcPct val="88000"/>
                        </a:lnSpc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P2 - Enhance control and balance of workforce supply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185056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P2a - Implement regular industry manpower planning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2110332" y="63798"/>
            <a:ext cx="132523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ms-MY" sz="1400" b="1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PRODUCTIVITY</a:t>
            </a:r>
            <a:endParaRPr lang="ms-MY" sz="14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63" y="-74431"/>
            <a:ext cx="20520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P2-055</a:t>
            </a:r>
            <a:endParaRPr lang="ms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3969188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 (</a:t>
            </a:r>
            <a:r>
              <a:rPr lang="en-US" sz="900" b="1" dirty="0" err="1" smtClean="0">
                <a:solidFill>
                  <a:schemeClr val="bg1"/>
                </a:solidFill>
                <a:latin typeface="Tw Cen MT" panose="020B0602020104020603" pitchFamily="34" charset="0"/>
              </a:rPr>
              <a:t>con’t</a:t>
            </a:r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2112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" y="4184141"/>
            <a:ext cx="6857999" cy="5721859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-6536" y="4204151"/>
            <a:ext cx="6864535" cy="124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w Cen MT" panose="020B0602020104020603" pitchFamily="34" charset="0"/>
              </a:rPr>
              <a:t>This KPI is under the purview of IWG9</a:t>
            </a:r>
            <a:r>
              <a:rPr lang="en-US" sz="1000" dirty="0" smtClean="0">
                <a:latin typeface="Tw Cen MT" panose="020B0602020104020603" pitchFamily="34" charset="0"/>
              </a:rPr>
              <a:t>.</a:t>
            </a: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Meeting with IBS unit on the impact of IBS on manpower supply on 16 March 2018.</a:t>
            </a:r>
          </a:p>
          <a:p>
            <a:pPr marL="342900" indent="-342900">
              <a:lnSpc>
                <a:spcPct val="88000"/>
              </a:lnSpc>
              <a:tabLst>
                <a:tab pos="3556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Draft analysis report and manpower status 2017 has been presented to GM BPPB on 27 June 2018. </a:t>
            </a:r>
          </a:p>
          <a:p>
            <a:pPr marL="342900" indent="-342900">
              <a:lnSpc>
                <a:spcPct val="88000"/>
              </a:lnSpc>
              <a:tabLst>
                <a:tab pos="3556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The final draft of analysis report and manpower status 2017 has been submitted on 2 July 2018. </a:t>
            </a:r>
          </a:p>
          <a:p>
            <a:pPr marL="342900" indent="-342900">
              <a:lnSpc>
                <a:spcPct val="88000"/>
              </a:lnSpc>
              <a:tabLst>
                <a:tab pos="355600" algn="l"/>
              </a:tabLst>
            </a:pPr>
            <a:endParaRPr lang="en-US" sz="1000" dirty="0" smtClean="0">
              <a:solidFill>
                <a:srgbClr val="000000"/>
              </a:solidFill>
              <a:latin typeface="Tw Cen MT" pitchFamily="34" charset="0"/>
            </a:endParaRPr>
          </a:p>
          <a:p>
            <a:pPr marL="342900" indent="-342900">
              <a:lnSpc>
                <a:spcPct val="88000"/>
              </a:lnSpc>
              <a:tabLst>
                <a:tab pos="355600" algn="l"/>
              </a:tabLst>
            </a:pP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Analysis report and manpower status 2017 has been presented to SO on 6 August 2018</a:t>
            </a: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.</a:t>
            </a:r>
            <a:endParaRPr lang="en-US" sz="1000" dirty="0" smtClean="0">
              <a:latin typeface="Tw Cen MT" panose="020B0602020104020603" pitchFamily="34" charset="0"/>
            </a:endParaRPr>
          </a:p>
          <a:p>
            <a:endParaRPr lang="en-MY" sz="1000" dirty="0" smtClean="0"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85391"/>
              </p:ext>
            </p:extLst>
          </p:nvPr>
        </p:nvGraphicFramePr>
        <p:xfrm>
          <a:off x="2" y="2063918"/>
          <a:ext cx="6858000" cy="229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2124581660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3372148144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844755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621110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17577163"/>
                    </a:ext>
                  </a:extLst>
                </a:gridCol>
              </a:tblGrid>
              <a:tr h="422439"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2016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63032"/>
                  </a:ext>
                </a:extLst>
              </a:tr>
              <a:tr h="178793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rgbClr val="000000"/>
                          </a:solidFill>
                          <a:latin typeface="Tw Cen MT" pitchFamily="34" charset="0"/>
                        </a:rPr>
                        <a:t>Schedule 3 of Act 520 on skills trades reviewed and gazzeted by Q3 2016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100% of 2017 application  by assessed </a:t>
                      </a:r>
                      <a:r>
                        <a:rPr lang="en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skilled workers and supervisory personnel accredited and registered</a:t>
                      </a: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dirty="0" smtClean="0"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2017 Data analytics on accredited skilled workers and supervisory personnel produced by Q1 2018</a:t>
                      </a: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100% of 2018 application  by assessed </a:t>
                      </a:r>
                      <a:r>
                        <a:rPr lang="en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skilled workers and supervisory personnel accredited and registered</a:t>
                      </a: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b="1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2018 Data analytics on accredited skilled workers and supervisory personnel produced by Q1 2019</a:t>
                      </a: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100% of 2019 application  by assessed </a:t>
                      </a:r>
                      <a:r>
                        <a:rPr lang="en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skilled workers and supervisory personnel accredited and registered</a:t>
                      </a: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2019 Data analytics on accredited skilled workers and supervisory personnel produced by Q1 2020</a:t>
                      </a: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100% of 2020 application  by assessed </a:t>
                      </a:r>
                      <a:r>
                        <a:rPr lang="en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skilled workers and supervisory personnel accredited and registered</a:t>
                      </a: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solidFill>
                          <a:srgbClr val="FF0000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2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" y="4540103"/>
            <a:ext cx="6857999" cy="533106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52569"/>
              </p:ext>
            </p:extLst>
          </p:nvPr>
        </p:nvGraphicFramePr>
        <p:xfrm>
          <a:off x="4316819" y="254484"/>
          <a:ext cx="253057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73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 Megat Kamil Azmi Megat Rus Kamarani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Ahmad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Ridzuan Ismail</a:t>
                      </a:r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Nurul Hidayah Abdul Ghani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1" dirty="0" smtClean="0">
                          <a:latin typeface="Tw Cen MT" panose="020B0602020104020603" pitchFamily="34" charset="0"/>
                        </a:rPr>
                        <a:t>KPI LEADER</a:t>
                      </a:r>
                      <a:r>
                        <a:rPr lang="ms-MY" sz="1000" b="1" baseline="0" dirty="0" smtClean="0"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dirty="0" smtClean="0">
                          <a:latin typeface="Tw Cen MT" panose="020B0602020104020603" pitchFamily="34" charset="0"/>
                        </a:rPr>
                        <a:t>CIDB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036"/>
              </p:ext>
            </p:extLst>
          </p:nvPr>
        </p:nvGraphicFramePr>
        <p:xfrm>
          <a:off x="0" y="434520"/>
          <a:ext cx="3934048" cy="132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048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405451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KPI DESCRIPTION</a:t>
                      </a:r>
                    </a:p>
                    <a:p>
                      <a:pPr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All qualified skilled workers and supervisory personnel accredited from Q4 2016 onwards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324644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INITIATIVE</a:t>
                      </a:r>
                    </a:p>
                    <a:p>
                      <a:pPr>
                        <a:lnSpc>
                          <a:spcPct val="88000"/>
                        </a:lnSpc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P2 - Enhance control and balance of workforce supply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185056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P2a - Implement regular industry manpower planning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6536" y="4593270"/>
            <a:ext cx="6864535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w Cen MT" panose="020B0602020104020603" pitchFamily="34" charset="0"/>
              </a:rPr>
              <a:t>This KPI is under the purview of IWG9.</a:t>
            </a:r>
          </a:p>
          <a:p>
            <a:endParaRPr lang="en-US" sz="500" dirty="0" smtClean="0">
              <a:latin typeface="Tw Cen MT" panose="020B0602020104020603" pitchFamily="34" charset="0"/>
            </a:endParaRPr>
          </a:p>
          <a:p>
            <a:r>
              <a:rPr lang="en-US" sz="1000" dirty="0" smtClean="0">
                <a:latin typeface="Tw Cen MT" panose="020B0602020104020603" pitchFamily="34" charset="0"/>
              </a:rPr>
              <a:t>Mandatory </a:t>
            </a:r>
            <a:r>
              <a:rPr lang="en-US" sz="1000" dirty="0">
                <a:latin typeface="Tw Cen MT" panose="020B0602020104020603" pitchFamily="34" charset="0"/>
              </a:rPr>
              <a:t>accreditation </a:t>
            </a:r>
            <a:r>
              <a:rPr lang="en-US" sz="1000" dirty="0" smtClean="0">
                <a:latin typeface="Tw Cen MT" panose="020B0602020104020603" pitchFamily="34" charset="0"/>
              </a:rPr>
              <a:t>of 59 trades of skilled </a:t>
            </a:r>
            <a:r>
              <a:rPr lang="en-US" sz="1000" dirty="0">
                <a:latin typeface="Tw Cen MT" panose="020B0602020104020603" pitchFamily="34" charset="0"/>
              </a:rPr>
              <a:t>workers and supervisory personnel under CIDB Act 520 </a:t>
            </a:r>
            <a:r>
              <a:rPr lang="en-US" sz="1000" dirty="0" smtClean="0">
                <a:latin typeface="Tw Cen MT" panose="020B0602020104020603" pitchFamily="34" charset="0"/>
              </a:rPr>
              <a:t>Amended </a:t>
            </a:r>
            <a:r>
              <a:rPr lang="en-US" sz="1000" dirty="0">
                <a:latin typeface="Tw Cen MT" panose="020B0602020104020603" pitchFamily="34" charset="0"/>
              </a:rPr>
              <a:t>2011 came into force on 1 June </a:t>
            </a:r>
            <a:r>
              <a:rPr lang="en-US" sz="1000" dirty="0" smtClean="0">
                <a:latin typeface="Tw Cen MT" panose="020B0602020104020603" pitchFamily="34" charset="0"/>
              </a:rPr>
              <a:t>2016. The Amended </a:t>
            </a:r>
            <a:r>
              <a:rPr lang="en-US" sz="1000" dirty="0">
                <a:latin typeface="Tw Cen MT" panose="020B0602020104020603" pitchFamily="34" charset="0"/>
              </a:rPr>
              <a:t>Schedule 3 of Act 520  </a:t>
            </a:r>
            <a:r>
              <a:rPr lang="en-US" sz="1000" dirty="0" smtClean="0">
                <a:latin typeface="Tw Cen MT" panose="020B0602020104020603" pitchFamily="34" charset="0"/>
              </a:rPr>
              <a:t>currently have only 25 trades of skilled workers and supervisory personnel </a:t>
            </a:r>
            <a:r>
              <a:rPr lang="en-US" sz="1000" dirty="0" err="1" smtClean="0">
                <a:latin typeface="Tw Cen MT" panose="020B0602020104020603" pitchFamily="34" charset="0"/>
              </a:rPr>
              <a:t>gazetted</a:t>
            </a:r>
            <a:r>
              <a:rPr lang="en-US" sz="1000" dirty="0" smtClean="0">
                <a:latin typeface="Tw Cen MT" panose="020B0602020104020603" pitchFamily="34" charset="0"/>
              </a:rPr>
              <a:t> </a:t>
            </a:r>
            <a:r>
              <a:rPr lang="en-US" sz="1000" dirty="0">
                <a:latin typeface="Tw Cen MT" panose="020B0602020104020603" pitchFamily="34" charset="0"/>
              </a:rPr>
              <a:t>on 10 February </a:t>
            </a:r>
            <a:r>
              <a:rPr lang="en-US" sz="1000" dirty="0" smtClean="0">
                <a:latin typeface="Tw Cen MT" panose="020B0602020104020603" pitchFamily="34" charset="0"/>
              </a:rPr>
              <a:t>2017.</a:t>
            </a:r>
          </a:p>
          <a:p>
            <a:endParaRPr lang="en-US" sz="1000" dirty="0">
              <a:latin typeface="Tw Cen MT" panose="020B0602020104020603" pitchFamily="34" charset="0"/>
            </a:endParaRPr>
          </a:p>
          <a:p>
            <a:r>
              <a:rPr lang="en-US" sz="1000" dirty="0" smtClean="0">
                <a:latin typeface="Tw Cen MT" panose="020B0602020104020603" pitchFamily="34" charset="0"/>
              </a:rPr>
              <a:t>Until </a:t>
            </a:r>
            <a:r>
              <a:rPr lang="en-US" sz="1000" dirty="0">
                <a:latin typeface="Tw Cen MT" panose="020B0602020104020603" pitchFamily="34" charset="0"/>
              </a:rPr>
              <a:t>December 2017, 100% of </a:t>
            </a:r>
            <a:r>
              <a:rPr lang="en-US" sz="1000" dirty="0" smtClean="0">
                <a:latin typeface="Tw Cen MT" panose="020B0602020104020603" pitchFamily="34" charset="0"/>
              </a:rPr>
              <a:t>89,256 (66,024 + 23,232) </a:t>
            </a:r>
            <a:r>
              <a:rPr lang="en-US" sz="1000" dirty="0">
                <a:latin typeface="Tw Cen MT" panose="020B0602020104020603" pitchFamily="34" charset="0"/>
              </a:rPr>
              <a:t>application received from assessed skilled workers and supervisory </a:t>
            </a:r>
            <a:r>
              <a:rPr lang="en-US" sz="1000" dirty="0" smtClean="0">
                <a:latin typeface="Tw Cen MT" panose="020B0602020104020603" pitchFamily="34" charset="0"/>
              </a:rPr>
              <a:t>personnel were </a:t>
            </a:r>
            <a:r>
              <a:rPr lang="en-US" sz="1000" dirty="0">
                <a:latin typeface="Tw Cen MT" panose="020B0602020104020603" pitchFamily="34" charset="0"/>
              </a:rPr>
              <a:t>accredited and </a:t>
            </a:r>
            <a:r>
              <a:rPr lang="en-US" sz="1000" dirty="0" smtClean="0">
                <a:latin typeface="Tw Cen MT" panose="020B0602020104020603" pitchFamily="34" charset="0"/>
              </a:rPr>
              <a:t>registered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smtClean="0">
                <a:latin typeface="Tw Cen MT" panose="020B0602020104020603" pitchFamily="34" charset="0"/>
              </a:rPr>
              <a:t>by CIDB.</a:t>
            </a: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Data 2017 (until Dec 2017)</a:t>
            </a:r>
          </a:p>
          <a:p>
            <a:r>
              <a:rPr lang="en-US" sz="1000" dirty="0">
                <a:latin typeface="Tw Cen MT" panose="020B0602020104020603" pitchFamily="34" charset="0"/>
              </a:rPr>
              <a:t>The table below shows the total number of construction personnel listed  by CIDB under the 6 categories of workers as of December 2017. For the purpose of this KPI, only category 2 and category 5 is relevant.</a:t>
            </a: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b="1" dirty="0" smtClean="0">
              <a:solidFill>
                <a:srgbClr val="FF0000"/>
              </a:solidFill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MY" sz="1000" dirty="0" smtClean="0"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0332" y="63798"/>
            <a:ext cx="132523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ms-MY" sz="1400" b="1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PRODUCTIVITY</a:t>
            </a:r>
            <a:endParaRPr lang="ms-MY" sz="14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63" y="-74431"/>
            <a:ext cx="20520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P2-056</a:t>
            </a:r>
            <a:endParaRPr lang="ms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30560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2112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64221"/>
              </p:ext>
            </p:extLst>
          </p:nvPr>
        </p:nvGraphicFramePr>
        <p:xfrm>
          <a:off x="101123" y="6439707"/>
          <a:ext cx="6644734" cy="174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63">
                  <a:extLst>
                    <a:ext uri="{9D8B030D-6E8A-4147-A177-3AD203B41FA5}">
                      <a16:colId xmlns:a16="http://schemas.microsoft.com/office/drawing/2014/main" val="116348213"/>
                    </a:ext>
                  </a:extLst>
                </a:gridCol>
                <a:gridCol w="1413132">
                  <a:extLst>
                    <a:ext uri="{9D8B030D-6E8A-4147-A177-3AD203B41FA5}">
                      <a16:colId xmlns:a16="http://schemas.microsoft.com/office/drawing/2014/main" val="4144450284"/>
                    </a:ext>
                  </a:extLst>
                </a:gridCol>
                <a:gridCol w="1357168">
                  <a:extLst>
                    <a:ext uri="{9D8B030D-6E8A-4147-A177-3AD203B41FA5}">
                      <a16:colId xmlns:a16="http://schemas.microsoft.com/office/drawing/2014/main" val="6907037"/>
                    </a:ext>
                  </a:extLst>
                </a:gridCol>
                <a:gridCol w="1476471">
                  <a:extLst>
                    <a:ext uri="{9D8B030D-6E8A-4147-A177-3AD203B41FA5}">
                      <a16:colId xmlns:a16="http://schemas.microsoft.com/office/drawing/2014/main" val="1475173016"/>
                    </a:ext>
                  </a:extLst>
                </a:gridCol>
              </a:tblGrid>
              <a:tr h="12603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KATEGORI</a:t>
                      </a:r>
                      <a:endParaRPr lang="en-MY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TEMPATAN</a:t>
                      </a:r>
                      <a:endParaRPr lang="en-MY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ASING</a:t>
                      </a:r>
                      <a:endParaRPr lang="en-MY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JUMLAH</a:t>
                      </a:r>
                      <a:endParaRPr lang="en-MY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02757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1. PEKERJA BINAAN AM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281,326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89,377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370,703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234108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2. PEKERJA BINAAN MAHIR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63,671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2,353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66,024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55230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PELATIH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BINAAN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78,316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78,334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51503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4. PENGURUS PROJEK BINAAN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66,101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1,862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67,963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321315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5. PENYELIA BINAAN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22,986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246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23,232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0640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PERSONEL PENTADBIRAN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93,848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1,921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95,405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543006"/>
                  </a:ext>
                </a:extLst>
              </a:tr>
              <a:tr h="126032"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TOTAL:</a:t>
                      </a:r>
                      <a:endParaRPr lang="en-MY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605,884</a:t>
                      </a:r>
                      <a:endParaRPr lang="en-MY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95,777</a:t>
                      </a:r>
                      <a:endParaRPr lang="en-MY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701,661</a:t>
                      </a:r>
                      <a:endParaRPr lang="en-MY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9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85391"/>
              </p:ext>
            </p:extLst>
          </p:nvPr>
        </p:nvGraphicFramePr>
        <p:xfrm>
          <a:off x="2" y="2063918"/>
          <a:ext cx="6858000" cy="229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2124581660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3372148144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844755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621110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17577163"/>
                    </a:ext>
                  </a:extLst>
                </a:gridCol>
              </a:tblGrid>
              <a:tr h="422439"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2016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63032"/>
                  </a:ext>
                </a:extLst>
              </a:tr>
              <a:tr h="178793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rgbClr val="000000"/>
                          </a:solidFill>
                          <a:latin typeface="Tw Cen MT" pitchFamily="34" charset="0"/>
                        </a:rPr>
                        <a:t>Schedule 3 of Act 520 on skills trades reviewed and gazzeted by Q3 2016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100% of 2017 application  by assessed </a:t>
                      </a:r>
                      <a:r>
                        <a:rPr lang="en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skilled workers and supervisory personnel accredited and registered</a:t>
                      </a: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dirty="0" smtClean="0"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2017 Data analytics on accredited skilled workers and supervisory personnel produced by Q1 2018</a:t>
                      </a: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100% of 2018 application  by assessed </a:t>
                      </a:r>
                      <a:r>
                        <a:rPr lang="en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skilled workers and supervisory personnel accredited and registered</a:t>
                      </a: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b="1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2018 Data analytics on accredited skilled workers and supervisory personnel produced by Q1 2019</a:t>
                      </a: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100% of 2019 application  by assessed </a:t>
                      </a:r>
                      <a:r>
                        <a:rPr lang="en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skilled workers and supervisory personnel accredited and registered</a:t>
                      </a: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2019 Data analytics on accredited skilled workers and supervisory personnel produced by Q1 2020</a:t>
                      </a: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100% of 2020 application  by assessed </a:t>
                      </a:r>
                      <a:r>
                        <a:rPr lang="en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skilled workers and supervisory personnel accredited and registered</a:t>
                      </a: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solidFill>
                          <a:srgbClr val="FF0000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2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" y="4540103"/>
            <a:ext cx="6857999" cy="533106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52569"/>
              </p:ext>
            </p:extLst>
          </p:nvPr>
        </p:nvGraphicFramePr>
        <p:xfrm>
          <a:off x="4316819" y="254484"/>
          <a:ext cx="253057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73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 Megat Kamil Azmi Megat Rus Kamarani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Ahmad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Ridzuan Ismail</a:t>
                      </a:r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Nurul Hidayah Abdul Ghani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1" dirty="0" smtClean="0">
                          <a:latin typeface="Tw Cen MT" panose="020B0602020104020603" pitchFamily="34" charset="0"/>
                        </a:rPr>
                        <a:t>KPI LEADER</a:t>
                      </a:r>
                      <a:r>
                        <a:rPr lang="ms-MY" sz="1000" b="1" baseline="0" dirty="0" smtClean="0"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dirty="0" smtClean="0">
                          <a:latin typeface="Tw Cen MT" panose="020B0602020104020603" pitchFamily="34" charset="0"/>
                        </a:rPr>
                        <a:t>CIDB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036"/>
              </p:ext>
            </p:extLst>
          </p:nvPr>
        </p:nvGraphicFramePr>
        <p:xfrm>
          <a:off x="0" y="434520"/>
          <a:ext cx="3934048" cy="132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048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405451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KPI DESCRIPTION</a:t>
                      </a:r>
                    </a:p>
                    <a:p>
                      <a:pPr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All qualified skilled workers and supervisory personnel accredited from Q4 2016 onwards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324644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INITIATIVE</a:t>
                      </a:r>
                    </a:p>
                    <a:p>
                      <a:pPr>
                        <a:lnSpc>
                          <a:spcPct val="88000"/>
                        </a:lnSpc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P2 - Enhance control and balance of workforce supply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185056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P2a - Implement regular industry manpower planning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6536" y="4593269"/>
            <a:ext cx="6864535" cy="10402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w Cen MT" panose="020B0602020104020603" pitchFamily="34" charset="0"/>
              </a:rPr>
              <a:t>Data Analytic 2017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The graph below shows the trend of skilled worker and supervisory personnel accredited and registered by CIDB from January until December 2017. </a:t>
            </a: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r>
              <a:rPr lang="en-US" sz="1000" dirty="0" smtClean="0">
                <a:latin typeface="Tw Cen MT" panose="020B0602020104020603" pitchFamily="34" charset="0"/>
              </a:rPr>
              <a:t>Data collection from July to November 2017 was not available due to data cleaning from SMB system to CIMS.</a:t>
            </a: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MY" sz="1000" dirty="0" smtClean="0"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0332" y="63798"/>
            <a:ext cx="132523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ms-MY" sz="1400" b="1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PRODUCTIVITY</a:t>
            </a:r>
            <a:endParaRPr lang="ms-MY" sz="14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63" y="-74431"/>
            <a:ext cx="20520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P2-056</a:t>
            </a:r>
            <a:endParaRPr lang="ms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30560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 (</a:t>
            </a:r>
            <a:r>
              <a:rPr lang="en-US" sz="900" b="1" dirty="0" err="1" smtClean="0">
                <a:solidFill>
                  <a:schemeClr val="bg1"/>
                </a:solidFill>
                <a:latin typeface="Tw Cen MT" panose="020B0602020104020603" pitchFamily="34" charset="0"/>
              </a:rPr>
              <a:t>con’t</a:t>
            </a:r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2112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rcRect l="13108" r="13394"/>
          <a:stretch>
            <a:fillRect/>
          </a:stretch>
        </p:blipFill>
        <p:spPr bwMode="auto">
          <a:xfrm>
            <a:off x="153698" y="5239420"/>
            <a:ext cx="6400800" cy="38732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67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0585391"/>
              </p:ext>
            </p:extLst>
          </p:nvPr>
        </p:nvGraphicFramePr>
        <p:xfrm>
          <a:off x="2" y="2063918"/>
          <a:ext cx="6858000" cy="22969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2124581660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3372148144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844755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621110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17577163"/>
                    </a:ext>
                  </a:extLst>
                </a:gridCol>
              </a:tblGrid>
              <a:tr h="422439"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2016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2017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20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63032"/>
                  </a:ext>
                </a:extLst>
              </a:tr>
              <a:tr h="1787931"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rgbClr val="000000"/>
                          </a:solidFill>
                          <a:latin typeface="Tw Cen MT" pitchFamily="34" charset="0"/>
                        </a:rPr>
                        <a:t>Schedule 3 of Act 520 on skills trades reviewed and gazzeted by Q3 2016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100% of 2017 application  by assessed </a:t>
                      </a:r>
                      <a:r>
                        <a:rPr lang="en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skilled workers and supervisory personnel accredited and registered</a:t>
                      </a: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US" sz="900" dirty="0" smtClean="0"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2017 Data analytics on accredited skilled workers and supervisory personnel produced by Q1 2018</a:t>
                      </a: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100% of 2018 application  by assessed </a:t>
                      </a:r>
                      <a:r>
                        <a:rPr lang="en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skilled workers and supervisory personnel accredited and registered</a:t>
                      </a: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b="1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2018 Data analytics on accredited skilled workers and supervisory personnel produced by Q1 2019</a:t>
                      </a: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100% of 2019 application  by assessed </a:t>
                      </a:r>
                      <a:r>
                        <a:rPr lang="en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skilled workers and supervisory personnel accredited and registered</a:t>
                      </a: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2019 Data analytics on accredited skilled workers and supervisory personnel produced by Q1 2020</a:t>
                      </a: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ms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100% of 2020 application  by assessed </a:t>
                      </a:r>
                      <a:r>
                        <a:rPr lang="en-MY" sz="900" dirty="0" smtClean="0">
                          <a:solidFill>
                            <a:srgbClr val="231F20"/>
                          </a:solidFill>
                          <a:latin typeface="Tw Cen MT" pitchFamily="34" charset="0"/>
                        </a:rPr>
                        <a:t>skilled workers and supervisory personnel accredited and registered</a:t>
                      </a:r>
                      <a:endParaRPr lang="ms-MY" sz="900" dirty="0" smtClean="0">
                        <a:solidFill>
                          <a:srgbClr val="231F20"/>
                        </a:solidFill>
                        <a:latin typeface="Tw Cen MT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solidFill>
                          <a:srgbClr val="FF0000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2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" y="4540103"/>
            <a:ext cx="6857999" cy="533106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52569"/>
              </p:ext>
            </p:extLst>
          </p:nvPr>
        </p:nvGraphicFramePr>
        <p:xfrm>
          <a:off x="4316819" y="254484"/>
          <a:ext cx="253057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73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 Megat Kamil Azmi Megat Rus Kamarani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Ahmad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Ridzuan Ismail</a:t>
                      </a:r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Nurul Hidayah Abdul Ghani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1" dirty="0" smtClean="0">
                          <a:latin typeface="Tw Cen MT" panose="020B0602020104020603" pitchFamily="34" charset="0"/>
                        </a:rPr>
                        <a:t>KPI LEADER</a:t>
                      </a:r>
                      <a:r>
                        <a:rPr lang="ms-MY" sz="1000" b="1" baseline="0" dirty="0" smtClean="0"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dirty="0" smtClean="0">
                          <a:latin typeface="Tw Cen MT" panose="020B0602020104020603" pitchFamily="34" charset="0"/>
                        </a:rPr>
                        <a:t>CIDB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036"/>
              </p:ext>
            </p:extLst>
          </p:nvPr>
        </p:nvGraphicFramePr>
        <p:xfrm>
          <a:off x="0" y="434520"/>
          <a:ext cx="3934048" cy="132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4048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405451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KPI DESCRIPTION</a:t>
                      </a:r>
                    </a:p>
                    <a:p>
                      <a:pPr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All qualified skilled workers and supervisory personnel accredited from Q4 2016 onwards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324644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INITIATIVE</a:t>
                      </a:r>
                    </a:p>
                    <a:p>
                      <a:pPr>
                        <a:lnSpc>
                          <a:spcPct val="88000"/>
                        </a:lnSpc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P2 - Enhance control and balance of workforce supply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185056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P2a - Implement regular industry manpower planning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6536" y="4593269"/>
            <a:ext cx="6864535" cy="1440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w Cen MT" panose="020B0602020104020603" pitchFamily="34" charset="0"/>
              </a:rPr>
              <a:t>Data 2018 (Until June 2018)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The table below shows the total number of construction personnel listed  by CIDB under the 6 categories of workers as of June 2018. For the purpose of this KPI, only category 2 and category 5 is relevant.</a:t>
            </a: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Data 2018 (Until September 2018)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The table below shows the total number of construction personnel listed  by CIDB under the 6 categories of workers as of June 2018. For the purpose of this KPI, only category 2 and category 5 is relevant.</a:t>
            </a: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MY" sz="1000" dirty="0" smtClean="0"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0332" y="63798"/>
            <a:ext cx="132523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ms-MY" sz="1400" b="1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PRODUCTIVITY</a:t>
            </a:r>
            <a:endParaRPr lang="ms-MY" sz="14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63" y="-74431"/>
            <a:ext cx="20520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P2-056</a:t>
            </a:r>
            <a:endParaRPr lang="ms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30560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 (</a:t>
            </a:r>
            <a:r>
              <a:rPr lang="en-US" sz="900" b="1" dirty="0" err="1" smtClean="0">
                <a:solidFill>
                  <a:schemeClr val="bg1"/>
                </a:solidFill>
                <a:latin typeface="Tw Cen MT" panose="020B0602020104020603" pitchFamily="34" charset="0"/>
              </a:rPr>
              <a:t>con’t</a:t>
            </a:r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)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2112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64221"/>
              </p:ext>
            </p:extLst>
          </p:nvPr>
        </p:nvGraphicFramePr>
        <p:xfrm>
          <a:off x="106258" y="5201051"/>
          <a:ext cx="6644734" cy="174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63">
                  <a:extLst>
                    <a:ext uri="{9D8B030D-6E8A-4147-A177-3AD203B41FA5}">
                      <a16:colId xmlns:a16="http://schemas.microsoft.com/office/drawing/2014/main" val="116348213"/>
                    </a:ext>
                  </a:extLst>
                </a:gridCol>
                <a:gridCol w="1413132">
                  <a:extLst>
                    <a:ext uri="{9D8B030D-6E8A-4147-A177-3AD203B41FA5}">
                      <a16:colId xmlns:a16="http://schemas.microsoft.com/office/drawing/2014/main" val="4144450284"/>
                    </a:ext>
                  </a:extLst>
                </a:gridCol>
                <a:gridCol w="1357168">
                  <a:extLst>
                    <a:ext uri="{9D8B030D-6E8A-4147-A177-3AD203B41FA5}">
                      <a16:colId xmlns:a16="http://schemas.microsoft.com/office/drawing/2014/main" val="6907037"/>
                    </a:ext>
                  </a:extLst>
                </a:gridCol>
                <a:gridCol w="1476471">
                  <a:extLst>
                    <a:ext uri="{9D8B030D-6E8A-4147-A177-3AD203B41FA5}">
                      <a16:colId xmlns:a16="http://schemas.microsoft.com/office/drawing/2014/main" val="1475173016"/>
                    </a:ext>
                  </a:extLst>
                </a:gridCol>
              </a:tblGrid>
              <a:tr h="12603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KATEGORI</a:t>
                      </a:r>
                      <a:endParaRPr lang="en-MY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TEMPATAN</a:t>
                      </a:r>
                      <a:endParaRPr lang="en-MY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ASING</a:t>
                      </a:r>
                      <a:endParaRPr lang="en-MY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JUMLAH</a:t>
                      </a:r>
                      <a:endParaRPr lang="en-MY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02757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1. PEKERJA BINAAN AM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327,910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105,783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433,693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234108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2. PEKERJA BINAAN MAHIR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69,169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3,517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72,686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55230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PELATIH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BINAAN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81,234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81,248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51503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4. PENGURUS PROJEK BINAAN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82,199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3,063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85,262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321315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5. PENYELIA BINAAN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19,955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0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303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20,258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0640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PERSONEL PENTADBIRAN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96,531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0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3,391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99,922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543006"/>
                  </a:ext>
                </a:extLst>
              </a:tr>
              <a:tr h="126032"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TOTAL:</a:t>
                      </a:r>
                      <a:endParaRPr lang="en-MY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 i="0" u="none" strike="noStrike">
                          <a:solidFill>
                            <a:srgbClr val="000000"/>
                          </a:solidFill>
                          <a:latin typeface="+mn-lt"/>
                        </a:rPr>
                        <a:t>676,998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116,071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MY" sz="800" b="1" i="0" u="none" strike="noStrike" dirty="0">
                          <a:solidFill>
                            <a:srgbClr val="000000"/>
                          </a:solidFill>
                          <a:latin typeface="+mn-lt"/>
                        </a:rPr>
                        <a:t>793,069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90344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664221"/>
              </p:ext>
            </p:extLst>
          </p:nvPr>
        </p:nvGraphicFramePr>
        <p:xfrm>
          <a:off x="106257" y="7783316"/>
          <a:ext cx="6644734" cy="1748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963">
                  <a:extLst>
                    <a:ext uri="{9D8B030D-6E8A-4147-A177-3AD203B41FA5}">
                      <a16:colId xmlns:a16="http://schemas.microsoft.com/office/drawing/2014/main" val="116348213"/>
                    </a:ext>
                  </a:extLst>
                </a:gridCol>
                <a:gridCol w="1413132">
                  <a:extLst>
                    <a:ext uri="{9D8B030D-6E8A-4147-A177-3AD203B41FA5}">
                      <a16:colId xmlns:a16="http://schemas.microsoft.com/office/drawing/2014/main" val="4144450284"/>
                    </a:ext>
                  </a:extLst>
                </a:gridCol>
                <a:gridCol w="1357168">
                  <a:extLst>
                    <a:ext uri="{9D8B030D-6E8A-4147-A177-3AD203B41FA5}">
                      <a16:colId xmlns:a16="http://schemas.microsoft.com/office/drawing/2014/main" val="6907037"/>
                    </a:ext>
                  </a:extLst>
                </a:gridCol>
                <a:gridCol w="1476471">
                  <a:extLst>
                    <a:ext uri="{9D8B030D-6E8A-4147-A177-3AD203B41FA5}">
                      <a16:colId xmlns:a16="http://schemas.microsoft.com/office/drawing/2014/main" val="1475173016"/>
                    </a:ext>
                  </a:extLst>
                </a:gridCol>
              </a:tblGrid>
              <a:tr h="126032"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KATEGORI</a:t>
                      </a:r>
                      <a:endParaRPr lang="en-MY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TEMPATAN</a:t>
                      </a:r>
                      <a:endParaRPr lang="en-MY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ASING</a:t>
                      </a:r>
                      <a:endParaRPr lang="en-MY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800" dirty="0" smtClean="0">
                          <a:solidFill>
                            <a:schemeClr val="bg1"/>
                          </a:solidFill>
                        </a:rPr>
                        <a:t>JUMLAH</a:t>
                      </a:r>
                      <a:endParaRPr lang="en-MY" sz="8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1802757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1. PEKERJA BINAAN AM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349,943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112,292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462,235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234108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2. PEKERJA BINAAN MAHIR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71,574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3,535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75,109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9555230"/>
                  </a:ext>
                </a:extLst>
              </a:tr>
              <a:tr h="254994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3.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PELATIH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BINAAN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80,908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13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80,921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6651503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4. PENGURUS PROJEK BINAAN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89,145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3,463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92,608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0321315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5. PENYELIA BINAAN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18,577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266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18,843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0640"/>
                  </a:ext>
                </a:extLst>
              </a:tr>
              <a:tr h="148946">
                <a:tc>
                  <a:txBody>
                    <a:bodyPr/>
                    <a:lstStyle/>
                    <a:p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6.</a:t>
                      </a:r>
                      <a:r>
                        <a:rPr lang="en-US" sz="8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800" dirty="0" smtClean="0">
                          <a:solidFill>
                            <a:schemeClr val="tx1"/>
                          </a:solidFill>
                        </a:rPr>
                        <a:t>PERSONEL PENTADBIRAN</a:t>
                      </a:r>
                      <a:endParaRPr lang="en-MY" sz="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96,378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3,645</a:t>
                      </a:r>
                      <a:endParaRPr lang="en-MY" sz="800" b="0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100,023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9543006"/>
                  </a:ext>
                </a:extLst>
              </a:tr>
              <a:tr h="126032">
                <a:tc>
                  <a:txBody>
                    <a:bodyPr/>
                    <a:lstStyle/>
                    <a:p>
                      <a:pPr algn="r"/>
                      <a:r>
                        <a:rPr lang="en-US" sz="800" b="1" dirty="0" smtClean="0">
                          <a:solidFill>
                            <a:schemeClr val="tx1"/>
                          </a:solidFill>
                        </a:rPr>
                        <a:t>TOTAL:</a:t>
                      </a:r>
                      <a:endParaRPr lang="en-MY" sz="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706,525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123,214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latin typeface="+mn-lt"/>
                        </a:rPr>
                        <a:t>829,739</a:t>
                      </a:r>
                      <a:endParaRPr lang="en-MY" sz="800" b="1" i="0" u="none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5690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7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70668"/>
              </p:ext>
            </p:extLst>
          </p:nvPr>
        </p:nvGraphicFramePr>
        <p:xfrm>
          <a:off x="2" y="2063918"/>
          <a:ext cx="6858000" cy="221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2124581660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3372148144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844755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621110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17577163"/>
                    </a:ext>
                  </a:extLst>
                </a:gridCol>
              </a:tblGrid>
              <a:tr h="422439"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2016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2017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60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40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63032"/>
                  </a:ext>
                </a:extLst>
              </a:tr>
              <a:tr h="1787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Tw Cen MT" pitchFamily="34" charset="0"/>
                        </a:rPr>
                        <a:t>New policy on tiered–visa approved by JKKPA-PATI by Q4 2018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b="1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Tw Cen MT" pitchFamily="34" charset="0"/>
                        </a:rPr>
                        <a:t>Tiered visa implemented for construction workers beginning Q1 2019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solidFill>
                          <a:srgbClr val="FF0000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2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" y="4540103"/>
            <a:ext cx="6857999" cy="533106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52569"/>
              </p:ext>
            </p:extLst>
          </p:nvPr>
        </p:nvGraphicFramePr>
        <p:xfrm>
          <a:off x="4316819" y="254484"/>
          <a:ext cx="253057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73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 Megat Kamil Azmi Megat Rus Kamarani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Ahmad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Ridzuan Ismail</a:t>
                      </a:r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Nurul Hidayah Abdul Ghani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1" dirty="0" smtClean="0">
                          <a:latin typeface="Tw Cen MT" panose="020B0602020104020603" pitchFamily="34" charset="0"/>
                        </a:rPr>
                        <a:t>KPI LEADER</a:t>
                      </a:r>
                      <a:r>
                        <a:rPr lang="ms-MY" sz="1000" b="1" baseline="0" dirty="0" smtClean="0"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dirty="0" smtClean="0">
                          <a:latin typeface="Tw Cen MT" panose="020B0602020104020603" pitchFamily="34" charset="0"/>
                        </a:rPr>
                        <a:t>CIDB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036"/>
              </p:ext>
            </p:extLst>
          </p:nvPr>
        </p:nvGraphicFramePr>
        <p:xfrm>
          <a:off x="-1" y="434520"/>
          <a:ext cx="4051005" cy="11796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1005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405451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KPI DESCRIPTION</a:t>
                      </a:r>
                    </a:p>
                    <a:p>
                      <a:pPr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Tiered-visa programme implemented by Q1 2019</a:t>
                      </a:r>
                      <a:endParaRPr lang="en-MY" sz="1000" b="0" kern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324644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INITIATIVE</a:t>
                      </a:r>
                    </a:p>
                    <a:p>
                      <a:pPr>
                        <a:lnSpc>
                          <a:spcPct val="88000"/>
                        </a:lnSpc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P2 - Enhance control and balance of workforce supply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185056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P2b - Introduce mechanisms to raise skills mix for intake of foreign workers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6536" y="4593271"/>
            <a:ext cx="6864535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w Cen MT" panose="020B0602020104020603" pitchFamily="34" charset="0"/>
              </a:rPr>
              <a:t>This KPI is under the purview of IWG9.</a:t>
            </a: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solidFill>
                  <a:srgbClr val="000000"/>
                </a:solidFill>
                <a:latin typeface="Tw Cen MT" pitchFamily="34" charset="0"/>
              </a:rPr>
              <a:t>New Policy On Tiered–Visa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JKKPA-PATI approved the same </a:t>
            </a:r>
            <a:r>
              <a:rPr lang="en-US" sz="1000" dirty="0" err="1" smtClean="0">
                <a:solidFill>
                  <a:srgbClr val="000000"/>
                </a:solidFill>
                <a:latin typeface="Tw Cen MT" pitchFamily="34" charset="0"/>
              </a:rPr>
              <a:t>programme</a:t>
            </a: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 of Tiered Visa </a:t>
            </a:r>
            <a:r>
              <a:rPr lang="en-US" sz="1000" dirty="0" err="1" smtClean="0">
                <a:solidFill>
                  <a:srgbClr val="000000"/>
                </a:solidFill>
                <a:latin typeface="Tw Cen MT" pitchFamily="34" charset="0"/>
              </a:rPr>
              <a:t>programme</a:t>
            </a: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 that presented by ILMIA, KSM as known as Multi-Tier Levy on 17 August 2017 chaired by  Deputy Prime Minister. The Multi-Tier Levy covers all sectors in Malaysia including construction sector.</a:t>
            </a:r>
            <a:endParaRPr lang="en-US" sz="1000" b="1" dirty="0" smtClean="0">
              <a:solidFill>
                <a:srgbClr val="000000"/>
              </a:solidFill>
              <a:latin typeface="Tw Cen MT" pitchFamily="34" charset="0"/>
            </a:endParaRPr>
          </a:p>
          <a:p>
            <a:r>
              <a:rPr lang="en-US" sz="1000" dirty="0" smtClean="0">
                <a:latin typeface="Tw Cen MT" panose="020B0602020104020603" pitchFamily="34" charset="0"/>
              </a:rPr>
              <a:t>UNIMAS was appointed by ILMIA to conduct </a:t>
            </a:r>
            <a:r>
              <a:rPr lang="en-US" sz="1000" dirty="0">
                <a:latin typeface="Tw Cen MT" panose="020B0602020104020603" pitchFamily="34" charset="0"/>
              </a:rPr>
              <a:t> </a:t>
            </a:r>
            <a:r>
              <a:rPr lang="en-US" sz="1000" dirty="0" smtClean="0">
                <a:latin typeface="Tw Cen MT" panose="020B0602020104020603" pitchFamily="34" charset="0"/>
              </a:rPr>
              <a:t>a study on “Developing Multi-Tier Levy: Malaysian Case Study” for all sectors in Malaysia including construction sector.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The multi-tier levy study inception report was approved by the Technical Committee chaired by ILMIA on 2 March 2018.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Development of multi-tier levy workshop was conducted on 8 March 2018 with ILMIA and related agencies.</a:t>
            </a:r>
          </a:p>
          <a:p>
            <a:r>
              <a:rPr lang="en-US" sz="1000" dirty="0" smtClean="0">
                <a:latin typeface="Tw Cen MT" panose="020B0602020104020603" pitchFamily="34" charset="0"/>
              </a:rPr>
              <a:t>The multi-tier levy study interim report was approved by the committee chaired by ILMIA on 19 March 2018.</a:t>
            </a: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r>
              <a:rPr lang="en-US" sz="1000" dirty="0" smtClean="0">
                <a:latin typeface="Tw Cen MT" panose="020B0602020104020603" pitchFamily="34" charset="0"/>
              </a:rPr>
              <a:t>The mechanism of multi-tier levy has been presented to KKR on 6 April 2018. </a:t>
            </a:r>
          </a:p>
          <a:p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Workshop focusing on construction industry has been conducted on 9 – 11 April 2018.</a:t>
            </a:r>
          </a:p>
          <a:p>
            <a:endParaRPr lang="en-US" sz="1000" dirty="0" smtClean="0">
              <a:solidFill>
                <a:srgbClr val="000000"/>
              </a:solidFill>
              <a:latin typeface="Tw Cen MT" pitchFamily="34" charset="0"/>
            </a:endParaRP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4 </a:t>
            </a:r>
            <a:r>
              <a:rPr lang="en-US" sz="1000" dirty="0" err="1" smtClean="0">
                <a:solidFill>
                  <a:srgbClr val="000000"/>
                </a:solidFill>
                <a:latin typeface="Tw Cen MT" pitchFamily="34" charset="0"/>
              </a:rPr>
              <a:t>Townhall</a:t>
            </a: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 has been conducted as per below:</a:t>
            </a:r>
          </a:p>
          <a:p>
            <a:pPr marL="342900" indent="-342900" eaLnBrk="0" fontAlgn="auto" hangingPunct="0">
              <a:spcBef>
                <a:spcPts val="0"/>
              </a:spcBef>
              <a:spcAft>
                <a:spcPts val="0"/>
              </a:spcAft>
              <a:buAutoNum type="romanLcParenR"/>
              <a:defRPr/>
            </a:pP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North: 16 July 2018</a:t>
            </a:r>
          </a:p>
          <a:p>
            <a:pPr marL="342900" indent="-342900" eaLnBrk="0" fontAlgn="auto" hangingPunct="0">
              <a:spcBef>
                <a:spcPts val="0"/>
              </a:spcBef>
              <a:spcAft>
                <a:spcPts val="0"/>
              </a:spcAft>
              <a:buAutoNum type="romanLcParenR"/>
              <a:defRPr/>
            </a:pP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South: 9 July 2018</a:t>
            </a:r>
          </a:p>
          <a:p>
            <a:pPr marL="342900" indent="-342900" eaLnBrk="0" fontAlgn="auto" hangingPunct="0">
              <a:spcBef>
                <a:spcPts val="0"/>
              </a:spcBef>
              <a:spcAft>
                <a:spcPts val="0"/>
              </a:spcAft>
              <a:buAutoNum type="romanLcParenR"/>
              <a:defRPr/>
            </a:pP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Center: 10 July 2018 </a:t>
            </a:r>
          </a:p>
          <a:p>
            <a:pPr marL="342900" indent="-342900" eaLnBrk="0" fontAlgn="auto" hangingPunct="0">
              <a:spcBef>
                <a:spcPts val="0"/>
              </a:spcBef>
              <a:spcAft>
                <a:spcPts val="0"/>
              </a:spcAft>
              <a:buAutoNum type="romanLcParenR"/>
              <a:defRPr/>
            </a:pP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East: 18 July 2018</a:t>
            </a:r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US" sz="1000" dirty="0" smtClean="0">
              <a:latin typeface="Tw Cen MT" panose="020B0602020104020603" pitchFamily="34" charset="0"/>
            </a:endParaRPr>
          </a:p>
          <a:p>
            <a:endParaRPr lang="en-MY" sz="1000" dirty="0" smtClean="0"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0332" y="63798"/>
            <a:ext cx="132523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ms-MY" sz="1400" b="1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PRODUCTIVITY</a:t>
            </a:r>
            <a:endParaRPr lang="ms-MY" sz="14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63" y="-74431"/>
            <a:ext cx="20520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P2-057</a:t>
            </a:r>
            <a:endParaRPr lang="ms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30560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2112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15" y="2556079"/>
            <a:ext cx="2597358" cy="478968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t" anchorCtr="0">
            <a:spAutoFit/>
          </a:bodyPr>
          <a:lstStyle/>
          <a:p>
            <a:pPr algn="ctr">
              <a:lnSpc>
                <a:spcPct val="88000"/>
              </a:lnSpc>
            </a:pPr>
            <a:r>
              <a:rPr lang="en-US" sz="1000" dirty="0">
                <a:solidFill>
                  <a:srgbClr val="000000"/>
                </a:solidFill>
                <a:latin typeface="Tw Cen MT" pitchFamily="34" charset="0"/>
              </a:rPr>
              <a:t>Note: </a:t>
            </a: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2016 </a:t>
            </a:r>
            <a:r>
              <a:rPr lang="en-US" sz="1000" dirty="0">
                <a:solidFill>
                  <a:srgbClr val="000000"/>
                </a:solidFill>
                <a:latin typeface="Tw Cen MT" pitchFamily="34" charset="0"/>
              </a:rPr>
              <a:t>- </a:t>
            </a: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2017</a:t>
            </a:r>
            <a:endParaRPr lang="en-US" sz="1000" dirty="0">
              <a:solidFill>
                <a:srgbClr val="000000"/>
              </a:solidFill>
              <a:latin typeface="Tw Cen MT" pitchFamily="34" charset="0"/>
            </a:endParaRPr>
          </a:p>
          <a:p>
            <a:pPr algn="ctr">
              <a:lnSpc>
                <a:spcPct val="88000"/>
              </a:lnSpc>
              <a:defRPr/>
            </a:pPr>
            <a:r>
              <a:rPr lang="ms-MY" sz="1000" dirty="0" smtClean="0">
                <a:solidFill>
                  <a:srgbClr val="000000"/>
                </a:solidFill>
                <a:latin typeface="Tw Cen MT" pitchFamily="34" charset="0"/>
              </a:rPr>
              <a:t>Subject to manpower study and policy approval by JKKPA-PATI</a:t>
            </a:r>
            <a:endParaRPr lang="ms-MY" sz="1000" dirty="0">
              <a:solidFill>
                <a:srgbClr val="00000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arallelogram 10"/>
          <p:cNvSpPr/>
          <p:nvPr/>
        </p:nvSpPr>
        <p:spPr>
          <a:xfrm>
            <a:off x="-151501" y="0"/>
            <a:ext cx="2320544" cy="369627"/>
          </a:xfrm>
          <a:prstGeom prst="parallelogram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70668"/>
              </p:ext>
            </p:extLst>
          </p:nvPr>
        </p:nvGraphicFramePr>
        <p:xfrm>
          <a:off x="2" y="2063918"/>
          <a:ext cx="6858000" cy="22103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598">
                  <a:extLst>
                    <a:ext uri="{9D8B030D-6E8A-4147-A177-3AD203B41FA5}">
                      <a16:colId xmlns:a16="http://schemas.microsoft.com/office/drawing/2014/main" val="2124581660"/>
                    </a:ext>
                  </a:extLst>
                </a:gridCol>
                <a:gridCol w="1350335">
                  <a:extLst>
                    <a:ext uri="{9D8B030D-6E8A-4147-A177-3AD203B41FA5}">
                      <a16:colId xmlns:a16="http://schemas.microsoft.com/office/drawing/2014/main" val="3372148144"/>
                    </a:ext>
                  </a:extLst>
                </a:gridCol>
                <a:gridCol w="1392865">
                  <a:extLst>
                    <a:ext uri="{9D8B030D-6E8A-4147-A177-3AD203B41FA5}">
                      <a16:colId xmlns:a16="http://schemas.microsoft.com/office/drawing/2014/main" val="3844755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66211108"/>
                    </a:ext>
                  </a:extLst>
                </a:gridCol>
                <a:gridCol w="1371602">
                  <a:extLst>
                    <a:ext uri="{9D8B030D-6E8A-4147-A177-3AD203B41FA5}">
                      <a16:colId xmlns:a16="http://schemas.microsoft.com/office/drawing/2014/main" val="2017577163"/>
                    </a:ext>
                  </a:extLst>
                </a:gridCol>
              </a:tblGrid>
              <a:tr h="422439"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2016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2017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2018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2019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30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2020</a:t>
                      </a:r>
                    </a:p>
                    <a:p>
                      <a:pPr marL="0" marR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Weightage</a:t>
                      </a:r>
                      <a:r>
                        <a:rPr lang="ms-MY" sz="900" baseline="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 : 40</a:t>
                      </a:r>
                      <a:r>
                        <a:rPr lang="ms-MY" sz="900" dirty="0" smtClean="0">
                          <a:solidFill>
                            <a:schemeClr val="bg1"/>
                          </a:solidFill>
                          <a:latin typeface="Tw Cen MT" panose="020B0602020104020603" pitchFamily="34" charset="0"/>
                        </a:rPr>
                        <a:t>%</a:t>
                      </a:r>
                    </a:p>
                  </a:txBody>
                  <a:tcPr>
                    <a:solidFill>
                      <a:schemeClr val="bg2">
                        <a:lumMod val="50000"/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6563032"/>
                  </a:ext>
                </a:extLst>
              </a:tr>
              <a:tr h="178793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New policy on proportion of skilled (7%): unskilled  (93%)foreign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labour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 implemented by KDN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b="1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defRPr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New policy on proportion of skilled (10%): unskilled  (90%)foreign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labour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 implemented by KDN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New policy on proportion of skilled (15%): unskilled  (85%)foreign </a:t>
                      </a:r>
                      <a:r>
                        <a:rPr lang="en-US" sz="900" dirty="0" err="1" smtClean="0">
                          <a:solidFill>
                            <a:srgbClr val="000000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labour</a:t>
                      </a:r>
                      <a:r>
                        <a:rPr lang="en-US" sz="900" dirty="0" smtClean="0">
                          <a:solidFill>
                            <a:srgbClr val="000000"/>
                          </a:solidFill>
                          <a:latin typeface="Tw Cen MT" pitchFamily="34" charset="0"/>
                          <a:cs typeface="Arial" panose="020B0604020202020204" pitchFamily="34" charset="0"/>
                        </a:rPr>
                        <a:t> implemented by KDN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MY" sz="900" dirty="0">
                        <a:solidFill>
                          <a:srgbClr val="FF0000"/>
                        </a:solidFill>
                        <a:latin typeface="Tw Cen MT" pitchFamily="34" charset="0"/>
                      </a:endParaRPr>
                    </a:p>
                  </a:txBody>
                  <a:tcPr>
                    <a:solidFill>
                      <a:schemeClr val="bg2">
                        <a:lumMod val="50000"/>
                        <a:alpha val="13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320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" y="4540103"/>
            <a:ext cx="6857999" cy="5331062"/>
          </a:xfrm>
          <a:prstGeom prst="rect">
            <a:avLst/>
          </a:prstGeom>
          <a:noFill/>
          <a:ln w="190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ms-MY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652569"/>
              </p:ext>
            </p:extLst>
          </p:nvPr>
        </p:nvGraphicFramePr>
        <p:xfrm>
          <a:off x="4316819" y="254484"/>
          <a:ext cx="2530573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30573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352491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SPONSOR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b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En Megat Kamil Azmi Megat Rus Kamarani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285860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OWNER</a:t>
                      </a:r>
                      <a:r>
                        <a:rPr lang="ms-MY" sz="1000" b="1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algn="r"/>
                      <a:r>
                        <a:rPr lang="pt-BR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Ahmad</a:t>
                      </a:r>
                      <a:r>
                        <a:rPr lang="pt-BR" sz="1000" baseline="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 Ridzuan Ismail</a:t>
                      </a:r>
                      <a:endParaRPr lang="ms-MY" sz="100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251127">
                <a:tc>
                  <a:txBody>
                    <a:bodyPr/>
                    <a:lstStyle/>
                    <a:p>
                      <a:pPr algn="r"/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OIC</a:t>
                      </a:r>
                      <a:endParaRPr lang="ms-MY" sz="1000" b="1" baseline="0" dirty="0" smtClean="0">
                        <a:solidFill>
                          <a:schemeClr val="tx1"/>
                        </a:solidFill>
                        <a:latin typeface="Tw Cen MT" panose="020B0602020104020603" pitchFamily="34" charset="0"/>
                      </a:endParaRPr>
                    </a:p>
                    <a:p>
                      <a:pPr algn="r"/>
                      <a:r>
                        <a:rPr lang="ms-MY" sz="10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Nurul Hidayah Abdul Ghani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  <a:tr h="183585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b="1" dirty="0" smtClean="0">
                          <a:latin typeface="Tw Cen MT" panose="020B0602020104020603" pitchFamily="34" charset="0"/>
                        </a:rPr>
                        <a:t>KPI LEADER</a:t>
                      </a:r>
                      <a:r>
                        <a:rPr lang="ms-MY" sz="1000" b="1" baseline="0" dirty="0" smtClean="0">
                          <a:latin typeface="Tw Cen MT" panose="020B0602020104020603" pitchFamily="34" charset="0"/>
                        </a:rPr>
                        <a:t> 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ms-MY" sz="1000" dirty="0" smtClean="0">
                          <a:latin typeface="Tw Cen MT" panose="020B0602020104020603" pitchFamily="34" charset="0"/>
                        </a:rPr>
                        <a:t>CIDB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376036"/>
              </p:ext>
            </p:extLst>
          </p:nvPr>
        </p:nvGraphicFramePr>
        <p:xfrm>
          <a:off x="-1" y="434520"/>
          <a:ext cx="4125433" cy="1322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25433">
                  <a:extLst>
                    <a:ext uri="{9D8B030D-6E8A-4147-A177-3AD203B41FA5}">
                      <a16:colId xmlns:a16="http://schemas.microsoft.com/office/drawing/2014/main" val="2880578049"/>
                    </a:ext>
                  </a:extLst>
                </a:gridCol>
              </a:tblGrid>
              <a:tr h="405451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KPI DESCRIPTION</a:t>
                      </a:r>
                    </a:p>
                    <a:p>
                      <a:pPr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Proportion of skilled : unskilled foreign labour  improved from 5 : 95 to </a:t>
                      </a:r>
                    </a:p>
                    <a:p>
                      <a:pPr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15 : 85 by Q4 2020</a:t>
                      </a:r>
                      <a:endParaRPr lang="en-US" sz="1000" b="0" kern="1200" dirty="0">
                        <a:solidFill>
                          <a:schemeClr val="tx1"/>
                        </a:solidFill>
                        <a:latin typeface="Tw Cen MT" panose="020B0602020104020603" pitchFamily="34" charset="0"/>
                        <a:ea typeface="+mn-ea"/>
                        <a:cs typeface="+mn-cs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4639380"/>
                  </a:ext>
                </a:extLst>
              </a:tr>
              <a:tr h="324644">
                <a:tc>
                  <a:txBody>
                    <a:bodyPr/>
                    <a:lstStyle/>
                    <a:p>
                      <a:r>
                        <a:rPr lang="ms-MY" sz="1000" b="1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INITIATIVE</a:t>
                      </a:r>
                    </a:p>
                    <a:p>
                      <a:pPr>
                        <a:lnSpc>
                          <a:spcPct val="88000"/>
                        </a:lnSpc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P2 - Enhance control and balance of workforce supply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451171"/>
                  </a:ext>
                </a:extLst>
              </a:tr>
              <a:tr h="185056">
                <a:tc>
                  <a:txBody>
                    <a:bodyPr/>
                    <a:lstStyle/>
                    <a:p>
                      <a:r>
                        <a:rPr lang="ms-MY" sz="1000" b="1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</a:rPr>
                        <a:t>SUB-INITIATIVE</a:t>
                      </a:r>
                    </a:p>
                    <a:p>
                      <a:pPr marL="0" marR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MY" sz="1000" b="0" kern="1200" dirty="0" smtClean="0">
                          <a:solidFill>
                            <a:schemeClr val="tx1"/>
                          </a:solidFill>
                          <a:latin typeface="Tw Cen MT" panose="020B0602020104020603" pitchFamily="34" charset="0"/>
                          <a:ea typeface="+mn-ea"/>
                          <a:cs typeface="+mn-cs"/>
                        </a:rPr>
                        <a:t>P2b - Introduce mechanisms to raise skills mix for intake of foreign workers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499597"/>
                  </a:ext>
                </a:extLst>
              </a:tr>
            </a:tbl>
          </a:graphicData>
        </a:graphic>
      </p:graphicFrame>
      <p:sp>
        <p:nvSpPr>
          <p:cNvPr id="21" name="TextBox 20"/>
          <p:cNvSpPr txBox="1"/>
          <p:nvPr/>
        </p:nvSpPr>
        <p:spPr>
          <a:xfrm>
            <a:off x="-6536" y="4593271"/>
            <a:ext cx="68645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Tw Cen MT" panose="020B0602020104020603" pitchFamily="34" charset="0"/>
              </a:rPr>
              <a:t>Subject to completion of Manpower study under KPI No.55 in </a:t>
            </a:r>
            <a:r>
              <a:rPr lang="en-US" sz="1000" dirty="0" smtClean="0">
                <a:latin typeface="Tw Cen MT" panose="020B0602020104020603" pitchFamily="34" charset="0"/>
              </a:rPr>
              <a:t>2017</a:t>
            </a:r>
          </a:p>
          <a:p>
            <a:endParaRPr lang="en-US" sz="1000" dirty="0">
              <a:latin typeface="Tw Cen MT" panose="020B0602020104020603" pitchFamily="34" charset="0"/>
            </a:endParaRPr>
          </a:p>
          <a:p>
            <a:r>
              <a:rPr lang="en-US" sz="1000" b="1" dirty="0" smtClean="0">
                <a:latin typeface="Tw Cen MT" panose="020B0602020104020603" pitchFamily="34" charset="0"/>
              </a:rPr>
              <a:t>New Policy On </a:t>
            </a:r>
            <a:r>
              <a:rPr lang="en-MY" sz="1000" b="1" dirty="0" smtClean="0">
                <a:latin typeface="Tw Cen MT" panose="020B0602020104020603" pitchFamily="34" charset="0"/>
              </a:rPr>
              <a:t>Proportion of Skilled : Unskilled Foreign Labour </a:t>
            </a:r>
            <a:endParaRPr lang="en-US" sz="1000" b="1" dirty="0" smtClean="0">
              <a:latin typeface="Tw Cen MT" panose="020B0602020104020603" pitchFamily="34" charset="0"/>
            </a:endParaRPr>
          </a:p>
          <a:p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The proportion of </a:t>
            </a:r>
            <a:r>
              <a:rPr lang="en-US" sz="1000" dirty="0" err="1" smtClean="0">
                <a:solidFill>
                  <a:srgbClr val="000000"/>
                </a:solidFill>
                <a:latin typeface="Tw Cen MT" pitchFamily="34" charset="0"/>
              </a:rPr>
              <a:t>skilled:unskilled</a:t>
            </a: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 foreign </a:t>
            </a:r>
            <a:r>
              <a:rPr lang="en-US" sz="1000" dirty="0" err="1" smtClean="0">
                <a:solidFill>
                  <a:srgbClr val="000000"/>
                </a:solidFill>
                <a:latin typeface="Tw Cen MT" pitchFamily="34" charset="0"/>
              </a:rPr>
              <a:t>labour</a:t>
            </a: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 is included in Multi-tier Levy </a:t>
            </a:r>
            <a:r>
              <a:rPr lang="en-US" sz="1000" dirty="0" err="1" smtClean="0">
                <a:solidFill>
                  <a:srgbClr val="000000"/>
                </a:solidFill>
                <a:latin typeface="Tw Cen MT" pitchFamily="34" charset="0"/>
              </a:rPr>
              <a:t>programmme</a:t>
            </a:r>
            <a:r>
              <a:rPr lang="en-US" sz="1000" dirty="0" smtClean="0">
                <a:solidFill>
                  <a:srgbClr val="000000"/>
                </a:solidFill>
                <a:latin typeface="Tw Cen MT" pitchFamily="34" charset="0"/>
              </a:rPr>
              <a:t> which approved by JKKA-PATI on 17 August 2017 chaired by  Deputy Prime Minister. The Multi-Tier Levy covers all sectors in Malaysia including construction sector. </a:t>
            </a:r>
          </a:p>
          <a:p>
            <a:endParaRPr lang="en-MY" sz="1000" dirty="0" smtClean="0">
              <a:solidFill>
                <a:srgbClr val="FF0000"/>
              </a:solidFill>
              <a:latin typeface="Tw Cen MT" panose="020B0602020104020603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110332" y="63798"/>
            <a:ext cx="132523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ms-MY" sz="1400" b="1" dirty="0" smtClean="0">
                <a:solidFill>
                  <a:schemeClr val="bg2">
                    <a:lumMod val="50000"/>
                  </a:schemeClr>
                </a:solidFill>
                <a:latin typeface="Tw Cen MT" panose="020B0602020104020603" pitchFamily="34" charset="0"/>
              </a:rPr>
              <a:t>PRODUCTIVITY</a:t>
            </a:r>
            <a:endParaRPr lang="ms-MY" sz="1400" b="1" dirty="0">
              <a:solidFill>
                <a:schemeClr val="bg2">
                  <a:lumMod val="50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16963" y="-74431"/>
            <a:ext cx="2052076" cy="52322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ms-MY" sz="28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KPI P2-058</a:t>
            </a:r>
            <a:endParaRPr lang="ms-MY" sz="2800" dirty="0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0" y="430560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PROGRESS REPORT UNTIL Q3 2018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0" y="1821122"/>
            <a:ext cx="6858000" cy="230832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" b="1" dirty="0" smtClean="0">
                <a:solidFill>
                  <a:schemeClr val="bg1"/>
                </a:solidFill>
                <a:latin typeface="Tw Cen MT" panose="020B0602020104020603" pitchFamily="34" charset="0"/>
              </a:rPr>
              <a:t>ANNUAL TARGET</a:t>
            </a:r>
            <a:endParaRPr lang="en-MY" sz="900" b="1" dirty="0" smtClean="0">
              <a:solidFill>
                <a:schemeClr val="bg1"/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15" y="2556079"/>
            <a:ext cx="2597358" cy="478968"/>
          </a:xfrm>
          <a:prstGeom prst="rect">
            <a:avLst/>
          </a:prstGeom>
          <a:noFill/>
          <a:ln w="12700">
            <a:solidFill>
              <a:schemeClr val="dk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18000" tIns="36000" rIns="18000" bIns="36000" rtlCol="0" anchor="t" anchorCtr="0">
            <a:spAutoFit/>
          </a:bodyPr>
          <a:lstStyle/>
          <a:p>
            <a:pPr algn="ctr">
              <a:lnSpc>
                <a:spcPct val="88000"/>
              </a:lnSpc>
            </a:pPr>
            <a:r>
              <a:rPr lang="en-US" sz="1000" u="sng" dirty="0">
                <a:solidFill>
                  <a:srgbClr val="000000"/>
                </a:solidFill>
                <a:latin typeface="Tw Cen MT" pitchFamily="34" charset="0"/>
              </a:rPr>
              <a:t>Note: </a:t>
            </a:r>
            <a:r>
              <a:rPr lang="en-US" sz="1000" u="sng" dirty="0" smtClean="0">
                <a:solidFill>
                  <a:srgbClr val="000000"/>
                </a:solidFill>
                <a:latin typeface="Tw Cen MT" pitchFamily="34" charset="0"/>
              </a:rPr>
              <a:t>2016 </a:t>
            </a:r>
            <a:r>
              <a:rPr lang="en-US" sz="1000" u="sng" dirty="0">
                <a:solidFill>
                  <a:srgbClr val="000000"/>
                </a:solidFill>
                <a:latin typeface="Tw Cen MT" pitchFamily="34" charset="0"/>
              </a:rPr>
              <a:t>- </a:t>
            </a:r>
            <a:r>
              <a:rPr lang="en-US" sz="1000" u="sng" dirty="0" smtClean="0">
                <a:solidFill>
                  <a:srgbClr val="000000"/>
                </a:solidFill>
                <a:latin typeface="Tw Cen MT" pitchFamily="34" charset="0"/>
              </a:rPr>
              <a:t>2017</a:t>
            </a:r>
            <a:endParaRPr lang="en-US" sz="1000" u="sng" dirty="0">
              <a:solidFill>
                <a:srgbClr val="000000"/>
              </a:solidFill>
              <a:latin typeface="Tw Cen MT" pitchFamily="34" charset="0"/>
            </a:endParaRPr>
          </a:p>
          <a:p>
            <a:pPr algn="ctr">
              <a:lnSpc>
                <a:spcPct val="88000"/>
              </a:lnSpc>
              <a:defRPr/>
            </a:pPr>
            <a:r>
              <a:rPr lang="ms-MY" sz="1000" dirty="0" smtClean="0">
                <a:solidFill>
                  <a:srgbClr val="000000"/>
                </a:solidFill>
                <a:latin typeface="Tw Cen MT" pitchFamily="34" charset="0"/>
              </a:rPr>
              <a:t>Subject to manpower study and policy approval by JKKPA-PATI</a:t>
            </a:r>
            <a:endParaRPr lang="ms-MY" sz="1000" dirty="0">
              <a:solidFill>
                <a:srgbClr val="000000"/>
              </a:solidFill>
              <a:latin typeface="Tw Cen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213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2144</TotalTime>
  <Words>2138</Words>
  <Application>Microsoft Office PowerPoint</Application>
  <PresentationFormat>A4 Paper (210x297 mm)</PresentationFormat>
  <Paragraphs>600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Tw Cen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Syed Nazir</dc:creator>
  <cp:lastModifiedBy>cidb hq</cp:lastModifiedBy>
  <cp:revision>242</cp:revision>
  <cp:lastPrinted>2018-04-24T01:01:12Z</cp:lastPrinted>
  <dcterms:created xsi:type="dcterms:W3CDTF">2017-12-19T05:02:18Z</dcterms:created>
  <dcterms:modified xsi:type="dcterms:W3CDTF">2019-01-01T07:21:50Z</dcterms:modified>
</cp:coreProperties>
</file>