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28"/>
  </p:notesMasterIdLst>
  <p:sldIdLst>
    <p:sldId id="256" r:id="rId2"/>
    <p:sldId id="257" r:id="rId3"/>
    <p:sldId id="273" r:id="rId4"/>
    <p:sldId id="274" r:id="rId5"/>
    <p:sldId id="275" r:id="rId6"/>
    <p:sldId id="276" r:id="rId7"/>
    <p:sldId id="277" r:id="rId8"/>
    <p:sldId id="278" r:id="rId9"/>
    <p:sldId id="258" r:id="rId10"/>
    <p:sldId id="259" r:id="rId11"/>
    <p:sldId id="260" r:id="rId12"/>
    <p:sldId id="262" r:id="rId13"/>
    <p:sldId id="264" r:id="rId14"/>
    <p:sldId id="265" r:id="rId15"/>
    <p:sldId id="263" r:id="rId16"/>
    <p:sldId id="266" r:id="rId17"/>
    <p:sldId id="267" r:id="rId18"/>
    <p:sldId id="280" r:id="rId19"/>
    <p:sldId id="281" r:id="rId20"/>
    <p:sldId id="282" r:id="rId21"/>
    <p:sldId id="268" r:id="rId22"/>
    <p:sldId id="269" r:id="rId23"/>
    <p:sldId id="270" r:id="rId24"/>
    <p:sldId id="279" r:id="rId25"/>
    <p:sldId id="271"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2" d="100"/>
          <a:sy n="72" d="100"/>
        </p:scale>
        <p:origin x="7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D6977-4AD7-4945-B35B-A8A08A0CEED4}" type="datetimeFigureOut">
              <a:rPr lang="en-MY" smtClean="0"/>
              <a:t>12/6/2018</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B6B15-648C-4E82-83F0-A7E6A661D3B4}" type="slidenum">
              <a:rPr lang="en-MY" smtClean="0"/>
              <a:t>‹#›</a:t>
            </a:fld>
            <a:endParaRPr lang="en-MY"/>
          </a:p>
        </p:txBody>
      </p:sp>
    </p:spTree>
    <p:extLst>
      <p:ext uri="{BB962C8B-B14F-4D97-AF65-F5344CB8AC3E}">
        <p14:creationId xmlns:p14="http://schemas.microsoft.com/office/powerpoint/2010/main" val="3057951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9224E7-338F-4C2B-B319-C269E33391CD}" type="datetimeFigureOut">
              <a:rPr lang="en-MY" smtClean="0"/>
              <a:t>12/6/2018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858EF3E-CF42-41A1-9939-81AA48439BD3}" type="slidenum">
              <a:rPr lang="en-MY" smtClean="0"/>
              <a:t>‹#›</a:t>
            </a:fld>
            <a:endParaRPr lang="en-MY"/>
          </a:p>
        </p:txBody>
      </p:sp>
    </p:spTree>
    <p:extLst>
      <p:ext uri="{BB962C8B-B14F-4D97-AF65-F5344CB8AC3E}">
        <p14:creationId xmlns:p14="http://schemas.microsoft.com/office/powerpoint/2010/main" val="255326922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9224E7-338F-4C2B-B319-C269E33391CD}" type="datetimeFigureOut">
              <a:rPr lang="en-MY" smtClean="0"/>
              <a:t>12/6/2018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858EF3E-CF42-41A1-9939-81AA48439BD3}" type="slidenum">
              <a:rPr lang="en-MY" smtClean="0"/>
              <a:t>‹#›</a:t>
            </a:fld>
            <a:endParaRPr lang="en-MY"/>
          </a:p>
        </p:txBody>
      </p:sp>
    </p:spTree>
    <p:extLst>
      <p:ext uri="{BB962C8B-B14F-4D97-AF65-F5344CB8AC3E}">
        <p14:creationId xmlns:p14="http://schemas.microsoft.com/office/powerpoint/2010/main" val="234468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9224E7-338F-4C2B-B319-C269E33391CD}" type="datetimeFigureOut">
              <a:rPr lang="en-MY" smtClean="0"/>
              <a:t>12/6/2018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858EF3E-CF42-41A1-9939-81AA48439BD3}" type="slidenum">
              <a:rPr lang="en-MY" smtClean="0"/>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90652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9224E7-338F-4C2B-B319-C269E33391CD}" type="datetimeFigureOut">
              <a:rPr lang="en-MY" smtClean="0"/>
              <a:t>12/6/2018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858EF3E-CF42-41A1-9939-81AA48439BD3}" type="slidenum">
              <a:rPr lang="en-MY" smtClean="0"/>
              <a:t>‹#›</a:t>
            </a:fld>
            <a:endParaRPr lang="en-MY"/>
          </a:p>
        </p:txBody>
      </p:sp>
    </p:spTree>
    <p:extLst>
      <p:ext uri="{BB962C8B-B14F-4D97-AF65-F5344CB8AC3E}">
        <p14:creationId xmlns:p14="http://schemas.microsoft.com/office/powerpoint/2010/main" val="4132681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9224E7-338F-4C2B-B319-C269E33391CD}" type="datetimeFigureOut">
              <a:rPr lang="en-MY" smtClean="0"/>
              <a:t>12/6/2018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858EF3E-CF42-41A1-9939-81AA48439BD3}" type="slidenum">
              <a:rPr lang="en-MY" smtClean="0"/>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5806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9224E7-338F-4C2B-B319-C269E33391CD}" type="datetimeFigureOut">
              <a:rPr lang="en-MY" smtClean="0"/>
              <a:t>12/6/2018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858EF3E-CF42-41A1-9939-81AA48439BD3}" type="slidenum">
              <a:rPr lang="en-MY" smtClean="0"/>
              <a:t>‹#›</a:t>
            </a:fld>
            <a:endParaRPr lang="en-MY"/>
          </a:p>
        </p:txBody>
      </p:sp>
    </p:spTree>
    <p:extLst>
      <p:ext uri="{BB962C8B-B14F-4D97-AF65-F5344CB8AC3E}">
        <p14:creationId xmlns:p14="http://schemas.microsoft.com/office/powerpoint/2010/main" val="2343008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224E7-338F-4C2B-B319-C269E33391CD}" type="datetimeFigureOut">
              <a:rPr lang="en-MY" smtClean="0"/>
              <a:t>12/6/2018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858EF3E-CF42-41A1-9939-81AA48439BD3}" type="slidenum">
              <a:rPr lang="en-MY" smtClean="0"/>
              <a:t>‹#›</a:t>
            </a:fld>
            <a:endParaRPr lang="en-MY"/>
          </a:p>
        </p:txBody>
      </p:sp>
    </p:spTree>
    <p:extLst>
      <p:ext uri="{BB962C8B-B14F-4D97-AF65-F5344CB8AC3E}">
        <p14:creationId xmlns:p14="http://schemas.microsoft.com/office/powerpoint/2010/main" val="173785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224E7-338F-4C2B-B319-C269E33391CD}" type="datetimeFigureOut">
              <a:rPr lang="en-MY" smtClean="0"/>
              <a:t>12/6/2018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858EF3E-CF42-41A1-9939-81AA48439BD3}" type="slidenum">
              <a:rPr lang="en-MY" smtClean="0"/>
              <a:t>‹#›</a:t>
            </a:fld>
            <a:endParaRPr lang="en-MY"/>
          </a:p>
        </p:txBody>
      </p:sp>
    </p:spTree>
    <p:extLst>
      <p:ext uri="{BB962C8B-B14F-4D97-AF65-F5344CB8AC3E}">
        <p14:creationId xmlns:p14="http://schemas.microsoft.com/office/powerpoint/2010/main" val="2401990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9224E7-338F-4C2B-B319-C269E33391CD}" type="datetimeFigureOut">
              <a:rPr lang="en-MY" smtClean="0"/>
              <a:t>12/6/2018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858EF3E-CF42-41A1-9939-81AA48439BD3}" type="slidenum">
              <a:rPr lang="en-MY" smtClean="0"/>
              <a:t>‹#›</a:t>
            </a:fld>
            <a:endParaRPr lang="en-MY"/>
          </a:p>
        </p:txBody>
      </p:sp>
    </p:spTree>
    <p:extLst>
      <p:ext uri="{BB962C8B-B14F-4D97-AF65-F5344CB8AC3E}">
        <p14:creationId xmlns:p14="http://schemas.microsoft.com/office/powerpoint/2010/main" val="38049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9224E7-338F-4C2B-B319-C269E33391CD}" type="datetimeFigureOut">
              <a:rPr lang="en-MY" smtClean="0"/>
              <a:t>12/6/2018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0858EF3E-CF42-41A1-9939-81AA48439BD3}" type="slidenum">
              <a:rPr lang="en-MY" smtClean="0"/>
              <a:t>‹#›</a:t>
            </a:fld>
            <a:endParaRPr lang="en-MY"/>
          </a:p>
        </p:txBody>
      </p:sp>
    </p:spTree>
    <p:extLst>
      <p:ext uri="{BB962C8B-B14F-4D97-AF65-F5344CB8AC3E}">
        <p14:creationId xmlns:p14="http://schemas.microsoft.com/office/powerpoint/2010/main" val="78155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9224E7-338F-4C2B-B319-C269E33391CD}" type="datetimeFigureOut">
              <a:rPr lang="en-MY" smtClean="0"/>
              <a:t>12/6/2018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858EF3E-CF42-41A1-9939-81AA48439BD3}" type="slidenum">
              <a:rPr lang="en-MY" smtClean="0"/>
              <a:t>‹#›</a:t>
            </a:fld>
            <a:endParaRPr lang="en-MY"/>
          </a:p>
        </p:txBody>
      </p:sp>
    </p:spTree>
    <p:extLst>
      <p:ext uri="{BB962C8B-B14F-4D97-AF65-F5344CB8AC3E}">
        <p14:creationId xmlns:p14="http://schemas.microsoft.com/office/powerpoint/2010/main" val="372683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9224E7-338F-4C2B-B319-C269E33391CD}" type="datetimeFigureOut">
              <a:rPr lang="en-MY" smtClean="0"/>
              <a:t>12/6/2018</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0858EF3E-CF42-41A1-9939-81AA48439BD3}" type="slidenum">
              <a:rPr lang="en-MY" smtClean="0"/>
              <a:t>‹#›</a:t>
            </a:fld>
            <a:endParaRPr lang="en-MY"/>
          </a:p>
        </p:txBody>
      </p:sp>
    </p:spTree>
    <p:extLst>
      <p:ext uri="{BB962C8B-B14F-4D97-AF65-F5344CB8AC3E}">
        <p14:creationId xmlns:p14="http://schemas.microsoft.com/office/powerpoint/2010/main" val="4127182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9224E7-338F-4C2B-B319-C269E33391CD}" type="datetimeFigureOut">
              <a:rPr lang="en-MY" smtClean="0"/>
              <a:t>12/6/2018</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0858EF3E-CF42-41A1-9939-81AA48439BD3}" type="slidenum">
              <a:rPr lang="en-MY" smtClean="0"/>
              <a:t>‹#›</a:t>
            </a:fld>
            <a:endParaRPr lang="en-MY"/>
          </a:p>
        </p:txBody>
      </p:sp>
    </p:spTree>
    <p:extLst>
      <p:ext uri="{BB962C8B-B14F-4D97-AF65-F5344CB8AC3E}">
        <p14:creationId xmlns:p14="http://schemas.microsoft.com/office/powerpoint/2010/main" val="1654662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224E7-338F-4C2B-B319-C269E33391CD}" type="datetimeFigureOut">
              <a:rPr lang="en-MY" smtClean="0"/>
              <a:t>12/6/2018</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0858EF3E-CF42-41A1-9939-81AA48439BD3}" type="slidenum">
              <a:rPr lang="en-MY" smtClean="0"/>
              <a:t>‹#›</a:t>
            </a:fld>
            <a:endParaRPr lang="en-MY"/>
          </a:p>
        </p:txBody>
      </p:sp>
    </p:spTree>
    <p:extLst>
      <p:ext uri="{BB962C8B-B14F-4D97-AF65-F5344CB8AC3E}">
        <p14:creationId xmlns:p14="http://schemas.microsoft.com/office/powerpoint/2010/main" val="112494798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9224E7-338F-4C2B-B319-C269E33391CD}" type="datetimeFigureOut">
              <a:rPr lang="en-MY" smtClean="0"/>
              <a:t>12/6/2018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858EF3E-CF42-41A1-9939-81AA48439BD3}" type="slidenum">
              <a:rPr lang="en-MY" smtClean="0"/>
              <a:t>‹#›</a:t>
            </a:fld>
            <a:endParaRPr lang="en-MY"/>
          </a:p>
        </p:txBody>
      </p:sp>
    </p:spTree>
    <p:extLst>
      <p:ext uri="{BB962C8B-B14F-4D97-AF65-F5344CB8AC3E}">
        <p14:creationId xmlns:p14="http://schemas.microsoft.com/office/powerpoint/2010/main" val="50004466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0858EF3E-CF42-41A1-9939-81AA48439BD3}" type="slidenum">
              <a:rPr lang="en-MY" smtClean="0"/>
              <a:t>‹#›</a:t>
            </a:fld>
            <a:endParaRPr lang="en-MY"/>
          </a:p>
        </p:txBody>
      </p:sp>
      <p:sp>
        <p:nvSpPr>
          <p:cNvPr id="5" name="Date Placeholder 4"/>
          <p:cNvSpPr>
            <a:spLocks noGrp="1"/>
          </p:cNvSpPr>
          <p:nvPr>
            <p:ph type="dt" sz="half" idx="10"/>
          </p:nvPr>
        </p:nvSpPr>
        <p:spPr/>
        <p:txBody>
          <a:bodyPr/>
          <a:lstStyle/>
          <a:p>
            <a:fld id="{6C9224E7-338F-4C2B-B319-C269E33391CD}" type="datetimeFigureOut">
              <a:rPr lang="en-MY" smtClean="0"/>
              <a:t>12/6/2018</a:t>
            </a:fld>
            <a:endParaRPr lang="en-MY"/>
          </a:p>
        </p:txBody>
      </p:sp>
    </p:spTree>
    <p:extLst>
      <p:ext uri="{BB962C8B-B14F-4D97-AF65-F5344CB8AC3E}">
        <p14:creationId xmlns:p14="http://schemas.microsoft.com/office/powerpoint/2010/main" val="287383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9224E7-338F-4C2B-B319-C269E33391CD}" type="datetimeFigureOut">
              <a:rPr lang="en-MY" smtClean="0"/>
              <a:t>12/6/2018</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858EF3E-CF42-41A1-9939-81AA48439BD3}" type="slidenum">
              <a:rPr lang="en-MY" smtClean="0"/>
              <a:t>‹#›</a:t>
            </a:fld>
            <a:endParaRPr lang="en-MY"/>
          </a:p>
        </p:txBody>
      </p:sp>
    </p:spTree>
    <p:extLst>
      <p:ext uri="{BB962C8B-B14F-4D97-AF65-F5344CB8AC3E}">
        <p14:creationId xmlns:p14="http://schemas.microsoft.com/office/powerpoint/2010/main" val="212291083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i.org/10.1515/9783990434550" TargetMode="Externa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Image result for grey architecture">
            <a:extLst>
              <a:ext uri="{FF2B5EF4-FFF2-40B4-BE49-F238E27FC236}">
                <a16:creationId xmlns:a16="http://schemas.microsoft.com/office/drawing/2014/main" id="{DF4FB096-26D3-4088-810D-3907B8D72ED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98000"/>
                    </a14:imgEffect>
                    <a14:imgEffect>
                      <a14:brightnessContrast bright="17000" contrast="-20000"/>
                    </a14:imgEffect>
                  </a14:imgLayer>
                </a14:imgProps>
              </a:ext>
              <a:ext uri="{28A0092B-C50C-407E-A947-70E740481C1C}">
                <a14:useLocalDpi xmlns:a14="http://schemas.microsoft.com/office/drawing/2010/main" val="0"/>
              </a:ext>
            </a:extLst>
          </a:blip>
          <a:srcRect/>
          <a:stretch>
            <a:fillRect/>
          </a:stretch>
        </p:blipFill>
        <p:spPr bwMode="auto">
          <a:xfrm>
            <a:off x="0" y="1219201"/>
            <a:ext cx="12192000" cy="5638800"/>
          </a:xfrm>
          <a:prstGeom prst="rect">
            <a:avLst/>
          </a:prstGeom>
          <a:solidFill>
            <a:schemeClr val="bg1"/>
          </a:solidFill>
        </p:spPr>
      </p:pic>
      <p:sp>
        <p:nvSpPr>
          <p:cNvPr id="5" name="Title 1">
            <a:extLst>
              <a:ext uri="{FF2B5EF4-FFF2-40B4-BE49-F238E27FC236}">
                <a16:creationId xmlns:a16="http://schemas.microsoft.com/office/drawing/2014/main" id="{B916ECCE-F8E3-4B94-9C39-CA54BD306441}"/>
              </a:ext>
            </a:extLst>
          </p:cNvPr>
          <p:cNvSpPr>
            <a:spLocks noGrp="1"/>
          </p:cNvSpPr>
          <p:nvPr>
            <p:ph type="ctrTitle"/>
          </p:nvPr>
        </p:nvSpPr>
        <p:spPr>
          <a:xfrm>
            <a:off x="1524000" y="2708508"/>
            <a:ext cx="9144000" cy="1251144"/>
          </a:xfrm>
        </p:spPr>
        <p:txBody>
          <a:bodyPr>
            <a:noAutofit/>
          </a:bodyPr>
          <a:lstStyle/>
          <a:p>
            <a:r>
              <a:rPr lang="en-GB" sz="3200" b="1" dirty="0">
                <a:solidFill>
                  <a:schemeClr val="bg1"/>
                </a:solidFill>
                <a:latin typeface="Century Gothic" panose="020B0502020202020204" pitchFamily="34" charset="0"/>
              </a:rPr>
              <a:t>PRODUCTIVITY OF BUILDING INFORMATION MODELLING (BIM)</a:t>
            </a:r>
            <a:endParaRPr lang="en-MY" sz="3200" b="1" dirty="0">
              <a:solidFill>
                <a:schemeClr val="bg1"/>
              </a:solidFill>
              <a:latin typeface="Century Gothic" panose="020B0502020202020204" pitchFamily="34" charset="0"/>
            </a:endParaRPr>
          </a:p>
        </p:txBody>
      </p:sp>
      <p:cxnSp>
        <p:nvCxnSpPr>
          <p:cNvPr id="7" name="Straight Connector 6">
            <a:extLst>
              <a:ext uri="{FF2B5EF4-FFF2-40B4-BE49-F238E27FC236}">
                <a16:creationId xmlns:a16="http://schemas.microsoft.com/office/drawing/2014/main" id="{E359843B-9B71-4991-A1D7-5BACFFD80FF7}"/>
              </a:ext>
            </a:extLst>
          </p:cNvPr>
          <p:cNvCxnSpPr/>
          <p:nvPr/>
        </p:nvCxnSpPr>
        <p:spPr>
          <a:xfrm>
            <a:off x="1524000" y="4149492"/>
            <a:ext cx="9144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8" name="Picture 7" descr="CIDB_20100628">
            <a:extLst>
              <a:ext uri="{FF2B5EF4-FFF2-40B4-BE49-F238E27FC236}">
                <a16:creationId xmlns:a16="http://schemas.microsoft.com/office/drawing/2014/main" id="{1D052E50-4208-4EA7-8602-6F442FD5ABB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781884" y="342432"/>
            <a:ext cx="1996359" cy="668056"/>
          </a:xfrm>
          <a:prstGeom prst="rect">
            <a:avLst/>
          </a:prstGeom>
          <a:noFill/>
          <a:ln>
            <a:noFill/>
          </a:ln>
        </p:spPr>
      </p:pic>
      <p:pic>
        <p:nvPicPr>
          <p:cNvPr id="9" name="Picture 8" descr="C:\Users\farhan\AppData\Local\Microsoft\Windows\INetCache\Content.Word\CREAM logo_horizontal option 2.png">
            <a:extLst>
              <a:ext uri="{FF2B5EF4-FFF2-40B4-BE49-F238E27FC236}">
                <a16:creationId xmlns:a16="http://schemas.microsoft.com/office/drawing/2014/main" id="{EDBC8A32-6455-4253-859A-EC1D1D693884}"/>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65372" y="380874"/>
            <a:ext cx="2240164" cy="603586"/>
          </a:xfrm>
          <a:prstGeom prst="rect">
            <a:avLst/>
          </a:prstGeom>
          <a:noFill/>
          <a:ln>
            <a:noFill/>
          </a:ln>
        </p:spPr>
      </p:pic>
      <p:sp>
        <p:nvSpPr>
          <p:cNvPr id="10" name="Title 1">
            <a:extLst>
              <a:ext uri="{FF2B5EF4-FFF2-40B4-BE49-F238E27FC236}">
                <a16:creationId xmlns:a16="http://schemas.microsoft.com/office/drawing/2014/main" id="{8D60D380-DCF3-46F3-876D-E3137EA4D227}"/>
              </a:ext>
            </a:extLst>
          </p:cNvPr>
          <p:cNvSpPr txBox="1">
            <a:spLocks/>
          </p:cNvSpPr>
          <p:nvPr/>
        </p:nvSpPr>
        <p:spPr>
          <a:xfrm>
            <a:off x="768626" y="4149491"/>
            <a:ext cx="9899374" cy="1699255"/>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b="1" dirty="0">
                <a:solidFill>
                  <a:schemeClr val="bg1"/>
                </a:solidFill>
                <a:latin typeface="Century Gothic" panose="020B0502020202020204" pitchFamily="34" charset="0"/>
              </a:rPr>
              <a:t>RESEARCH TITLE:	</a:t>
            </a:r>
            <a:r>
              <a:rPr lang="en-US" sz="3200" b="1" dirty="0">
                <a:solidFill>
                  <a:schemeClr val="bg1"/>
                </a:solidFill>
                <a:latin typeface="Century Gothic" panose="020B0502020202020204" pitchFamily="34" charset="0"/>
              </a:rPr>
              <a:t>COST BENEFIT ANALYSIS (CBA) OF BUILDING INFORMATION MODELLING (BIM) IN THE MALAYSIA CONSTRUCTION INDUSTRY</a:t>
            </a:r>
            <a:r>
              <a:rPr lang="en-GB" sz="3200" b="1" dirty="0">
                <a:solidFill>
                  <a:schemeClr val="bg1"/>
                </a:solidFill>
                <a:latin typeface="Century Gothic" panose="020B0502020202020204" pitchFamily="34" charset="0"/>
              </a:rPr>
              <a:t>	</a:t>
            </a:r>
            <a:endParaRPr lang="en-MY" sz="3200" b="1" dirty="0">
              <a:solidFill>
                <a:schemeClr val="bg1"/>
              </a:solidFill>
              <a:latin typeface="Century Gothic" panose="020B0502020202020204" pitchFamily="34" charset="0"/>
            </a:endParaRPr>
          </a:p>
        </p:txBody>
      </p:sp>
    </p:spTree>
    <p:extLst>
      <p:ext uri="{BB962C8B-B14F-4D97-AF65-F5344CB8AC3E}">
        <p14:creationId xmlns:p14="http://schemas.microsoft.com/office/powerpoint/2010/main" val="1176393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81CC48BF-FC34-47D7-B107-BF6162D1F3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293" y="243159"/>
            <a:ext cx="718163" cy="718163"/>
          </a:xfrm>
          <a:prstGeom prst="rect">
            <a:avLst/>
          </a:prstGeom>
        </p:spPr>
      </p:pic>
      <p:sp>
        <p:nvSpPr>
          <p:cNvPr id="5" name="TextBox 4">
            <a:extLst>
              <a:ext uri="{FF2B5EF4-FFF2-40B4-BE49-F238E27FC236}">
                <a16:creationId xmlns:a16="http://schemas.microsoft.com/office/drawing/2014/main" id="{0DE85DED-4E4F-414E-89FE-831C0B8850C8}"/>
              </a:ext>
            </a:extLst>
          </p:cNvPr>
          <p:cNvSpPr txBox="1"/>
          <p:nvPr/>
        </p:nvSpPr>
        <p:spPr>
          <a:xfrm>
            <a:off x="1001456" y="237798"/>
            <a:ext cx="8030818" cy="707886"/>
          </a:xfrm>
          <a:prstGeom prst="rect">
            <a:avLst/>
          </a:prstGeom>
          <a:noFill/>
          <a:ln w="15875">
            <a:solidFill>
              <a:srgbClr val="FF0000"/>
            </a:solidFill>
          </a:ln>
        </p:spPr>
        <p:txBody>
          <a:bodyPr wrap="square" rtlCol="0">
            <a:spAutoFit/>
          </a:bodyPr>
          <a:lstStyle/>
          <a:p>
            <a:r>
              <a:rPr lang="en-MY" sz="4000" dirty="0">
                <a:latin typeface="Cambria" panose="02040503050406030204" pitchFamily="18" charset="0"/>
              </a:rPr>
              <a:t>METHODOLOGY</a:t>
            </a:r>
          </a:p>
        </p:txBody>
      </p:sp>
      <p:sp>
        <p:nvSpPr>
          <p:cNvPr id="6" name="Oval 5">
            <a:extLst>
              <a:ext uri="{FF2B5EF4-FFF2-40B4-BE49-F238E27FC236}">
                <a16:creationId xmlns:a16="http://schemas.microsoft.com/office/drawing/2014/main" id="{BDC97031-55FA-462F-9D73-A095ABD8651A}"/>
              </a:ext>
            </a:extLst>
          </p:cNvPr>
          <p:cNvSpPr/>
          <p:nvPr/>
        </p:nvSpPr>
        <p:spPr>
          <a:xfrm>
            <a:off x="4348404" y="4038441"/>
            <a:ext cx="3652101" cy="467520"/>
          </a:xfrm>
          <a:prstGeom prst="ellipse">
            <a:avLst/>
          </a:prstGeom>
          <a:gradFill flip="none" rotWithShape="1">
            <a:gsLst>
              <a:gs pos="0">
                <a:sysClr val="windowText" lastClr="000000">
                  <a:lumMod val="85000"/>
                  <a:lumOff val="15000"/>
                </a:sysClr>
              </a:gs>
              <a:gs pos="100000">
                <a:schemeClr val="tx1">
                  <a:alpha val="0"/>
                </a:schemeClr>
              </a:gs>
            </a:gsLst>
            <a:path path="shape">
              <a:fillToRect l="50000" t="50000" r="50000" b="50000"/>
            </a:path>
            <a:tileRect/>
          </a:gradFill>
          <a:ln w="25400" cap="flat" cmpd="sng" algn="ctr">
            <a:noFill/>
            <a:prstDash val="solid"/>
          </a:ln>
          <a:effectLst/>
        </p:spPr>
        <p:txBody>
          <a:bodyPr rtlCol="0" anchor="ctr"/>
          <a:lstStyle/>
          <a:p>
            <a:pPr algn="ctr" defTabSz="914126">
              <a:defRPr/>
            </a:pPr>
            <a:endParaRPr lang="en-US" sz="1799" kern="0">
              <a:solidFill>
                <a:sysClr val="window" lastClr="FFFFFF"/>
              </a:solidFill>
            </a:endParaRPr>
          </a:p>
        </p:txBody>
      </p:sp>
      <p:sp>
        <p:nvSpPr>
          <p:cNvPr id="7" name="Oval 6">
            <a:extLst>
              <a:ext uri="{FF2B5EF4-FFF2-40B4-BE49-F238E27FC236}">
                <a16:creationId xmlns:a16="http://schemas.microsoft.com/office/drawing/2014/main" id="{F4937328-5638-485A-9FB5-B76095976BC6}"/>
              </a:ext>
            </a:extLst>
          </p:cNvPr>
          <p:cNvSpPr/>
          <p:nvPr/>
        </p:nvSpPr>
        <p:spPr>
          <a:xfrm>
            <a:off x="8244492" y="3505181"/>
            <a:ext cx="2743877" cy="386380"/>
          </a:xfrm>
          <a:prstGeom prst="ellipse">
            <a:avLst/>
          </a:prstGeom>
          <a:gradFill flip="none" rotWithShape="1">
            <a:gsLst>
              <a:gs pos="0">
                <a:sysClr val="windowText" lastClr="000000">
                  <a:lumMod val="85000"/>
                  <a:lumOff val="15000"/>
                </a:sysClr>
              </a:gs>
              <a:gs pos="100000">
                <a:schemeClr val="tx1">
                  <a:alpha val="0"/>
                </a:schemeClr>
              </a:gs>
            </a:gsLst>
            <a:path path="shape">
              <a:fillToRect l="50000" t="50000" r="50000" b="50000"/>
            </a:path>
            <a:tileRect/>
          </a:gradFill>
          <a:ln w="25400" cap="flat" cmpd="sng" algn="ctr">
            <a:noFill/>
            <a:prstDash val="solid"/>
          </a:ln>
          <a:effectLst/>
        </p:spPr>
        <p:txBody>
          <a:bodyPr rtlCol="0" anchor="ctr"/>
          <a:lstStyle/>
          <a:p>
            <a:pPr algn="ctr" defTabSz="914126">
              <a:defRPr/>
            </a:pPr>
            <a:endParaRPr lang="en-US" sz="1799" kern="0">
              <a:solidFill>
                <a:sysClr val="window" lastClr="FFFFFF"/>
              </a:solidFill>
            </a:endParaRPr>
          </a:p>
        </p:txBody>
      </p:sp>
      <p:sp>
        <p:nvSpPr>
          <p:cNvPr id="8" name="Oval 7">
            <a:extLst>
              <a:ext uri="{FF2B5EF4-FFF2-40B4-BE49-F238E27FC236}">
                <a16:creationId xmlns:a16="http://schemas.microsoft.com/office/drawing/2014/main" id="{2ACD48B4-D76A-4298-B783-75FB924B37BD}"/>
              </a:ext>
            </a:extLst>
          </p:cNvPr>
          <p:cNvSpPr/>
          <p:nvPr/>
        </p:nvSpPr>
        <p:spPr>
          <a:xfrm>
            <a:off x="1220471" y="3505181"/>
            <a:ext cx="2743877" cy="386380"/>
          </a:xfrm>
          <a:prstGeom prst="ellipse">
            <a:avLst/>
          </a:prstGeom>
          <a:gradFill flip="none" rotWithShape="1">
            <a:gsLst>
              <a:gs pos="0">
                <a:sysClr val="windowText" lastClr="000000">
                  <a:lumMod val="85000"/>
                  <a:lumOff val="15000"/>
                </a:sysClr>
              </a:gs>
              <a:gs pos="100000">
                <a:schemeClr val="tx1">
                  <a:alpha val="0"/>
                </a:schemeClr>
              </a:gs>
            </a:gsLst>
            <a:path path="shape">
              <a:fillToRect l="50000" t="50000" r="50000" b="50000"/>
            </a:path>
            <a:tileRect/>
          </a:gradFill>
          <a:ln w="25400" cap="flat" cmpd="sng" algn="ctr">
            <a:noFill/>
            <a:prstDash val="solid"/>
          </a:ln>
          <a:effectLst/>
        </p:spPr>
        <p:txBody>
          <a:bodyPr rtlCol="0" anchor="ctr"/>
          <a:lstStyle/>
          <a:p>
            <a:pPr algn="ctr" defTabSz="914126">
              <a:defRPr/>
            </a:pPr>
            <a:endParaRPr lang="en-US" sz="1799" kern="0">
              <a:solidFill>
                <a:sysClr val="window" lastClr="FFFFFF"/>
              </a:solidFill>
            </a:endParaRPr>
          </a:p>
        </p:txBody>
      </p:sp>
      <p:grpSp>
        <p:nvGrpSpPr>
          <p:cNvPr id="9" name="Group 43">
            <a:extLst>
              <a:ext uri="{FF2B5EF4-FFF2-40B4-BE49-F238E27FC236}">
                <a16:creationId xmlns:a16="http://schemas.microsoft.com/office/drawing/2014/main" id="{17810CEB-3E4A-438D-9D77-063221F0AD01}"/>
              </a:ext>
            </a:extLst>
          </p:cNvPr>
          <p:cNvGrpSpPr/>
          <p:nvPr/>
        </p:nvGrpSpPr>
        <p:grpSpPr>
          <a:xfrm>
            <a:off x="8222045" y="1905397"/>
            <a:ext cx="2795016" cy="2795016"/>
            <a:chOff x="2683249" y="1825999"/>
            <a:chExt cx="2181785" cy="2181785"/>
          </a:xfrm>
          <a:scene3d>
            <a:camera prst="perspectiveRelaxed">
              <a:rot lat="16800000" lon="0" rev="0"/>
            </a:camera>
            <a:lightRig rig="balanced" dir="t">
              <a:rot lat="0" lon="0" rev="4200000"/>
            </a:lightRig>
          </a:scene3d>
        </p:grpSpPr>
        <p:sp>
          <p:nvSpPr>
            <p:cNvPr id="10" name="Oval 9">
              <a:extLst>
                <a:ext uri="{FF2B5EF4-FFF2-40B4-BE49-F238E27FC236}">
                  <a16:creationId xmlns:a16="http://schemas.microsoft.com/office/drawing/2014/main" id="{61732E49-8C34-42C0-8793-B843F9EDE83B}"/>
                </a:ext>
              </a:extLst>
            </p:cNvPr>
            <p:cNvSpPr/>
            <p:nvPr/>
          </p:nvSpPr>
          <p:spPr>
            <a:xfrm>
              <a:off x="2683249" y="1825999"/>
              <a:ext cx="2181785" cy="2181785"/>
            </a:xfrm>
            <a:prstGeom prst="ellipse">
              <a:avLst/>
            </a:prstGeom>
            <a:solidFill>
              <a:schemeClr val="accent1"/>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1" name="Oval 10">
              <a:extLst>
                <a:ext uri="{FF2B5EF4-FFF2-40B4-BE49-F238E27FC236}">
                  <a16:creationId xmlns:a16="http://schemas.microsoft.com/office/drawing/2014/main" id="{659D9201-66BC-4752-895F-6C7CC079D65D}"/>
                </a:ext>
              </a:extLst>
            </p:cNvPr>
            <p:cNvSpPr/>
            <p:nvPr/>
          </p:nvSpPr>
          <p:spPr>
            <a:xfrm>
              <a:off x="2892519" y="2035269"/>
              <a:ext cx="1763245" cy="1763245"/>
            </a:xfrm>
            <a:prstGeom prst="ellipse">
              <a:avLst/>
            </a:prstGeom>
            <a:solidFill>
              <a:schemeClr val="bg1"/>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2" name="Oval 11">
              <a:extLst>
                <a:ext uri="{FF2B5EF4-FFF2-40B4-BE49-F238E27FC236}">
                  <a16:creationId xmlns:a16="http://schemas.microsoft.com/office/drawing/2014/main" id="{5BDC06BA-57F2-4E50-B32D-AD7E458EE4D4}"/>
                </a:ext>
              </a:extLst>
            </p:cNvPr>
            <p:cNvSpPr/>
            <p:nvPr/>
          </p:nvSpPr>
          <p:spPr>
            <a:xfrm>
              <a:off x="3140169" y="2282919"/>
              <a:ext cx="1267945" cy="1267945"/>
            </a:xfrm>
            <a:prstGeom prst="ellipse">
              <a:avLst/>
            </a:prstGeom>
            <a:solidFill>
              <a:schemeClr val="accent1">
                <a:lumMod val="60000"/>
                <a:lumOff val="40000"/>
              </a:schemeClr>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3" name="Oval 12">
              <a:extLst>
                <a:ext uri="{FF2B5EF4-FFF2-40B4-BE49-F238E27FC236}">
                  <a16:creationId xmlns:a16="http://schemas.microsoft.com/office/drawing/2014/main" id="{EAA759A7-5225-433C-A57D-D082696C1199}"/>
                </a:ext>
              </a:extLst>
            </p:cNvPr>
            <p:cNvSpPr/>
            <p:nvPr/>
          </p:nvSpPr>
          <p:spPr>
            <a:xfrm>
              <a:off x="3355041" y="2497791"/>
              <a:ext cx="838200" cy="838200"/>
            </a:xfrm>
            <a:prstGeom prst="ellipse">
              <a:avLst/>
            </a:prstGeom>
            <a:solidFill>
              <a:schemeClr val="bg1"/>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4" name="Oval 13">
              <a:extLst>
                <a:ext uri="{FF2B5EF4-FFF2-40B4-BE49-F238E27FC236}">
                  <a16:creationId xmlns:a16="http://schemas.microsoft.com/office/drawing/2014/main" id="{E6F21865-E8C5-4CE8-9262-24231DA73A59}"/>
                </a:ext>
              </a:extLst>
            </p:cNvPr>
            <p:cNvSpPr/>
            <p:nvPr/>
          </p:nvSpPr>
          <p:spPr>
            <a:xfrm>
              <a:off x="3545541" y="2688291"/>
              <a:ext cx="457200" cy="457200"/>
            </a:xfrm>
            <a:prstGeom prst="ellipse">
              <a:avLst/>
            </a:prstGeom>
            <a:solidFill>
              <a:schemeClr val="accent1"/>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grpSp>
        <p:nvGrpSpPr>
          <p:cNvPr id="15" name="Group 14">
            <a:extLst>
              <a:ext uri="{FF2B5EF4-FFF2-40B4-BE49-F238E27FC236}">
                <a16:creationId xmlns:a16="http://schemas.microsoft.com/office/drawing/2014/main" id="{4C41BF54-E0B2-4F7B-B10E-F06FBB1DE98F}"/>
              </a:ext>
            </a:extLst>
          </p:cNvPr>
          <p:cNvGrpSpPr/>
          <p:nvPr/>
        </p:nvGrpSpPr>
        <p:grpSpPr>
          <a:xfrm>
            <a:off x="8115245" y="4199567"/>
            <a:ext cx="3008616" cy="1667198"/>
            <a:chOff x="7199812" y="1868103"/>
            <a:chExt cx="3009400" cy="1667632"/>
          </a:xfrm>
        </p:grpSpPr>
        <p:sp>
          <p:nvSpPr>
            <p:cNvPr id="16" name="TextBox 15">
              <a:extLst>
                <a:ext uri="{FF2B5EF4-FFF2-40B4-BE49-F238E27FC236}">
                  <a16:creationId xmlns:a16="http://schemas.microsoft.com/office/drawing/2014/main" id="{4D6094C2-4D8F-4C17-AAAA-792A57CF3A24}"/>
                </a:ext>
              </a:extLst>
            </p:cNvPr>
            <p:cNvSpPr txBox="1"/>
            <p:nvPr/>
          </p:nvSpPr>
          <p:spPr>
            <a:xfrm>
              <a:off x="7661516" y="1868103"/>
              <a:ext cx="2085993" cy="400110"/>
            </a:xfrm>
            <a:prstGeom prst="rect">
              <a:avLst/>
            </a:prstGeom>
            <a:noFill/>
          </p:spPr>
          <p:txBody>
            <a:bodyPr wrap="square" rtlCol="0" anchor="ctr">
              <a:spAutoFit/>
            </a:bodyPr>
            <a:lstStyle/>
            <a:p>
              <a:pPr algn="ctr"/>
              <a:r>
                <a:rPr lang="en-US" sz="1999" b="1" dirty="0">
                  <a:solidFill>
                    <a:schemeClr val="accent6"/>
                  </a:solidFill>
                  <a:latin typeface="Arial" pitchFamily="34" charset="0"/>
                  <a:cs typeface="Arial" pitchFamily="34" charset="0"/>
                </a:rPr>
                <a:t>BIM Report</a:t>
              </a:r>
            </a:p>
          </p:txBody>
        </p:sp>
        <p:sp>
          <p:nvSpPr>
            <p:cNvPr id="17" name="Rectangle 16">
              <a:extLst>
                <a:ext uri="{FF2B5EF4-FFF2-40B4-BE49-F238E27FC236}">
                  <a16:creationId xmlns:a16="http://schemas.microsoft.com/office/drawing/2014/main" id="{CE6B2DFD-51CC-41FB-9EBA-F0F8647CCE8F}"/>
                </a:ext>
              </a:extLst>
            </p:cNvPr>
            <p:cNvSpPr/>
            <p:nvPr/>
          </p:nvSpPr>
          <p:spPr>
            <a:xfrm>
              <a:off x="7199812" y="2316535"/>
              <a:ext cx="3009400" cy="1219200"/>
            </a:xfrm>
            <a:prstGeom prst="rect">
              <a:avLst/>
            </a:prstGeom>
            <a:noFill/>
            <a:ln w="12700" cap="flat" cmpd="sng" algn="ctr">
              <a:noFill/>
              <a:prstDash val="solid"/>
            </a:ln>
            <a:effectLst/>
          </p:spPr>
          <p:txBody>
            <a:bodyPr lIns="91416" tIns="0" rIns="91416" bIns="0" rtlCol="0" anchor="t"/>
            <a:lstStyle/>
            <a:p>
              <a:pPr lvl="0" algn="just">
                <a:defRPr/>
              </a:pPr>
              <a:r>
                <a:rPr lang="en-US" kern="0" dirty="0">
                  <a:latin typeface="Arial" pitchFamily="34" charset="0"/>
                  <a:cs typeface="Arial" pitchFamily="34" charset="0"/>
                </a:rPr>
                <a:t>A report on BIM’s productivity as research outcome will be produced for wide implementation of BIM in Malaysia.</a:t>
              </a:r>
            </a:p>
          </p:txBody>
        </p:sp>
      </p:grpSp>
      <p:grpSp>
        <p:nvGrpSpPr>
          <p:cNvPr id="18" name="Group 15">
            <a:extLst>
              <a:ext uri="{FF2B5EF4-FFF2-40B4-BE49-F238E27FC236}">
                <a16:creationId xmlns:a16="http://schemas.microsoft.com/office/drawing/2014/main" id="{11B16179-C31C-4582-AA19-66EF5E694096}"/>
              </a:ext>
            </a:extLst>
          </p:cNvPr>
          <p:cNvGrpSpPr/>
          <p:nvPr/>
        </p:nvGrpSpPr>
        <p:grpSpPr>
          <a:xfrm>
            <a:off x="9346687" y="1394797"/>
            <a:ext cx="545732" cy="1985651"/>
            <a:chOff x="1536700" y="927100"/>
            <a:chExt cx="939800" cy="3419475"/>
          </a:xfrm>
          <a:solidFill>
            <a:schemeClr val="tx1">
              <a:alpha val="65000"/>
            </a:schemeClr>
          </a:solidFill>
          <a:effectLst/>
        </p:grpSpPr>
        <p:sp>
          <p:nvSpPr>
            <p:cNvPr id="19" name="Freeform 8">
              <a:extLst>
                <a:ext uri="{FF2B5EF4-FFF2-40B4-BE49-F238E27FC236}">
                  <a16:creationId xmlns:a16="http://schemas.microsoft.com/office/drawing/2014/main" id="{547F6354-D38C-4F1B-9388-F7D04ACB7E5C}"/>
                </a:ext>
              </a:extLst>
            </p:cNvPr>
            <p:cNvSpPr>
              <a:spLocks/>
            </p:cNvSpPr>
            <p:nvPr/>
          </p:nvSpPr>
          <p:spPr bwMode="auto">
            <a:xfrm>
              <a:off x="1897063" y="927100"/>
              <a:ext cx="322263" cy="546100"/>
            </a:xfrm>
            <a:custGeom>
              <a:avLst/>
              <a:gdLst/>
              <a:ahLst/>
              <a:cxnLst>
                <a:cxn ang="0">
                  <a:pos x="113" y="0"/>
                </a:cxn>
                <a:cxn ang="0">
                  <a:pos x="139" y="5"/>
                </a:cxn>
                <a:cxn ang="0">
                  <a:pos x="169" y="21"/>
                </a:cxn>
                <a:cxn ang="0">
                  <a:pos x="189" y="49"/>
                </a:cxn>
                <a:cxn ang="0">
                  <a:pos x="198" y="82"/>
                </a:cxn>
                <a:cxn ang="0">
                  <a:pos x="198" y="116"/>
                </a:cxn>
                <a:cxn ang="0">
                  <a:pos x="194" y="141"/>
                </a:cxn>
                <a:cxn ang="0">
                  <a:pos x="197" y="139"/>
                </a:cxn>
                <a:cxn ang="0">
                  <a:pos x="202" y="141"/>
                </a:cxn>
                <a:cxn ang="0">
                  <a:pos x="203" y="151"/>
                </a:cxn>
                <a:cxn ang="0">
                  <a:pos x="202" y="156"/>
                </a:cxn>
                <a:cxn ang="0">
                  <a:pos x="198" y="174"/>
                </a:cxn>
                <a:cxn ang="0">
                  <a:pos x="196" y="191"/>
                </a:cxn>
                <a:cxn ang="0">
                  <a:pos x="193" y="206"/>
                </a:cxn>
                <a:cxn ang="0">
                  <a:pos x="188" y="212"/>
                </a:cxn>
                <a:cxn ang="0">
                  <a:pos x="183" y="210"/>
                </a:cxn>
                <a:cxn ang="0">
                  <a:pos x="181" y="210"/>
                </a:cxn>
                <a:cxn ang="0">
                  <a:pos x="179" y="222"/>
                </a:cxn>
                <a:cxn ang="0">
                  <a:pos x="176" y="232"/>
                </a:cxn>
                <a:cxn ang="0">
                  <a:pos x="164" y="256"/>
                </a:cxn>
                <a:cxn ang="0">
                  <a:pos x="159" y="271"/>
                </a:cxn>
                <a:cxn ang="0">
                  <a:pos x="160" y="284"/>
                </a:cxn>
                <a:cxn ang="0">
                  <a:pos x="168" y="312"/>
                </a:cxn>
                <a:cxn ang="0">
                  <a:pos x="162" y="316"/>
                </a:cxn>
                <a:cxn ang="0">
                  <a:pos x="146" y="329"/>
                </a:cxn>
                <a:cxn ang="0">
                  <a:pos x="142" y="334"/>
                </a:cxn>
                <a:cxn ang="0">
                  <a:pos x="123" y="338"/>
                </a:cxn>
                <a:cxn ang="0">
                  <a:pos x="106" y="343"/>
                </a:cxn>
                <a:cxn ang="0">
                  <a:pos x="100" y="343"/>
                </a:cxn>
                <a:cxn ang="0">
                  <a:pos x="81" y="338"/>
                </a:cxn>
                <a:cxn ang="0">
                  <a:pos x="60" y="332"/>
                </a:cxn>
                <a:cxn ang="0">
                  <a:pos x="48" y="329"/>
                </a:cxn>
                <a:cxn ang="0">
                  <a:pos x="40" y="323"/>
                </a:cxn>
                <a:cxn ang="0">
                  <a:pos x="26" y="313"/>
                </a:cxn>
                <a:cxn ang="0">
                  <a:pos x="18" y="307"/>
                </a:cxn>
                <a:cxn ang="0">
                  <a:pos x="20" y="300"/>
                </a:cxn>
                <a:cxn ang="0">
                  <a:pos x="23" y="287"/>
                </a:cxn>
                <a:cxn ang="0">
                  <a:pos x="25" y="280"/>
                </a:cxn>
                <a:cxn ang="0">
                  <a:pos x="26" y="262"/>
                </a:cxn>
                <a:cxn ang="0">
                  <a:pos x="27" y="249"/>
                </a:cxn>
                <a:cxn ang="0">
                  <a:pos x="19" y="222"/>
                </a:cxn>
                <a:cxn ang="0">
                  <a:pos x="15" y="209"/>
                </a:cxn>
                <a:cxn ang="0">
                  <a:pos x="7" y="203"/>
                </a:cxn>
                <a:cxn ang="0">
                  <a:pos x="2" y="191"/>
                </a:cxn>
                <a:cxn ang="0">
                  <a:pos x="0" y="150"/>
                </a:cxn>
                <a:cxn ang="0">
                  <a:pos x="2" y="136"/>
                </a:cxn>
                <a:cxn ang="0">
                  <a:pos x="6" y="134"/>
                </a:cxn>
                <a:cxn ang="0">
                  <a:pos x="12" y="128"/>
                </a:cxn>
                <a:cxn ang="0">
                  <a:pos x="13" y="99"/>
                </a:cxn>
                <a:cxn ang="0">
                  <a:pos x="16" y="71"/>
                </a:cxn>
                <a:cxn ang="0">
                  <a:pos x="28" y="39"/>
                </a:cxn>
                <a:cxn ang="0">
                  <a:pos x="47" y="15"/>
                </a:cxn>
                <a:cxn ang="0">
                  <a:pos x="71" y="5"/>
                </a:cxn>
                <a:cxn ang="0">
                  <a:pos x="101" y="0"/>
                </a:cxn>
              </a:cxnLst>
              <a:rect l="0" t="0" r="r" b="b"/>
              <a:pathLst>
                <a:path w="203" h="344">
                  <a:moveTo>
                    <a:pt x="101" y="0"/>
                  </a:moveTo>
                  <a:lnTo>
                    <a:pt x="113" y="0"/>
                  </a:lnTo>
                  <a:lnTo>
                    <a:pt x="125" y="1"/>
                  </a:lnTo>
                  <a:lnTo>
                    <a:pt x="139" y="5"/>
                  </a:lnTo>
                  <a:lnTo>
                    <a:pt x="156" y="11"/>
                  </a:lnTo>
                  <a:lnTo>
                    <a:pt x="169" y="21"/>
                  </a:lnTo>
                  <a:lnTo>
                    <a:pt x="181" y="34"/>
                  </a:lnTo>
                  <a:lnTo>
                    <a:pt x="189" y="49"/>
                  </a:lnTo>
                  <a:lnTo>
                    <a:pt x="195" y="65"/>
                  </a:lnTo>
                  <a:lnTo>
                    <a:pt x="198" y="82"/>
                  </a:lnTo>
                  <a:lnTo>
                    <a:pt x="200" y="100"/>
                  </a:lnTo>
                  <a:lnTo>
                    <a:pt x="198" y="116"/>
                  </a:lnTo>
                  <a:lnTo>
                    <a:pt x="196" y="131"/>
                  </a:lnTo>
                  <a:lnTo>
                    <a:pt x="194" y="141"/>
                  </a:lnTo>
                  <a:lnTo>
                    <a:pt x="196" y="141"/>
                  </a:lnTo>
                  <a:lnTo>
                    <a:pt x="197" y="139"/>
                  </a:lnTo>
                  <a:lnTo>
                    <a:pt x="200" y="139"/>
                  </a:lnTo>
                  <a:lnTo>
                    <a:pt x="202" y="141"/>
                  </a:lnTo>
                  <a:lnTo>
                    <a:pt x="203" y="142"/>
                  </a:lnTo>
                  <a:lnTo>
                    <a:pt x="203" y="151"/>
                  </a:lnTo>
                  <a:lnTo>
                    <a:pt x="202" y="153"/>
                  </a:lnTo>
                  <a:lnTo>
                    <a:pt x="202" y="156"/>
                  </a:lnTo>
                  <a:lnTo>
                    <a:pt x="201" y="163"/>
                  </a:lnTo>
                  <a:lnTo>
                    <a:pt x="198" y="174"/>
                  </a:lnTo>
                  <a:lnTo>
                    <a:pt x="197" y="184"/>
                  </a:lnTo>
                  <a:lnTo>
                    <a:pt x="196" y="191"/>
                  </a:lnTo>
                  <a:lnTo>
                    <a:pt x="195" y="199"/>
                  </a:lnTo>
                  <a:lnTo>
                    <a:pt x="193" y="206"/>
                  </a:lnTo>
                  <a:lnTo>
                    <a:pt x="190" y="209"/>
                  </a:lnTo>
                  <a:lnTo>
                    <a:pt x="188" y="212"/>
                  </a:lnTo>
                  <a:lnTo>
                    <a:pt x="186" y="210"/>
                  </a:lnTo>
                  <a:lnTo>
                    <a:pt x="183" y="210"/>
                  </a:lnTo>
                  <a:lnTo>
                    <a:pt x="182" y="209"/>
                  </a:lnTo>
                  <a:lnTo>
                    <a:pt x="181" y="210"/>
                  </a:lnTo>
                  <a:lnTo>
                    <a:pt x="180" y="215"/>
                  </a:lnTo>
                  <a:lnTo>
                    <a:pt x="179" y="222"/>
                  </a:lnTo>
                  <a:lnTo>
                    <a:pt x="178" y="228"/>
                  </a:lnTo>
                  <a:lnTo>
                    <a:pt x="176" y="232"/>
                  </a:lnTo>
                  <a:lnTo>
                    <a:pt x="173" y="239"/>
                  </a:lnTo>
                  <a:lnTo>
                    <a:pt x="164" y="256"/>
                  </a:lnTo>
                  <a:lnTo>
                    <a:pt x="160" y="263"/>
                  </a:lnTo>
                  <a:lnTo>
                    <a:pt x="159" y="271"/>
                  </a:lnTo>
                  <a:lnTo>
                    <a:pt x="159" y="278"/>
                  </a:lnTo>
                  <a:lnTo>
                    <a:pt x="160" y="284"/>
                  </a:lnTo>
                  <a:lnTo>
                    <a:pt x="161" y="286"/>
                  </a:lnTo>
                  <a:lnTo>
                    <a:pt x="168" y="312"/>
                  </a:lnTo>
                  <a:lnTo>
                    <a:pt x="167" y="313"/>
                  </a:lnTo>
                  <a:lnTo>
                    <a:pt x="162" y="316"/>
                  </a:lnTo>
                  <a:lnTo>
                    <a:pt x="151" y="326"/>
                  </a:lnTo>
                  <a:lnTo>
                    <a:pt x="146" y="329"/>
                  </a:lnTo>
                  <a:lnTo>
                    <a:pt x="145" y="331"/>
                  </a:lnTo>
                  <a:lnTo>
                    <a:pt x="142" y="334"/>
                  </a:lnTo>
                  <a:lnTo>
                    <a:pt x="133" y="336"/>
                  </a:lnTo>
                  <a:lnTo>
                    <a:pt x="123" y="338"/>
                  </a:lnTo>
                  <a:lnTo>
                    <a:pt x="114" y="342"/>
                  </a:lnTo>
                  <a:lnTo>
                    <a:pt x="106" y="343"/>
                  </a:lnTo>
                  <a:lnTo>
                    <a:pt x="102" y="344"/>
                  </a:lnTo>
                  <a:lnTo>
                    <a:pt x="100" y="343"/>
                  </a:lnTo>
                  <a:lnTo>
                    <a:pt x="92" y="341"/>
                  </a:lnTo>
                  <a:lnTo>
                    <a:pt x="81" y="338"/>
                  </a:lnTo>
                  <a:lnTo>
                    <a:pt x="71" y="335"/>
                  </a:lnTo>
                  <a:lnTo>
                    <a:pt x="60" y="332"/>
                  </a:lnTo>
                  <a:lnTo>
                    <a:pt x="52" y="330"/>
                  </a:lnTo>
                  <a:lnTo>
                    <a:pt x="48" y="329"/>
                  </a:lnTo>
                  <a:lnTo>
                    <a:pt x="45" y="328"/>
                  </a:lnTo>
                  <a:lnTo>
                    <a:pt x="40" y="323"/>
                  </a:lnTo>
                  <a:lnTo>
                    <a:pt x="33" y="317"/>
                  </a:lnTo>
                  <a:lnTo>
                    <a:pt x="26" y="313"/>
                  </a:lnTo>
                  <a:lnTo>
                    <a:pt x="20" y="308"/>
                  </a:lnTo>
                  <a:lnTo>
                    <a:pt x="18" y="307"/>
                  </a:lnTo>
                  <a:lnTo>
                    <a:pt x="19" y="305"/>
                  </a:lnTo>
                  <a:lnTo>
                    <a:pt x="20" y="300"/>
                  </a:lnTo>
                  <a:lnTo>
                    <a:pt x="22" y="293"/>
                  </a:lnTo>
                  <a:lnTo>
                    <a:pt x="23" y="287"/>
                  </a:lnTo>
                  <a:lnTo>
                    <a:pt x="25" y="285"/>
                  </a:lnTo>
                  <a:lnTo>
                    <a:pt x="25" y="280"/>
                  </a:lnTo>
                  <a:lnTo>
                    <a:pt x="26" y="271"/>
                  </a:lnTo>
                  <a:lnTo>
                    <a:pt x="26" y="262"/>
                  </a:lnTo>
                  <a:lnTo>
                    <a:pt x="27" y="255"/>
                  </a:lnTo>
                  <a:lnTo>
                    <a:pt x="27" y="249"/>
                  </a:lnTo>
                  <a:lnTo>
                    <a:pt x="22" y="230"/>
                  </a:lnTo>
                  <a:lnTo>
                    <a:pt x="19" y="222"/>
                  </a:lnTo>
                  <a:lnTo>
                    <a:pt x="18" y="216"/>
                  </a:lnTo>
                  <a:lnTo>
                    <a:pt x="15" y="209"/>
                  </a:lnTo>
                  <a:lnTo>
                    <a:pt x="8" y="206"/>
                  </a:lnTo>
                  <a:lnTo>
                    <a:pt x="7" y="203"/>
                  </a:lnTo>
                  <a:lnTo>
                    <a:pt x="5" y="200"/>
                  </a:lnTo>
                  <a:lnTo>
                    <a:pt x="2" y="191"/>
                  </a:lnTo>
                  <a:lnTo>
                    <a:pt x="0" y="167"/>
                  </a:lnTo>
                  <a:lnTo>
                    <a:pt x="0" y="150"/>
                  </a:lnTo>
                  <a:lnTo>
                    <a:pt x="1" y="142"/>
                  </a:lnTo>
                  <a:lnTo>
                    <a:pt x="2" y="136"/>
                  </a:lnTo>
                  <a:lnTo>
                    <a:pt x="4" y="134"/>
                  </a:lnTo>
                  <a:lnTo>
                    <a:pt x="6" y="134"/>
                  </a:lnTo>
                  <a:lnTo>
                    <a:pt x="13" y="137"/>
                  </a:lnTo>
                  <a:lnTo>
                    <a:pt x="12" y="128"/>
                  </a:lnTo>
                  <a:lnTo>
                    <a:pt x="12" y="115"/>
                  </a:lnTo>
                  <a:lnTo>
                    <a:pt x="13" y="99"/>
                  </a:lnTo>
                  <a:lnTo>
                    <a:pt x="15" y="84"/>
                  </a:lnTo>
                  <a:lnTo>
                    <a:pt x="16" y="71"/>
                  </a:lnTo>
                  <a:lnTo>
                    <a:pt x="20" y="56"/>
                  </a:lnTo>
                  <a:lnTo>
                    <a:pt x="28" y="39"/>
                  </a:lnTo>
                  <a:lnTo>
                    <a:pt x="37" y="25"/>
                  </a:lnTo>
                  <a:lnTo>
                    <a:pt x="47" y="15"/>
                  </a:lnTo>
                  <a:lnTo>
                    <a:pt x="57" y="8"/>
                  </a:lnTo>
                  <a:lnTo>
                    <a:pt x="71" y="5"/>
                  </a:lnTo>
                  <a:lnTo>
                    <a:pt x="86" y="1"/>
                  </a:lnTo>
                  <a:lnTo>
                    <a:pt x="10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20" name="Freeform 9">
              <a:extLst>
                <a:ext uri="{FF2B5EF4-FFF2-40B4-BE49-F238E27FC236}">
                  <a16:creationId xmlns:a16="http://schemas.microsoft.com/office/drawing/2014/main" id="{1C8A43ED-7E10-4E6D-AC5A-C1D08C0A5368}"/>
                </a:ext>
              </a:extLst>
            </p:cNvPr>
            <p:cNvSpPr>
              <a:spLocks noEditPoints="1"/>
            </p:cNvSpPr>
            <p:nvPr/>
          </p:nvSpPr>
          <p:spPr bwMode="auto">
            <a:xfrm>
              <a:off x="1536700" y="1343025"/>
              <a:ext cx="939800" cy="3003550"/>
            </a:xfrm>
            <a:custGeom>
              <a:avLst/>
              <a:gdLst/>
              <a:ahLst/>
              <a:cxnLst>
                <a:cxn ang="0">
                  <a:pos x="116" y="936"/>
                </a:cxn>
                <a:cxn ang="0">
                  <a:pos x="116" y="887"/>
                </a:cxn>
                <a:cxn ang="0">
                  <a:pos x="241" y="8"/>
                </a:cxn>
                <a:cxn ang="0">
                  <a:pos x="253" y="83"/>
                </a:cxn>
                <a:cxn ang="0">
                  <a:pos x="328" y="333"/>
                </a:cxn>
                <a:cxn ang="0">
                  <a:pos x="320" y="475"/>
                </a:cxn>
                <a:cxn ang="0">
                  <a:pos x="362" y="625"/>
                </a:cxn>
                <a:cxn ang="0">
                  <a:pos x="366" y="594"/>
                </a:cxn>
                <a:cxn ang="0">
                  <a:pos x="350" y="433"/>
                </a:cxn>
                <a:cxn ang="0">
                  <a:pos x="325" y="246"/>
                </a:cxn>
                <a:cxn ang="0">
                  <a:pos x="327" y="138"/>
                </a:cxn>
                <a:cxn ang="0">
                  <a:pos x="363" y="97"/>
                </a:cxn>
                <a:cxn ang="0">
                  <a:pos x="369" y="172"/>
                </a:cxn>
                <a:cxn ang="0">
                  <a:pos x="416" y="272"/>
                </a:cxn>
                <a:cxn ang="0">
                  <a:pos x="452" y="454"/>
                </a:cxn>
                <a:cxn ang="0">
                  <a:pos x="461" y="607"/>
                </a:cxn>
                <a:cxn ang="0">
                  <a:pos x="503" y="623"/>
                </a:cxn>
                <a:cxn ang="0">
                  <a:pos x="485" y="510"/>
                </a:cxn>
                <a:cxn ang="0">
                  <a:pos x="454" y="366"/>
                </a:cxn>
                <a:cxn ang="0">
                  <a:pos x="431" y="187"/>
                </a:cxn>
                <a:cxn ang="0">
                  <a:pos x="403" y="67"/>
                </a:cxn>
                <a:cxn ang="0">
                  <a:pos x="416" y="40"/>
                </a:cxn>
                <a:cxn ang="0">
                  <a:pos x="531" y="83"/>
                </a:cxn>
                <a:cxn ang="0">
                  <a:pos x="558" y="193"/>
                </a:cxn>
                <a:cxn ang="0">
                  <a:pos x="578" y="365"/>
                </a:cxn>
                <a:cxn ang="0">
                  <a:pos x="592" y="493"/>
                </a:cxn>
                <a:cxn ang="0">
                  <a:pos x="585" y="603"/>
                </a:cxn>
                <a:cxn ang="0">
                  <a:pos x="576" y="752"/>
                </a:cxn>
                <a:cxn ang="0">
                  <a:pos x="573" y="846"/>
                </a:cxn>
                <a:cxn ang="0">
                  <a:pos x="539" y="1024"/>
                </a:cxn>
                <a:cxn ang="0">
                  <a:pos x="498" y="1166"/>
                </a:cxn>
                <a:cxn ang="0">
                  <a:pos x="473" y="1239"/>
                </a:cxn>
                <a:cxn ang="0">
                  <a:pos x="449" y="1322"/>
                </a:cxn>
                <a:cxn ang="0">
                  <a:pos x="422" y="1410"/>
                </a:cxn>
                <a:cxn ang="0">
                  <a:pos x="373" y="1531"/>
                </a:cxn>
                <a:cxn ang="0">
                  <a:pos x="386" y="1622"/>
                </a:cxn>
                <a:cxn ang="0">
                  <a:pos x="384" y="1748"/>
                </a:cxn>
                <a:cxn ang="0">
                  <a:pos x="357" y="1805"/>
                </a:cxn>
                <a:cxn ang="0">
                  <a:pos x="380" y="1878"/>
                </a:cxn>
                <a:cxn ang="0">
                  <a:pos x="279" y="1888"/>
                </a:cxn>
                <a:cxn ang="0">
                  <a:pos x="258" y="1823"/>
                </a:cxn>
                <a:cxn ang="0">
                  <a:pos x="267" y="1734"/>
                </a:cxn>
                <a:cxn ang="0">
                  <a:pos x="250" y="1662"/>
                </a:cxn>
                <a:cxn ang="0">
                  <a:pos x="228" y="1568"/>
                </a:cxn>
                <a:cxn ang="0">
                  <a:pos x="210" y="1443"/>
                </a:cxn>
                <a:cxn ang="0">
                  <a:pos x="198" y="1253"/>
                </a:cxn>
                <a:cxn ang="0">
                  <a:pos x="184" y="1063"/>
                </a:cxn>
                <a:cxn ang="0">
                  <a:pos x="155" y="926"/>
                </a:cxn>
                <a:cxn ang="0">
                  <a:pos x="139" y="964"/>
                </a:cxn>
                <a:cxn ang="0">
                  <a:pos x="144" y="980"/>
                </a:cxn>
                <a:cxn ang="0">
                  <a:pos x="108" y="974"/>
                </a:cxn>
                <a:cxn ang="0">
                  <a:pos x="83" y="964"/>
                </a:cxn>
                <a:cxn ang="0">
                  <a:pos x="50" y="911"/>
                </a:cxn>
                <a:cxn ang="0">
                  <a:pos x="19" y="845"/>
                </a:cxn>
                <a:cxn ang="0">
                  <a:pos x="5" y="657"/>
                </a:cxn>
                <a:cxn ang="0">
                  <a:pos x="7" y="476"/>
                </a:cxn>
                <a:cxn ang="0">
                  <a:pos x="13" y="225"/>
                </a:cxn>
                <a:cxn ang="0">
                  <a:pos x="39" y="110"/>
                </a:cxn>
                <a:cxn ang="0">
                  <a:pos x="153" y="58"/>
                </a:cxn>
                <a:cxn ang="0">
                  <a:pos x="242" y="2"/>
                </a:cxn>
              </a:cxnLst>
              <a:rect l="0" t="0" r="r" b="b"/>
              <a:pathLst>
                <a:path w="592" h="1892">
                  <a:moveTo>
                    <a:pt x="116" y="887"/>
                  </a:moveTo>
                  <a:lnTo>
                    <a:pt x="115" y="892"/>
                  </a:lnTo>
                  <a:lnTo>
                    <a:pt x="112" y="899"/>
                  </a:lnTo>
                  <a:lnTo>
                    <a:pt x="111" y="908"/>
                  </a:lnTo>
                  <a:lnTo>
                    <a:pt x="111" y="915"/>
                  </a:lnTo>
                  <a:lnTo>
                    <a:pt x="112" y="926"/>
                  </a:lnTo>
                  <a:lnTo>
                    <a:pt x="115" y="935"/>
                  </a:lnTo>
                  <a:lnTo>
                    <a:pt x="116" y="936"/>
                  </a:lnTo>
                  <a:lnTo>
                    <a:pt x="117" y="935"/>
                  </a:lnTo>
                  <a:lnTo>
                    <a:pt x="117" y="933"/>
                  </a:lnTo>
                  <a:lnTo>
                    <a:pt x="118" y="931"/>
                  </a:lnTo>
                  <a:lnTo>
                    <a:pt x="118" y="921"/>
                  </a:lnTo>
                  <a:lnTo>
                    <a:pt x="117" y="910"/>
                  </a:lnTo>
                  <a:lnTo>
                    <a:pt x="117" y="900"/>
                  </a:lnTo>
                  <a:lnTo>
                    <a:pt x="116" y="890"/>
                  </a:lnTo>
                  <a:lnTo>
                    <a:pt x="116" y="887"/>
                  </a:lnTo>
                  <a:close/>
                  <a:moveTo>
                    <a:pt x="383" y="632"/>
                  </a:moveTo>
                  <a:lnTo>
                    <a:pt x="388" y="633"/>
                  </a:lnTo>
                  <a:lnTo>
                    <a:pt x="395" y="635"/>
                  </a:lnTo>
                  <a:lnTo>
                    <a:pt x="383" y="632"/>
                  </a:lnTo>
                  <a:close/>
                  <a:moveTo>
                    <a:pt x="245" y="0"/>
                  </a:moveTo>
                  <a:lnTo>
                    <a:pt x="243" y="1"/>
                  </a:lnTo>
                  <a:lnTo>
                    <a:pt x="243" y="3"/>
                  </a:lnTo>
                  <a:lnTo>
                    <a:pt x="241" y="8"/>
                  </a:lnTo>
                  <a:lnTo>
                    <a:pt x="240" y="11"/>
                  </a:lnTo>
                  <a:lnTo>
                    <a:pt x="239" y="14"/>
                  </a:lnTo>
                  <a:lnTo>
                    <a:pt x="238" y="22"/>
                  </a:lnTo>
                  <a:lnTo>
                    <a:pt x="239" y="33"/>
                  </a:lnTo>
                  <a:lnTo>
                    <a:pt x="241" y="46"/>
                  </a:lnTo>
                  <a:lnTo>
                    <a:pt x="243" y="58"/>
                  </a:lnTo>
                  <a:lnTo>
                    <a:pt x="248" y="72"/>
                  </a:lnTo>
                  <a:lnTo>
                    <a:pt x="253" y="83"/>
                  </a:lnTo>
                  <a:lnTo>
                    <a:pt x="279" y="164"/>
                  </a:lnTo>
                  <a:lnTo>
                    <a:pt x="285" y="183"/>
                  </a:lnTo>
                  <a:lnTo>
                    <a:pt x="292" y="205"/>
                  </a:lnTo>
                  <a:lnTo>
                    <a:pt x="299" y="231"/>
                  </a:lnTo>
                  <a:lnTo>
                    <a:pt x="313" y="280"/>
                  </a:lnTo>
                  <a:lnTo>
                    <a:pt x="319" y="302"/>
                  </a:lnTo>
                  <a:lnTo>
                    <a:pt x="325" y="321"/>
                  </a:lnTo>
                  <a:lnTo>
                    <a:pt x="328" y="333"/>
                  </a:lnTo>
                  <a:lnTo>
                    <a:pt x="334" y="354"/>
                  </a:lnTo>
                  <a:lnTo>
                    <a:pt x="336" y="373"/>
                  </a:lnTo>
                  <a:lnTo>
                    <a:pt x="337" y="389"/>
                  </a:lnTo>
                  <a:lnTo>
                    <a:pt x="335" y="407"/>
                  </a:lnTo>
                  <a:lnTo>
                    <a:pt x="333" y="416"/>
                  </a:lnTo>
                  <a:lnTo>
                    <a:pt x="329" y="431"/>
                  </a:lnTo>
                  <a:lnTo>
                    <a:pt x="326" y="452"/>
                  </a:lnTo>
                  <a:lnTo>
                    <a:pt x="320" y="475"/>
                  </a:lnTo>
                  <a:lnTo>
                    <a:pt x="308" y="531"/>
                  </a:lnTo>
                  <a:lnTo>
                    <a:pt x="303" y="560"/>
                  </a:lnTo>
                  <a:lnTo>
                    <a:pt x="297" y="587"/>
                  </a:lnTo>
                  <a:lnTo>
                    <a:pt x="291" y="612"/>
                  </a:lnTo>
                  <a:lnTo>
                    <a:pt x="313" y="617"/>
                  </a:lnTo>
                  <a:lnTo>
                    <a:pt x="336" y="623"/>
                  </a:lnTo>
                  <a:lnTo>
                    <a:pt x="359" y="628"/>
                  </a:lnTo>
                  <a:lnTo>
                    <a:pt x="362" y="625"/>
                  </a:lnTo>
                  <a:lnTo>
                    <a:pt x="369" y="625"/>
                  </a:lnTo>
                  <a:lnTo>
                    <a:pt x="387" y="626"/>
                  </a:lnTo>
                  <a:lnTo>
                    <a:pt x="380" y="619"/>
                  </a:lnTo>
                  <a:lnTo>
                    <a:pt x="374" y="615"/>
                  </a:lnTo>
                  <a:lnTo>
                    <a:pt x="370" y="611"/>
                  </a:lnTo>
                  <a:lnTo>
                    <a:pt x="369" y="609"/>
                  </a:lnTo>
                  <a:lnTo>
                    <a:pt x="367" y="604"/>
                  </a:lnTo>
                  <a:lnTo>
                    <a:pt x="366" y="594"/>
                  </a:lnTo>
                  <a:lnTo>
                    <a:pt x="365" y="578"/>
                  </a:lnTo>
                  <a:lnTo>
                    <a:pt x="363" y="559"/>
                  </a:lnTo>
                  <a:lnTo>
                    <a:pt x="360" y="537"/>
                  </a:lnTo>
                  <a:lnTo>
                    <a:pt x="359" y="515"/>
                  </a:lnTo>
                  <a:lnTo>
                    <a:pt x="356" y="492"/>
                  </a:lnTo>
                  <a:lnTo>
                    <a:pt x="354" y="469"/>
                  </a:lnTo>
                  <a:lnTo>
                    <a:pt x="352" y="450"/>
                  </a:lnTo>
                  <a:lnTo>
                    <a:pt x="350" y="433"/>
                  </a:lnTo>
                  <a:lnTo>
                    <a:pt x="348" y="415"/>
                  </a:lnTo>
                  <a:lnTo>
                    <a:pt x="345" y="393"/>
                  </a:lnTo>
                  <a:lnTo>
                    <a:pt x="342" y="368"/>
                  </a:lnTo>
                  <a:lnTo>
                    <a:pt x="335" y="317"/>
                  </a:lnTo>
                  <a:lnTo>
                    <a:pt x="332" y="294"/>
                  </a:lnTo>
                  <a:lnTo>
                    <a:pt x="328" y="273"/>
                  </a:lnTo>
                  <a:lnTo>
                    <a:pt x="326" y="257"/>
                  </a:lnTo>
                  <a:lnTo>
                    <a:pt x="325" y="246"/>
                  </a:lnTo>
                  <a:lnTo>
                    <a:pt x="321" y="229"/>
                  </a:lnTo>
                  <a:lnTo>
                    <a:pt x="319" y="215"/>
                  </a:lnTo>
                  <a:lnTo>
                    <a:pt x="319" y="200"/>
                  </a:lnTo>
                  <a:lnTo>
                    <a:pt x="320" y="183"/>
                  </a:lnTo>
                  <a:lnTo>
                    <a:pt x="321" y="172"/>
                  </a:lnTo>
                  <a:lnTo>
                    <a:pt x="323" y="164"/>
                  </a:lnTo>
                  <a:lnTo>
                    <a:pt x="326" y="150"/>
                  </a:lnTo>
                  <a:lnTo>
                    <a:pt x="327" y="138"/>
                  </a:lnTo>
                  <a:lnTo>
                    <a:pt x="328" y="127"/>
                  </a:lnTo>
                  <a:lnTo>
                    <a:pt x="329" y="118"/>
                  </a:lnTo>
                  <a:lnTo>
                    <a:pt x="329" y="115"/>
                  </a:lnTo>
                  <a:lnTo>
                    <a:pt x="341" y="82"/>
                  </a:lnTo>
                  <a:lnTo>
                    <a:pt x="349" y="82"/>
                  </a:lnTo>
                  <a:lnTo>
                    <a:pt x="356" y="84"/>
                  </a:lnTo>
                  <a:lnTo>
                    <a:pt x="358" y="87"/>
                  </a:lnTo>
                  <a:lnTo>
                    <a:pt x="363" y="97"/>
                  </a:lnTo>
                  <a:lnTo>
                    <a:pt x="364" y="105"/>
                  </a:lnTo>
                  <a:lnTo>
                    <a:pt x="362" y="114"/>
                  </a:lnTo>
                  <a:lnTo>
                    <a:pt x="358" y="121"/>
                  </a:lnTo>
                  <a:lnTo>
                    <a:pt x="355" y="126"/>
                  </a:lnTo>
                  <a:lnTo>
                    <a:pt x="355" y="132"/>
                  </a:lnTo>
                  <a:lnTo>
                    <a:pt x="358" y="146"/>
                  </a:lnTo>
                  <a:lnTo>
                    <a:pt x="364" y="160"/>
                  </a:lnTo>
                  <a:lnTo>
                    <a:pt x="369" y="172"/>
                  </a:lnTo>
                  <a:lnTo>
                    <a:pt x="372" y="177"/>
                  </a:lnTo>
                  <a:lnTo>
                    <a:pt x="377" y="187"/>
                  </a:lnTo>
                  <a:lnTo>
                    <a:pt x="384" y="200"/>
                  </a:lnTo>
                  <a:lnTo>
                    <a:pt x="392" y="215"/>
                  </a:lnTo>
                  <a:lnTo>
                    <a:pt x="399" y="230"/>
                  </a:lnTo>
                  <a:lnTo>
                    <a:pt x="407" y="245"/>
                  </a:lnTo>
                  <a:lnTo>
                    <a:pt x="413" y="260"/>
                  </a:lnTo>
                  <a:lnTo>
                    <a:pt x="416" y="272"/>
                  </a:lnTo>
                  <a:lnTo>
                    <a:pt x="420" y="287"/>
                  </a:lnTo>
                  <a:lnTo>
                    <a:pt x="424" y="307"/>
                  </a:lnTo>
                  <a:lnTo>
                    <a:pt x="436" y="355"/>
                  </a:lnTo>
                  <a:lnTo>
                    <a:pt x="440" y="381"/>
                  </a:lnTo>
                  <a:lnTo>
                    <a:pt x="445" y="403"/>
                  </a:lnTo>
                  <a:lnTo>
                    <a:pt x="447" y="422"/>
                  </a:lnTo>
                  <a:lnTo>
                    <a:pt x="450" y="436"/>
                  </a:lnTo>
                  <a:lnTo>
                    <a:pt x="452" y="454"/>
                  </a:lnTo>
                  <a:lnTo>
                    <a:pt x="454" y="474"/>
                  </a:lnTo>
                  <a:lnTo>
                    <a:pt x="458" y="496"/>
                  </a:lnTo>
                  <a:lnTo>
                    <a:pt x="460" y="517"/>
                  </a:lnTo>
                  <a:lnTo>
                    <a:pt x="462" y="537"/>
                  </a:lnTo>
                  <a:lnTo>
                    <a:pt x="464" y="553"/>
                  </a:lnTo>
                  <a:lnTo>
                    <a:pt x="465" y="566"/>
                  </a:lnTo>
                  <a:lnTo>
                    <a:pt x="465" y="595"/>
                  </a:lnTo>
                  <a:lnTo>
                    <a:pt x="461" y="607"/>
                  </a:lnTo>
                  <a:lnTo>
                    <a:pt x="458" y="615"/>
                  </a:lnTo>
                  <a:lnTo>
                    <a:pt x="452" y="625"/>
                  </a:lnTo>
                  <a:lnTo>
                    <a:pt x="445" y="637"/>
                  </a:lnTo>
                  <a:lnTo>
                    <a:pt x="490" y="637"/>
                  </a:lnTo>
                  <a:lnTo>
                    <a:pt x="494" y="636"/>
                  </a:lnTo>
                  <a:lnTo>
                    <a:pt x="497" y="633"/>
                  </a:lnTo>
                  <a:lnTo>
                    <a:pt x="500" y="632"/>
                  </a:lnTo>
                  <a:lnTo>
                    <a:pt x="503" y="623"/>
                  </a:lnTo>
                  <a:lnTo>
                    <a:pt x="507" y="616"/>
                  </a:lnTo>
                  <a:lnTo>
                    <a:pt x="507" y="608"/>
                  </a:lnTo>
                  <a:lnTo>
                    <a:pt x="505" y="602"/>
                  </a:lnTo>
                  <a:lnTo>
                    <a:pt x="502" y="590"/>
                  </a:lnTo>
                  <a:lnTo>
                    <a:pt x="498" y="575"/>
                  </a:lnTo>
                  <a:lnTo>
                    <a:pt x="495" y="555"/>
                  </a:lnTo>
                  <a:lnTo>
                    <a:pt x="490" y="533"/>
                  </a:lnTo>
                  <a:lnTo>
                    <a:pt x="485" y="510"/>
                  </a:lnTo>
                  <a:lnTo>
                    <a:pt x="480" y="487"/>
                  </a:lnTo>
                  <a:lnTo>
                    <a:pt x="474" y="464"/>
                  </a:lnTo>
                  <a:lnTo>
                    <a:pt x="469" y="441"/>
                  </a:lnTo>
                  <a:lnTo>
                    <a:pt x="466" y="423"/>
                  </a:lnTo>
                  <a:lnTo>
                    <a:pt x="462" y="408"/>
                  </a:lnTo>
                  <a:lnTo>
                    <a:pt x="460" y="397"/>
                  </a:lnTo>
                  <a:lnTo>
                    <a:pt x="458" y="385"/>
                  </a:lnTo>
                  <a:lnTo>
                    <a:pt x="454" y="366"/>
                  </a:lnTo>
                  <a:lnTo>
                    <a:pt x="451" y="341"/>
                  </a:lnTo>
                  <a:lnTo>
                    <a:pt x="447" y="316"/>
                  </a:lnTo>
                  <a:lnTo>
                    <a:pt x="444" y="288"/>
                  </a:lnTo>
                  <a:lnTo>
                    <a:pt x="440" y="261"/>
                  </a:lnTo>
                  <a:lnTo>
                    <a:pt x="437" y="236"/>
                  </a:lnTo>
                  <a:lnTo>
                    <a:pt x="435" y="214"/>
                  </a:lnTo>
                  <a:lnTo>
                    <a:pt x="432" y="197"/>
                  </a:lnTo>
                  <a:lnTo>
                    <a:pt x="431" y="187"/>
                  </a:lnTo>
                  <a:lnTo>
                    <a:pt x="429" y="176"/>
                  </a:lnTo>
                  <a:lnTo>
                    <a:pt x="427" y="161"/>
                  </a:lnTo>
                  <a:lnTo>
                    <a:pt x="422" y="144"/>
                  </a:lnTo>
                  <a:lnTo>
                    <a:pt x="417" y="125"/>
                  </a:lnTo>
                  <a:lnTo>
                    <a:pt x="414" y="107"/>
                  </a:lnTo>
                  <a:lnTo>
                    <a:pt x="409" y="89"/>
                  </a:lnTo>
                  <a:lnTo>
                    <a:pt x="406" y="76"/>
                  </a:lnTo>
                  <a:lnTo>
                    <a:pt x="403" y="67"/>
                  </a:lnTo>
                  <a:lnTo>
                    <a:pt x="402" y="64"/>
                  </a:lnTo>
                  <a:lnTo>
                    <a:pt x="401" y="57"/>
                  </a:lnTo>
                  <a:lnTo>
                    <a:pt x="399" y="46"/>
                  </a:lnTo>
                  <a:lnTo>
                    <a:pt x="396" y="38"/>
                  </a:lnTo>
                  <a:lnTo>
                    <a:pt x="395" y="32"/>
                  </a:lnTo>
                  <a:lnTo>
                    <a:pt x="396" y="31"/>
                  </a:lnTo>
                  <a:lnTo>
                    <a:pt x="400" y="32"/>
                  </a:lnTo>
                  <a:lnTo>
                    <a:pt x="416" y="40"/>
                  </a:lnTo>
                  <a:lnTo>
                    <a:pt x="427" y="45"/>
                  </a:lnTo>
                  <a:lnTo>
                    <a:pt x="437" y="48"/>
                  </a:lnTo>
                  <a:lnTo>
                    <a:pt x="452" y="54"/>
                  </a:lnTo>
                  <a:lnTo>
                    <a:pt x="469" y="60"/>
                  </a:lnTo>
                  <a:lnTo>
                    <a:pt x="488" y="67"/>
                  </a:lnTo>
                  <a:lnTo>
                    <a:pt x="507" y="73"/>
                  </a:lnTo>
                  <a:lnTo>
                    <a:pt x="520" y="79"/>
                  </a:lnTo>
                  <a:lnTo>
                    <a:pt x="531" y="83"/>
                  </a:lnTo>
                  <a:lnTo>
                    <a:pt x="540" y="91"/>
                  </a:lnTo>
                  <a:lnTo>
                    <a:pt x="545" y="101"/>
                  </a:lnTo>
                  <a:lnTo>
                    <a:pt x="547" y="112"/>
                  </a:lnTo>
                  <a:lnTo>
                    <a:pt x="548" y="126"/>
                  </a:lnTo>
                  <a:lnTo>
                    <a:pt x="549" y="136"/>
                  </a:lnTo>
                  <a:lnTo>
                    <a:pt x="552" y="151"/>
                  </a:lnTo>
                  <a:lnTo>
                    <a:pt x="554" y="169"/>
                  </a:lnTo>
                  <a:lnTo>
                    <a:pt x="558" y="193"/>
                  </a:lnTo>
                  <a:lnTo>
                    <a:pt x="560" y="218"/>
                  </a:lnTo>
                  <a:lnTo>
                    <a:pt x="563" y="244"/>
                  </a:lnTo>
                  <a:lnTo>
                    <a:pt x="567" y="271"/>
                  </a:lnTo>
                  <a:lnTo>
                    <a:pt x="569" y="295"/>
                  </a:lnTo>
                  <a:lnTo>
                    <a:pt x="573" y="317"/>
                  </a:lnTo>
                  <a:lnTo>
                    <a:pt x="575" y="336"/>
                  </a:lnTo>
                  <a:lnTo>
                    <a:pt x="576" y="348"/>
                  </a:lnTo>
                  <a:lnTo>
                    <a:pt x="578" y="365"/>
                  </a:lnTo>
                  <a:lnTo>
                    <a:pt x="581" y="385"/>
                  </a:lnTo>
                  <a:lnTo>
                    <a:pt x="583" y="407"/>
                  </a:lnTo>
                  <a:lnTo>
                    <a:pt x="585" y="428"/>
                  </a:lnTo>
                  <a:lnTo>
                    <a:pt x="588" y="446"/>
                  </a:lnTo>
                  <a:lnTo>
                    <a:pt x="590" y="462"/>
                  </a:lnTo>
                  <a:lnTo>
                    <a:pt x="591" y="474"/>
                  </a:lnTo>
                  <a:lnTo>
                    <a:pt x="592" y="480"/>
                  </a:lnTo>
                  <a:lnTo>
                    <a:pt x="592" y="493"/>
                  </a:lnTo>
                  <a:lnTo>
                    <a:pt x="590" y="503"/>
                  </a:lnTo>
                  <a:lnTo>
                    <a:pt x="589" y="514"/>
                  </a:lnTo>
                  <a:lnTo>
                    <a:pt x="588" y="522"/>
                  </a:lnTo>
                  <a:lnTo>
                    <a:pt x="588" y="531"/>
                  </a:lnTo>
                  <a:lnTo>
                    <a:pt x="587" y="547"/>
                  </a:lnTo>
                  <a:lnTo>
                    <a:pt x="587" y="566"/>
                  </a:lnTo>
                  <a:lnTo>
                    <a:pt x="585" y="586"/>
                  </a:lnTo>
                  <a:lnTo>
                    <a:pt x="585" y="603"/>
                  </a:lnTo>
                  <a:lnTo>
                    <a:pt x="584" y="617"/>
                  </a:lnTo>
                  <a:lnTo>
                    <a:pt x="581" y="637"/>
                  </a:lnTo>
                  <a:lnTo>
                    <a:pt x="578" y="652"/>
                  </a:lnTo>
                  <a:lnTo>
                    <a:pt x="578" y="673"/>
                  </a:lnTo>
                  <a:lnTo>
                    <a:pt x="580" y="686"/>
                  </a:lnTo>
                  <a:lnTo>
                    <a:pt x="580" y="746"/>
                  </a:lnTo>
                  <a:lnTo>
                    <a:pt x="577" y="751"/>
                  </a:lnTo>
                  <a:lnTo>
                    <a:pt x="576" y="752"/>
                  </a:lnTo>
                  <a:lnTo>
                    <a:pt x="574" y="752"/>
                  </a:lnTo>
                  <a:lnTo>
                    <a:pt x="577" y="762"/>
                  </a:lnTo>
                  <a:lnTo>
                    <a:pt x="578" y="772"/>
                  </a:lnTo>
                  <a:lnTo>
                    <a:pt x="577" y="783"/>
                  </a:lnTo>
                  <a:lnTo>
                    <a:pt x="575" y="797"/>
                  </a:lnTo>
                  <a:lnTo>
                    <a:pt x="574" y="811"/>
                  </a:lnTo>
                  <a:lnTo>
                    <a:pt x="573" y="824"/>
                  </a:lnTo>
                  <a:lnTo>
                    <a:pt x="573" y="846"/>
                  </a:lnTo>
                  <a:lnTo>
                    <a:pt x="571" y="872"/>
                  </a:lnTo>
                  <a:lnTo>
                    <a:pt x="570" y="902"/>
                  </a:lnTo>
                  <a:lnTo>
                    <a:pt x="566" y="931"/>
                  </a:lnTo>
                  <a:lnTo>
                    <a:pt x="559" y="958"/>
                  </a:lnTo>
                  <a:lnTo>
                    <a:pt x="552" y="982"/>
                  </a:lnTo>
                  <a:lnTo>
                    <a:pt x="548" y="992"/>
                  </a:lnTo>
                  <a:lnTo>
                    <a:pt x="545" y="1006"/>
                  </a:lnTo>
                  <a:lnTo>
                    <a:pt x="539" y="1024"/>
                  </a:lnTo>
                  <a:lnTo>
                    <a:pt x="533" y="1045"/>
                  </a:lnTo>
                  <a:lnTo>
                    <a:pt x="527" y="1067"/>
                  </a:lnTo>
                  <a:lnTo>
                    <a:pt x="520" y="1089"/>
                  </a:lnTo>
                  <a:lnTo>
                    <a:pt x="515" y="1111"/>
                  </a:lnTo>
                  <a:lnTo>
                    <a:pt x="509" y="1131"/>
                  </a:lnTo>
                  <a:lnTo>
                    <a:pt x="504" y="1147"/>
                  </a:lnTo>
                  <a:lnTo>
                    <a:pt x="501" y="1159"/>
                  </a:lnTo>
                  <a:lnTo>
                    <a:pt x="498" y="1166"/>
                  </a:lnTo>
                  <a:lnTo>
                    <a:pt x="496" y="1175"/>
                  </a:lnTo>
                  <a:lnTo>
                    <a:pt x="496" y="1184"/>
                  </a:lnTo>
                  <a:lnTo>
                    <a:pt x="495" y="1192"/>
                  </a:lnTo>
                  <a:lnTo>
                    <a:pt x="491" y="1197"/>
                  </a:lnTo>
                  <a:lnTo>
                    <a:pt x="487" y="1203"/>
                  </a:lnTo>
                  <a:lnTo>
                    <a:pt x="482" y="1214"/>
                  </a:lnTo>
                  <a:lnTo>
                    <a:pt x="476" y="1227"/>
                  </a:lnTo>
                  <a:lnTo>
                    <a:pt x="473" y="1239"/>
                  </a:lnTo>
                  <a:lnTo>
                    <a:pt x="471" y="1249"/>
                  </a:lnTo>
                  <a:lnTo>
                    <a:pt x="464" y="1272"/>
                  </a:lnTo>
                  <a:lnTo>
                    <a:pt x="459" y="1282"/>
                  </a:lnTo>
                  <a:lnTo>
                    <a:pt x="454" y="1289"/>
                  </a:lnTo>
                  <a:lnTo>
                    <a:pt x="451" y="1296"/>
                  </a:lnTo>
                  <a:lnTo>
                    <a:pt x="450" y="1304"/>
                  </a:lnTo>
                  <a:lnTo>
                    <a:pt x="450" y="1315"/>
                  </a:lnTo>
                  <a:lnTo>
                    <a:pt x="449" y="1322"/>
                  </a:lnTo>
                  <a:lnTo>
                    <a:pt x="447" y="1328"/>
                  </a:lnTo>
                  <a:lnTo>
                    <a:pt x="447" y="1330"/>
                  </a:lnTo>
                  <a:lnTo>
                    <a:pt x="445" y="1338"/>
                  </a:lnTo>
                  <a:lnTo>
                    <a:pt x="442" y="1351"/>
                  </a:lnTo>
                  <a:lnTo>
                    <a:pt x="437" y="1365"/>
                  </a:lnTo>
                  <a:lnTo>
                    <a:pt x="432" y="1381"/>
                  </a:lnTo>
                  <a:lnTo>
                    <a:pt x="427" y="1396"/>
                  </a:lnTo>
                  <a:lnTo>
                    <a:pt x="422" y="1410"/>
                  </a:lnTo>
                  <a:lnTo>
                    <a:pt x="417" y="1421"/>
                  </a:lnTo>
                  <a:lnTo>
                    <a:pt x="411" y="1436"/>
                  </a:lnTo>
                  <a:lnTo>
                    <a:pt x="405" y="1452"/>
                  </a:lnTo>
                  <a:lnTo>
                    <a:pt x="398" y="1471"/>
                  </a:lnTo>
                  <a:lnTo>
                    <a:pt x="389" y="1489"/>
                  </a:lnTo>
                  <a:lnTo>
                    <a:pt x="384" y="1507"/>
                  </a:lnTo>
                  <a:lnTo>
                    <a:pt x="378" y="1521"/>
                  </a:lnTo>
                  <a:lnTo>
                    <a:pt x="373" y="1531"/>
                  </a:lnTo>
                  <a:lnTo>
                    <a:pt x="372" y="1537"/>
                  </a:lnTo>
                  <a:lnTo>
                    <a:pt x="372" y="1543"/>
                  </a:lnTo>
                  <a:lnTo>
                    <a:pt x="373" y="1553"/>
                  </a:lnTo>
                  <a:lnTo>
                    <a:pt x="376" y="1566"/>
                  </a:lnTo>
                  <a:lnTo>
                    <a:pt x="378" y="1581"/>
                  </a:lnTo>
                  <a:lnTo>
                    <a:pt x="381" y="1596"/>
                  </a:lnTo>
                  <a:lnTo>
                    <a:pt x="384" y="1610"/>
                  </a:lnTo>
                  <a:lnTo>
                    <a:pt x="386" y="1622"/>
                  </a:lnTo>
                  <a:lnTo>
                    <a:pt x="388" y="1629"/>
                  </a:lnTo>
                  <a:lnTo>
                    <a:pt x="389" y="1637"/>
                  </a:lnTo>
                  <a:lnTo>
                    <a:pt x="391" y="1649"/>
                  </a:lnTo>
                  <a:lnTo>
                    <a:pt x="389" y="1664"/>
                  </a:lnTo>
                  <a:lnTo>
                    <a:pt x="389" y="1686"/>
                  </a:lnTo>
                  <a:lnTo>
                    <a:pt x="388" y="1705"/>
                  </a:lnTo>
                  <a:lnTo>
                    <a:pt x="386" y="1727"/>
                  </a:lnTo>
                  <a:lnTo>
                    <a:pt x="384" y="1748"/>
                  </a:lnTo>
                  <a:lnTo>
                    <a:pt x="380" y="1767"/>
                  </a:lnTo>
                  <a:lnTo>
                    <a:pt x="377" y="1782"/>
                  </a:lnTo>
                  <a:lnTo>
                    <a:pt x="372" y="1792"/>
                  </a:lnTo>
                  <a:lnTo>
                    <a:pt x="367" y="1796"/>
                  </a:lnTo>
                  <a:lnTo>
                    <a:pt x="363" y="1796"/>
                  </a:lnTo>
                  <a:lnTo>
                    <a:pt x="351" y="1785"/>
                  </a:lnTo>
                  <a:lnTo>
                    <a:pt x="355" y="1795"/>
                  </a:lnTo>
                  <a:lnTo>
                    <a:pt x="357" y="1805"/>
                  </a:lnTo>
                  <a:lnTo>
                    <a:pt x="358" y="1810"/>
                  </a:lnTo>
                  <a:lnTo>
                    <a:pt x="360" y="1817"/>
                  </a:lnTo>
                  <a:lnTo>
                    <a:pt x="365" y="1827"/>
                  </a:lnTo>
                  <a:lnTo>
                    <a:pt x="370" y="1838"/>
                  </a:lnTo>
                  <a:lnTo>
                    <a:pt x="373" y="1849"/>
                  </a:lnTo>
                  <a:lnTo>
                    <a:pt x="377" y="1858"/>
                  </a:lnTo>
                  <a:lnTo>
                    <a:pt x="380" y="1870"/>
                  </a:lnTo>
                  <a:lnTo>
                    <a:pt x="380" y="1878"/>
                  </a:lnTo>
                  <a:lnTo>
                    <a:pt x="378" y="1882"/>
                  </a:lnTo>
                  <a:lnTo>
                    <a:pt x="373" y="1886"/>
                  </a:lnTo>
                  <a:lnTo>
                    <a:pt x="367" y="1888"/>
                  </a:lnTo>
                  <a:lnTo>
                    <a:pt x="358" y="1891"/>
                  </a:lnTo>
                  <a:lnTo>
                    <a:pt x="344" y="1892"/>
                  </a:lnTo>
                  <a:lnTo>
                    <a:pt x="293" y="1892"/>
                  </a:lnTo>
                  <a:lnTo>
                    <a:pt x="285" y="1891"/>
                  </a:lnTo>
                  <a:lnTo>
                    <a:pt x="279" y="1888"/>
                  </a:lnTo>
                  <a:lnTo>
                    <a:pt x="272" y="1884"/>
                  </a:lnTo>
                  <a:lnTo>
                    <a:pt x="265" y="1878"/>
                  </a:lnTo>
                  <a:lnTo>
                    <a:pt x="258" y="1870"/>
                  </a:lnTo>
                  <a:lnTo>
                    <a:pt x="255" y="1860"/>
                  </a:lnTo>
                  <a:lnTo>
                    <a:pt x="254" y="1850"/>
                  </a:lnTo>
                  <a:lnTo>
                    <a:pt x="255" y="1838"/>
                  </a:lnTo>
                  <a:lnTo>
                    <a:pt x="256" y="1829"/>
                  </a:lnTo>
                  <a:lnTo>
                    <a:pt x="258" y="1823"/>
                  </a:lnTo>
                  <a:lnTo>
                    <a:pt x="262" y="1814"/>
                  </a:lnTo>
                  <a:lnTo>
                    <a:pt x="267" y="1788"/>
                  </a:lnTo>
                  <a:lnTo>
                    <a:pt x="267" y="1785"/>
                  </a:lnTo>
                  <a:lnTo>
                    <a:pt x="268" y="1781"/>
                  </a:lnTo>
                  <a:lnTo>
                    <a:pt x="268" y="1778"/>
                  </a:lnTo>
                  <a:lnTo>
                    <a:pt x="269" y="1773"/>
                  </a:lnTo>
                  <a:lnTo>
                    <a:pt x="267" y="1772"/>
                  </a:lnTo>
                  <a:lnTo>
                    <a:pt x="267" y="1734"/>
                  </a:lnTo>
                  <a:lnTo>
                    <a:pt x="268" y="1725"/>
                  </a:lnTo>
                  <a:lnTo>
                    <a:pt x="261" y="1719"/>
                  </a:lnTo>
                  <a:lnTo>
                    <a:pt x="258" y="1714"/>
                  </a:lnTo>
                  <a:lnTo>
                    <a:pt x="255" y="1705"/>
                  </a:lnTo>
                  <a:lnTo>
                    <a:pt x="253" y="1693"/>
                  </a:lnTo>
                  <a:lnTo>
                    <a:pt x="250" y="1680"/>
                  </a:lnTo>
                  <a:lnTo>
                    <a:pt x="249" y="1670"/>
                  </a:lnTo>
                  <a:lnTo>
                    <a:pt x="250" y="1662"/>
                  </a:lnTo>
                  <a:lnTo>
                    <a:pt x="253" y="1651"/>
                  </a:lnTo>
                  <a:lnTo>
                    <a:pt x="255" y="1639"/>
                  </a:lnTo>
                  <a:lnTo>
                    <a:pt x="248" y="1627"/>
                  </a:lnTo>
                  <a:lnTo>
                    <a:pt x="243" y="1616"/>
                  </a:lnTo>
                  <a:lnTo>
                    <a:pt x="241" y="1609"/>
                  </a:lnTo>
                  <a:lnTo>
                    <a:pt x="236" y="1599"/>
                  </a:lnTo>
                  <a:lnTo>
                    <a:pt x="233" y="1585"/>
                  </a:lnTo>
                  <a:lnTo>
                    <a:pt x="228" y="1568"/>
                  </a:lnTo>
                  <a:lnTo>
                    <a:pt x="224" y="1553"/>
                  </a:lnTo>
                  <a:lnTo>
                    <a:pt x="220" y="1539"/>
                  </a:lnTo>
                  <a:lnTo>
                    <a:pt x="218" y="1528"/>
                  </a:lnTo>
                  <a:lnTo>
                    <a:pt x="217" y="1520"/>
                  </a:lnTo>
                  <a:lnTo>
                    <a:pt x="214" y="1500"/>
                  </a:lnTo>
                  <a:lnTo>
                    <a:pt x="211" y="1481"/>
                  </a:lnTo>
                  <a:lnTo>
                    <a:pt x="210" y="1473"/>
                  </a:lnTo>
                  <a:lnTo>
                    <a:pt x="210" y="1443"/>
                  </a:lnTo>
                  <a:lnTo>
                    <a:pt x="209" y="1424"/>
                  </a:lnTo>
                  <a:lnTo>
                    <a:pt x="209" y="1387"/>
                  </a:lnTo>
                  <a:lnTo>
                    <a:pt x="207" y="1371"/>
                  </a:lnTo>
                  <a:lnTo>
                    <a:pt x="206" y="1358"/>
                  </a:lnTo>
                  <a:lnTo>
                    <a:pt x="205" y="1338"/>
                  </a:lnTo>
                  <a:lnTo>
                    <a:pt x="203" y="1314"/>
                  </a:lnTo>
                  <a:lnTo>
                    <a:pt x="201" y="1285"/>
                  </a:lnTo>
                  <a:lnTo>
                    <a:pt x="198" y="1253"/>
                  </a:lnTo>
                  <a:lnTo>
                    <a:pt x="197" y="1222"/>
                  </a:lnTo>
                  <a:lnTo>
                    <a:pt x="195" y="1190"/>
                  </a:lnTo>
                  <a:lnTo>
                    <a:pt x="192" y="1161"/>
                  </a:lnTo>
                  <a:lnTo>
                    <a:pt x="190" y="1136"/>
                  </a:lnTo>
                  <a:lnTo>
                    <a:pt x="189" y="1115"/>
                  </a:lnTo>
                  <a:lnTo>
                    <a:pt x="188" y="1101"/>
                  </a:lnTo>
                  <a:lnTo>
                    <a:pt x="187" y="1085"/>
                  </a:lnTo>
                  <a:lnTo>
                    <a:pt x="184" y="1063"/>
                  </a:lnTo>
                  <a:lnTo>
                    <a:pt x="182" y="1038"/>
                  </a:lnTo>
                  <a:lnTo>
                    <a:pt x="178" y="1011"/>
                  </a:lnTo>
                  <a:lnTo>
                    <a:pt x="176" y="985"/>
                  </a:lnTo>
                  <a:lnTo>
                    <a:pt x="173" y="959"/>
                  </a:lnTo>
                  <a:lnTo>
                    <a:pt x="172" y="938"/>
                  </a:lnTo>
                  <a:lnTo>
                    <a:pt x="170" y="922"/>
                  </a:lnTo>
                  <a:lnTo>
                    <a:pt x="162" y="925"/>
                  </a:lnTo>
                  <a:lnTo>
                    <a:pt x="155" y="926"/>
                  </a:lnTo>
                  <a:lnTo>
                    <a:pt x="150" y="926"/>
                  </a:lnTo>
                  <a:lnTo>
                    <a:pt x="145" y="925"/>
                  </a:lnTo>
                  <a:lnTo>
                    <a:pt x="141" y="925"/>
                  </a:lnTo>
                  <a:lnTo>
                    <a:pt x="141" y="937"/>
                  </a:lnTo>
                  <a:lnTo>
                    <a:pt x="140" y="949"/>
                  </a:lnTo>
                  <a:lnTo>
                    <a:pt x="140" y="957"/>
                  </a:lnTo>
                  <a:lnTo>
                    <a:pt x="139" y="961"/>
                  </a:lnTo>
                  <a:lnTo>
                    <a:pt x="139" y="964"/>
                  </a:lnTo>
                  <a:lnTo>
                    <a:pt x="138" y="965"/>
                  </a:lnTo>
                  <a:lnTo>
                    <a:pt x="138" y="967"/>
                  </a:lnTo>
                  <a:lnTo>
                    <a:pt x="139" y="968"/>
                  </a:lnTo>
                  <a:lnTo>
                    <a:pt x="141" y="970"/>
                  </a:lnTo>
                  <a:lnTo>
                    <a:pt x="143" y="972"/>
                  </a:lnTo>
                  <a:lnTo>
                    <a:pt x="145" y="974"/>
                  </a:lnTo>
                  <a:lnTo>
                    <a:pt x="145" y="978"/>
                  </a:lnTo>
                  <a:lnTo>
                    <a:pt x="144" y="980"/>
                  </a:lnTo>
                  <a:lnTo>
                    <a:pt x="143" y="981"/>
                  </a:lnTo>
                  <a:lnTo>
                    <a:pt x="139" y="981"/>
                  </a:lnTo>
                  <a:lnTo>
                    <a:pt x="137" y="982"/>
                  </a:lnTo>
                  <a:lnTo>
                    <a:pt x="133" y="982"/>
                  </a:lnTo>
                  <a:lnTo>
                    <a:pt x="123" y="981"/>
                  </a:lnTo>
                  <a:lnTo>
                    <a:pt x="114" y="978"/>
                  </a:lnTo>
                  <a:lnTo>
                    <a:pt x="109" y="975"/>
                  </a:lnTo>
                  <a:lnTo>
                    <a:pt x="108" y="974"/>
                  </a:lnTo>
                  <a:lnTo>
                    <a:pt x="104" y="974"/>
                  </a:lnTo>
                  <a:lnTo>
                    <a:pt x="101" y="975"/>
                  </a:lnTo>
                  <a:lnTo>
                    <a:pt x="96" y="974"/>
                  </a:lnTo>
                  <a:lnTo>
                    <a:pt x="94" y="974"/>
                  </a:lnTo>
                  <a:lnTo>
                    <a:pt x="89" y="972"/>
                  </a:lnTo>
                  <a:lnTo>
                    <a:pt x="87" y="970"/>
                  </a:lnTo>
                  <a:lnTo>
                    <a:pt x="85" y="965"/>
                  </a:lnTo>
                  <a:lnTo>
                    <a:pt x="83" y="964"/>
                  </a:lnTo>
                  <a:lnTo>
                    <a:pt x="80" y="964"/>
                  </a:lnTo>
                  <a:lnTo>
                    <a:pt x="78" y="963"/>
                  </a:lnTo>
                  <a:lnTo>
                    <a:pt x="74" y="961"/>
                  </a:lnTo>
                  <a:lnTo>
                    <a:pt x="72" y="960"/>
                  </a:lnTo>
                  <a:lnTo>
                    <a:pt x="65" y="952"/>
                  </a:lnTo>
                  <a:lnTo>
                    <a:pt x="59" y="940"/>
                  </a:lnTo>
                  <a:lnTo>
                    <a:pt x="54" y="925"/>
                  </a:lnTo>
                  <a:lnTo>
                    <a:pt x="50" y="911"/>
                  </a:lnTo>
                  <a:lnTo>
                    <a:pt x="49" y="901"/>
                  </a:lnTo>
                  <a:lnTo>
                    <a:pt x="48" y="887"/>
                  </a:lnTo>
                  <a:lnTo>
                    <a:pt x="46" y="871"/>
                  </a:lnTo>
                  <a:lnTo>
                    <a:pt x="46" y="842"/>
                  </a:lnTo>
                  <a:lnTo>
                    <a:pt x="35" y="846"/>
                  </a:lnTo>
                  <a:lnTo>
                    <a:pt x="25" y="849"/>
                  </a:lnTo>
                  <a:lnTo>
                    <a:pt x="20" y="850"/>
                  </a:lnTo>
                  <a:lnTo>
                    <a:pt x="19" y="845"/>
                  </a:lnTo>
                  <a:lnTo>
                    <a:pt x="16" y="835"/>
                  </a:lnTo>
                  <a:lnTo>
                    <a:pt x="15" y="817"/>
                  </a:lnTo>
                  <a:lnTo>
                    <a:pt x="14" y="795"/>
                  </a:lnTo>
                  <a:lnTo>
                    <a:pt x="12" y="769"/>
                  </a:lnTo>
                  <a:lnTo>
                    <a:pt x="10" y="742"/>
                  </a:lnTo>
                  <a:lnTo>
                    <a:pt x="8" y="712"/>
                  </a:lnTo>
                  <a:lnTo>
                    <a:pt x="7" y="683"/>
                  </a:lnTo>
                  <a:lnTo>
                    <a:pt x="5" y="657"/>
                  </a:lnTo>
                  <a:lnTo>
                    <a:pt x="3" y="632"/>
                  </a:lnTo>
                  <a:lnTo>
                    <a:pt x="2" y="610"/>
                  </a:lnTo>
                  <a:lnTo>
                    <a:pt x="1" y="595"/>
                  </a:lnTo>
                  <a:lnTo>
                    <a:pt x="0" y="585"/>
                  </a:lnTo>
                  <a:lnTo>
                    <a:pt x="0" y="569"/>
                  </a:lnTo>
                  <a:lnTo>
                    <a:pt x="1" y="548"/>
                  </a:lnTo>
                  <a:lnTo>
                    <a:pt x="2" y="525"/>
                  </a:lnTo>
                  <a:lnTo>
                    <a:pt x="7" y="476"/>
                  </a:lnTo>
                  <a:lnTo>
                    <a:pt x="8" y="455"/>
                  </a:lnTo>
                  <a:lnTo>
                    <a:pt x="9" y="438"/>
                  </a:lnTo>
                  <a:lnTo>
                    <a:pt x="10" y="424"/>
                  </a:lnTo>
                  <a:lnTo>
                    <a:pt x="10" y="404"/>
                  </a:lnTo>
                  <a:lnTo>
                    <a:pt x="12" y="379"/>
                  </a:lnTo>
                  <a:lnTo>
                    <a:pt x="12" y="323"/>
                  </a:lnTo>
                  <a:lnTo>
                    <a:pt x="13" y="294"/>
                  </a:lnTo>
                  <a:lnTo>
                    <a:pt x="13" y="225"/>
                  </a:lnTo>
                  <a:lnTo>
                    <a:pt x="14" y="205"/>
                  </a:lnTo>
                  <a:lnTo>
                    <a:pt x="16" y="184"/>
                  </a:lnTo>
                  <a:lnTo>
                    <a:pt x="20" y="165"/>
                  </a:lnTo>
                  <a:lnTo>
                    <a:pt x="23" y="147"/>
                  </a:lnTo>
                  <a:lnTo>
                    <a:pt x="27" y="133"/>
                  </a:lnTo>
                  <a:lnTo>
                    <a:pt x="30" y="122"/>
                  </a:lnTo>
                  <a:lnTo>
                    <a:pt x="34" y="116"/>
                  </a:lnTo>
                  <a:lnTo>
                    <a:pt x="39" y="110"/>
                  </a:lnTo>
                  <a:lnTo>
                    <a:pt x="51" y="104"/>
                  </a:lnTo>
                  <a:lnTo>
                    <a:pt x="64" y="96"/>
                  </a:lnTo>
                  <a:lnTo>
                    <a:pt x="79" y="89"/>
                  </a:lnTo>
                  <a:lnTo>
                    <a:pt x="92" y="83"/>
                  </a:lnTo>
                  <a:lnTo>
                    <a:pt x="110" y="76"/>
                  </a:lnTo>
                  <a:lnTo>
                    <a:pt x="123" y="70"/>
                  </a:lnTo>
                  <a:lnTo>
                    <a:pt x="137" y="64"/>
                  </a:lnTo>
                  <a:lnTo>
                    <a:pt x="153" y="58"/>
                  </a:lnTo>
                  <a:lnTo>
                    <a:pt x="168" y="51"/>
                  </a:lnTo>
                  <a:lnTo>
                    <a:pt x="182" y="45"/>
                  </a:lnTo>
                  <a:lnTo>
                    <a:pt x="191" y="41"/>
                  </a:lnTo>
                  <a:lnTo>
                    <a:pt x="201" y="37"/>
                  </a:lnTo>
                  <a:lnTo>
                    <a:pt x="221" y="20"/>
                  </a:lnTo>
                  <a:lnTo>
                    <a:pt x="231" y="12"/>
                  </a:lnTo>
                  <a:lnTo>
                    <a:pt x="238" y="5"/>
                  </a:lnTo>
                  <a:lnTo>
                    <a:pt x="242" y="2"/>
                  </a:lnTo>
                  <a:lnTo>
                    <a:pt x="24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grpSp>
      <p:grpSp>
        <p:nvGrpSpPr>
          <p:cNvPr id="21" name="Group 43">
            <a:extLst>
              <a:ext uri="{FF2B5EF4-FFF2-40B4-BE49-F238E27FC236}">
                <a16:creationId xmlns:a16="http://schemas.microsoft.com/office/drawing/2014/main" id="{DD87F341-5B50-46DB-8151-8E503F3538CA}"/>
              </a:ext>
            </a:extLst>
          </p:cNvPr>
          <p:cNvGrpSpPr/>
          <p:nvPr/>
        </p:nvGrpSpPr>
        <p:grpSpPr>
          <a:xfrm>
            <a:off x="1196675" y="1905397"/>
            <a:ext cx="2795016" cy="2795016"/>
            <a:chOff x="2683249" y="1825999"/>
            <a:chExt cx="2181785" cy="2181785"/>
          </a:xfrm>
          <a:scene3d>
            <a:camera prst="perspectiveRelaxed">
              <a:rot lat="16800000" lon="0" rev="0"/>
            </a:camera>
            <a:lightRig rig="balanced" dir="t">
              <a:rot lat="0" lon="0" rev="4200000"/>
            </a:lightRig>
          </a:scene3d>
        </p:grpSpPr>
        <p:sp>
          <p:nvSpPr>
            <p:cNvPr id="22" name="Oval 21">
              <a:extLst>
                <a:ext uri="{FF2B5EF4-FFF2-40B4-BE49-F238E27FC236}">
                  <a16:creationId xmlns:a16="http://schemas.microsoft.com/office/drawing/2014/main" id="{72A28789-F9AB-4440-9C79-6E722297C67A}"/>
                </a:ext>
              </a:extLst>
            </p:cNvPr>
            <p:cNvSpPr/>
            <p:nvPr/>
          </p:nvSpPr>
          <p:spPr>
            <a:xfrm>
              <a:off x="2683249" y="1825999"/>
              <a:ext cx="2181785" cy="2181785"/>
            </a:xfrm>
            <a:prstGeom prst="ellipse">
              <a:avLst/>
            </a:prstGeom>
            <a:solidFill>
              <a:schemeClr val="accent1"/>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3" name="Oval 22">
              <a:extLst>
                <a:ext uri="{FF2B5EF4-FFF2-40B4-BE49-F238E27FC236}">
                  <a16:creationId xmlns:a16="http://schemas.microsoft.com/office/drawing/2014/main" id="{481544EC-C137-4089-B66B-36936F9F9469}"/>
                </a:ext>
              </a:extLst>
            </p:cNvPr>
            <p:cNvSpPr/>
            <p:nvPr/>
          </p:nvSpPr>
          <p:spPr>
            <a:xfrm>
              <a:off x="2892519" y="2035269"/>
              <a:ext cx="1763245" cy="1763245"/>
            </a:xfrm>
            <a:prstGeom prst="ellipse">
              <a:avLst/>
            </a:prstGeom>
            <a:solidFill>
              <a:schemeClr val="bg1"/>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4" name="Oval 23">
              <a:extLst>
                <a:ext uri="{FF2B5EF4-FFF2-40B4-BE49-F238E27FC236}">
                  <a16:creationId xmlns:a16="http://schemas.microsoft.com/office/drawing/2014/main" id="{1205E283-2648-4DA5-ADFD-C6D4450EEC64}"/>
                </a:ext>
              </a:extLst>
            </p:cNvPr>
            <p:cNvSpPr/>
            <p:nvPr/>
          </p:nvSpPr>
          <p:spPr>
            <a:xfrm>
              <a:off x="3140169" y="2282919"/>
              <a:ext cx="1267945" cy="1267945"/>
            </a:xfrm>
            <a:prstGeom prst="ellipse">
              <a:avLst/>
            </a:prstGeom>
            <a:solidFill>
              <a:schemeClr val="accent1">
                <a:lumMod val="60000"/>
                <a:lumOff val="40000"/>
              </a:schemeClr>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5" name="Oval 24">
              <a:extLst>
                <a:ext uri="{FF2B5EF4-FFF2-40B4-BE49-F238E27FC236}">
                  <a16:creationId xmlns:a16="http://schemas.microsoft.com/office/drawing/2014/main" id="{E16EBB93-241D-489E-B2B8-AF7339350947}"/>
                </a:ext>
              </a:extLst>
            </p:cNvPr>
            <p:cNvSpPr/>
            <p:nvPr/>
          </p:nvSpPr>
          <p:spPr>
            <a:xfrm>
              <a:off x="3355041" y="2497791"/>
              <a:ext cx="838200" cy="838200"/>
            </a:xfrm>
            <a:prstGeom prst="ellipse">
              <a:avLst/>
            </a:prstGeom>
            <a:solidFill>
              <a:schemeClr val="bg1"/>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6" name="Oval 25">
              <a:extLst>
                <a:ext uri="{FF2B5EF4-FFF2-40B4-BE49-F238E27FC236}">
                  <a16:creationId xmlns:a16="http://schemas.microsoft.com/office/drawing/2014/main" id="{94FCA434-CEDE-4129-8F48-146B1197B4AA}"/>
                </a:ext>
              </a:extLst>
            </p:cNvPr>
            <p:cNvSpPr/>
            <p:nvPr/>
          </p:nvSpPr>
          <p:spPr>
            <a:xfrm>
              <a:off x="3545541" y="2688291"/>
              <a:ext cx="457200" cy="457200"/>
            </a:xfrm>
            <a:prstGeom prst="ellipse">
              <a:avLst/>
            </a:prstGeom>
            <a:solidFill>
              <a:schemeClr val="accent1"/>
            </a:solidFill>
            <a:ln>
              <a:noFill/>
            </a:ln>
            <a:sp3d prstMaterial="plastic">
              <a:bevelT w="0" h="152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grpSp>
        <p:nvGrpSpPr>
          <p:cNvPr id="27" name="Group 26">
            <a:extLst>
              <a:ext uri="{FF2B5EF4-FFF2-40B4-BE49-F238E27FC236}">
                <a16:creationId xmlns:a16="http://schemas.microsoft.com/office/drawing/2014/main" id="{EB4EF1E4-BF01-4C23-B5AC-15A7F8BA2397}"/>
              </a:ext>
            </a:extLst>
          </p:cNvPr>
          <p:cNvGrpSpPr/>
          <p:nvPr/>
        </p:nvGrpSpPr>
        <p:grpSpPr>
          <a:xfrm>
            <a:off x="1089875" y="4199567"/>
            <a:ext cx="3008616" cy="1667198"/>
            <a:chOff x="7199812" y="1868103"/>
            <a:chExt cx="3009400" cy="1667632"/>
          </a:xfrm>
        </p:grpSpPr>
        <p:sp>
          <p:nvSpPr>
            <p:cNvPr id="28" name="TextBox 27">
              <a:extLst>
                <a:ext uri="{FF2B5EF4-FFF2-40B4-BE49-F238E27FC236}">
                  <a16:creationId xmlns:a16="http://schemas.microsoft.com/office/drawing/2014/main" id="{0221C6EF-82B2-474D-8160-27AB0802B1FE}"/>
                </a:ext>
              </a:extLst>
            </p:cNvPr>
            <p:cNvSpPr txBox="1"/>
            <p:nvPr/>
          </p:nvSpPr>
          <p:spPr>
            <a:xfrm>
              <a:off x="7661516" y="1868103"/>
              <a:ext cx="2085993" cy="400110"/>
            </a:xfrm>
            <a:prstGeom prst="rect">
              <a:avLst/>
            </a:prstGeom>
            <a:noFill/>
          </p:spPr>
          <p:txBody>
            <a:bodyPr wrap="square" rtlCol="0" anchor="ctr">
              <a:spAutoFit/>
            </a:bodyPr>
            <a:lstStyle/>
            <a:p>
              <a:pPr algn="ctr"/>
              <a:r>
                <a:rPr lang="en-US" sz="1999" b="1" dirty="0">
                  <a:solidFill>
                    <a:schemeClr val="accent6"/>
                  </a:solidFill>
                  <a:latin typeface="Arial" pitchFamily="34" charset="0"/>
                  <a:cs typeface="Arial" pitchFamily="34" charset="0"/>
                </a:rPr>
                <a:t>Working Group</a:t>
              </a:r>
            </a:p>
          </p:txBody>
        </p:sp>
        <p:sp>
          <p:nvSpPr>
            <p:cNvPr id="29" name="Rectangle 28">
              <a:extLst>
                <a:ext uri="{FF2B5EF4-FFF2-40B4-BE49-F238E27FC236}">
                  <a16:creationId xmlns:a16="http://schemas.microsoft.com/office/drawing/2014/main" id="{5A612308-C738-4E20-8576-26ECB2ADCC11}"/>
                </a:ext>
              </a:extLst>
            </p:cNvPr>
            <p:cNvSpPr/>
            <p:nvPr/>
          </p:nvSpPr>
          <p:spPr>
            <a:xfrm>
              <a:off x="7199812" y="2316535"/>
              <a:ext cx="3009400" cy="1219200"/>
            </a:xfrm>
            <a:prstGeom prst="rect">
              <a:avLst/>
            </a:prstGeom>
            <a:noFill/>
            <a:ln w="12700" cap="flat" cmpd="sng" algn="ctr">
              <a:noFill/>
              <a:prstDash val="solid"/>
            </a:ln>
            <a:effectLst/>
          </p:spPr>
          <p:txBody>
            <a:bodyPr lIns="91416" tIns="0" rIns="91416" bIns="0" rtlCol="0" anchor="t"/>
            <a:lstStyle/>
            <a:p>
              <a:pPr lvl="0" algn="just">
                <a:defRPr/>
              </a:pPr>
              <a:r>
                <a:rPr lang="en-US" kern="0" dirty="0">
                  <a:latin typeface="Arial" pitchFamily="34" charset="0"/>
                  <a:cs typeface="Arial" pitchFamily="34" charset="0"/>
                </a:rPr>
                <a:t>Consists of CREAM’s researcher, industrial player who experts in BIM and expertise in BIM’s productivity</a:t>
              </a:r>
            </a:p>
          </p:txBody>
        </p:sp>
      </p:grpSp>
      <p:grpSp>
        <p:nvGrpSpPr>
          <p:cNvPr id="30" name="Group 19">
            <a:extLst>
              <a:ext uri="{FF2B5EF4-FFF2-40B4-BE49-F238E27FC236}">
                <a16:creationId xmlns:a16="http://schemas.microsoft.com/office/drawing/2014/main" id="{F40B3135-1C50-4B46-86ED-DC07EEAD66C4}"/>
              </a:ext>
            </a:extLst>
          </p:cNvPr>
          <p:cNvGrpSpPr/>
          <p:nvPr/>
        </p:nvGrpSpPr>
        <p:grpSpPr>
          <a:xfrm>
            <a:off x="2337730" y="1372136"/>
            <a:ext cx="512911" cy="1970154"/>
            <a:chOff x="2574925" y="258763"/>
            <a:chExt cx="1189038" cy="4567238"/>
          </a:xfrm>
          <a:solidFill>
            <a:schemeClr val="tx1">
              <a:alpha val="65000"/>
            </a:schemeClr>
          </a:solidFill>
          <a:effectLst/>
        </p:grpSpPr>
        <p:sp>
          <p:nvSpPr>
            <p:cNvPr id="31" name="Freeform 11">
              <a:extLst>
                <a:ext uri="{FF2B5EF4-FFF2-40B4-BE49-F238E27FC236}">
                  <a16:creationId xmlns:a16="http://schemas.microsoft.com/office/drawing/2014/main" id="{AB9F6878-1D01-4F1B-BE0F-6DBBBCEA8192}"/>
                </a:ext>
              </a:extLst>
            </p:cNvPr>
            <p:cNvSpPr>
              <a:spLocks noEditPoints="1"/>
            </p:cNvSpPr>
            <p:nvPr/>
          </p:nvSpPr>
          <p:spPr bwMode="auto">
            <a:xfrm>
              <a:off x="2574925" y="909638"/>
              <a:ext cx="1189038" cy="3916363"/>
            </a:xfrm>
            <a:custGeom>
              <a:avLst/>
              <a:gdLst/>
              <a:ahLst/>
              <a:cxnLst>
                <a:cxn ang="0">
                  <a:pos x="643" y="1077"/>
                </a:cxn>
                <a:cxn ang="0">
                  <a:pos x="629" y="1136"/>
                </a:cxn>
                <a:cxn ang="0">
                  <a:pos x="619" y="1155"/>
                </a:cxn>
                <a:cxn ang="0">
                  <a:pos x="645" y="1091"/>
                </a:cxn>
                <a:cxn ang="0">
                  <a:pos x="583" y="585"/>
                </a:cxn>
                <a:cxn ang="0">
                  <a:pos x="593" y="773"/>
                </a:cxn>
                <a:cxn ang="0">
                  <a:pos x="605" y="702"/>
                </a:cxn>
                <a:cxn ang="0">
                  <a:pos x="608" y="514"/>
                </a:cxn>
                <a:cxn ang="0">
                  <a:pos x="268" y="57"/>
                </a:cxn>
                <a:cxn ang="0">
                  <a:pos x="240" y="257"/>
                </a:cxn>
                <a:cxn ang="0">
                  <a:pos x="211" y="544"/>
                </a:cxn>
                <a:cxn ang="0">
                  <a:pos x="188" y="674"/>
                </a:cxn>
                <a:cxn ang="0">
                  <a:pos x="300" y="696"/>
                </a:cxn>
                <a:cxn ang="0">
                  <a:pos x="421" y="705"/>
                </a:cxn>
                <a:cxn ang="0">
                  <a:pos x="440" y="498"/>
                </a:cxn>
                <a:cxn ang="0">
                  <a:pos x="482" y="324"/>
                </a:cxn>
                <a:cxn ang="0">
                  <a:pos x="526" y="124"/>
                </a:cxn>
                <a:cxn ang="0">
                  <a:pos x="531" y="18"/>
                </a:cxn>
                <a:cxn ang="0">
                  <a:pos x="732" y="99"/>
                </a:cxn>
                <a:cxn ang="0">
                  <a:pos x="739" y="183"/>
                </a:cxn>
                <a:cxn ang="0">
                  <a:pos x="746" y="661"/>
                </a:cxn>
                <a:cxn ang="0">
                  <a:pos x="737" y="834"/>
                </a:cxn>
                <a:cxn ang="0">
                  <a:pos x="717" y="951"/>
                </a:cxn>
                <a:cxn ang="0">
                  <a:pos x="687" y="1023"/>
                </a:cxn>
                <a:cxn ang="0">
                  <a:pos x="651" y="1165"/>
                </a:cxn>
                <a:cxn ang="0">
                  <a:pos x="599" y="1236"/>
                </a:cxn>
                <a:cxn ang="0">
                  <a:pos x="553" y="1277"/>
                </a:cxn>
                <a:cxn ang="0">
                  <a:pos x="506" y="1465"/>
                </a:cxn>
                <a:cxn ang="0">
                  <a:pos x="475" y="1597"/>
                </a:cxn>
                <a:cxn ang="0">
                  <a:pos x="470" y="1831"/>
                </a:cxn>
                <a:cxn ang="0">
                  <a:pos x="447" y="2032"/>
                </a:cxn>
                <a:cxn ang="0">
                  <a:pos x="439" y="2192"/>
                </a:cxn>
                <a:cxn ang="0">
                  <a:pos x="461" y="2247"/>
                </a:cxn>
                <a:cxn ang="0">
                  <a:pos x="498" y="2357"/>
                </a:cxn>
                <a:cxn ang="0">
                  <a:pos x="472" y="2458"/>
                </a:cxn>
                <a:cxn ang="0">
                  <a:pos x="383" y="2433"/>
                </a:cxn>
                <a:cxn ang="0">
                  <a:pos x="349" y="2415"/>
                </a:cxn>
                <a:cxn ang="0">
                  <a:pos x="250" y="2443"/>
                </a:cxn>
                <a:cxn ang="0">
                  <a:pos x="241" y="2376"/>
                </a:cxn>
                <a:cxn ang="0">
                  <a:pos x="274" y="2310"/>
                </a:cxn>
                <a:cxn ang="0">
                  <a:pos x="301" y="2212"/>
                </a:cxn>
                <a:cxn ang="0">
                  <a:pos x="265" y="2067"/>
                </a:cxn>
                <a:cxn ang="0">
                  <a:pos x="218" y="1831"/>
                </a:cxn>
                <a:cxn ang="0">
                  <a:pos x="203" y="1648"/>
                </a:cxn>
                <a:cxn ang="0">
                  <a:pos x="167" y="1519"/>
                </a:cxn>
                <a:cxn ang="0">
                  <a:pos x="138" y="1395"/>
                </a:cxn>
                <a:cxn ang="0">
                  <a:pos x="117" y="1261"/>
                </a:cxn>
                <a:cxn ang="0">
                  <a:pos x="84" y="1156"/>
                </a:cxn>
                <a:cxn ang="0">
                  <a:pos x="38" y="1120"/>
                </a:cxn>
                <a:cxn ang="0">
                  <a:pos x="55" y="953"/>
                </a:cxn>
                <a:cxn ang="0">
                  <a:pos x="38" y="868"/>
                </a:cxn>
                <a:cxn ang="0">
                  <a:pos x="7" y="677"/>
                </a:cxn>
                <a:cxn ang="0">
                  <a:pos x="6" y="510"/>
                </a:cxn>
                <a:cxn ang="0">
                  <a:pos x="25" y="298"/>
                </a:cxn>
                <a:cxn ang="0">
                  <a:pos x="39" y="169"/>
                </a:cxn>
                <a:cxn ang="0">
                  <a:pos x="66" y="64"/>
                </a:cxn>
                <a:cxn ang="0">
                  <a:pos x="163" y="33"/>
                </a:cxn>
                <a:cxn ang="0">
                  <a:pos x="291" y="0"/>
                </a:cxn>
              </a:cxnLst>
              <a:rect l="0" t="0" r="r" b="b"/>
              <a:pathLst>
                <a:path w="749" h="2467">
                  <a:moveTo>
                    <a:pt x="476" y="2312"/>
                  </a:moveTo>
                  <a:lnTo>
                    <a:pt x="482" y="2331"/>
                  </a:lnTo>
                  <a:lnTo>
                    <a:pt x="480" y="2322"/>
                  </a:lnTo>
                  <a:lnTo>
                    <a:pt x="476" y="2312"/>
                  </a:lnTo>
                  <a:close/>
                  <a:moveTo>
                    <a:pt x="645" y="1072"/>
                  </a:moveTo>
                  <a:lnTo>
                    <a:pt x="644" y="1073"/>
                  </a:lnTo>
                  <a:lnTo>
                    <a:pt x="644" y="1075"/>
                  </a:lnTo>
                  <a:lnTo>
                    <a:pt x="643" y="1077"/>
                  </a:lnTo>
                  <a:lnTo>
                    <a:pt x="643" y="1081"/>
                  </a:lnTo>
                  <a:lnTo>
                    <a:pt x="641" y="1088"/>
                  </a:lnTo>
                  <a:lnTo>
                    <a:pt x="641" y="1099"/>
                  </a:lnTo>
                  <a:lnTo>
                    <a:pt x="640" y="1110"/>
                  </a:lnTo>
                  <a:lnTo>
                    <a:pt x="637" y="1122"/>
                  </a:lnTo>
                  <a:lnTo>
                    <a:pt x="635" y="1131"/>
                  </a:lnTo>
                  <a:lnTo>
                    <a:pt x="632" y="1136"/>
                  </a:lnTo>
                  <a:lnTo>
                    <a:pt x="629" y="1136"/>
                  </a:lnTo>
                  <a:lnTo>
                    <a:pt x="628" y="1134"/>
                  </a:lnTo>
                  <a:lnTo>
                    <a:pt x="626" y="1131"/>
                  </a:lnTo>
                  <a:lnTo>
                    <a:pt x="623" y="1124"/>
                  </a:lnTo>
                  <a:lnTo>
                    <a:pt x="623" y="1126"/>
                  </a:lnTo>
                  <a:lnTo>
                    <a:pt x="622" y="1129"/>
                  </a:lnTo>
                  <a:lnTo>
                    <a:pt x="622" y="1130"/>
                  </a:lnTo>
                  <a:lnTo>
                    <a:pt x="620" y="1141"/>
                  </a:lnTo>
                  <a:lnTo>
                    <a:pt x="619" y="1155"/>
                  </a:lnTo>
                  <a:lnTo>
                    <a:pt x="625" y="1151"/>
                  </a:lnTo>
                  <a:lnTo>
                    <a:pt x="632" y="1147"/>
                  </a:lnTo>
                  <a:lnTo>
                    <a:pt x="637" y="1141"/>
                  </a:lnTo>
                  <a:lnTo>
                    <a:pt x="641" y="1134"/>
                  </a:lnTo>
                  <a:lnTo>
                    <a:pt x="643" y="1125"/>
                  </a:lnTo>
                  <a:lnTo>
                    <a:pt x="644" y="1117"/>
                  </a:lnTo>
                  <a:lnTo>
                    <a:pt x="644" y="1109"/>
                  </a:lnTo>
                  <a:lnTo>
                    <a:pt x="645" y="1091"/>
                  </a:lnTo>
                  <a:lnTo>
                    <a:pt x="647" y="1075"/>
                  </a:lnTo>
                  <a:lnTo>
                    <a:pt x="647" y="1072"/>
                  </a:lnTo>
                  <a:lnTo>
                    <a:pt x="645" y="1072"/>
                  </a:lnTo>
                  <a:close/>
                  <a:moveTo>
                    <a:pt x="608" y="490"/>
                  </a:moveTo>
                  <a:lnTo>
                    <a:pt x="604" y="504"/>
                  </a:lnTo>
                  <a:lnTo>
                    <a:pt x="598" y="523"/>
                  </a:lnTo>
                  <a:lnTo>
                    <a:pt x="586" y="564"/>
                  </a:lnTo>
                  <a:lnTo>
                    <a:pt x="583" y="585"/>
                  </a:lnTo>
                  <a:lnTo>
                    <a:pt x="582" y="606"/>
                  </a:lnTo>
                  <a:lnTo>
                    <a:pt x="582" y="631"/>
                  </a:lnTo>
                  <a:lnTo>
                    <a:pt x="583" y="655"/>
                  </a:lnTo>
                  <a:lnTo>
                    <a:pt x="583" y="691"/>
                  </a:lnTo>
                  <a:lnTo>
                    <a:pt x="585" y="711"/>
                  </a:lnTo>
                  <a:lnTo>
                    <a:pt x="586" y="732"/>
                  </a:lnTo>
                  <a:lnTo>
                    <a:pt x="590" y="754"/>
                  </a:lnTo>
                  <a:lnTo>
                    <a:pt x="593" y="773"/>
                  </a:lnTo>
                  <a:lnTo>
                    <a:pt x="598" y="785"/>
                  </a:lnTo>
                  <a:lnTo>
                    <a:pt x="603" y="792"/>
                  </a:lnTo>
                  <a:lnTo>
                    <a:pt x="606" y="796"/>
                  </a:lnTo>
                  <a:lnTo>
                    <a:pt x="607" y="795"/>
                  </a:lnTo>
                  <a:lnTo>
                    <a:pt x="608" y="788"/>
                  </a:lnTo>
                  <a:lnTo>
                    <a:pt x="608" y="755"/>
                  </a:lnTo>
                  <a:lnTo>
                    <a:pt x="607" y="727"/>
                  </a:lnTo>
                  <a:lnTo>
                    <a:pt x="605" y="702"/>
                  </a:lnTo>
                  <a:lnTo>
                    <a:pt x="604" y="678"/>
                  </a:lnTo>
                  <a:lnTo>
                    <a:pt x="603" y="660"/>
                  </a:lnTo>
                  <a:lnTo>
                    <a:pt x="603" y="588"/>
                  </a:lnTo>
                  <a:lnTo>
                    <a:pt x="605" y="569"/>
                  </a:lnTo>
                  <a:lnTo>
                    <a:pt x="606" y="559"/>
                  </a:lnTo>
                  <a:lnTo>
                    <a:pt x="607" y="545"/>
                  </a:lnTo>
                  <a:lnTo>
                    <a:pt x="607" y="530"/>
                  </a:lnTo>
                  <a:lnTo>
                    <a:pt x="608" y="514"/>
                  </a:lnTo>
                  <a:lnTo>
                    <a:pt x="608" y="490"/>
                  </a:lnTo>
                  <a:close/>
                  <a:moveTo>
                    <a:pt x="291" y="0"/>
                  </a:moveTo>
                  <a:lnTo>
                    <a:pt x="293" y="2"/>
                  </a:lnTo>
                  <a:lnTo>
                    <a:pt x="292" y="5"/>
                  </a:lnTo>
                  <a:lnTo>
                    <a:pt x="287" y="12"/>
                  </a:lnTo>
                  <a:lnTo>
                    <a:pt x="281" y="25"/>
                  </a:lnTo>
                  <a:lnTo>
                    <a:pt x="274" y="40"/>
                  </a:lnTo>
                  <a:lnTo>
                    <a:pt x="268" y="57"/>
                  </a:lnTo>
                  <a:lnTo>
                    <a:pt x="261" y="76"/>
                  </a:lnTo>
                  <a:lnTo>
                    <a:pt x="255" y="95"/>
                  </a:lnTo>
                  <a:lnTo>
                    <a:pt x="251" y="111"/>
                  </a:lnTo>
                  <a:lnTo>
                    <a:pt x="249" y="126"/>
                  </a:lnTo>
                  <a:lnTo>
                    <a:pt x="248" y="147"/>
                  </a:lnTo>
                  <a:lnTo>
                    <a:pt x="247" y="173"/>
                  </a:lnTo>
                  <a:lnTo>
                    <a:pt x="242" y="231"/>
                  </a:lnTo>
                  <a:lnTo>
                    <a:pt x="240" y="257"/>
                  </a:lnTo>
                  <a:lnTo>
                    <a:pt x="235" y="280"/>
                  </a:lnTo>
                  <a:lnTo>
                    <a:pt x="232" y="298"/>
                  </a:lnTo>
                  <a:lnTo>
                    <a:pt x="227" y="323"/>
                  </a:lnTo>
                  <a:lnTo>
                    <a:pt x="222" y="349"/>
                  </a:lnTo>
                  <a:lnTo>
                    <a:pt x="215" y="403"/>
                  </a:lnTo>
                  <a:lnTo>
                    <a:pt x="212" y="425"/>
                  </a:lnTo>
                  <a:lnTo>
                    <a:pt x="211" y="442"/>
                  </a:lnTo>
                  <a:lnTo>
                    <a:pt x="211" y="544"/>
                  </a:lnTo>
                  <a:lnTo>
                    <a:pt x="210" y="570"/>
                  </a:lnTo>
                  <a:lnTo>
                    <a:pt x="207" y="594"/>
                  </a:lnTo>
                  <a:lnTo>
                    <a:pt x="203" y="616"/>
                  </a:lnTo>
                  <a:lnTo>
                    <a:pt x="194" y="637"/>
                  </a:lnTo>
                  <a:lnTo>
                    <a:pt x="185" y="655"/>
                  </a:lnTo>
                  <a:lnTo>
                    <a:pt x="179" y="671"/>
                  </a:lnTo>
                  <a:lnTo>
                    <a:pt x="182" y="673"/>
                  </a:lnTo>
                  <a:lnTo>
                    <a:pt x="188" y="674"/>
                  </a:lnTo>
                  <a:lnTo>
                    <a:pt x="196" y="676"/>
                  </a:lnTo>
                  <a:lnTo>
                    <a:pt x="206" y="680"/>
                  </a:lnTo>
                  <a:lnTo>
                    <a:pt x="215" y="682"/>
                  </a:lnTo>
                  <a:lnTo>
                    <a:pt x="223" y="684"/>
                  </a:lnTo>
                  <a:lnTo>
                    <a:pt x="234" y="687"/>
                  </a:lnTo>
                  <a:lnTo>
                    <a:pt x="249" y="689"/>
                  </a:lnTo>
                  <a:lnTo>
                    <a:pt x="284" y="694"/>
                  </a:lnTo>
                  <a:lnTo>
                    <a:pt x="300" y="696"/>
                  </a:lnTo>
                  <a:lnTo>
                    <a:pt x="313" y="697"/>
                  </a:lnTo>
                  <a:lnTo>
                    <a:pt x="331" y="699"/>
                  </a:lnTo>
                  <a:lnTo>
                    <a:pt x="356" y="702"/>
                  </a:lnTo>
                  <a:lnTo>
                    <a:pt x="382" y="703"/>
                  </a:lnTo>
                  <a:lnTo>
                    <a:pt x="408" y="704"/>
                  </a:lnTo>
                  <a:lnTo>
                    <a:pt x="412" y="704"/>
                  </a:lnTo>
                  <a:lnTo>
                    <a:pt x="416" y="705"/>
                  </a:lnTo>
                  <a:lnTo>
                    <a:pt x="421" y="705"/>
                  </a:lnTo>
                  <a:lnTo>
                    <a:pt x="419" y="699"/>
                  </a:lnTo>
                  <a:lnTo>
                    <a:pt x="419" y="668"/>
                  </a:lnTo>
                  <a:lnTo>
                    <a:pt x="421" y="645"/>
                  </a:lnTo>
                  <a:lnTo>
                    <a:pt x="423" y="618"/>
                  </a:lnTo>
                  <a:lnTo>
                    <a:pt x="430" y="562"/>
                  </a:lnTo>
                  <a:lnTo>
                    <a:pt x="434" y="537"/>
                  </a:lnTo>
                  <a:lnTo>
                    <a:pt x="438" y="516"/>
                  </a:lnTo>
                  <a:lnTo>
                    <a:pt x="440" y="498"/>
                  </a:lnTo>
                  <a:lnTo>
                    <a:pt x="444" y="483"/>
                  </a:lnTo>
                  <a:lnTo>
                    <a:pt x="447" y="464"/>
                  </a:lnTo>
                  <a:lnTo>
                    <a:pt x="453" y="441"/>
                  </a:lnTo>
                  <a:lnTo>
                    <a:pt x="459" y="417"/>
                  </a:lnTo>
                  <a:lnTo>
                    <a:pt x="466" y="391"/>
                  </a:lnTo>
                  <a:lnTo>
                    <a:pt x="472" y="367"/>
                  </a:lnTo>
                  <a:lnTo>
                    <a:pt x="477" y="343"/>
                  </a:lnTo>
                  <a:lnTo>
                    <a:pt x="482" y="324"/>
                  </a:lnTo>
                  <a:lnTo>
                    <a:pt x="487" y="307"/>
                  </a:lnTo>
                  <a:lnTo>
                    <a:pt x="492" y="287"/>
                  </a:lnTo>
                  <a:lnTo>
                    <a:pt x="498" y="261"/>
                  </a:lnTo>
                  <a:lnTo>
                    <a:pt x="505" y="232"/>
                  </a:lnTo>
                  <a:lnTo>
                    <a:pt x="512" y="202"/>
                  </a:lnTo>
                  <a:lnTo>
                    <a:pt x="518" y="173"/>
                  </a:lnTo>
                  <a:lnTo>
                    <a:pt x="523" y="146"/>
                  </a:lnTo>
                  <a:lnTo>
                    <a:pt x="526" y="124"/>
                  </a:lnTo>
                  <a:lnTo>
                    <a:pt x="526" y="91"/>
                  </a:lnTo>
                  <a:lnTo>
                    <a:pt x="521" y="52"/>
                  </a:lnTo>
                  <a:lnTo>
                    <a:pt x="519" y="33"/>
                  </a:lnTo>
                  <a:lnTo>
                    <a:pt x="517" y="19"/>
                  </a:lnTo>
                  <a:lnTo>
                    <a:pt x="514" y="10"/>
                  </a:lnTo>
                  <a:lnTo>
                    <a:pt x="517" y="11"/>
                  </a:lnTo>
                  <a:lnTo>
                    <a:pt x="523" y="13"/>
                  </a:lnTo>
                  <a:lnTo>
                    <a:pt x="531" y="18"/>
                  </a:lnTo>
                  <a:lnTo>
                    <a:pt x="542" y="22"/>
                  </a:lnTo>
                  <a:lnTo>
                    <a:pt x="556" y="28"/>
                  </a:lnTo>
                  <a:lnTo>
                    <a:pt x="583" y="39"/>
                  </a:lnTo>
                  <a:lnTo>
                    <a:pt x="613" y="48"/>
                  </a:lnTo>
                  <a:lnTo>
                    <a:pt x="645" y="60"/>
                  </a:lnTo>
                  <a:lnTo>
                    <a:pt x="678" y="73"/>
                  </a:lnTo>
                  <a:lnTo>
                    <a:pt x="706" y="86"/>
                  </a:lnTo>
                  <a:lnTo>
                    <a:pt x="732" y="99"/>
                  </a:lnTo>
                  <a:lnTo>
                    <a:pt x="740" y="105"/>
                  </a:lnTo>
                  <a:lnTo>
                    <a:pt x="745" y="113"/>
                  </a:lnTo>
                  <a:lnTo>
                    <a:pt x="746" y="123"/>
                  </a:lnTo>
                  <a:lnTo>
                    <a:pt x="745" y="134"/>
                  </a:lnTo>
                  <a:lnTo>
                    <a:pt x="743" y="145"/>
                  </a:lnTo>
                  <a:lnTo>
                    <a:pt x="740" y="157"/>
                  </a:lnTo>
                  <a:lnTo>
                    <a:pt x="739" y="170"/>
                  </a:lnTo>
                  <a:lnTo>
                    <a:pt x="739" y="183"/>
                  </a:lnTo>
                  <a:lnTo>
                    <a:pt x="740" y="200"/>
                  </a:lnTo>
                  <a:lnTo>
                    <a:pt x="740" y="224"/>
                  </a:lnTo>
                  <a:lnTo>
                    <a:pt x="742" y="249"/>
                  </a:lnTo>
                  <a:lnTo>
                    <a:pt x="744" y="303"/>
                  </a:lnTo>
                  <a:lnTo>
                    <a:pt x="745" y="327"/>
                  </a:lnTo>
                  <a:lnTo>
                    <a:pt x="745" y="349"/>
                  </a:lnTo>
                  <a:lnTo>
                    <a:pt x="746" y="367"/>
                  </a:lnTo>
                  <a:lnTo>
                    <a:pt x="746" y="661"/>
                  </a:lnTo>
                  <a:lnTo>
                    <a:pt x="747" y="683"/>
                  </a:lnTo>
                  <a:lnTo>
                    <a:pt x="749" y="709"/>
                  </a:lnTo>
                  <a:lnTo>
                    <a:pt x="747" y="735"/>
                  </a:lnTo>
                  <a:lnTo>
                    <a:pt x="745" y="762"/>
                  </a:lnTo>
                  <a:lnTo>
                    <a:pt x="743" y="784"/>
                  </a:lnTo>
                  <a:lnTo>
                    <a:pt x="740" y="802"/>
                  </a:lnTo>
                  <a:lnTo>
                    <a:pt x="739" y="817"/>
                  </a:lnTo>
                  <a:lnTo>
                    <a:pt x="737" y="834"/>
                  </a:lnTo>
                  <a:lnTo>
                    <a:pt x="735" y="847"/>
                  </a:lnTo>
                  <a:lnTo>
                    <a:pt x="732" y="863"/>
                  </a:lnTo>
                  <a:lnTo>
                    <a:pt x="729" y="881"/>
                  </a:lnTo>
                  <a:lnTo>
                    <a:pt x="727" y="899"/>
                  </a:lnTo>
                  <a:lnTo>
                    <a:pt x="723" y="917"/>
                  </a:lnTo>
                  <a:lnTo>
                    <a:pt x="721" y="930"/>
                  </a:lnTo>
                  <a:lnTo>
                    <a:pt x="720" y="939"/>
                  </a:lnTo>
                  <a:lnTo>
                    <a:pt x="717" y="951"/>
                  </a:lnTo>
                  <a:lnTo>
                    <a:pt x="716" y="966"/>
                  </a:lnTo>
                  <a:lnTo>
                    <a:pt x="714" y="982"/>
                  </a:lnTo>
                  <a:lnTo>
                    <a:pt x="711" y="996"/>
                  </a:lnTo>
                  <a:lnTo>
                    <a:pt x="708" y="1006"/>
                  </a:lnTo>
                  <a:lnTo>
                    <a:pt x="702" y="1013"/>
                  </a:lnTo>
                  <a:lnTo>
                    <a:pt x="696" y="1018"/>
                  </a:lnTo>
                  <a:lnTo>
                    <a:pt x="691" y="1022"/>
                  </a:lnTo>
                  <a:lnTo>
                    <a:pt x="687" y="1023"/>
                  </a:lnTo>
                  <a:lnTo>
                    <a:pt x="687" y="1038"/>
                  </a:lnTo>
                  <a:lnTo>
                    <a:pt x="689" y="1066"/>
                  </a:lnTo>
                  <a:lnTo>
                    <a:pt x="689" y="1086"/>
                  </a:lnTo>
                  <a:lnTo>
                    <a:pt x="685" y="1104"/>
                  </a:lnTo>
                  <a:lnTo>
                    <a:pt x="679" y="1124"/>
                  </a:lnTo>
                  <a:lnTo>
                    <a:pt x="671" y="1142"/>
                  </a:lnTo>
                  <a:lnTo>
                    <a:pt x="663" y="1154"/>
                  </a:lnTo>
                  <a:lnTo>
                    <a:pt x="651" y="1165"/>
                  </a:lnTo>
                  <a:lnTo>
                    <a:pt x="641" y="1169"/>
                  </a:lnTo>
                  <a:lnTo>
                    <a:pt x="630" y="1173"/>
                  </a:lnTo>
                  <a:lnTo>
                    <a:pt x="616" y="1175"/>
                  </a:lnTo>
                  <a:lnTo>
                    <a:pt x="614" y="1194"/>
                  </a:lnTo>
                  <a:lnTo>
                    <a:pt x="612" y="1209"/>
                  </a:lnTo>
                  <a:lnTo>
                    <a:pt x="609" y="1220"/>
                  </a:lnTo>
                  <a:lnTo>
                    <a:pt x="606" y="1230"/>
                  </a:lnTo>
                  <a:lnTo>
                    <a:pt x="599" y="1236"/>
                  </a:lnTo>
                  <a:lnTo>
                    <a:pt x="591" y="1238"/>
                  </a:lnTo>
                  <a:lnTo>
                    <a:pt x="579" y="1243"/>
                  </a:lnTo>
                  <a:lnTo>
                    <a:pt x="569" y="1245"/>
                  </a:lnTo>
                  <a:lnTo>
                    <a:pt x="557" y="1247"/>
                  </a:lnTo>
                  <a:lnTo>
                    <a:pt x="556" y="1253"/>
                  </a:lnTo>
                  <a:lnTo>
                    <a:pt x="556" y="1259"/>
                  </a:lnTo>
                  <a:lnTo>
                    <a:pt x="555" y="1263"/>
                  </a:lnTo>
                  <a:lnTo>
                    <a:pt x="553" y="1277"/>
                  </a:lnTo>
                  <a:lnTo>
                    <a:pt x="548" y="1294"/>
                  </a:lnTo>
                  <a:lnTo>
                    <a:pt x="543" y="1313"/>
                  </a:lnTo>
                  <a:lnTo>
                    <a:pt x="539" y="1334"/>
                  </a:lnTo>
                  <a:lnTo>
                    <a:pt x="533" y="1355"/>
                  </a:lnTo>
                  <a:lnTo>
                    <a:pt x="529" y="1373"/>
                  </a:lnTo>
                  <a:lnTo>
                    <a:pt x="523" y="1403"/>
                  </a:lnTo>
                  <a:lnTo>
                    <a:pt x="518" y="1423"/>
                  </a:lnTo>
                  <a:lnTo>
                    <a:pt x="506" y="1465"/>
                  </a:lnTo>
                  <a:lnTo>
                    <a:pt x="501" y="1484"/>
                  </a:lnTo>
                  <a:lnTo>
                    <a:pt x="496" y="1502"/>
                  </a:lnTo>
                  <a:lnTo>
                    <a:pt x="491" y="1513"/>
                  </a:lnTo>
                  <a:lnTo>
                    <a:pt x="484" y="1527"/>
                  </a:lnTo>
                  <a:lnTo>
                    <a:pt x="475" y="1533"/>
                  </a:lnTo>
                  <a:lnTo>
                    <a:pt x="474" y="1546"/>
                  </a:lnTo>
                  <a:lnTo>
                    <a:pt x="474" y="1573"/>
                  </a:lnTo>
                  <a:lnTo>
                    <a:pt x="475" y="1597"/>
                  </a:lnTo>
                  <a:lnTo>
                    <a:pt x="477" y="1625"/>
                  </a:lnTo>
                  <a:lnTo>
                    <a:pt x="483" y="1677"/>
                  </a:lnTo>
                  <a:lnTo>
                    <a:pt x="483" y="1702"/>
                  </a:lnTo>
                  <a:lnTo>
                    <a:pt x="482" y="1729"/>
                  </a:lnTo>
                  <a:lnTo>
                    <a:pt x="480" y="1757"/>
                  </a:lnTo>
                  <a:lnTo>
                    <a:pt x="476" y="1784"/>
                  </a:lnTo>
                  <a:lnTo>
                    <a:pt x="473" y="1809"/>
                  </a:lnTo>
                  <a:lnTo>
                    <a:pt x="470" y="1831"/>
                  </a:lnTo>
                  <a:lnTo>
                    <a:pt x="468" y="1846"/>
                  </a:lnTo>
                  <a:lnTo>
                    <a:pt x="466" y="1867"/>
                  </a:lnTo>
                  <a:lnTo>
                    <a:pt x="463" y="1893"/>
                  </a:lnTo>
                  <a:lnTo>
                    <a:pt x="460" y="1919"/>
                  </a:lnTo>
                  <a:lnTo>
                    <a:pt x="458" y="1948"/>
                  </a:lnTo>
                  <a:lnTo>
                    <a:pt x="454" y="1979"/>
                  </a:lnTo>
                  <a:lnTo>
                    <a:pt x="451" y="2007"/>
                  </a:lnTo>
                  <a:lnTo>
                    <a:pt x="447" y="2032"/>
                  </a:lnTo>
                  <a:lnTo>
                    <a:pt x="445" y="2055"/>
                  </a:lnTo>
                  <a:lnTo>
                    <a:pt x="443" y="2073"/>
                  </a:lnTo>
                  <a:lnTo>
                    <a:pt x="441" y="2086"/>
                  </a:lnTo>
                  <a:lnTo>
                    <a:pt x="439" y="2103"/>
                  </a:lnTo>
                  <a:lnTo>
                    <a:pt x="437" y="2145"/>
                  </a:lnTo>
                  <a:lnTo>
                    <a:pt x="438" y="2165"/>
                  </a:lnTo>
                  <a:lnTo>
                    <a:pt x="438" y="2181"/>
                  </a:lnTo>
                  <a:lnTo>
                    <a:pt x="439" y="2192"/>
                  </a:lnTo>
                  <a:lnTo>
                    <a:pt x="441" y="2197"/>
                  </a:lnTo>
                  <a:lnTo>
                    <a:pt x="444" y="2207"/>
                  </a:lnTo>
                  <a:lnTo>
                    <a:pt x="447" y="2217"/>
                  </a:lnTo>
                  <a:lnTo>
                    <a:pt x="447" y="2216"/>
                  </a:lnTo>
                  <a:lnTo>
                    <a:pt x="450" y="2221"/>
                  </a:lnTo>
                  <a:lnTo>
                    <a:pt x="452" y="2228"/>
                  </a:lnTo>
                  <a:lnTo>
                    <a:pt x="456" y="2237"/>
                  </a:lnTo>
                  <a:lnTo>
                    <a:pt x="461" y="2247"/>
                  </a:lnTo>
                  <a:lnTo>
                    <a:pt x="465" y="2258"/>
                  </a:lnTo>
                  <a:lnTo>
                    <a:pt x="469" y="2267"/>
                  </a:lnTo>
                  <a:lnTo>
                    <a:pt x="472" y="2275"/>
                  </a:lnTo>
                  <a:lnTo>
                    <a:pt x="474" y="2280"/>
                  </a:lnTo>
                  <a:lnTo>
                    <a:pt x="484" y="2311"/>
                  </a:lnTo>
                  <a:lnTo>
                    <a:pt x="489" y="2326"/>
                  </a:lnTo>
                  <a:lnTo>
                    <a:pt x="495" y="2342"/>
                  </a:lnTo>
                  <a:lnTo>
                    <a:pt x="498" y="2357"/>
                  </a:lnTo>
                  <a:lnTo>
                    <a:pt x="502" y="2369"/>
                  </a:lnTo>
                  <a:lnTo>
                    <a:pt x="504" y="2386"/>
                  </a:lnTo>
                  <a:lnTo>
                    <a:pt x="502" y="2402"/>
                  </a:lnTo>
                  <a:lnTo>
                    <a:pt x="498" y="2418"/>
                  </a:lnTo>
                  <a:lnTo>
                    <a:pt x="492" y="2431"/>
                  </a:lnTo>
                  <a:lnTo>
                    <a:pt x="488" y="2440"/>
                  </a:lnTo>
                  <a:lnTo>
                    <a:pt x="481" y="2450"/>
                  </a:lnTo>
                  <a:lnTo>
                    <a:pt x="472" y="2458"/>
                  </a:lnTo>
                  <a:lnTo>
                    <a:pt x="461" y="2465"/>
                  </a:lnTo>
                  <a:lnTo>
                    <a:pt x="451" y="2467"/>
                  </a:lnTo>
                  <a:lnTo>
                    <a:pt x="438" y="2466"/>
                  </a:lnTo>
                  <a:lnTo>
                    <a:pt x="423" y="2461"/>
                  </a:lnTo>
                  <a:lnTo>
                    <a:pt x="409" y="2456"/>
                  </a:lnTo>
                  <a:lnTo>
                    <a:pt x="400" y="2451"/>
                  </a:lnTo>
                  <a:lnTo>
                    <a:pt x="393" y="2444"/>
                  </a:lnTo>
                  <a:lnTo>
                    <a:pt x="383" y="2433"/>
                  </a:lnTo>
                  <a:lnTo>
                    <a:pt x="375" y="2422"/>
                  </a:lnTo>
                  <a:lnTo>
                    <a:pt x="370" y="2411"/>
                  </a:lnTo>
                  <a:lnTo>
                    <a:pt x="368" y="2407"/>
                  </a:lnTo>
                  <a:lnTo>
                    <a:pt x="365" y="2403"/>
                  </a:lnTo>
                  <a:lnTo>
                    <a:pt x="364" y="2403"/>
                  </a:lnTo>
                  <a:lnTo>
                    <a:pt x="361" y="2404"/>
                  </a:lnTo>
                  <a:lnTo>
                    <a:pt x="356" y="2410"/>
                  </a:lnTo>
                  <a:lnTo>
                    <a:pt x="349" y="2415"/>
                  </a:lnTo>
                  <a:lnTo>
                    <a:pt x="338" y="2421"/>
                  </a:lnTo>
                  <a:lnTo>
                    <a:pt x="327" y="2425"/>
                  </a:lnTo>
                  <a:lnTo>
                    <a:pt x="314" y="2431"/>
                  </a:lnTo>
                  <a:lnTo>
                    <a:pt x="302" y="2435"/>
                  </a:lnTo>
                  <a:lnTo>
                    <a:pt x="288" y="2438"/>
                  </a:lnTo>
                  <a:lnTo>
                    <a:pt x="274" y="2440"/>
                  </a:lnTo>
                  <a:lnTo>
                    <a:pt x="261" y="2442"/>
                  </a:lnTo>
                  <a:lnTo>
                    <a:pt x="250" y="2443"/>
                  </a:lnTo>
                  <a:lnTo>
                    <a:pt x="242" y="2442"/>
                  </a:lnTo>
                  <a:lnTo>
                    <a:pt x="236" y="2437"/>
                  </a:lnTo>
                  <a:lnTo>
                    <a:pt x="233" y="2431"/>
                  </a:lnTo>
                  <a:lnTo>
                    <a:pt x="230" y="2423"/>
                  </a:lnTo>
                  <a:lnTo>
                    <a:pt x="229" y="2413"/>
                  </a:lnTo>
                  <a:lnTo>
                    <a:pt x="232" y="2400"/>
                  </a:lnTo>
                  <a:lnTo>
                    <a:pt x="235" y="2387"/>
                  </a:lnTo>
                  <a:lnTo>
                    <a:pt x="241" y="2376"/>
                  </a:lnTo>
                  <a:lnTo>
                    <a:pt x="244" y="2369"/>
                  </a:lnTo>
                  <a:lnTo>
                    <a:pt x="250" y="2359"/>
                  </a:lnTo>
                  <a:lnTo>
                    <a:pt x="256" y="2347"/>
                  </a:lnTo>
                  <a:lnTo>
                    <a:pt x="262" y="2335"/>
                  </a:lnTo>
                  <a:lnTo>
                    <a:pt x="268" y="2323"/>
                  </a:lnTo>
                  <a:lnTo>
                    <a:pt x="271" y="2314"/>
                  </a:lnTo>
                  <a:lnTo>
                    <a:pt x="274" y="2308"/>
                  </a:lnTo>
                  <a:lnTo>
                    <a:pt x="274" y="2310"/>
                  </a:lnTo>
                  <a:lnTo>
                    <a:pt x="276" y="2306"/>
                  </a:lnTo>
                  <a:lnTo>
                    <a:pt x="277" y="2302"/>
                  </a:lnTo>
                  <a:lnTo>
                    <a:pt x="279" y="2300"/>
                  </a:lnTo>
                  <a:lnTo>
                    <a:pt x="285" y="2288"/>
                  </a:lnTo>
                  <a:lnTo>
                    <a:pt x="297" y="2260"/>
                  </a:lnTo>
                  <a:lnTo>
                    <a:pt x="301" y="2246"/>
                  </a:lnTo>
                  <a:lnTo>
                    <a:pt x="302" y="2231"/>
                  </a:lnTo>
                  <a:lnTo>
                    <a:pt x="301" y="2212"/>
                  </a:lnTo>
                  <a:lnTo>
                    <a:pt x="299" y="2193"/>
                  </a:lnTo>
                  <a:lnTo>
                    <a:pt x="295" y="2178"/>
                  </a:lnTo>
                  <a:lnTo>
                    <a:pt x="293" y="2166"/>
                  </a:lnTo>
                  <a:lnTo>
                    <a:pt x="288" y="2150"/>
                  </a:lnTo>
                  <a:lnTo>
                    <a:pt x="283" y="2130"/>
                  </a:lnTo>
                  <a:lnTo>
                    <a:pt x="277" y="2109"/>
                  </a:lnTo>
                  <a:lnTo>
                    <a:pt x="270" y="2087"/>
                  </a:lnTo>
                  <a:lnTo>
                    <a:pt x="265" y="2067"/>
                  </a:lnTo>
                  <a:lnTo>
                    <a:pt x="259" y="2043"/>
                  </a:lnTo>
                  <a:lnTo>
                    <a:pt x="254" y="2015"/>
                  </a:lnTo>
                  <a:lnTo>
                    <a:pt x="244" y="1959"/>
                  </a:lnTo>
                  <a:lnTo>
                    <a:pt x="241" y="1935"/>
                  </a:lnTo>
                  <a:lnTo>
                    <a:pt x="237" y="1914"/>
                  </a:lnTo>
                  <a:lnTo>
                    <a:pt x="232" y="1888"/>
                  </a:lnTo>
                  <a:lnTo>
                    <a:pt x="225" y="1860"/>
                  </a:lnTo>
                  <a:lnTo>
                    <a:pt x="218" y="1831"/>
                  </a:lnTo>
                  <a:lnTo>
                    <a:pt x="212" y="1802"/>
                  </a:lnTo>
                  <a:lnTo>
                    <a:pt x="207" y="1775"/>
                  </a:lnTo>
                  <a:lnTo>
                    <a:pt x="204" y="1746"/>
                  </a:lnTo>
                  <a:lnTo>
                    <a:pt x="203" y="1722"/>
                  </a:lnTo>
                  <a:lnTo>
                    <a:pt x="203" y="1700"/>
                  </a:lnTo>
                  <a:lnTo>
                    <a:pt x="204" y="1680"/>
                  </a:lnTo>
                  <a:lnTo>
                    <a:pt x="204" y="1664"/>
                  </a:lnTo>
                  <a:lnTo>
                    <a:pt x="203" y="1648"/>
                  </a:lnTo>
                  <a:lnTo>
                    <a:pt x="200" y="1630"/>
                  </a:lnTo>
                  <a:lnTo>
                    <a:pt x="193" y="1588"/>
                  </a:lnTo>
                  <a:lnTo>
                    <a:pt x="191" y="1566"/>
                  </a:lnTo>
                  <a:lnTo>
                    <a:pt x="190" y="1546"/>
                  </a:lnTo>
                  <a:lnTo>
                    <a:pt x="190" y="1533"/>
                  </a:lnTo>
                  <a:lnTo>
                    <a:pt x="191" y="1523"/>
                  </a:lnTo>
                  <a:lnTo>
                    <a:pt x="178" y="1522"/>
                  </a:lnTo>
                  <a:lnTo>
                    <a:pt x="167" y="1519"/>
                  </a:lnTo>
                  <a:lnTo>
                    <a:pt x="157" y="1515"/>
                  </a:lnTo>
                  <a:lnTo>
                    <a:pt x="152" y="1508"/>
                  </a:lnTo>
                  <a:lnTo>
                    <a:pt x="148" y="1498"/>
                  </a:lnTo>
                  <a:lnTo>
                    <a:pt x="143" y="1473"/>
                  </a:lnTo>
                  <a:lnTo>
                    <a:pt x="143" y="1451"/>
                  </a:lnTo>
                  <a:lnTo>
                    <a:pt x="141" y="1436"/>
                  </a:lnTo>
                  <a:lnTo>
                    <a:pt x="140" y="1416"/>
                  </a:lnTo>
                  <a:lnTo>
                    <a:pt x="138" y="1395"/>
                  </a:lnTo>
                  <a:lnTo>
                    <a:pt x="134" y="1373"/>
                  </a:lnTo>
                  <a:lnTo>
                    <a:pt x="132" y="1352"/>
                  </a:lnTo>
                  <a:lnTo>
                    <a:pt x="130" y="1336"/>
                  </a:lnTo>
                  <a:lnTo>
                    <a:pt x="128" y="1324"/>
                  </a:lnTo>
                  <a:lnTo>
                    <a:pt x="127" y="1315"/>
                  </a:lnTo>
                  <a:lnTo>
                    <a:pt x="124" y="1300"/>
                  </a:lnTo>
                  <a:lnTo>
                    <a:pt x="120" y="1281"/>
                  </a:lnTo>
                  <a:lnTo>
                    <a:pt x="117" y="1261"/>
                  </a:lnTo>
                  <a:lnTo>
                    <a:pt x="113" y="1240"/>
                  </a:lnTo>
                  <a:lnTo>
                    <a:pt x="110" y="1220"/>
                  </a:lnTo>
                  <a:lnTo>
                    <a:pt x="108" y="1203"/>
                  </a:lnTo>
                  <a:lnTo>
                    <a:pt x="105" y="1188"/>
                  </a:lnTo>
                  <a:lnTo>
                    <a:pt x="104" y="1179"/>
                  </a:lnTo>
                  <a:lnTo>
                    <a:pt x="101" y="1154"/>
                  </a:lnTo>
                  <a:lnTo>
                    <a:pt x="96" y="1154"/>
                  </a:lnTo>
                  <a:lnTo>
                    <a:pt x="84" y="1156"/>
                  </a:lnTo>
                  <a:lnTo>
                    <a:pt x="70" y="1160"/>
                  </a:lnTo>
                  <a:lnTo>
                    <a:pt x="60" y="1163"/>
                  </a:lnTo>
                  <a:lnTo>
                    <a:pt x="51" y="1166"/>
                  </a:lnTo>
                  <a:lnTo>
                    <a:pt x="45" y="1167"/>
                  </a:lnTo>
                  <a:lnTo>
                    <a:pt x="40" y="1166"/>
                  </a:lnTo>
                  <a:lnTo>
                    <a:pt x="39" y="1160"/>
                  </a:lnTo>
                  <a:lnTo>
                    <a:pt x="39" y="1138"/>
                  </a:lnTo>
                  <a:lnTo>
                    <a:pt x="38" y="1120"/>
                  </a:lnTo>
                  <a:lnTo>
                    <a:pt x="38" y="1098"/>
                  </a:lnTo>
                  <a:lnTo>
                    <a:pt x="39" y="1074"/>
                  </a:lnTo>
                  <a:lnTo>
                    <a:pt x="39" y="1048"/>
                  </a:lnTo>
                  <a:lnTo>
                    <a:pt x="40" y="1024"/>
                  </a:lnTo>
                  <a:lnTo>
                    <a:pt x="43" y="1001"/>
                  </a:lnTo>
                  <a:lnTo>
                    <a:pt x="46" y="981"/>
                  </a:lnTo>
                  <a:lnTo>
                    <a:pt x="50" y="963"/>
                  </a:lnTo>
                  <a:lnTo>
                    <a:pt x="55" y="953"/>
                  </a:lnTo>
                  <a:lnTo>
                    <a:pt x="69" y="938"/>
                  </a:lnTo>
                  <a:lnTo>
                    <a:pt x="83" y="926"/>
                  </a:lnTo>
                  <a:lnTo>
                    <a:pt x="83" y="891"/>
                  </a:lnTo>
                  <a:lnTo>
                    <a:pt x="80" y="890"/>
                  </a:lnTo>
                  <a:lnTo>
                    <a:pt x="76" y="890"/>
                  </a:lnTo>
                  <a:lnTo>
                    <a:pt x="61" y="885"/>
                  </a:lnTo>
                  <a:lnTo>
                    <a:pt x="48" y="877"/>
                  </a:lnTo>
                  <a:lnTo>
                    <a:pt x="38" y="868"/>
                  </a:lnTo>
                  <a:lnTo>
                    <a:pt x="32" y="855"/>
                  </a:lnTo>
                  <a:lnTo>
                    <a:pt x="29" y="842"/>
                  </a:lnTo>
                  <a:lnTo>
                    <a:pt x="24" y="824"/>
                  </a:lnTo>
                  <a:lnTo>
                    <a:pt x="19" y="804"/>
                  </a:lnTo>
                  <a:lnTo>
                    <a:pt x="16" y="783"/>
                  </a:lnTo>
                  <a:lnTo>
                    <a:pt x="15" y="763"/>
                  </a:lnTo>
                  <a:lnTo>
                    <a:pt x="14" y="733"/>
                  </a:lnTo>
                  <a:lnTo>
                    <a:pt x="7" y="677"/>
                  </a:lnTo>
                  <a:lnTo>
                    <a:pt x="6" y="663"/>
                  </a:lnTo>
                  <a:lnTo>
                    <a:pt x="3" y="645"/>
                  </a:lnTo>
                  <a:lnTo>
                    <a:pt x="2" y="625"/>
                  </a:lnTo>
                  <a:lnTo>
                    <a:pt x="0" y="605"/>
                  </a:lnTo>
                  <a:lnTo>
                    <a:pt x="0" y="574"/>
                  </a:lnTo>
                  <a:lnTo>
                    <a:pt x="1" y="556"/>
                  </a:lnTo>
                  <a:lnTo>
                    <a:pt x="3" y="534"/>
                  </a:lnTo>
                  <a:lnTo>
                    <a:pt x="6" y="510"/>
                  </a:lnTo>
                  <a:lnTo>
                    <a:pt x="10" y="459"/>
                  </a:lnTo>
                  <a:lnTo>
                    <a:pt x="11" y="434"/>
                  </a:lnTo>
                  <a:lnTo>
                    <a:pt x="13" y="414"/>
                  </a:lnTo>
                  <a:lnTo>
                    <a:pt x="15" y="392"/>
                  </a:lnTo>
                  <a:lnTo>
                    <a:pt x="17" y="369"/>
                  </a:lnTo>
                  <a:lnTo>
                    <a:pt x="19" y="345"/>
                  </a:lnTo>
                  <a:lnTo>
                    <a:pt x="23" y="320"/>
                  </a:lnTo>
                  <a:lnTo>
                    <a:pt x="25" y="298"/>
                  </a:lnTo>
                  <a:lnTo>
                    <a:pt x="26" y="280"/>
                  </a:lnTo>
                  <a:lnTo>
                    <a:pt x="29" y="264"/>
                  </a:lnTo>
                  <a:lnTo>
                    <a:pt x="29" y="254"/>
                  </a:lnTo>
                  <a:lnTo>
                    <a:pt x="30" y="243"/>
                  </a:lnTo>
                  <a:lnTo>
                    <a:pt x="31" y="227"/>
                  </a:lnTo>
                  <a:lnTo>
                    <a:pt x="33" y="209"/>
                  </a:lnTo>
                  <a:lnTo>
                    <a:pt x="36" y="189"/>
                  </a:lnTo>
                  <a:lnTo>
                    <a:pt x="39" y="169"/>
                  </a:lnTo>
                  <a:lnTo>
                    <a:pt x="41" y="152"/>
                  </a:lnTo>
                  <a:lnTo>
                    <a:pt x="44" y="136"/>
                  </a:lnTo>
                  <a:lnTo>
                    <a:pt x="45" y="126"/>
                  </a:lnTo>
                  <a:lnTo>
                    <a:pt x="46" y="114"/>
                  </a:lnTo>
                  <a:lnTo>
                    <a:pt x="48" y="102"/>
                  </a:lnTo>
                  <a:lnTo>
                    <a:pt x="52" y="89"/>
                  </a:lnTo>
                  <a:lnTo>
                    <a:pt x="58" y="75"/>
                  </a:lnTo>
                  <a:lnTo>
                    <a:pt x="66" y="64"/>
                  </a:lnTo>
                  <a:lnTo>
                    <a:pt x="77" y="55"/>
                  </a:lnTo>
                  <a:lnTo>
                    <a:pt x="83" y="52"/>
                  </a:lnTo>
                  <a:lnTo>
                    <a:pt x="89" y="49"/>
                  </a:lnTo>
                  <a:lnTo>
                    <a:pt x="97" y="47"/>
                  </a:lnTo>
                  <a:lnTo>
                    <a:pt x="109" y="46"/>
                  </a:lnTo>
                  <a:lnTo>
                    <a:pt x="124" y="43"/>
                  </a:lnTo>
                  <a:lnTo>
                    <a:pt x="142" y="40"/>
                  </a:lnTo>
                  <a:lnTo>
                    <a:pt x="163" y="33"/>
                  </a:lnTo>
                  <a:lnTo>
                    <a:pt x="185" y="26"/>
                  </a:lnTo>
                  <a:lnTo>
                    <a:pt x="205" y="19"/>
                  </a:lnTo>
                  <a:lnTo>
                    <a:pt x="223" y="16"/>
                  </a:lnTo>
                  <a:lnTo>
                    <a:pt x="236" y="13"/>
                  </a:lnTo>
                  <a:lnTo>
                    <a:pt x="262" y="6"/>
                  </a:lnTo>
                  <a:lnTo>
                    <a:pt x="273" y="3"/>
                  </a:lnTo>
                  <a:lnTo>
                    <a:pt x="284" y="2"/>
                  </a:lnTo>
                  <a:lnTo>
                    <a:pt x="291" y="0"/>
                  </a:lnTo>
                  <a:close/>
                </a:path>
              </a:pathLst>
            </a:custGeom>
            <a:grpFill/>
            <a:ln w="0">
              <a:noFill/>
              <a:prstDash val="solid"/>
              <a:round/>
              <a:headEnd/>
              <a:tailEnd/>
            </a:ln>
            <a:effectLst/>
          </p:spPr>
          <p:txBody>
            <a:bodyPr vert="horz" wrap="square" lIns="91416" tIns="45708" rIns="91416" bIns="45708" numCol="1" anchor="t" anchorCtr="0" compatLnSpc="1">
              <a:prstTxWarp prst="textNoShape">
                <a:avLst/>
              </a:prstTxWarp>
            </a:bodyPr>
            <a:lstStyle/>
            <a:p>
              <a:endParaRPr lang="en-US" sz="2399"/>
            </a:p>
          </p:txBody>
        </p:sp>
        <p:sp>
          <p:nvSpPr>
            <p:cNvPr id="32" name="Freeform 12">
              <a:extLst>
                <a:ext uri="{FF2B5EF4-FFF2-40B4-BE49-F238E27FC236}">
                  <a16:creationId xmlns:a16="http://schemas.microsoft.com/office/drawing/2014/main" id="{23E49A18-203B-4AD8-9FD5-E3977D82DAAC}"/>
                </a:ext>
              </a:extLst>
            </p:cNvPr>
            <p:cNvSpPr>
              <a:spLocks/>
            </p:cNvSpPr>
            <p:nvPr/>
          </p:nvSpPr>
          <p:spPr bwMode="auto">
            <a:xfrm>
              <a:off x="2868613" y="258763"/>
              <a:ext cx="657225" cy="939800"/>
            </a:xfrm>
            <a:custGeom>
              <a:avLst/>
              <a:gdLst/>
              <a:ahLst/>
              <a:cxnLst>
                <a:cxn ang="0">
                  <a:pos x="244" y="1"/>
                </a:cxn>
                <a:cxn ang="0">
                  <a:pos x="280" y="11"/>
                </a:cxn>
                <a:cxn ang="0">
                  <a:pos x="311" y="32"/>
                </a:cxn>
                <a:cxn ang="0">
                  <a:pos x="333" y="63"/>
                </a:cxn>
                <a:cxn ang="0">
                  <a:pos x="353" y="99"/>
                </a:cxn>
                <a:cxn ang="0">
                  <a:pos x="369" y="128"/>
                </a:cxn>
                <a:cxn ang="0">
                  <a:pos x="380" y="158"/>
                </a:cxn>
                <a:cxn ang="0">
                  <a:pos x="390" y="188"/>
                </a:cxn>
                <a:cxn ang="0">
                  <a:pos x="392" y="214"/>
                </a:cxn>
                <a:cxn ang="0">
                  <a:pos x="400" y="227"/>
                </a:cxn>
                <a:cxn ang="0">
                  <a:pos x="412" y="241"/>
                </a:cxn>
                <a:cxn ang="0">
                  <a:pos x="413" y="253"/>
                </a:cxn>
                <a:cxn ang="0">
                  <a:pos x="406" y="267"/>
                </a:cxn>
                <a:cxn ang="0">
                  <a:pos x="391" y="284"/>
                </a:cxn>
                <a:cxn ang="0">
                  <a:pos x="387" y="302"/>
                </a:cxn>
                <a:cxn ang="0">
                  <a:pos x="392" y="322"/>
                </a:cxn>
                <a:cxn ang="0">
                  <a:pos x="397" y="336"/>
                </a:cxn>
                <a:cxn ang="0">
                  <a:pos x="390" y="353"/>
                </a:cxn>
                <a:cxn ang="0">
                  <a:pos x="375" y="372"/>
                </a:cxn>
                <a:cxn ang="0">
                  <a:pos x="353" y="382"/>
                </a:cxn>
                <a:cxn ang="0">
                  <a:pos x="318" y="384"/>
                </a:cxn>
                <a:cxn ang="0">
                  <a:pos x="319" y="423"/>
                </a:cxn>
                <a:cxn ang="0">
                  <a:pos x="316" y="444"/>
                </a:cxn>
                <a:cxn ang="0">
                  <a:pos x="305" y="472"/>
                </a:cxn>
                <a:cxn ang="0">
                  <a:pos x="291" y="503"/>
                </a:cxn>
                <a:cxn ang="0">
                  <a:pos x="278" y="531"/>
                </a:cxn>
                <a:cxn ang="0">
                  <a:pos x="183" y="592"/>
                </a:cxn>
                <a:cxn ang="0">
                  <a:pos x="100" y="553"/>
                </a:cxn>
                <a:cxn ang="0">
                  <a:pos x="103" y="529"/>
                </a:cxn>
                <a:cxn ang="0">
                  <a:pos x="108" y="492"/>
                </a:cxn>
                <a:cxn ang="0">
                  <a:pos x="114" y="451"/>
                </a:cxn>
                <a:cxn ang="0">
                  <a:pos x="118" y="416"/>
                </a:cxn>
                <a:cxn ang="0">
                  <a:pos x="122" y="395"/>
                </a:cxn>
                <a:cxn ang="0">
                  <a:pos x="120" y="385"/>
                </a:cxn>
                <a:cxn ang="0">
                  <a:pos x="112" y="381"/>
                </a:cxn>
                <a:cxn ang="0">
                  <a:pos x="88" y="379"/>
                </a:cxn>
                <a:cxn ang="0">
                  <a:pos x="72" y="377"/>
                </a:cxn>
                <a:cxn ang="0">
                  <a:pos x="61" y="360"/>
                </a:cxn>
                <a:cxn ang="0">
                  <a:pos x="57" y="334"/>
                </a:cxn>
                <a:cxn ang="0">
                  <a:pos x="55" y="313"/>
                </a:cxn>
                <a:cxn ang="0">
                  <a:pos x="34" y="274"/>
                </a:cxn>
                <a:cxn ang="0">
                  <a:pos x="28" y="245"/>
                </a:cxn>
                <a:cxn ang="0">
                  <a:pos x="33" y="223"/>
                </a:cxn>
                <a:cxn ang="0">
                  <a:pos x="30" y="208"/>
                </a:cxn>
                <a:cxn ang="0">
                  <a:pos x="23" y="198"/>
                </a:cxn>
                <a:cxn ang="0">
                  <a:pos x="12" y="175"/>
                </a:cxn>
                <a:cxn ang="0">
                  <a:pos x="4" y="153"/>
                </a:cxn>
                <a:cxn ang="0">
                  <a:pos x="0" y="132"/>
                </a:cxn>
                <a:cxn ang="0">
                  <a:pos x="3" y="101"/>
                </a:cxn>
                <a:cxn ang="0">
                  <a:pos x="9" y="78"/>
                </a:cxn>
                <a:cxn ang="0">
                  <a:pos x="29" y="43"/>
                </a:cxn>
                <a:cxn ang="0">
                  <a:pos x="50" y="27"/>
                </a:cxn>
                <a:cxn ang="0">
                  <a:pos x="77" y="14"/>
                </a:cxn>
                <a:cxn ang="0">
                  <a:pos x="101" y="10"/>
                </a:cxn>
                <a:cxn ang="0">
                  <a:pos x="125" y="7"/>
                </a:cxn>
                <a:cxn ang="0">
                  <a:pos x="139" y="10"/>
                </a:cxn>
                <a:cxn ang="0">
                  <a:pos x="144" y="14"/>
                </a:cxn>
                <a:cxn ang="0">
                  <a:pos x="157" y="15"/>
                </a:cxn>
                <a:cxn ang="0">
                  <a:pos x="181" y="10"/>
                </a:cxn>
                <a:cxn ang="0">
                  <a:pos x="210" y="1"/>
                </a:cxn>
              </a:cxnLst>
              <a:rect l="0" t="0" r="r" b="b"/>
              <a:pathLst>
                <a:path w="414" h="592">
                  <a:moveTo>
                    <a:pt x="225" y="0"/>
                  </a:moveTo>
                  <a:lnTo>
                    <a:pt x="244" y="1"/>
                  </a:lnTo>
                  <a:lnTo>
                    <a:pt x="262" y="6"/>
                  </a:lnTo>
                  <a:lnTo>
                    <a:pt x="280" y="11"/>
                  </a:lnTo>
                  <a:lnTo>
                    <a:pt x="297" y="21"/>
                  </a:lnTo>
                  <a:lnTo>
                    <a:pt x="311" y="32"/>
                  </a:lnTo>
                  <a:lnTo>
                    <a:pt x="325" y="49"/>
                  </a:lnTo>
                  <a:lnTo>
                    <a:pt x="333" y="63"/>
                  </a:lnTo>
                  <a:lnTo>
                    <a:pt x="343" y="80"/>
                  </a:lnTo>
                  <a:lnTo>
                    <a:pt x="353" y="99"/>
                  </a:lnTo>
                  <a:lnTo>
                    <a:pt x="362" y="115"/>
                  </a:lnTo>
                  <a:lnTo>
                    <a:pt x="369" y="128"/>
                  </a:lnTo>
                  <a:lnTo>
                    <a:pt x="376" y="142"/>
                  </a:lnTo>
                  <a:lnTo>
                    <a:pt x="380" y="158"/>
                  </a:lnTo>
                  <a:lnTo>
                    <a:pt x="386" y="174"/>
                  </a:lnTo>
                  <a:lnTo>
                    <a:pt x="390" y="188"/>
                  </a:lnTo>
                  <a:lnTo>
                    <a:pt x="392" y="199"/>
                  </a:lnTo>
                  <a:lnTo>
                    <a:pt x="392" y="214"/>
                  </a:lnTo>
                  <a:lnTo>
                    <a:pt x="394" y="220"/>
                  </a:lnTo>
                  <a:lnTo>
                    <a:pt x="400" y="227"/>
                  </a:lnTo>
                  <a:lnTo>
                    <a:pt x="407" y="234"/>
                  </a:lnTo>
                  <a:lnTo>
                    <a:pt x="412" y="241"/>
                  </a:lnTo>
                  <a:lnTo>
                    <a:pt x="414" y="248"/>
                  </a:lnTo>
                  <a:lnTo>
                    <a:pt x="413" y="253"/>
                  </a:lnTo>
                  <a:lnTo>
                    <a:pt x="411" y="260"/>
                  </a:lnTo>
                  <a:lnTo>
                    <a:pt x="406" y="267"/>
                  </a:lnTo>
                  <a:lnTo>
                    <a:pt x="398" y="275"/>
                  </a:lnTo>
                  <a:lnTo>
                    <a:pt x="391" y="284"/>
                  </a:lnTo>
                  <a:lnTo>
                    <a:pt x="387" y="293"/>
                  </a:lnTo>
                  <a:lnTo>
                    <a:pt x="387" y="302"/>
                  </a:lnTo>
                  <a:lnTo>
                    <a:pt x="390" y="314"/>
                  </a:lnTo>
                  <a:lnTo>
                    <a:pt x="392" y="322"/>
                  </a:lnTo>
                  <a:lnTo>
                    <a:pt x="396" y="329"/>
                  </a:lnTo>
                  <a:lnTo>
                    <a:pt x="397" y="336"/>
                  </a:lnTo>
                  <a:lnTo>
                    <a:pt x="396" y="344"/>
                  </a:lnTo>
                  <a:lnTo>
                    <a:pt x="390" y="353"/>
                  </a:lnTo>
                  <a:lnTo>
                    <a:pt x="382" y="363"/>
                  </a:lnTo>
                  <a:lnTo>
                    <a:pt x="375" y="372"/>
                  </a:lnTo>
                  <a:lnTo>
                    <a:pt x="364" y="378"/>
                  </a:lnTo>
                  <a:lnTo>
                    <a:pt x="353" y="382"/>
                  </a:lnTo>
                  <a:lnTo>
                    <a:pt x="338" y="384"/>
                  </a:lnTo>
                  <a:lnTo>
                    <a:pt x="318" y="384"/>
                  </a:lnTo>
                  <a:lnTo>
                    <a:pt x="318" y="413"/>
                  </a:lnTo>
                  <a:lnTo>
                    <a:pt x="319" y="423"/>
                  </a:lnTo>
                  <a:lnTo>
                    <a:pt x="319" y="435"/>
                  </a:lnTo>
                  <a:lnTo>
                    <a:pt x="316" y="444"/>
                  </a:lnTo>
                  <a:lnTo>
                    <a:pt x="311" y="457"/>
                  </a:lnTo>
                  <a:lnTo>
                    <a:pt x="305" y="472"/>
                  </a:lnTo>
                  <a:lnTo>
                    <a:pt x="298" y="487"/>
                  </a:lnTo>
                  <a:lnTo>
                    <a:pt x="291" y="503"/>
                  </a:lnTo>
                  <a:lnTo>
                    <a:pt x="284" y="519"/>
                  </a:lnTo>
                  <a:lnTo>
                    <a:pt x="278" y="531"/>
                  </a:lnTo>
                  <a:lnTo>
                    <a:pt x="274" y="541"/>
                  </a:lnTo>
                  <a:lnTo>
                    <a:pt x="183" y="592"/>
                  </a:lnTo>
                  <a:lnTo>
                    <a:pt x="100" y="557"/>
                  </a:lnTo>
                  <a:lnTo>
                    <a:pt x="100" y="553"/>
                  </a:lnTo>
                  <a:lnTo>
                    <a:pt x="101" y="544"/>
                  </a:lnTo>
                  <a:lnTo>
                    <a:pt x="103" y="529"/>
                  </a:lnTo>
                  <a:lnTo>
                    <a:pt x="106" y="512"/>
                  </a:lnTo>
                  <a:lnTo>
                    <a:pt x="108" y="492"/>
                  </a:lnTo>
                  <a:lnTo>
                    <a:pt x="112" y="471"/>
                  </a:lnTo>
                  <a:lnTo>
                    <a:pt x="114" y="451"/>
                  </a:lnTo>
                  <a:lnTo>
                    <a:pt x="116" y="432"/>
                  </a:lnTo>
                  <a:lnTo>
                    <a:pt x="118" y="416"/>
                  </a:lnTo>
                  <a:lnTo>
                    <a:pt x="121" y="406"/>
                  </a:lnTo>
                  <a:lnTo>
                    <a:pt x="122" y="395"/>
                  </a:lnTo>
                  <a:lnTo>
                    <a:pt x="122" y="389"/>
                  </a:lnTo>
                  <a:lnTo>
                    <a:pt x="120" y="385"/>
                  </a:lnTo>
                  <a:lnTo>
                    <a:pt x="116" y="382"/>
                  </a:lnTo>
                  <a:lnTo>
                    <a:pt x="112" y="381"/>
                  </a:lnTo>
                  <a:lnTo>
                    <a:pt x="105" y="381"/>
                  </a:lnTo>
                  <a:lnTo>
                    <a:pt x="88" y="379"/>
                  </a:lnTo>
                  <a:lnTo>
                    <a:pt x="79" y="379"/>
                  </a:lnTo>
                  <a:lnTo>
                    <a:pt x="72" y="377"/>
                  </a:lnTo>
                  <a:lnTo>
                    <a:pt x="66" y="372"/>
                  </a:lnTo>
                  <a:lnTo>
                    <a:pt x="61" y="360"/>
                  </a:lnTo>
                  <a:lnTo>
                    <a:pt x="58" y="348"/>
                  </a:lnTo>
                  <a:lnTo>
                    <a:pt x="57" y="334"/>
                  </a:lnTo>
                  <a:lnTo>
                    <a:pt x="57" y="321"/>
                  </a:lnTo>
                  <a:lnTo>
                    <a:pt x="55" y="313"/>
                  </a:lnTo>
                  <a:lnTo>
                    <a:pt x="50" y="302"/>
                  </a:lnTo>
                  <a:lnTo>
                    <a:pt x="34" y="274"/>
                  </a:lnTo>
                  <a:lnTo>
                    <a:pt x="28" y="259"/>
                  </a:lnTo>
                  <a:lnTo>
                    <a:pt x="28" y="245"/>
                  </a:lnTo>
                  <a:lnTo>
                    <a:pt x="30" y="232"/>
                  </a:lnTo>
                  <a:lnTo>
                    <a:pt x="33" y="223"/>
                  </a:lnTo>
                  <a:lnTo>
                    <a:pt x="33" y="208"/>
                  </a:lnTo>
                  <a:lnTo>
                    <a:pt x="30" y="208"/>
                  </a:lnTo>
                  <a:lnTo>
                    <a:pt x="27" y="205"/>
                  </a:lnTo>
                  <a:lnTo>
                    <a:pt x="23" y="198"/>
                  </a:lnTo>
                  <a:lnTo>
                    <a:pt x="18" y="187"/>
                  </a:lnTo>
                  <a:lnTo>
                    <a:pt x="12" y="175"/>
                  </a:lnTo>
                  <a:lnTo>
                    <a:pt x="7" y="164"/>
                  </a:lnTo>
                  <a:lnTo>
                    <a:pt x="4" y="153"/>
                  </a:lnTo>
                  <a:lnTo>
                    <a:pt x="1" y="145"/>
                  </a:lnTo>
                  <a:lnTo>
                    <a:pt x="0" y="132"/>
                  </a:lnTo>
                  <a:lnTo>
                    <a:pt x="0" y="117"/>
                  </a:lnTo>
                  <a:lnTo>
                    <a:pt x="3" y="101"/>
                  </a:lnTo>
                  <a:lnTo>
                    <a:pt x="6" y="87"/>
                  </a:lnTo>
                  <a:lnTo>
                    <a:pt x="9" y="78"/>
                  </a:lnTo>
                  <a:lnTo>
                    <a:pt x="15" y="68"/>
                  </a:lnTo>
                  <a:lnTo>
                    <a:pt x="29" y="43"/>
                  </a:lnTo>
                  <a:lnTo>
                    <a:pt x="38" y="34"/>
                  </a:lnTo>
                  <a:lnTo>
                    <a:pt x="50" y="27"/>
                  </a:lnTo>
                  <a:lnTo>
                    <a:pt x="63" y="18"/>
                  </a:lnTo>
                  <a:lnTo>
                    <a:pt x="77" y="14"/>
                  </a:lnTo>
                  <a:lnTo>
                    <a:pt x="89" y="11"/>
                  </a:lnTo>
                  <a:lnTo>
                    <a:pt x="101" y="10"/>
                  </a:lnTo>
                  <a:lnTo>
                    <a:pt x="113" y="8"/>
                  </a:lnTo>
                  <a:lnTo>
                    <a:pt x="125" y="7"/>
                  </a:lnTo>
                  <a:lnTo>
                    <a:pt x="136" y="9"/>
                  </a:lnTo>
                  <a:lnTo>
                    <a:pt x="139" y="10"/>
                  </a:lnTo>
                  <a:lnTo>
                    <a:pt x="142" y="13"/>
                  </a:lnTo>
                  <a:lnTo>
                    <a:pt x="144" y="14"/>
                  </a:lnTo>
                  <a:lnTo>
                    <a:pt x="147" y="15"/>
                  </a:lnTo>
                  <a:lnTo>
                    <a:pt x="157" y="15"/>
                  </a:lnTo>
                  <a:lnTo>
                    <a:pt x="167" y="14"/>
                  </a:lnTo>
                  <a:lnTo>
                    <a:pt x="181" y="10"/>
                  </a:lnTo>
                  <a:lnTo>
                    <a:pt x="196" y="6"/>
                  </a:lnTo>
                  <a:lnTo>
                    <a:pt x="210" y="1"/>
                  </a:lnTo>
                  <a:lnTo>
                    <a:pt x="225" y="0"/>
                  </a:lnTo>
                  <a:close/>
                </a:path>
              </a:pathLst>
            </a:custGeom>
            <a:grpFill/>
            <a:ln w="0">
              <a:noFill/>
              <a:prstDash val="solid"/>
              <a:round/>
              <a:headEnd/>
              <a:tailEnd/>
            </a:ln>
            <a:effectLst/>
          </p:spPr>
          <p:txBody>
            <a:bodyPr vert="horz" wrap="square" lIns="91416" tIns="45708" rIns="91416" bIns="45708" numCol="1" anchor="t" anchorCtr="0" compatLnSpc="1">
              <a:prstTxWarp prst="textNoShape">
                <a:avLst/>
              </a:prstTxWarp>
            </a:bodyPr>
            <a:lstStyle/>
            <a:p>
              <a:endParaRPr lang="en-US" sz="2399"/>
            </a:p>
          </p:txBody>
        </p:sp>
      </p:grpSp>
      <p:grpSp>
        <p:nvGrpSpPr>
          <p:cNvPr id="33" name="Group 43">
            <a:extLst>
              <a:ext uri="{FF2B5EF4-FFF2-40B4-BE49-F238E27FC236}">
                <a16:creationId xmlns:a16="http://schemas.microsoft.com/office/drawing/2014/main" id="{2AAFD539-FA88-4F80-8134-C0D37D295E53}"/>
              </a:ext>
            </a:extLst>
          </p:cNvPr>
          <p:cNvGrpSpPr/>
          <p:nvPr/>
        </p:nvGrpSpPr>
        <p:grpSpPr>
          <a:xfrm>
            <a:off x="4272161" y="1905397"/>
            <a:ext cx="3669414" cy="3669414"/>
            <a:chOff x="2683249" y="1825999"/>
            <a:chExt cx="2181785" cy="2181785"/>
          </a:xfrm>
          <a:scene3d>
            <a:camera prst="perspectiveRelaxed">
              <a:rot lat="16800000" lon="0" rev="0"/>
            </a:camera>
            <a:lightRig rig="balanced" dir="t">
              <a:rot lat="0" lon="0" rev="4200000"/>
            </a:lightRig>
          </a:scene3d>
        </p:grpSpPr>
        <p:sp>
          <p:nvSpPr>
            <p:cNvPr id="34" name="Oval 33">
              <a:extLst>
                <a:ext uri="{FF2B5EF4-FFF2-40B4-BE49-F238E27FC236}">
                  <a16:creationId xmlns:a16="http://schemas.microsoft.com/office/drawing/2014/main" id="{B620F4CF-3344-41D5-BA91-7C0D4A989251}"/>
                </a:ext>
              </a:extLst>
            </p:cNvPr>
            <p:cNvSpPr/>
            <p:nvPr/>
          </p:nvSpPr>
          <p:spPr>
            <a:xfrm>
              <a:off x="2683249" y="1825999"/>
              <a:ext cx="2181785" cy="2181785"/>
            </a:xfrm>
            <a:prstGeom prst="ellipse">
              <a:avLst/>
            </a:prstGeom>
            <a:solidFill>
              <a:schemeClr val="accent1"/>
            </a:solidFill>
            <a:ln>
              <a:noFill/>
            </a:ln>
            <a:sp3d prstMaterial="plastic">
              <a:bevelT w="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5" name="Oval 34">
              <a:extLst>
                <a:ext uri="{FF2B5EF4-FFF2-40B4-BE49-F238E27FC236}">
                  <a16:creationId xmlns:a16="http://schemas.microsoft.com/office/drawing/2014/main" id="{D43F7BA4-3045-4C4E-A932-30EB9437DE33}"/>
                </a:ext>
              </a:extLst>
            </p:cNvPr>
            <p:cNvSpPr/>
            <p:nvPr/>
          </p:nvSpPr>
          <p:spPr>
            <a:xfrm>
              <a:off x="2892519" y="2035269"/>
              <a:ext cx="1763245" cy="1763245"/>
            </a:xfrm>
            <a:prstGeom prst="ellipse">
              <a:avLst/>
            </a:prstGeom>
            <a:solidFill>
              <a:schemeClr val="bg1"/>
            </a:solidFill>
            <a:ln>
              <a:noFill/>
            </a:ln>
            <a:sp3d prstMaterial="plastic">
              <a:bevelT w="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6" name="Oval 35">
              <a:extLst>
                <a:ext uri="{FF2B5EF4-FFF2-40B4-BE49-F238E27FC236}">
                  <a16:creationId xmlns:a16="http://schemas.microsoft.com/office/drawing/2014/main" id="{A0307E93-1C9F-4075-A94D-4E7037FE6C0A}"/>
                </a:ext>
              </a:extLst>
            </p:cNvPr>
            <p:cNvSpPr/>
            <p:nvPr/>
          </p:nvSpPr>
          <p:spPr>
            <a:xfrm>
              <a:off x="3140169" y="2282919"/>
              <a:ext cx="1267945" cy="1267945"/>
            </a:xfrm>
            <a:prstGeom prst="ellipse">
              <a:avLst/>
            </a:prstGeom>
            <a:solidFill>
              <a:schemeClr val="accent1">
                <a:lumMod val="60000"/>
                <a:lumOff val="40000"/>
              </a:schemeClr>
            </a:solidFill>
            <a:ln>
              <a:noFill/>
            </a:ln>
            <a:sp3d prstMaterial="plastic">
              <a:bevelT w="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7" name="Oval 36">
              <a:extLst>
                <a:ext uri="{FF2B5EF4-FFF2-40B4-BE49-F238E27FC236}">
                  <a16:creationId xmlns:a16="http://schemas.microsoft.com/office/drawing/2014/main" id="{B889BED6-34CC-4D38-8B38-73E01CDCBDA3}"/>
                </a:ext>
              </a:extLst>
            </p:cNvPr>
            <p:cNvSpPr/>
            <p:nvPr/>
          </p:nvSpPr>
          <p:spPr>
            <a:xfrm>
              <a:off x="3355041" y="2497791"/>
              <a:ext cx="838200" cy="838200"/>
            </a:xfrm>
            <a:prstGeom prst="ellipse">
              <a:avLst/>
            </a:prstGeom>
            <a:solidFill>
              <a:schemeClr val="bg1"/>
            </a:solidFill>
            <a:ln>
              <a:noFill/>
            </a:ln>
            <a:sp3d prstMaterial="plastic">
              <a:bevelT w="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38" name="Oval 37">
              <a:extLst>
                <a:ext uri="{FF2B5EF4-FFF2-40B4-BE49-F238E27FC236}">
                  <a16:creationId xmlns:a16="http://schemas.microsoft.com/office/drawing/2014/main" id="{4CEF3645-ECDA-455F-9BDD-45A371E8D5E9}"/>
                </a:ext>
              </a:extLst>
            </p:cNvPr>
            <p:cNvSpPr/>
            <p:nvPr/>
          </p:nvSpPr>
          <p:spPr>
            <a:xfrm>
              <a:off x="3545541" y="2688291"/>
              <a:ext cx="457200" cy="457200"/>
            </a:xfrm>
            <a:prstGeom prst="ellipse">
              <a:avLst/>
            </a:prstGeom>
            <a:solidFill>
              <a:schemeClr val="accent1"/>
            </a:solidFill>
            <a:ln>
              <a:noFill/>
            </a:ln>
            <a:sp3d prstMaterial="plastic">
              <a:bevelT w="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grpSp>
      <p:grpSp>
        <p:nvGrpSpPr>
          <p:cNvPr id="39" name="Group 38">
            <a:extLst>
              <a:ext uri="{FF2B5EF4-FFF2-40B4-BE49-F238E27FC236}">
                <a16:creationId xmlns:a16="http://schemas.microsoft.com/office/drawing/2014/main" id="{3C5E76AC-65DC-4AEC-B55F-D043F92910A6}"/>
              </a:ext>
            </a:extLst>
          </p:cNvPr>
          <p:cNvGrpSpPr/>
          <p:nvPr/>
        </p:nvGrpSpPr>
        <p:grpSpPr>
          <a:xfrm>
            <a:off x="4602560" y="4656648"/>
            <a:ext cx="3008616" cy="1667198"/>
            <a:chOff x="7199812" y="1846336"/>
            <a:chExt cx="3009400" cy="1667632"/>
          </a:xfrm>
        </p:grpSpPr>
        <p:sp>
          <p:nvSpPr>
            <p:cNvPr id="40" name="TextBox 39">
              <a:extLst>
                <a:ext uri="{FF2B5EF4-FFF2-40B4-BE49-F238E27FC236}">
                  <a16:creationId xmlns:a16="http://schemas.microsoft.com/office/drawing/2014/main" id="{D7434CD1-505B-4A9F-BE4C-9C262E96CF94}"/>
                </a:ext>
              </a:extLst>
            </p:cNvPr>
            <p:cNvSpPr txBox="1"/>
            <p:nvPr/>
          </p:nvSpPr>
          <p:spPr>
            <a:xfrm>
              <a:off x="7661516" y="1846336"/>
              <a:ext cx="2085993" cy="400110"/>
            </a:xfrm>
            <a:prstGeom prst="rect">
              <a:avLst/>
            </a:prstGeom>
            <a:noFill/>
          </p:spPr>
          <p:txBody>
            <a:bodyPr wrap="square" rtlCol="0" anchor="ctr">
              <a:spAutoFit/>
            </a:bodyPr>
            <a:lstStyle/>
            <a:p>
              <a:pPr algn="ctr"/>
              <a:r>
                <a:rPr lang="en-US" sz="1999" b="1" dirty="0">
                  <a:solidFill>
                    <a:schemeClr val="accent6"/>
                  </a:solidFill>
                  <a:latin typeface="Arial" pitchFamily="34" charset="0"/>
                  <a:cs typeface="Arial" pitchFamily="34" charset="0"/>
                </a:rPr>
                <a:t>Questionnaire</a:t>
              </a:r>
            </a:p>
          </p:txBody>
        </p:sp>
        <p:sp>
          <p:nvSpPr>
            <p:cNvPr id="41" name="Rectangle 40">
              <a:extLst>
                <a:ext uri="{FF2B5EF4-FFF2-40B4-BE49-F238E27FC236}">
                  <a16:creationId xmlns:a16="http://schemas.microsoft.com/office/drawing/2014/main" id="{96AD209D-68ED-4A13-AF51-71D45547D375}"/>
                </a:ext>
              </a:extLst>
            </p:cNvPr>
            <p:cNvSpPr/>
            <p:nvPr/>
          </p:nvSpPr>
          <p:spPr>
            <a:xfrm>
              <a:off x="7199812" y="2294768"/>
              <a:ext cx="3009400" cy="1219200"/>
            </a:xfrm>
            <a:prstGeom prst="rect">
              <a:avLst/>
            </a:prstGeom>
            <a:noFill/>
            <a:ln w="12700" cap="flat" cmpd="sng" algn="ctr">
              <a:noFill/>
              <a:prstDash val="solid"/>
            </a:ln>
            <a:effectLst/>
          </p:spPr>
          <p:txBody>
            <a:bodyPr lIns="91416" tIns="0" rIns="91416" bIns="0" rtlCol="0" anchor="t"/>
            <a:lstStyle/>
            <a:p>
              <a:pPr lvl="0" algn="just">
                <a:defRPr/>
              </a:pPr>
              <a:r>
                <a:rPr lang="en-US" kern="0" dirty="0">
                  <a:latin typeface="Arial" pitchFamily="34" charset="0"/>
                  <a:cs typeface="Arial" pitchFamily="34" charset="0"/>
                </a:rPr>
                <a:t>Questionnaire on BIM’s productivity based on selected parameters were used to measure CBA of BIM.</a:t>
              </a:r>
            </a:p>
          </p:txBody>
        </p:sp>
      </p:grpSp>
      <p:grpSp>
        <p:nvGrpSpPr>
          <p:cNvPr id="42" name="Group 22">
            <a:extLst>
              <a:ext uri="{FF2B5EF4-FFF2-40B4-BE49-F238E27FC236}">
                <a16:creationId xmlns:a16="http://schemas.microsoft.com/office/drawing/2014/main" id="{62204A2C-B1CA-4A60-BD66-B1435A46597D}"/>
              </a:ext>
            </a:extLst>
          </p:cNvPr>
          <p:cNvGrpSpPr/>
          <p:nvPr/>
        </p:nvGrpSpPr>
        <p:grpSpPr>
          <a:xfrm>
            <a:off x="5666547" y="1524498"/>
            <a:ext cx="880645" cy="2218049"/>
            <a:chOff x="4413250" y="1588"/>
            <a:chExt cx="2041525" cy="5141912"/>
          </a:xfrm>
          <a:solidFill>
            <a:schemeClr val="tx1">
              <a:alpha val="65000"/>
            </a:schemeClr>
          </a:solidFill>
          <a:effectLst/>
        </p:grpSpPr>
        <p:sp>
          <p:nvSpPr>
            <p:cNvPr id="43" name="Freeform 13">
              <a:extLst>
                <a:ext uri="{FF2B5EF4-FFF2-40B4-BE49-F238E27FC236}">
                  <a16:creationId xmlns:a16="http://schemas.microsoft.com/office/drawing/2014/main" id="{97532B31-90B2-4A58-8F73-E3D0FD3A4800}"/>
                </a:ext>
              </a:extLst>
            </p:cNvPr>
            <p:cNvSpPr>
              <a:spLocks/>
            </p:cNvSpPr>
            <p:nvPr/>
          </p:nvSpPr>
          <p:spPr bwMode="auto">
            <a:xfrm>
              <a:off x="5189538" y="1588"/>
              <a:ext cx="522288" cy="833438"/>
            </a:xfrm>
            <a:custGeom>
              <a:avLst/>
              <a:gdLst/>
              <a:ahLst/>
              <a:cxnLst>
                <a:cxn ang="0">
                  <a:pos x="159" y="0"/>
                </a:cxn>
                <a:cxn ang="0">
                  <a:pos x="198" y="5"/>
                </a:cxn>
                <a:cxn ang="0">
                  <a:pos x="236" y="15"/>
                </a:cxn>
                <a:cxn ang="0">
                  <a:pos x="260" y="32"/>
                </a:cxn>
                <a:cxn ang="0">
                  <a:pos x="272" y="49"/>
                </a:cxn>
                <a:cxn ang="0">
                  <a:pos x="279" y="62"/>
                </a:cxn>
                <a:cxn ang="0">
                  <a:pos x="289" y="87"/>
                </a:cxn>
                <a:cxn ang="0">
                  <a:pos x="301" y="130"/>
                </a:cxn>
                <a:cxn ang="0">
                  <a:pos x="305" y="155"/>
                </a:cxn>
                <a:cxn ang="0">
                  <a:pos x="306" y="183"/>
                </a:cxn>
                <a:cxn ang="0">
                  <a:pos x="307" y="201"/>
                </a:cxn>
                <a:cxn ang="0">
                  <a:pos x="312" y="198"/>
                </a:cxn>
                <a:cxn ang="0">
                  <a:pos x="319" y="194"/>
                </a:cxn>
                <a:cxn ang="0">
                  <a:pos x="325" y="198"/>
                </a:cxn>
                <a:cxn ang="0">
                  <a:pos x="329" y="218"/>
                </a:cxn>
                <a:cxn ang="0">
                  <a:pos x="328" y="240"/>
                </a:cxn>
                <a:cxn ang="0">
                  <a:pos x="322" y="269"/>
                </a:cxn>
                <a:cxn ang="0">
                  <a:pos x="316" y="290"/>
                </a:cxn>
                <a:cxn ang="0">
                  <a:pos x="313" y="296"/>
                </a:cxn>
                <a:cxn ang="0">
                  <a:pos x="309" y="296"/>
                </a:cxn>
                <a:cxn ang="0">
                  <a:pos x="304" y="292"/>
                </a:cxn>
                <a:cxn ang="0">
                  <a:pos x="299" y="291"/>
                </a:cxn>
                <a:cxn ang="0">
                  <a:pos x="298" y="298"/>
                </a:cxn>
                <a:cxn ang="0">
                  <a:pos x="293" y="315"/>
                </a:cxn>
                <a:cxn ang="0">
                  <a:pos x="279" y="351"/>
                </a:cxn>
                <a:cxn ang="0">
                  <a:pos x="274" y="368"/>
                </a:cxn>
                <a:cxn ang="0">
                  <a:pos x="272" y="398"/>
                </a:cxn>
                <a:cxn ang="0">
                  <a:pos x="274" y="428"/>
                </a:cxn>
                <a:cxn ang="0">
                  <a:pos x="181" y="525"/>
                </a:cxn>
                <a:cxn ang="0">
                  <a:pos x="126" y="483"/>
                </a:cxn>
                <a:cxn ang="0">
                  <a:pos x="112" y="470"/>
                </a:cxn>
                <a:cxn ang="0">
                  <a:pos x="93" y="450"/>
                </a:cxn>
                <a:cxn ang="0">
                  <a:pos x="76" y="432"/>
                </a:cxn>
                <a:cxn ang="0">
                  <a:pos x="71" y="418"/>
                </a:cxn>
                <a:cxn ang="0">
                  <a:pos x="64" y="389"/>
                </a:cxn>
                <a:cxn ang="0">
                  <a:pos x="56" y="350"/>
                </a:cxn>
                <a:cxn ang="0">
                  <a:pos x="49" y="321"/>
                </a:cxn>
                <a:cxn ang="0">
                  <a:pos x="46" y="308"/>
                </a:cxn>
                <a:cxn ang="0">
                  <a:pos x="39" y="299"/>
                </a:cxn>
                <a:cxn ang="0">
                  <a:pos x="35" y="306"/>
                </a:cxn>
                <a:cxn ang="0">
                  <a:pos x="25" y="305"/>
                </a:cxn>
                <a:cxn ang="0">
                  <a:pos x="18" y="292"/>
                </a:cxn>
                <a:cxn ang="0">
                  <a:pos x="10" y="271"/>
                </a:cxn>
                <a:cxn ang="0">
                  <a:pos x="3" y="254"/>
                </a:cxn>
                <a:cxn ang="0">
                  <a:pos x="0" y="230"/>
                </a:cxn>
                <a:cxn ang="0">
                  <a:pos x="2" y="207"/>
                </a:cxn>
                <a:cxn ang="0">
                  <a:pos x="8" y="204"/>
                </a:cxn>
                <a:cxn ang="0">
                  <a:pos x="17" y="213"/>
                </a:cxn>
                <a:cxn ang="0">
                  <a:pos x="24" y="222"/>
                </a:cxn>
                <a:cxn ang="0">
                  <a:pos x="24" y="220"/>
                </a:cxn>
                <a:cxn ang="0">
                  <a:pos x="23" y="207"/>
                </a:cxn>
                <a:cxn ang="0">
                  <a:pos x="22" y="178"/>
                </a:cxn>
                <a:cxn ang="0">
                  <a:pos x="23" y="144"/>
                </a:cxn>
                <a:cxn ang="0">
                  <a:pos x="27" y="96"/>
                </a:cxn>
                <a:cxn ang="0">
                  <a:pos x="31" y="80"/>
                </a:cxn>
                <a:cxn ang="0">
                  <a:pos x="43" y="60"/>
                </a:cxn>
                <a:cxn ang="0">
                  <a:pos x="57" y="37"/>
                </a:cxn>
                <a:cxn ang="0">
                  <a:pos x="67" y="23"/>
                </a:cxn>
                <a:cxn ang="0">
                  <a:pos x="87" y="13"/>
                </a:cxn>
                <a:cxn ang="0">
                  <a:pos x="116" y="5"/>
                </a:cxn>
                <a:cxn ang="0">
                  <a:pos x="141" y="0"/>
                </a:cxn>
              </a:cxnLst>
              <a:rect l="0" t="0" r="r" b="b"/>
              <a:pathLst>
                <a:path w="329" h="525">
                  <a:moveTo>
                    <a:pt x="141" y="0"/>
                  </a:moveTo>
                  <a:lnTo>
                    <a:pt x="159" y="0"/>
                  </a:lnTo>
                  <a:lnTo>
                    <a:pt x="177" y="1"/>
                  </a:lnTo>
                  <a:lnTo>
                    <a:pt x="198" y="5"/>
                  </a:lnTo>
                  <a:lnTo>
                    <a:pt x="220" y="9"/>
                  </a:lnTo>
                  <a:lnTo>
                    <a:pt x="236" y="15"/>
                  </a:lnTo>
                  <a:lnTo>
                    <a:pt x="249" y="22"/>
                  </a:lnTo>
                  <a:lnTo>
                    <a:pt x="260" y="32"/>
                  </a:lnTo>
                  <a:lnTo>
                    <a:pt x="267" y="41"/>
                  </a:lnTo>
                  <a:lnTo>
                    <a:pt x="272" y="49"/>
                  </a:lnTo>
                  <a:lnTo>
                    <a:pt x="276" y="55"/>
                  </a:lnTo>
                  <a:lnTo>
                    <a:pt x="279" y="62"/>
                  </a:lnTo>
                  <a:lnTo>
                    <a:pt x="284" y="73"/>
                  </a:lnTo>
                  <a:lnTo>
                    <a:pt x="289" y="87"/>
                  </a:lnTo>
                  <a:lnTo>
                    <a:pt x="298" y="118"/>
                  </a:lnTo>
                  <a:lnTo>
                    <a:pt x="301" y="130"/>
                  </a:lnTo>
                  <a:lnTo>
                    <a:pt x="304" y="142"/>
                  </a:lnTo>
                  <a:lnTo>
                    <a:pt x="305" y="155"/>
                  </a:lnTo>
                  <a:lnTo>
                    <a:pt x="305" y="169"/>
                  </a:lnTo>
                  <a:lnTo>
                    <a:pt x="306" y="183"/>
                  </a:lnTo>
                  <a:lnTo>
                    <a:pt x="306" y="200"/>
                  </a:lnTo>
                  <a:lnTo>
                    <a:pt x="307" y="201"/>
                  </a:lnTo>
                  <a:lnTo>
                    <a:pt x="309" y="200"/>
                  </a:lnTo>
                  <a:lnTo>
                    <a:pt x="312" y="198"/>
                  </a:lnTo>
                  <a:lnTo>
                    <a:pt x="315" y="196"/>
                  </a:lnTo>
                  <a:lnTo>
                    <a:pt x="319" y="194"/>
                  </a:lnTo>
                  <a:lnTo>
                    <a:pt x="321" y="193"/>
                  </a:lnTo>
                  <a:lnTo>
                    <a:pt x="325" y="198"/>
                  </a:lnTo>
                  <a:lnTo>
                    <a:pt x="328" y="206"/>
                  </a:lnTo>
                  <a:lnTo>
                    <a:pt x="329" y="218"/>
                  </a:lnTo>
                  <a:lnTo>
                    <a:pt x="329" y="227"/>
                  </a:lnTo>
                  <a:lnTo>
                    <a:pt x="328" y="240"/>
                  </a:lnTo>
                  <a:lnTo>
                    <a:pt x="326" y="255"/>
                  </a:lnTo>
                  <a:lnTo>
                    <a:pt x="322" y="269"/>
                  </a:lnTo>
                  <a:lnTo>
                    <a:pt x="319" y="282"/>
                  </a:lnTo>
                  <a:lnTo>
                    <a:pt x="316" y="290"/>
                  </a:lnTo>
                  <a:lnTo>
                    <a:pt x="314" y="293"/>
                  </a:lnTo>
                  <a:lnTo>
                    <a:pt x="313" y="296"/>
                  </a:lnTo>
                  <a:lnTo>
                    <a:pt x="311" y="297"/>
                  </a:lnTo>
                  <a:lnTo>
                    <a:pt x="309" y="296"/>
                  </a:lnTo>
                  <a:lnTo>
                    <a:pt x="305" y="293"/>
                  </a:lnTo>
                  <a:lnTo>
                    <a:pt x="304" y="292"/>
                  </a:lnTo>
                  <a:lnTo>
                    <a:pt x="301" y="291"/>
                  </a:lnTo>
                  <a:lnTo>
                    <a:pt x="299" y="291"/>
                  </a:lnTo>
                  <a:lnTo>
                    <a:pt x="299" y="294"/>
                  </a:lnTo>
                  <a:lnTo>
                    <a:pt x="298" y="298"/>
                  </a:lnTo>
                  <a:lnTo>
                    <a:pt x="298" y="301"/>
                  </a:lnTo>
                  <a:lnTo>
                    <a:pt x="293" y="315"/>
                  </a:lnTo>
                  <a:lnTo>
                    <a:pt x="284" y="339"/>
                  </a:lnTo>
                  <a:lnTo>
                    <a:pt x="279" y="351"/>
                  </a:lnTo>
                  <a:lnTo>
                    <a:pt x="276" y="361"/>
                  </a:lnTo>
                  <a:lnTo>
                    <a:pt x="274" y="368"/>
                  </a:lnTo>
                  <a:lnTo>
                    <a:pt x="272" y="375"/>
                  </a:lnTo>
                  <a:lnTo>
                    <a:pt x="272" y="398"/>
                  </a:lnTo>
                  <a:lnTo>
                    <a:pt x="274" y="411"/>
                  </a:lnTo>
                  <a:lnTo>
                    <a:pt x="274" y="428"/>
                  </a:lnTo>
                  <a:lnTo>
                    <a:pt x="255" y="489"/>
                  </a:lnTo>
                  <a:lnTo>
                    <a:pt x="181" y="525"/>
                  </a:lnTo>
                  <a:lnTo>
                    <a:pt x="129" y="485"/>
                  </a:lnTo>
                  <a:lnTo>
                    <a:pt x="126" y="483"/>
                  </a:lnTo>
                  <a:lnTo>
                    <a:pt x="121" y="478"/>
                  </a:lnTo>
                  <a:lnTo>
                    <a:pt x="112" y="470"/>
                  </a:lnTo>
                  <a:lnTo>
                    <a:pt x="102" y="461"/>
                  </a:lnTo>
                  <a:lnTo>
                    <a:pt x="93" y="450"/>
                  </a:lnTo>
                  <a:lnTo>
                    <a:pt x="83" y="441"/>
                  </a:lnTo>
                  <a:lnTo>
                    <a:pt x="76" y="432"/>
                  </a:lnTo>
                  <a:lnTo>
                    <a:pt x="73" y="426"/>
                  </a:lnTo>
                  <a:lnTo>
                    <a:pt x="71" y="418"/>
                  </a:lnTo>
                  <a:lnTo>
                    <a:pt x="67" y="405"/>
                  </a:lnTo>
                  <a:lnTo>
                    <a:pt x="64" y="389"/>
                  </a:lnTo>
                  <a:lnTo>
                    <a:pt x="59" y="369"/>
                  </a:lnTo>
                  <a:lnTo>
                    <a:pt x="56" y="350"/>
                  </a:lnTo>
                  <a:lnTo>
                    <a:pt x="52" y="334"/>
                  </a:lnTo>
                  <a:lnTo>
                    <a:pt x="49" y="321"/>
                  </a:lnTo>
                  <a:lnTo>
                    <a:pt x="47" y="313"/>
                  </a:lnTo>
                  <a:lnTo>
                    <a:pt x="46" y="308"/>
                  </a:lnTo>
                  <a:lnTo>
                    <a:pt x="45" y="305"/>
                  </a:lnTo>
                  <a:lnTo>
                    <a:pt x="39" y="299"/>
                  </a:lnTo>
                  <a:lnTo>
                    <a:pt x="37" y="301"/>
                  </a:lnTo>
                  <a:lnTo>
                    <a:pt x="35" y="306"/>
                  </a:lnTo>
                  <a:lnTo>
                    <a:pt x="29" y="306"/>
                  </a:lnTo>
                  <a:lnTo>
                    <a:pt x="25" y="305"/>
                  </a:lnTo>
                  <a:lnTo>
                    <a:pt x="22" y="300"/>
                  </a:lnTo>
                  <a:lnTo>
                    <a:pt x="18" y="292"/>
                  </a:lnTo>
                  <a:lnTo>
                    <a:pt x="15" y="283"/>
                  </a:lnTo>
                  <a:lnTo>
                    <a:pt x="10" y="271"/>
                  </a:lnTo>
                  <a:lnTo>
                    <a:pt x="7" y="262"/>
                  </a:lnTo>
                  <a:lnTo>
                    <a:pt x="3" y="254"/>
                  </a:lnTo>
                  <a:lnTo>
                    <a:pt x="0" y="243"/>
                  </a:lnTo>
                  <a:lnTo>
                    <a:pt x="0" y="230"/>
                  </a:lnTo>
                  <a:lnTo>
                    <a:pt x="1" y="218"/>
                  </a:lnTo>
                  <a:lnTo>
                    <a:pt x="2" y="207"/>
                  </a:lnTo>
                  <a:lnTo>
                    <a:pt x="5" y="204"/>
                  </a:lnTo>
                  <a:lnTo>
                    <a:pt x="8" y="204"/>
                  </a:lnTo>
                  <a:lnTo>
                    <a:pt x="13" y="207"/>
                  </a:lnTo>
                  <a:lnTo>
                    <a:pt x="17" y="213"/>
                  </a:lnTo>
                  <a:lnTo>
                    <a:pt x="22" y="218"/>
                  </a:lnTo>
                  <a:lnTo>
                    <a:pt x="24" y="222"/>
                  </a:lnTo>
                  <a:lnTo>
                    <a:pt x="25" y="223"/>
                  </a:lnTo>
                  <a:lnTo>
                    <a:pt x="24" y="220"/>
                  </a:lnTo>
                  <a:lnTo>
                    <a:pt x="24" y="214"/>
                  </a:lnTo>
                  <a:lnTo>
                    <a:pt x="23" y="207"/>
                  </a:lnTo>
                  <a:lnTo>
                    <a:pt x="22" y="201"/>
                  </a:lnTo>
                  <a:lnTo>
                    <a:pt x="22" y="178"/>
                  </a:lnTo>
                  <a:lnTo>
                    <a:pt x="23" y="162"/>
                  </a:lnTo>
                  <a:lnTo>
                    <a:pt x="23" y="144"/>
                  </a:lnTo>
                  <a:lnTo>
                    <a:pt x="25" y="110"/>
                  </a:lnTo>
                  <a:lnTo>
                    <a:pt x="27" y="96"/>
                  </a:lnTo>
                  <a:lnTo>
                    <a:pt x="28" y="87"/>
                  </a:lnTo>
                  <a:lnTo>
                    <a:pt x="31" y="80"/>
                  </a:lnTo>
                  <a:lnTo>
                    <a:pt x="36" y="70"/>
                  </a:lnTo>
                  <a:lnTo>
                    <a:pt x="43" y="60"/>
                  </a:lnTo>
                  <a:lnTo>
                    <a:pt x="50" y="48"/>
                  </a:lnTo>
                  <a:lnTo>
                    <a:pt x="57" y="37"/>
                  </a:lnTo>
                  <a:lnTo>
                    <a:pt x="63" y="29"/>
                  </a:lnTo>
                  <a:lnTo>
                    <a:pt x="67" y="23"/>
                  </a:lnTo>
                  <a:lnTo>
                    <a:pt x="74" y="19"/>
                  </a:lnTo>
                  <a:lnTo>
                    <a:pt x="87" y="13"/>
                  </a:lnTo>
                  <a:lnTo>
                    <a:pt x="102" y="8"/>
                  </a:lnTo>
                  <a:lnTo>
                    <a:pt x="116" y="5"/>
                  </a:lnTo>
                  <a:lnTo>
                    <a:pt x="129" y="1"/>
                  </a:lnTo>
                  <a:lnTo>
                    <a:pt x="14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44" name="Freeform 14">
              <a:extLst>
                <a:ext uri="{FF2B5EF4-FFF2-40B4-BE49-F238E27FC236}">
                  <a16:creationId xmlns:a16="http://schemas.microsoft.com/office/drawing/2014/main" id="{1F23C670-EEE5-4410-B2EB-5EAC5CF93978}"/>
                </a:ext>
              </a:extLst>
            </p:cNvPr>
            <p:cNvSpPr>
              <a:spLocks noEditPoints="1"/>
            </p:cNvSpPr>
            <p:nvPr/>
          </p:nvSpPr>
          <p:spPr bwMode="auto">
            <a:xfrm>
              <a:off x="4413250" y="638175"/>
              <a:ext cx="2041525" cy="4505325"/>
            </a:xfrm>
            <a:custGeom>
              <a:avLst/>
              <a:gdLst/>
              <a:ahLst/>
              <a:cxnLst>
                <a:cxn ang="0">
                  <a:pos x="622" y="852"/>
                </a:cxn>
                <a:cxn ang="0">
                  <a:pos x="758" y="867"/>
                </a:cxn>
                <a:cxn ang="0">
                  <a:pos x="702" y="726"/>
                </a:cxn>
                <a:cxn ang="0">
                  <a:pos x="579" y="68"/>
                </a:cxn>
                <a:cxn ang="0">
                  <a:pos x="674" y="274"/>
                </a:cxn>
                <a:cxn ang="0">
                  <a:pos x="706" y="375"/>
                </a:cxn>
                <a:cxn ang="0">
                  <a:pos x="753" y="100"/>
                </a:cxn>
                <a:cxn ang="0">
                  <a:pos x="789" y="54"/>
                </a:cxn>
                <a:cxn ang="0">
                  <a:pos x="892" y="102"/>
                </a:cxn>
                <a:cxn ang="0">
                  <a:pos x="1052" y="155"/>
                </a:cxn>
                <a:cxn ang="0">
                  <a:pos x="1066" y="241"/>
                </a:cxn>
                <a:cxn ang="0">
                  <a:pos x="1085" y="302"/>
                </a:cxn>
                <a:cxn ang="0">
                  <a:pos x="1125" y="396"/>
                </a:cxn>
                <a:cxn ang="0">
                  <a:pos x="1117" y="552"/>
                </a:cxn>
                <a:cxn ang="0">
                  <a:pos x="1005" y="615"/>
                </a:cxn>
                <a:cxn ang="0">
                  <a:pos x="1018" y="744"/>
                </a:cxn>
                <a:cxn ang="0">
                  <a:pos x="1070" y="911"/>
                </a:cxn>
                <a:cxn ang="0">
                  <a:pos x="1096" y="1052"/>
                </a:cxn>
                <a:cxn ang="0">
                  <a:pos x="1125" y="1267"/>
                </a:cxn>
                <a:cxn ang="0">
                  <a:pos x="1037" y="1409"/>
                </a:cxn>
                <a:cxn ang="0">
                  <a:pos x="1058" y="1682"/>
                </a:cxn>
                <a:cxn ang="0">
                  <a:pos x="1117" y="2030"/>
                </a:cxn>
                <a:cxn ang="0">
                  <a:pos x="1172" y="2349"/>
                </a:cxn>
                <a:cxn ang="0">
                  <a:pos x="1232" y="2504"/>
                </a:cxn>
                <a:cxn ang="0">
                  <a:pos x="1268" y="2725"/>
                </a:cxn>
                <a:cxn ang="0">
                  <a:pos x="1212" y="2823"/>
                </a:cxn>
                <a:cxn ang="0">
                  <a:pos x="1114" y="2791"/>
                </a:cxn>
                <a:cxn ang="0">
                  <a:pos x="1082" y="2737"/>
                </a:cxn>
                <a:cxn ang="0">
                  <a:pos x="1036" y="2670"/>
                </a:cxn>
                <a:cxn ang="0">
                  <a:pos x="978" y="2549"/>
                </a:cxn>
                <a:cxn ang="0">
                  <a:pos x="907" y="2409"/>
                </a:cxn>
                <a:cxn ang="0">
                  <a:pos x="868" y="2107"/>
                </a:cxn>
                <a:cxn ang="0">
                  <a:pos x="802" y="1791"/>
                </a:cxn>
                <a:cxn ang="0">
                  <a:pos x="698" y="1527"/>
                </a:cxn>
                <a:cxn ang="0">
                  <a:pos x="640" y="1384"/>
                </a:cxn>
                <a:cxn ang="0">
                  <a:pos x="572" y="1619"/>
                </a:cxn>
                <a:cxn ang="0">
                  <a:pos x="479" y="1911"/>
                </a:cxn>
                <a:cxn ang="0">
                  <a:pos x="418" y="2175"/>
                </a:cxn>
                <a:cxn ang="0">
                  <a:pos x="353" y="2438"/>
                </a:cxn>
                <a:cxn ang="0">
                  <a:pos x="287" y="2639"/>
                </a:cxn>
                <a:cxn ang="0">
                  <a:pos x="248" y="2739"/>
                </a:cxn>
                <a:cxn ang="0">
                  <a:pos x="193" y="2793"/>
                </a:cxn>
                <a:cxn ang="0">
                  <a:pos x="29" y="2837"/>
                </a:cxn>
                <a:cxn ang="0">
                  <a:pos x="11" y="2786"/>
                </a:cxn>
                <a:cxn ang="0">
                  <a:pos x="89" y="2646"/>
                </a:cxn>
                <a:cxn ang="0">
                  <a:pos x="106" y="2528"/>
                </a:cxn>
                <a:cxn ang="0">
                  <a:pos x="117" y="2294"/>
                </a:cxn>
                <a:cxn ang="0">
                  <a:pos x="211" y="1940"/>
                </a:cxn>
                <a:cxn ang="0">
                  <a:pos x="232" y="1759"/>
                </a:cxn>
                <a:cxn ang="0">
                  <a:pos x="239" y="1522"/>
                </a:cxn>
                <a:cxn ang="0">
                  <a:pos x="257" y="1295"/>
                </a:cxn>
                <a:cxn ang="0">
                  <a:pos x="140" y="1194"/>
                </a:cxn>
                <a:cxn ang="0">
                  <a:pos x="197" y="1013"/>
                </a:cxn>
                <a:cxn ang="0">
                  <a:pos x="247" y="866"/>
                </a:cxn>
                <a:cxn ang="0">
                  <a:pos x="285" y="759"/>
                </a:cxn>
                <a:cxn ang="0">
                  <a:pos x="320" y="635"/>
                </a:cxn>
                <a:cxn ang="0">
                  <a:pos x="233" y="535"/>
                </a:cxn>
                <a:cxn ang="0">
                  <a:pos x="225" y="417"/>
                </a:cxn>
                <a:cxn ang="0">
                  <a:pos x="242" y="309"/>
                </a:cxn>
                <a:cxn ang="0">
                  <a:pos x="255" y="180"/>
                </a:cxn>
                <a:cxn ang="0">
                  <a:pos x="400" y="80"/>
                </a:cxn>
                <a:cxn ang="0">
                  <a:pos x="533" y="38"/>
                </a:cxn>
              </a:cxnLst>
              <a:rect l="0" t="0" r="r" b="b"/>
              <a:pathLst>
                <a:path w="1286" h="2838">
                  <a:moveTo>
                    <a:pt x="693" y="726"/>
                  </a:moveTo>
                  <a:lnTo>
                    <a:pt x="677" y="728"/>
                  </a:lnTo>
                  <a:lnTo>
                    <a:pt x="672" y="732"/>
                  </a:lnTo>
                  <a:lnTo>
                    <a:pt x="666" y="742"/>
                  </a:lnTo>
                  <a:lnTo>
                    <a:pt x="659" y="756"/>
                  </a:lnTo>
                  <a:lnTo>
                    <a:pt x="651" y="774"/>
                  </a:lnTo>
                  <a:lnTo>
                    <a:pt x="644" y="792"/>
                  </a:lnTo>
                  <a:lnTo>
                    <a:pt x="636" y="813"/>
                  </a:lnTo>
                  <a:lnTo>
                    <a:pt x="629" y="833"/>
                  </a:lnTo>
                  <a:lnTo>
                    <a:pt x="622" y="852"/>
                  </a:lnTo>
                  <a:lnTo>
                    <a:pt x="618" y="868"/>
                  </a:lnTo>
                  <a:lnTo>
                    <a:pt x="614" y="881"/>
                  </a:lnTo>
                  <a:lnTo>
                    <a:pt x="608" y="899"/>
                  </a:lnTo>
                  <a:lnTo>
                    <a:pt x="600" y="923"/>
                  </a:lnTo>
                  <a:lnTo>
                    <a:pt x="591" y="948"/>
                  </a:lnTo>
                  <a:lnTo>
                    <a:pt x="780" y="948"/>
                  </a:lnTo>
                  <a:lnTo>
                    <a:pt x="773" y="923"/>
                  </a:lnTo>
                  <a:lnTo>
                    <a:pt x="766" y="901"/>
                  </a:lnTo>
                  <a:lnTo>
                    <a:pt x="761" y="881"/>
                  </a:lnTo>
                  <a:lnTo>
                    <a:pt x="758" y="867"/>
                  </a:lnTo>
                  <a:lnTo>
                    <a:pt x="754" y="854"/>
                  </a:lnTo>
                  <a:lnTo>
                    <a:pt x="750" y="838"/>
                  </a:lnTo>
                  <a:lnTo>
                    <a:pt x="745" y="820"/>
                  </a:lnTo>
                  <a:lnTo>
                    <a:pt x="738" y="802"/>
                  </a:lnTo>
                  <a:lnTo>
                    <a:pt x="732" y="783"/>
                  </a:lnTo>
                  <a:lnTo>
                    <a:pt x="727" y="766"/>
                  </a:lnTo>
                  <a:lnTo>
                    <a:pt x="721" y="752"/>
                  </a:lnTo>
                  <a:lnTo>
                    <a:pt x="714" y="734"/>
                  </a:lnTo>
                  <a:lnTo>
                    <a:pt x="709" y="730"/>
                  </a:lnTo>
                  <a:lnTo>
                    <a:pt x="702" y="726"/>
                  </a:lnTo>
                  <a:lnTo>
                    <a:pt x="693" y="726"/>
                  </a:lnTo>
                  <a:close/>
                  <a:moveTo>
                    <a:pt x="552" y="0"/>
                  </a:moveTo>
                  <a:lnTo>
                    <a:pt x="555" y="2"/>
                  </a:lnTo>
                  <a:lnTo>
                    <a:pt x="556" y="9"/>
                  </a:lnTo>
                  <a:lnTo>
                    <a:pt x="556" y="19"/>
                  </a:lnTo>
                  <a:lnTo>
                    <a:pt x="557" y="31"/>
                  </a:lnTo>
                  <a:lnTo>
                    <a:pt x="561" y="40"/>
                  </a:lnTo>
                  <a:lnTo>
                    <a:pt x="564" y="46"/>
                  </a:lnTo>
                  <a:lnTo>
                    <a:pt x="571" y="56"/>
                  </a:lnTo>
                  <a:lnTo>
                    <a:pt x="579" y="68"/>
                  </a:lnTo>
                  <a:lnTo>
                    <a:pt x="589" y="81"/>
                  </a:lnTo>
                  <a:lnTo>
                    <a:pt x="599" y="96"/>
                  </a:lnTo>
                  <a:lnTo>
                    <a:pt x="608" y="111"/>
                  </a:lnTo>
                  <a:lnTo>
                    <a:pt x="619" y="131"/>
                  </a:lnTo>
                  <a:lnTo>
                    <a:pt x="632" y="156"/>
                  </a:lnTo>
                  <a:lnTo>
                    <a:pt x="643" y="183"/>
                  </a:lnTo>
                  <a:lnTo>
                    <a:pt x="654" y="210"/>
                  </a:lnTo>
                  <a:lnTo>
                    <a:pt x="663" y="234"/>
                  </a:lnTo>
                  <a:lnTo>
                    <a:pt x="669" y="253"/>
                  </a:lnTo>
                  <a:lnTo>
                    <a:pt x="674" y="274"/>
                  </a:lnTo>
                  <a:lnTo>
                    <a:pt x="684" y="316"/>
                  </a:lnTo>
                  <a:lnTo>
                    <a:pt x="688" y="335"/>
                  </a:lnTo>
                  <a:lnTo>
                    <a:pt x="692" y="351"/>
                  </a:lnTo>
                  <a:lnTo>
                    <a:pt x="693" y="362"/>
                  </a:lnTo>
                  <a:lnTo>
                    <a:pt x="693" y="368"/>
                  </a:lnTo>
                  <a:lnTo>
                    <a:pt x="694" y="373"/>
                  </a:lnTo>
                  <a:lnTo>
                    <a:pt x="696" y="377"/>
                  </a:lnTo>
                  <a:lnTo>
                    <a:pt x="698" y="378"/>
                  </a:lnTo>
                  <a:lnTo>
                    <a:pt x="705" y="378"/>
                  </a:lnTo>
                  <a:lnTo>
                    <a:pt x="706" y="375"/>
                  </a:lnTo>
                  <a:lnTo>
                    <a:pt x="706" y="346"/>
                  </a:lnTo>
                  <a:lnTo>
                    <a:pt x="708" y="327"/>
                  </a:lnTo>
                  <a:lnTo>
                    <a:pt x="710" y="305"/>
                  </a:lnTo>
                  <a:lnTo>
                    <a:pt x="721" y="232"/>
                  </a:lnTo>
                  <a:lnTo>
                    <a:pt x="725" y="213"/>
                  </a:lnTo>
                  <a:lnTo>
                    <a:pt x="730" y="191"/>
                  </a:lnTo>
                  <a:lnTo>
                    <a:pt x="736" y="168"/>
                  </a:lnTo>
                  <a:lnTo>
                    <a:pt x="742" y="143"/>
                  </a:lnTo>
                  <a:lnTo>
                    <a:pt x="747" y="121"/>
                  </a:lnTo>
                  <a:lnTo>
                    <a:pt x="753" y="100"/>
                  </a:lnTo>
                  <a:lnTo>
                    <a:pt x="758" y="84"/>
                  </a:lnTo>
                  <a:lnTo>
                    <a:pt x="763" y="73"/>
                  </a:lnTo>
                  <a:lnTo>
                    <a:pt x="767" y="55"/>
                  </a:lnTo>
                  <a:lnTo>
                    <a:pt x="768" y="39"/>
                  </a:lnTo>
                  <a:lnTo>
                    <a:pt x="767" y="26"/>
                  </a:lnTo>
                  <a:lnTo>
                    <a:pt x="766" y="17"/>
                  </a:lnTo>
                  <a:lnTo>
                    <a:pt x="767" y="16"/>
                  </a:lnTo>
                  <a:lnTo>
                    <a:pt x="769" y="19"/>
                  </a:lnTo>
                  <a:lnTo>
                    <a:pt x="778" y="35"/>
                  </a:lnTo>
                  <a:lnTo>
                    <a:pt x="789" y="54"/>
                  </a:lnTo>
                  <a:lnTo>
                    <a:pt x="794" y="61"/>
                  </a:lnTo>
                  <a:lnTo>
                    <a:pt x="801" y="69"/>
                  </a:lnTo>
                  <a:lnTo>
                    <a:pt x="810" y="76"/>
                  </a:lnTo>
                  <a:lnTo>
                    <a:pt x="818" y="83"/>
                  </a:lnTo>
                  <a:lnTo>
                    <a:pt x="825" y="88"/>
                  </a:lnTo>
                  <a:lnTo>
                    <a:pt x="827" y="89"/>
                  </a:lnTo>
                  <a:lnTo>
                    <a:pt x="837" y="92"/>
                  </a:lnTo>
                  <a:lnTo>
                    <a:pt x="851" y="96"/>
                  </a:lnTo>
                  <a:lnTo>
                    <a:pt x="870" y="99"/>
                  </a:lnTo>
                  <a:lnTo>
                    <a:pt x="892" y="102"/>
                  </a:lnTo>
                  <a:lnTo>
                    <a:pt x="916" y="104"/>
                  </a:lnTo>
                  <a:lnTo>
                    <a:pt x="940" y="106"/>
                  </a:lnTo>
                  <a:lnTo>
                    <a:pt x="963" y="109"/>
                  </a:lnTo>
                  <a:lnTo>
                    <a:pt x="983" y="110"/>
                  </a:lnTo>
                  <a:lnTo>
                    <a:pt x="1000" y="112"/>
                  </a:lnTo>
                  <a:lnTo>
                    <a:pt x="1018" y="117"/>
                  </a:lnTo>
                  <a:lnTo>
                    <a:pt x="1030" y="124"/>
                  </a:lnTo>
                  <a:lnTo>
                    <a:pt x="1040" y="133"/>
                  </a:lnTo>
                  <a:lnTo>
                    <a:pt x="1047" y="143"/>
                  </a:lnTo>
                  <a:lnTo>
                    <a:pt x="1052" y="155"/>
                  </a:lnTo>
                  <a:lnTo>
                    <a:pt x="1055" y="166"/>
                  </a:lnTo>
                  <a:lnTo>
                    <a:pt x="1057" y="175"/>
                  </a:lnTo>
                  <a:lnTo>
                    <a:pt x="1058" y="187"/>
                  </a:lnTo>
                  <a:lnTo>
                    <a:pt x="1056" y="199"/>
                  </a:lnTo>
                  <a:lnTo>
                    <a:pt x="1053" y="211"/>
                  </a:lnTo>
                  <a:lnTo>
                    <a:pt x="1050" y="220"/>
                  </a:lnTo>
                  <a:lnTo>
                    <a:pt x="1048" y="226"/>
                  </a:lnTo>
                  <a:lnTo>
                    <a:pt x="1050" y="231"/>
                  </a:lnTo>
                  <a:lnTo>
                    <a:pt x="1062" y="238"/>
                  </a:lnTo>
                  <a:lnTo>
                    <a:pt x="1066" y="241"/>
                  </a:lnTo>
                  <a:lnTo>
                    <a:pt x="1066" y="246"/>
                  </a:lnTo>
                  <a:lnTo>
                    <a:pt x="1062" y="260"/>
                  </a:lnTo>
                  <a:lnTo>
                    <a:pt x="1060" y="266"/>
                  </a:lnTo>
                  <a:lnTo>
                    <a:pt x="1062" y="269"/>
                  </a:lnTo>
                  <a:lnTo>
                    <a:pt x="1066" y="274"/>
                  </a:lnTo>
                  <a:lnTo>
                    <a:pt x="1069" y="278"/>
                  </a:lnTo>
                  <a:lnTo>
                    <a:pt x="1069" y="281"/>
                  </a:lnTo>
                  <a:lnTo>
                    <a:pt x="1070" y="285"/>
                  </a:lnTo>
                  <a:lnTo>
                    <a:pt x="1073" y="290"/>
                  </a:lnTo>
                  <a:lnTo>
                    <a:pt x="1085" y="302"/>
                  </a:lnTo>
                  <a:lnTo>
                    <a:pt x="1089" y="310"/>
                  </a:lnTo>
                  <a:lnTo>
                    <a:pt x="1095" y="324"/>
                  </a:lnTo>
                  <a:lnTo>
                    <a:pt x="1101" y="339"/>
                  </a:lnTo>
                  <a:lnTo>
                    <a:pt x="1108" y="353"/>
                  </a:lnTo>
                  <a:lnTo>
                    <a:pt x="1114" y="363"/>
                  </a:lnTo>
                  <a:lnTo>
                    <a:pt x="1117" y="371"/>
                  </a:lnTo>
                  <a:lnTo>
                    <a:pt x="1118" y="380"/>
                  </a:lnTo>
                  <a:lnTo>
                    <a:pt x="1121" y="388"/>
                  </a:lnTo>
                  <a:lnTo>
                    <a:pt x="1123" y="392"/>
                  </a:lnTo>
                  <a:lnTo>
                    <a:pt x="1125" y="396"/>
                  </a:lnTo>
                  <a:lnTo>
                    <a:pt x="1128" y="402"/>
                  </a:lnTo>
                  <a:lnTo>
                    <a:pt x="1132" y="410"/>
                  </a:lnTo>
                  <a:lnTo>
                    <a:pt x="1136" y="421"/>
                  </a:lnTo>
                  <a:lnTo>
                    <a:pt x="1140" y="438"/>
                  </a:lnTo>
                  <a:lnTo>
                    <a:pt x="1146" y="459"/>
                  </a:lnTo>
                  <a:lnTo>
                    <a:pt x="1147" y="478"/>
                  </a:lnTo>
                  <a:lnTo>
                    <a:pt x="1144" y="497"/>
                  </a:lnTo>
                  <a:lnTo>
                    <a:pt x="1137" y="517"/>
                  </a:lnTo>
                  <a:lnTo>
                    <a:pt x="1128" y="535"/>
                  </a:lnTo>
                  <a:lnTo>
                    <a:pt x="1117" y="552"/>
                  </a:lnTo>
                  <a:lnTo>
                    <a:pt x="1106" y="567"/>
                  </a:lnTo>
                  <a:lnTo>
                    <a:pt x="1095" y="580"/>
                  </a:lnTo>
                  <a:lnTo>
                    <a:pt x="1086" y="590"/>
                  </a:lnTo>
                  <a:lnTo>
                    <a:pt x="1080" y="596"/>
                  </a:lnTo>
                  <a:lnTo>
                    <a:pt x="1072" y="601"/>
                  </a:lnTo>
                  <a:lnTo>
                    <a:pt x="1060" y="604"/>
                  </a:lnTo>
                  <a:lnTo>
                    <a:pt x="1047" y="606"/>
                  </a:lnTo>
                  <a:lnTo>
                    <a:pt x="1031" y="609"/>
                  </a:lnTo>
                  <a:lnTo>
                    <a:pt x="1018" y="612"/>
                  </a:lnTo>
                  <a:lnTo>
                    <a:pt x="1005" y="615"/>
                  </a:lnTo>
                  <a:lnTo>
                    <a:pt x="997" y="618"/>
                  </a:lnTo>
                  <a:lnTo>
                    <a:pt x="993" y="621"/>
                  </a:lnTo>
                  <a:lnTo>
                    <a:pt x="994" y="627"/>
                  </a:lnTo>
                  <a:lnTo>
                    <a:pt x="996" y="639"/>
                  </a:lnTo>
                  <a:lnTo>
                    <a:pt x="999" y="654"/>
                  </a:lnTo>
                  <a:lnTo>
                    <a:pt x="1002" y="672"/>
                  </a:lnTo>
                  <a:lnTo>
                    <a:pt x="1006" y="690"/>
                  </a:lnTo>
                  <a:lnTo>
                    <a:pt x="1011" y="709"/>
                  </a:lnTo>
                  <a:lnTo>
                    <a:pt x="1014" y="727"/>
                  </a:lnTo>
                  <a:lnTo>
                    <a:pt x="1018" y="744"/>
                  </a:lnTo>
                  <a:lnTo>
                    <a:pt x="1021" y="756"/>
                  </a:lnTo>
                  <a:lnTo>
                    <a:pt x="1022" y="766"/>
                  </a:lnTo>
                  <a:lnTo>
                    <a:pt x="1026" y="779"/>
                  </a:lnTo>
                  <a:lnTo>
                    <a:pt x="1030" y="795"/>
                  </a:lnTo>
                  <a:lnTo>
                    <a:pt x="1036" y="813"/>
                  </a:lnTo>
                  <a:lnTo>
                    <a:pt x="1043" y="832"/>
                  </a:lnTo>
                  <a:lnTo>
                    <a:pt x="1050" y="852"/>
                  </a:lnTo>
                  <a:lnTo>
                    <a:pt x="1069" y="898"/>
                  </a:lnTo>
                  <a:lnTo>
                    <a:pt x="1070" y="906"/>
                  </a:lnTo>
                  <a:lnTo>
                    <a:pt x="1070" y="911"/>
                  </a:lnTo>
                  <a:lnTo>
                    <a:pt x="1067" y="912"/>
                  </a:lnTo>
                  <a:lnTo>
                    <a:pt x="1066" y="912"/>
                  </a:lnTo>
                  <a:lnTo>
                    <a:pt x="1065" y="913"/>
                  </a:lnTo>
                  <a:lnTo>
                    <a:pt x="1065" y="920"/>
                  </a:lnTo>
                  <a:lnTo>
                    <a:pt x="1070" y="934"/>
                  </a:lnTo>
                  <a:lnTo>
                    <a:pt x="1073" y="951"/>
                  </a:lnTo>
                  <a:lnTo>
                    <a:pt x="1079" y="972"/>
                  </a:lnTo>
                  <a:lnTo>
                    <a:pt x="1084" y="996"/>
                  </a:lnTo>
                  <a:lnTo>
                    <a:pt x="1089" y="1023"/>
                  </a:lnTo>
                  <a:lnTo>
                    <a:pt x="1096" y="1052"/>
                  </a:lnTo>
                  <a:lnTo>
                    <a:pt x="1108" y="1112"/>
                  </a:lnTo>
                  <a:lnTo>
                    <a:pt x="1115" y="1143"/>
                  </a:lnTo>
                  <a:lnTo>
                    <a:pt x="1120" y="1170"/>
                  </a:lnTo>
                  <a:lnTo>
                    <a:pt x="1125" y="1196"/>
                  </a:lnTo>
                  <a:lnTo>
                    <a:pt x="1129" y="1218"/>
                  </a:lnTo>
                  <a:lnTo>
                    <a:pt x="1132" y="1236"/>
                  </a:lnTo>
                  <a:lnTo>
                    <a:pt x="1135" y="1248"/>
                  </a:lnTo>
                  <a:lnTo>
                    <a:pt x="1136" y="1255"/>
                  </a:lnTo>
                  <a:lnTo>
                    <a:pt x="1133" y="1260"/>
                  </a:lnTo>
                  <a:lnTo>
                    <a:pt x="1125" y="1267"/>
                  </a:lnTo>
                  <a:lnTo>
                    <a:pt x="1111" y="1273"/>
                  </a:lnTo>
                  <a:lnTo>
                    <a:pt x="1094" y="1281"/>
                  </a:lnTo>
                  <a:lnTo>
                    <a:pt x="1074" y="1288"/>
                  </a:lnTo>
                  <a:lnTo>
                    <a:pt x="1053" y="1295"/>
                  </a:lnTo>
                  <a:lnTo>
                    <a:pt x="1031" y="1302"/>
                  </a:lnTo>
                  <a:lnTo>
                    <a:pt x="1035" y="1316"/>
                  </a:lnTo>
                  <a:lnTo>
                    <a:pt x="1037" y="1326"/>
                  </a:lnTo>
                  <a:lnTo>
                    <a:pt x="1038" y="1350"/>
                  </a:lnTo>
                  <a:lnTo>
                    <a:pt x="1038" y="1377"/>
                  </a:lnTo>
                  <a:lnTo>
                    <a:pt x="1037" y="1409"/>
                  </a:lnTo>
                  <a:lnTo>
                    <a:pt x="1037" y="1441"/>
                  </a:lnTo>
                  <a:lnTo>
                    <a:pt x="1036" y="1474"/>
                  </a:lnTo>
                  <a:lnTo>
                    <a:pt x="1035" y="1504"/>
                  </a:lnTo>
                  <a:lnTo>
                    <a:pt x="1035" y="1533"/>
                  </a:lnTo>
                  <a:lnTo>
                    <a:pt x="1036" y="1559"/>
                  </a:lnTo>
                  <a:lnTo>
                    <a:pt x="1038" y="1579"/>
                  </a:lnTo>
                  <a:lnTo>
                    <a:pt x="1042" y="1596"/>
                  </a:lnTo>
                  <a:lnTo>
                    <a:pt x="1047" y="1621"/>
                  </a:lnTo>
                  <a:lnTo>
                    <a:pt x="1051" y="1648"/>
                  </a:lnTo>
                  <a:lnTo>
                    <a:pt x="1058" y="1682"/>
                  </a:lnTo>
                  <a:lnTo>
                    <a:pt x="1065" y="1718"/>
                  </a:lnTo>
                  <a:lnTo>
                    <a:pt x="1072" y="1755"/>
                  </a:lnTo>
                  <a:lnTo>
                    <a:pt x="1078" y="1794"/>
                  </a:lnTo>
                  <a:lnTo>
                    <a:pt x="1085" y="1832"/>
                  </a:lnTo>
                  <a:lnTo>
                    <a:pt x="1092" y="1868"/>
                  </a:lnTo>
                  <a:lnTo>
                    <a:pt x="1096" y="1902"/>
                  </a:lnTo>
                  <a:lnTo>
                    <a:pt x="1101" y="1932"/>
                  </a:lnTo>
                  <a:lnTo>
                    <a:pt x="1106" y="1961"/>
                  </a:lnTo>
                  <a:lnTo>
                    <a:pt x="1110" y="1995"/>
                  </a:lnTo>
                  <a:lnTo>
                    <a:pt x="1117" y="2030"/>
                  </a:lnTo>
                  <a:lnTo>
                    <a:pt x="1131" y="2102"/>
                  </a:lnTo>
                  <a:lnTo>
                    <a:pt x="1138" y="2137"/>
                  </a:lnTo>
                  <a:lnTo>
                    <a:pt x="1145" y="2171"/>
                  </a:lnTo>
                  <a:lnTo>
                    <a:pt x="1151" y="2201"/>
                  </a:lnTo>
                  <a:lnTo>
                    <a:pt x="1157" y="2228"/>
                  </a:lnTo>
                  <a:lnTo>
                    <a:pt x="1161" y="2250"/>
                  </a:lnTo>
                  <a:lnTo>
                    <a:pt x="1165" y="2265"/>
                  </a:lnTo>
                  <a:lnTo>
                    <a:pt x="1168" y="2283"/>
                  </a:lnTo>
                  <a:lnTo>
                    <a:pt x="1169" y="2304"/>
                  </a:lnTo>
                  <a:lnTo>
                    <a:pt x="1172" y="2349"/>
                  </a:lnTo>
                  <a:lnTo>
                    <a:pt x="1174" y="2370"/>
                  </a:lnTo>
                  <a:lnTo>
                    <a:pt x="1176" y="2388"/>
                  </a:lnTo>
                  <a:lnTo>
                    <a:pt x="1180" y="2404"/>
                  </a:lnTo>
                  <a:lnTo>
                    <a:pt x="1186" y="2416"/>
                  </a:lnTo>
                  <a:lnTo>
                    <a:pt x="1201" y="2433"/>
                  </a:lnTo>
                  <a:lnTo>
                    <a:pt x="1215" y="2450"/>
                  </a:lnTo>
                  <a:lnTo>
                    <a:pt x="1225" y="2466"/>
                  </a:lnTo>
                  <a:lnTo>
                    <a:pt x="1232" y="2481"/>
                  </a:lnTo>
                  <a:lnTo>
                    <a:pt x="1233" y="2490"/>
                  </a:lnTo>
                  <a:lnTo>
                    <a:pt x="1232" y="2504"/>
                  </a:lnTo>
                  <a:lnTo>
                    <a:pt x="1231" y="2523"/>
                  </a:lnTo>
                  <a:lnTo>
                    <a:pt x="1227" y="2543"/>
                  </a:lnTo>
                  <a:lnTo>
                    <a:pt x="1224" y="2565"/>
                  </a:lnTo>
                  <a:lnTo>
                    <a:pt x="1220" y="2585"/>
                  </a:lnTo>
                  <a:lnTo>
                    <a:pt x="1217" y="2603"/>
                  </a:lnTo>
                  <a:lnTo>
                    <a:pt x="1211" y="2627"/>
                  </a:lnTo>
                  <a:lnTo>
                    <a:pt x="1222" y="2649"/>
                  </a:lnTo>
                  <a:lnTo>
                    <a:pt x="1233" y="2670"/>
                  </a:lnTo>
                  <a:lnTo>
                    <a:pt x="1256" y="2709"/>
                  </a:lnTo>
                  <a:lnTo>
                    <a:pt x="1268" y="2725"/>
                  </a:lnTo>
                  <a:lnTo>
                    <a:pt x="1277" y="2741"/>
                  </a:lnTo>
                  <a:lnTo>
                    <a:pt x="1283" y="2752"/>
                  </a:lnTo>
                  <a:lnTo>
                    <a:pt x="1286" y="2768"/>
                  </a:lnTo>
                  <a:lnTo>
                    <a:pt x="1284" y="2785"/>
                  </a:lnTo>
                  <a:lnTo>
                    <a:pt x="1278" y="2800"/>
                  </a:lnTo>
                  <a:lnTo>
                    <a:pt x="1268" y="2810"/>
                  </a:lnTo>
                  <a:lnTo>
                    <a:pt x="1257" y="2817"/>
                  </a:lnTo>
                  <a:lnTo>
                    <a:pt x="1246" y="2821"/>
                  </a:lnTo>
                  <a:lnTo>
                    <a:pt x="1230" y="2822"/>
                  </a:lnTo>
                  <a:lnTo>
                    <a:pt x="1212" y="2823"/>
                  </a:lnTo>
                  <a:lnTo>
                    <a:pt x="1194" y="2822"/>
                  </a:lnTo>
                  <a:lnTo>
                    <a:pt x="1179" y="2821"/>
                  </a:lnTo>
                  <a:lnTo>
                    <a:pt x="1168" y="2818"/>
                  </a:lnTo>
                  <a:lnTo>
                    <a:pt x="1166" y="2818"/>
                  </a:lnTo>
                  <a:lnTo>
                    <a:pt x="1160" y="2817"/>
                  </a:lnTo>
                  <a:lnTo>
                    <a:pt x="1151" y="2815"/>
                  </a:lnTo>
                  <a:lnTo>
                    <a:pt x="1140" y="2811"/>
                  </a:lnTo>
                  <a:lnTo>
                    <a:pt x="1129" y="2804"/>
                  </a:lnTo>
                  <a:lnTo>
                    <a:pt x="1122" y="2798"/>
                  </a:lnTo>
                  <a:lnTo>
                    <a:pt x="1114" y="2791"/>
                  </a:lnTo>
                  <a:lnTo>
                    <a:pt x="1108" y="2784"/>
                  </a:lnTo>
                  <a:lnTo>
                    <a:pt x="1104" y="2772"/>
                  </a:lnTo>
                  <a:lnTo>
                    <a:pt x="1100" y="2746"/>
                  </a:lnTo>
                  <a:lnTo>
                    <a:pt x="1098" y="2738"/>
                  </a:lnTo>
                  <a:lnTo>
                    <a:pt x="1095" y="2734"/>
                  </a:lnTo>
                  <a:lnTo>
                    <a:pt x="1094" y="2734"/>
                  </a:lnTo>
                  <a:lnTo>
                    <a:pt x="1092" y="2735"/>
                  </a:lnTo>
                  <a:lnTo>
                    <a:pt x="1089" y="2735"/>
                  </a:lnTo>
                  <a:lnTo>
                    <a:pt x="1085" y="2737"/>
                  </a:lnTo>
                  <a:lnTo>
                    <a:pt x="1082" y="2737"/>
                  </a:lnTo>
                  <a:lnTo>
                    <a:pt x="1078" y="2736"/>
                  </a:lnTo>
                  <a:lnTo>
                    <a:pt x="1071" y="2732"/>
                  </a:lnTo>
                  <a:lnTo>
                    <a:pt x="1063" y="2728"/>
                  </a:lnTo>
                  <a:lnTo>
                    <a:pt x="1053" y="2722"/>
                  </a:lnTo>
                  <a:lnTo>
                    <a:pt x="1047" y="2717"/>
                  </a:lnTo>
                  <a:lnTo>
                    <a:pt x="1042" y="2713"/>
                  </a:lnTo>
                  <a:lnTo>
                    <a:pt x="1040" y="2708"/>
                  </a:lnTo>
                  <a:lnTo>
                    <a:pt x="1038" y="2697"/>
                  </a:lnTo>
                  <a:lnTo>
                    <a:pt x="1037" y="2685"/>
                  </a:lnTo>
                  <a:lnTo>
                    <a:pt x="1036" y="2670"/>
                  </a:lnTo>
                  <a:lnTo>
                    <a:pt x="1036" y="2652"/>
                  </a:lnTo>
                  <a:lnTo>
                    <a:pt x="1035" y="2636"/>
                  </a:lnTo>
                  <a:lnTo>
                    <a:pt x="1035" y="2621"/>
                  </a:lnTo>
                  <a:lnTo>
                    <a:pt x="1030" y="2617"/>
                  </a:lnTo>
                  <a:lnTo>
                    <a:pt x="1024" y="2615"/>
                  </a:lnTo>
                  <a:lnTo>
                    <a:pt x="1019" y="2611"/>
                  </a:lnTo>
                  <a:lnTo>
                    <a:pt x="1006" y="2600"/>
                  </a:lnTo>
                  <a:lnTo>
                    <a:pt x="994" y="2585"/>
                  </a:lnTo>
                  <a:lnTo>
                    <a:pt x="985" y="2567"/>
                  </a:lnTo>
                  <a:lnTo>
                    <a:pt x="978" y="2549"/>
                  </a:lnTo>
                  <a:lnTo>
                    <a:pt x="972" y="2530"/>
                  </a:lnTo>
                  <a:lnTo>
                    <a:pt x="968" y="2514"/>
                  </a:lnTo>
                  <a:lnTo>
                    <a:pt x="965" y="2501"/>
                  </a:lnTo>
                  <a:lnTo>
                    <a:pt x="960" y="2487"/>
                  </a:lnTo>
                  <a:lnTo>
                    <a:pt x="949" y="2474"/>
                  </a:lnTo>
                  <a:lnTo>
                    <a:pt x="936" y="2464"/>
                  </a:lnTo>
                  <a:lnTo>
                    <a:pt x="925" y="2451"/>
                  </a:lnTo>
                  <a:lnTo>
                    <a:pt x="914" y="2437"/>
                  </a:lnTo>
                  <a:lnTo>
                    <a:pt x="911" y="2427"/>
                  </a:lnTo>
                  <a:lnTo>
                    <a:pt x="907" y="2409"/>
                  </a:lnTo>
                  <a:lnTo>
                    <a:pt x="904" y="2387"/>
                  </a:lnTo>
                  <a:lnTo>
                    <a:pt x="899" y="2359"/>
                  </a:lnTo>
                  <a:lnTo>
                    <a:pt x="896" y="2328"/>
                  </a:lnTo>
                  <a:lnTo>
                    <a:pt x="891" y="2294"/>
                  </a:lnTo>
                  <a:lnTo>
                    <a:pt x="888" y="2259"/>
                  </a:lnTo>
                  <a:lnTo>
                    <a:pt x="883" y="2224"/>
                  </a:lnTo>
                  <a:lnTo>
                    <a:pt x="880" y="2190"/>
                  </a:lnTo>
                  <a:lnTo>
                    <a:pt x="876" y="2159"/>
                  </a:lnTo>
                  <a:lnTo>
                    <a:pt x="871" y="2131"/>
                  </a:lnTo>
                  <a:lnTo>
                    <a:pt x="868" y="2107"/>
                  </a:lnTo>
                  <a:lnTo>
                    <a:pt x="863" y="2079"/>
                  </a:lnTo>
                  <a:lnTo>
                    <a:pt x="856" y="2046"/>
                  </a:lnTo>
                  <a:lnTo>
                    <a:pt x="849" y="2011"/>
                  </a:lnTo>
                  <a:lnTo>
                    <a:pt x="843" y="1975"/>
                  </a:lnTo>
                  <a:lnTo>
                    <a:pt x="836" y="1938"/>
                  </a:lnTo>
                  <a:lnTo>
                    <a:pt x="827" y="1902"/>
                  </a:lnTo>
                  <a:lnTo>
                    <a:pt x="820" y="1867"/>
                  </a:lnTo>
                  <a:lnTo>
                    <a:pt x="814" y="1837"/>
                  </a:lnTo>
                  <a:lnTo>
                    <a:pt x="807" y="1811"/>
                  </a:lnTo>
                  <a:lnTo>
                    <a:pt x="802" y="1791"/>
                  </a:lnTo>
                  <a:lnTo>
                    <a:pt x="795" y="1768"/>
                  </a:lnTo>
                  <a:lnTo>
                    <a:pt x="788" y="1743"/>
                  </a:lnTo>
                  <a:lnTo>
                    <a:pt x="760" y="1662"/>
                  </a:lnTo>
                  <a:lnTo>
                    <a:pt x="751" y="1639"/>
                  </a:lnTo>
                  <a:lnTo>
                    <a:pt x="742" y="1619"/>
                  </a:lnTo>
                  <a:lnTo>
                    <a:pt x="732" y="1605"/>
                  </a:lnTo>
                  <a:lnTo>
                    <a:pt x="725" y="1593"/>
                  </a:lnTo>
                  <a:lnTo>
                    <a:pt x="717" y="1575"/>
                  </a:lnTo>
                  <a:lnTo>
                    <a:pt x="708" y="1553"/>
                  </a:lnTo>
                  <a:lnTo>
                    <a:pt x="698" y="1527"/>
                  </a:lnTo>
                  <a:lnTo>
                    <a:pt x="688" y="1501"/>
                  </a:lnTo>
                  <a:lnTo>
                    <a:pt x="678" y="1474"/>
                  </a:lnTo>
                  <a:lnTo>
                    <a:pt x="669" y="1448"/>
                  </a:lnTo>
                  <a:lnTo>
                    <a:pt x="661" y="1424"/>
                  </a:lnTo>
                  <a:lnTo>
                    <a:pt x="655" y="1404"/>
                  </a:lnTo>
                  <a:lnTo>
                    <a:pt x="650" y="1389"/>
                  </a:lnTo>
                  <a:lnTo>
                    <a:pt x="647" y="1379"/>
                  </a:lnTo>
                  <a:lnTo>
                    <a:pt x="644" y="1375"/>
                  </a:lnTo>
                  <a:lnTo>
                    <a:pt x="642" y="1377"/>
                  </a:lnTo>
                  <a:lnTo>
                    <a:pt x="640" y="1384"/>
                  </a:lnTo>
                  <a:lnTo>
                    <a:pt x="638" y="1396"/>
                  </a:lnTo>
                  <a:lnTo>
                    <a:pt x="636" y="1411"/>
                  </a:lnTo>
                  <a:lnTo>
                    <a:pt x="633" y="1427"/>
                  </a:lnTo>
                  <a:lnTo>
                    <a:pt x="629" y="1446"/>
                  </a:lnTo>
                  <a:lnTo>
                    <a:pt x="625" y="1465"/>
                  </a:lnTo>
                  <a:lnTo>
                    <a:pt x="616" y="1488"/>
                  </a:lnTo>
                  <a:lnTo>
                    <a:pt x="607" y="1517"/>
                  </a:lnTo>
                  <a:lnTo>
                    <a:pt x="597" y="1550"/>
                  </a:lnTo>
                  <a:lnTo>
                    <a:pt x="585" y="1584"/>
                  </a:lnTo>
                  <a:lnTo>
                    <a:pt x="572" y="1619"/>
                  </a:lnTo>
                  <a:lnTo>
                    <a:pt x="561" y="1654"/>
                  </a:lnTo>
                  <a:lnTo>
                    <a:pt x="548" y="1686"/>
                  </a:lnTo>
                  <a:lnTo>
                    <a:pt x="538" y="1712"/>
                  </a:lnTo>
                  <a:lnTo>
                    <a:pt x="526" y="1743"/>
                  </a:lnTo>
                  <a:lnTo>
                    <a:pt x="516" y="1774"/>
                  </a:lnTo>
                  <a:lnTo>
                    <a:pt x="507" y="1807"/>
                  </a:lnTo>
                  <a:lnTo>
                    <a:pt x="499" y="1838"/>
                  </a:lnTo>
                  <a:lnTo>
                    <a:pt x="492" y="1867"/>
                  </a:lnTo>
                  <a:lnTo>
                    <a:pt x="485" y="1892"/>
                  </a:lnTo>
                  <a:lnTo>
                    <a:pt x="479" y="1911"/>
                  </a:lnTo>
                  <a:lnTo>
                    <a:pt x="474" y="1923"/>
                  </a:lnTo>
                  <a:lnTo>
                    <a:pt x="469" y="1942"/>
                  </a:lnTo>
                  <a:lnTo>
                    <a:pt x="463" y="1964"/>
                  </a:lnTo>
                  <a:lnTo>
                    <a:pt x="458" y="1990"/>
                  </a:lnTo>
                  <a:lnTo>
                    <a:pt x="451" y="2019"/>
                  </a:lnTo>
                  <a:lnTo>
                    <a:pt x="444" y="2051"/>
                  </a:lnTo>
                  <a:lnTo>
                    <a:pt x="437" y="2083"/>
                  </a:lnTo>
                  <a:lnTo>
                    <a:pt x="431" y="2116"/>
                  </a:lnTo>
                  <a:lnTo>
                    <a:pt x="424" y="2146"/>
                  </a:lnTo>
                  <a:lnTo>
                    <a:pt x="418" y="2175"/>
                  </a:lnTo>
                  <a:lnTo>
                    <a:pt x="414" y="2201"/>
                  </a:lnTo>
                  <a:lnTo>
                    <a:pt x="410" y="2222"/>
                  </a:lnTo>
                  <a:lnTo>
                    <a:pt x="407" y="2238"/>
                  </a:lnTo>
                  <a:lnTo>
                    <a:pt x="402" y="2265"/>
                  </a:lnTo>
                  <a:lnTo>
                    <a:pt x="390" y="2328"/>
                  </a:lnTo>
                  <a:lnTo>
                    <a:pt x="383" y="2358"/>
                  </a:lnTo>
                  <a:lnTo>
                    <a:pt x="377" y="2386"/>
                  </a:lnTo>
                  <a:lnTo>
                    <a:pt x="368" y="2408"/>
                  </a:lnTo>
                  <a:lnTo>
                    <a:pt x="361" y="2423"/>
                  </a:lnTo>
                  <a:lnTo>
                    <a:pt x="353" y="2438"/>
                  </a:lnTo>
                  <a:lnTo>
                    <a:pt x="349" y="2452"/>
                  </a:lnTo>
                  <a:lnTo>
                    <a:pt x="346" y="2467"/>
                  </a:lnTo>
                  <a:lnTo>
                    <a:pt x="346" y="2531"/>
                  </a:lnTo>
                  <a:lnTo>
                    <a:pt x="345" y="2557"/>
                  </a:lnTo>
                  <a:lnTo>
                    <a:pt x="341" y="2579"/>
                  </a:lnTo>
                  <a:lnTo>
                    <a:pt x="332" y="2599"/>
                  </a:lnTo>
                  <a:lnTo>
                    <a:pt x="326" y="2608"/>
                  </a:lnTo>
                  <a:lnTo>
                    <a:pt x="315" y="2617"/>
                  </a:lnTo>
                  <a:lnTo>
                    <a:pt x="302" y="2629"/>
                  </a:lnTo>
                  <a:lnTo>
                    <a:pt x="287" y="2639"/>
                  </a:lnTo>
                  <a:lnTo>
                    <a:pt x="286" y="2654"/>
                  </a:lnTo>
                  <a:lnTo>
                    <a:pt x="285" y="2671"/>
                  </a:lnTo>
                  <a:lnTo>
                    <a:pt x="284" y="2688"/>
                  </a:lnTo>
                  <a:lnTo>
                    <a:pt x="283" y="2702"/>
                  </a:lnTo>
                  <a:lnTo>
                    <a:pt x="283" y="2714"/>
                  </a:lnTo>
                  <a:lnTo>
                    <a:pt x="281" y="2720"/>
                  </a:lnTo>
                  <a:lnTo>
                    <a:pt x="278" y="2724"/>
                  </a:lnTo>
                  <a:lnTo>
                    <a:pt x="269" y="2730"/>
                  </a:lnTo>
                  <a:lnTo>
                    <a:pt x="258" y="2736"/>
                  </a:lnTo>
                  <a:lnTo>
                    <a:pt x="248" y="2739"/>
                  </a:lnTo>
                  <a:lnTo>
                    <a:pt x="234" y="2742"/>
                  </a:lnTo>
                  <a:lnTo>
                    <a:pt x="222" y="2743"/>
                  </a:lnTo>
                  <a:lnTo>
                    <a:pt x="214" y="2745"/>
                  </a:lnTo>
                  <a:lnTo>
                    <a:pt x="211" y="2748"/>
                  </a:lnTo>
                  <a:lnTo>
                    <a:pt x="210" y="2753"/>
                  </a:lnTo>
                  <a:lnTo>
                    <a:pt x="208" y="2760"/>
                  </a:lnTo>
                  <a:lnTo>
                    <a:pt x="208" y="2768"/>
                  </a:lnTo>
                  <a:lnTo>
                    <a:pt x="206" y="2778"/>
                  </a:lnTo>
                  <a:lnTo>
                    <a:pt x="203" y="2785"/>
                  </a:lnTo>
                  <a:lnTo>
                    <a:pt x="193" y="2793"/>
                  </a:lnTo>
                  <a:lnTo>
                    <a:pt x="183" y="2802"/>
                  </a:lnTo>
                  <a:lnTo>
                    <a:pt x="169" y="2810"/>
                  </a:lnTo>
                  <a:lnTo>
                    <a:pt x="154" y="2820"/>
                  </a:lnTo>
                  <a:lnTo>
                    <a:pt x="140" y="2827"/>
                  </a:lnTo>
                  <a:lnTo>
                    <a:pt x="127" y="2832"/>
                  </a:lnTo>
                  <a:lnTo>
                    <a:pt x="109" y="2837"/>
                  </a:lnTo>
                  <a:lnTo>
                    <a:pt x="88" y="2838"/>
                  </a:lnTo>
                  <a:lnTo>
                    <a:pt x="67" y="2838"/>
                  </a:lnTo>
                  <a:lnTo>
                    <a:pt x="47" y="2837"/>
                  </a:lnTo>
                  <a:lnTo>
                    <a:pt x="29" y="2837"/>
                  </a:lnTo>
                  <a:lnTo>
                    <a:pt x="23" y="2836"/>
                  </a:lnTo>
                  <a:lnTo>
                    <a:pt x="15" y="2835"/>
                  </a:lnTo>
                  <a:lnTo>
                    <a:pt x="6" y="2832"/>
                  </a:lnTo>
                  <a:lnTo>
                    <a:pt x="1" y="2829"/>
                  </a:lnTo>
                  <a:lnTo>
                    <a:pt x="0" y="2823"/>
                  </a:lnTo>
                  <a:lnTo>
                    <a:pt x="0" y="2815"/>
                  </a:lnTo>
                  <a:lnTo>
                    <a:pt x="2" y="2808"/>
                  </a:lnTo>
                  <a:lnTo>
                    <a:pt x="6" y="2800"/>
                  </a:lnTo>
                  <a:lnTo>
                    <a:pt x="8" y="2794"/>
                  </a:lnTo>
                  <a:lnTo>
                    <a:pt x="11" y="2786"/>
                  </a:lnTo>
                  <a:lnTo>
                    <a:pt x="16" y="2772"/>
                  </a:lnTo>
                  <a:lnTo>
                    <a:pt x="21" y="2757"/>
                  </a:lnTo>
                  <a:lnTo>
                    <a:pt x="28" y="2742"/>
                  </a:lnTo>
                  <a:lnTo>
                    <a:pt x="36" y="2729"/>
                  </a:lnTo>
                  <a:lnTo>
                    <a:pt x="42" y="2722"/>
                  </a:lnTo>
                  <a:lnTo>
                    <a:pt x="48" y="2710"/>
                  </a:lnTo>
                  <a:lnTo>
                    <a:pt x="58" y="2695"/>
                  </a:lnTo>
                  <a:lnTo>
                    <a:pt x="68" y="2680"/>
                  </a:lnTo>
                  <a:lnTo>
                    <a:pt x="79" y="2663"/>
                  </a:lnTo>
                  <a:lnTo>
                    <a:pt x="89" y="2646"/>
                  </a:lnTo>
                  <a:lnTo>
                    <a:pt x="98" y="2631"/>
                  </a:lnTo>
                  <a:lnTo>
                    <a:pt x="105" y="2620"/>
                  </a:lnTo>
                  <a:lnTo>
                    <a:pt x="102" y="2611"/>
                  </a:lnTo>
                  <a:lnTo>
                    <a:pt x="102" y="2601"/>
                  </a:lnTo>
                  <a:lnTo>
                    <a:pt x="104" y="2589"/>
                  </a:lnTo>
                  <a:lnTo>
                    <a:pt x="113" y="2564"/>
                  </a:lnTo>
                  <a:lnTo>
                    <a:pt x="117" y="2551"/>
                  </a:lnTo>
                  <a:lnTo>
                    <a:pt x="118" y="2542"/>
                  </a:lnTo>
                  <a:lnTo>
                    <a:pt x="115" y="2535"/>
                  </a:lnTo>
                  <a:lnTo>
                    <a:pt x="106" y="2528"/>
                  </a:lnTo>
                  <a:lnTo>
                    <a:pt x="95" y="2518"/>
                  </a:lnTo>
                  <a:lnTo>
                    <a:pt x="89" y="2509"/>
                  </a:lnTo>
                  <a:lnTo>
                    <a:pt x="86" y="2495"/>
                  </a:lnTo>
                  <a:lnTo>
                    <a:pt x="86" y="2477"/>
                  </a:lnTo>
                  <a:lnTo>
                    <a:pt x="88" y="2456"/>
                  </a:lnTo>
                  <a:lnTo>
                    <a:pt x="91" y="2431"/>
                  </a:lnTo>
                  <a:lnTo>
                    <a:pt x="96" y="2404"/>
                  </a:lnTo>
                  <a:lnTo>
                    <a:pt x="102" y="2378"/>
                  </a:lnTo>
                  <a:lnTo>
                    <a:pt x="106" y="2349"/>
                  </a:lnTo>
                  <a:lnTo>
                    <a:pt x="117" y="2294"/>
                  </a:lnTo>
                  <a:lnTo>
                    <a:pt x="130" y="2243"/>
                  </a:lnTo>
                  <a:lnTo>
                    <a:pt x="144" y="2193"/>
                  </a:lnTo>
                  <a:lnTo>
                    <a:pt x="157" y="2142"/>
                  </a:lnTo>
                  <a:lnTo>
                    <a:pt x="163" y="2118"/>
                  </a:lnTo>
                  <a:lnTo>
                    <a:pt x="170" y="2093"/>
                  </a:lnTo>
                  <a:lnTo>
                    <a:pt x="178" y="2066"/>
                  </a:lnTo>
                  <a:lnTo>
                    <a:pt x="185" y="2038"/>
                  </a:lnTo>
                  <a:lnTo>
                    <a:pt x="199" y="1985"/>
                  </a:lnTo>
                  <a:lnTo>
                    <a:pt x="205" y="1961"/>
                  </a:lnTo>
                  <a:lnTo>
                    <a:pt x="211" y="1940"/>
                  </a:lnTo>
                  <a:lnTo>
                    <a:pt x="215" y="1924"/>
                  </a:lnTo>
                  <a:lnTo>
                    <a:pt x="218" y="1912"/>
                  </a:lnTo>
                  <a:lnTo>
                    <a:pt x="220" y="1898"/>
                  </a:lnTo>
                  <a:lnTo>
                    <a:pt x="220" y="1883"/>
                  </a:lnTo>
                  <a:lnTo>
                    <a:pt x="218" y="1867"/>
                  </a:lnTo>
                  <a:lnTo>
                    <a:pt x="217" y="1850"/>
                  </a:lnTo>
                  <a:lnTo>
                    <a:pt x="219" y="1830"/>
                  </a:lnTo>
                  <a:lnTo>
                    <a:pt x="223" y="1809"/>
                  </a:lnTo>
                  <a:lnTo>
                    <a:pt x="229" y="1786"/>
                  </a:lnTo>
                  <a:lnTo>
                    <a:pt x="232" y="1759"/>
                  </a:lnTo>
                  <a:lnTo>
                    <a:pt x="232" y="1731"/>
                  </a:lnTo>
                  <a:lnTo>
                    <a:pt x="230" y="1703"/>
                  </a:lnTo>
                  <a:lnTo>
                    <a:pt x="228" y="1678"/>
                  </a:lnTo>
                  <a:lnTo>
                    <a:pt x="225" y="1654"/>
                  </a:lnTo>
                  <a:lnTo>
                    <a:pt x="223" y="1639"/>
                  </a:lnTo>
                  <a:lnTo>
                    <a:pt x="225" y="1619"/>
                  </a:lnTo>
                  <a:lnTo>
                    <a:pt x="226" y="1596"/>
                  </a:lnTo>
                  <a:lnTo>
                    <a:pt x="229" y="1572"/>
                  </a:lnTo>
                  <a:lnTo>
                    <a:pt x="234" y="1547"/>
                  </a:lnTo>
                  <a:lnTo>
                    <a:pt x="239" y="1522"/>
                  </a:lnTo>
                  <a:lnTo>
                    <a:pt x="242" y="1498"/>
                  </a:lnTo>
                  <a:lnTo>
                    <a:pt x="247" y="1479"/>
                  </a:lnTo>
                  <a:lnTo>
                    <a:pt x="249" y="1462"/>
                  </a:lnTo>
                  <a:lnTo>
                    <a:pt x="250" y="1451"/>
                  </a:lnTo>
                  <a:lnTo>
                    <a:pt x="250" y="1430"/>
                  </a:lnTo>
                  <a:lnTo>
                    <a:pt x="248" y="1405"/>
                  </a:lnTo>
                  <a:lnTo>
                    <a:pt x="247" y="1377"/>
                  </a:lnTo>
                  <a:lnTo>
                    <a:pt x="248" y="1347"/>
                  </a:lnTo>
                  <a:lnTo>
                    <a:pt x="252" y="1318"/>
                  </a:lnTo>
                  <a:lnTo>
                    <a:pt x="257" y="1295"/>
                  </a:lnTo>
                  <a:lnTo>
                    <a:pt x="259" y="1269"/>
                  </a:lnTo>
                  <a:lnTo>
                    <a:pt x="261" y="1240"/>
                  </a:lnTo>
                  <a:lnTo>
                    <a:pt x="235" y="1231"/>
                  </a:lnTo>
                  <a:lnTo>
                    <a:pt x="211" y="1223"/>
                  </a:lnTo>
                  <a:lnTo>
                    <a:pt x="190" y="1215"/>
                  </a:lnTo>
                  <a:lnTo>
                    <a:pt x="170" y="1208"/>
                  </a:lnTo>
                  <a:lnTo>
                    <a:pt x="156" y="1203"/>
                  </a:lnTo>
                  <a:lnTo>
                    <a:pt x="146" y="1198"/>
                  </a:lnTo>
                  <a:lnTo>
                    <a:pt x="141" y="1197"/>
                  </a:lnTo>
                  <a:lnTo>
                    <a:pt x="140" y="1194"/>
                  </a:lnTo>
                  <a:lnTo>
                    <a:pt x="141" y="1186"/>
                  </a:lnTo>
                  <a:lnTo>
                    <a:pt x="145" y="1174"/>
                  </a:lnTo>
                  <a:lnTo>
                    <a:pt x="150" y="1160"/>
                  </a:lnTo>
                  <a:lnTo>
                    <a:pt x="168" y="1111"/>
                  </a:lnTo>
                  <a:lnTo>
                    <a:pt x="172" y="1096"/>
                  </a:lnTo>
                  <a:lnTo>
                    <a:pt x="176" y="1083"/>
                  </a:lnTo>
                  <a:lnTo>
                    <a:pt x="178" y="1072"/>
                  </a:lnTo>
                  <a:lnTo>
                    <a:pt x="183" y="1055"/>
                  </a:lnTo>
                  <a:lnTo>
                    <a:pt x="190" y="1036"/>
                  </a:lnTo>
                  <a:lnTo>
                    <a:pt x="197" y="1013"/>
                  </a:lnTo>
                  <a:lnTo>
                    <a:pt x="205" y="989"/>
                  </a:lnTo>
                  <a:lnTo>
                    <a:pt x="213" y="966"/>
                  </a:lnTo>
                  <a:lnTo>
                    <a:pt x="221" y="944"/>
                  </a:lnTo>
                  <a:lnTo>
                    <a:pt x="228" y="923"/>
                  </a:lnTo>
                  <a:lnTo>
                    <a:pt x="235" y="905"/>
                  </a:lnTo>
                  <a:lnTo>
                    <a:pt x="240" y="892"/>
                  </a:lnTo>
                  <a:lnTo>
                    <a:pt x="243" y="884"/>
                  </a:lnTo>
                  <a:lnTo>
                    <a:pt x="246" y="875"/>
                  </a:lnTo>
                  <a:lnTo>
                    <a:pt x="247" y="869"/>
                  </a:lnTo>
                  <a:lnTo>
                    <a:pt x="247" y="866"/>
                  </a:lnTo>
                  <a:lnTo>
                    <a:pt x="244" y="865"/>
                  </a:lnTo>
                  <a:lnTo>
                    <a:pt x="243" y="863"/>
                  </a:lnTo>
                  <a:lnTo>
                    <a:pt x="243" y="860"/>
                  </a:lnTo>
                  <a:lnTo>
                    <a:pt x="249" y="842"/>
                  </a:lnTo>
                  <a:lnTo>
                    <a:pt x="254" y="830"/>
                  </a:lnTo>
                  <a:lnTo>
                    <a:pt x="259" y="816"/>
                  </a:lnTo>
                  <a:lnTo>
                    <a:pt x="266" y="803"/>
                  </a:lnTo>
                  <a:lnTo>
                    <a:pt x="271" y="791"/>
                  </a:lnTo>
                  <a:lnTo>
                    <a:pt x="278" y="776"/>
                  </a:lnTo>
                  <a:lnTo>
                    <a:pt x="285" y="759"/>
                  </a:lnTo>
                  <a:lnTo>
                    <a:pt x="301" y="719"/>
                  </a:lnTo>
                  <a:lnTo>
                    <a:pt x="308" y="699"/>
                  </a:lnTo>
                  <a:lnTo>
                    <a:pt x="315" y="682"/>
                  </a:lnTo>
                  <a:lnTo>
                    <a:pt x="321" y="668"/>
                  </a:lnTo>
                  <a:lnTo>
                    <a:pt x="324" y="659"/>
                  </a:lnTo>
                  <a:lnTo>
                    <a:pt x="328" y="648"/>
                  </a:lnTo>
                  <a:lnTo>
                    <a:pt x="328" y="641"/>
                  </a:lnTo>
                  <a:lnTo>
                    <a:pt x="326" y="638"/>
                  </a:lnTo>
                  <a:lnTo>
                    <a:pt x="323" y="637"/>
                  </a:lnTo>
                  <a:lnTo>
                    <a:pt x="320" y="635"/>
                  </a:lnTo>
                  <a:lnTo>
                    <a:pt x="314" y="634"/>
                  </a:lnTo>
                  <a:lnTo>
                    <a:pt x="305" y="632"/>
                  </a:lnTo>
                  <a:lnTo>
                    <a:pt x="297" y="627"/>
                  </a:lnTo>
                  <a:lnTo>
                    <a:pt x="284" y="619"/>
                  </a:lnTo>
                  <a:lnTo>
                    <a:pt x="270" y="615"/>
                  </a:lnTo>
                  <a:lnTo>
                    <a:pt x="265" y="610"/>
                  </a:lnTo>
                  <a:lnTo>
                    <a:pt x="258" y="599"/>
                  </a:lnTo>
                  <a:lnTo>
                    <a:pt x="241" y="558"/>
                  </a:lnTo>
                  <a:lnTo>
                    <a:pt x="236" y="547"/>
                  </a:lnTo>
                  <a:lnTo>
                    <a:pt x="233" y="535"/>
                  </a:lnTo>
                  <a:lnTo>
                    <a:pt x="232" y="521"/>
                  </a:lnTo>
                  <a:lnTo>
                    <a:pt x="230" y="505"/>
                  </a:lnTo>
                  <a:lnTo>
                    <a:pt x="229" y="490"/>
                  </a:lnTo>
                  <a:lnTo>
                    <a:pt x="228" y="477"/>
                  </a:lnTo>
                  <a:lnTo>
                    <a:pt x="227" y="470"/>
                  </a:lnTo>
                  <a:lnTo>
                    <a:pt x="226" y="462"/>
                  </a:lnTo>
                  <a:lnTo>
                    <a:pt x="223" y="451"/>
                  </a:lnTo>
                  <a:lnTo>
                    <a:pt x="222" y="437"/>
                  </a:lnTo>
                  <a:lnTo>
                    <a:pt x="222" y="425"/>
                  </a:lnTo>
                  <a:lnTo>
                    <a:pt x="225" y="417"/>
                  </a:lnTo>
                  <a:lnTo>
                    <a:pt x="227" y="411"/>
                  </a:lnTo>
                  <a:lnTo>
                    <a:pt x="228" y="401"/>
                  </a:lnTo>
                  <a:lnTo>
                    <a:pt x="229" y="388"/>
                  </a:lnTo>
                  <a:lnTo>
                    <a:pt x="229" y="374"/>
                  </a:lnTo>
                  <a:lnTo>
                    <a:pt x="228" y="362"/>
                  </a:lnTo>
                  <a:lnTo>
                    <a:pt x="223" y="344"/>
                  </a:lnTo>
                  <a:lnTo>
                    <a:pt x="226" y="333"/>
                  </a:lnTo>
                  <a:lnTo>
                    <a:pt x="230" y="323"/>
                  </a:lnTo>
                  <a:lnTo>
                    <a:pt x="236" y="313"/>
                  </a:lnTo>
                  <a:lnTo>
                    <a:pt x="242" y="309"/>
                  </a:lnTo>
                  <a:lnTo>
                    <a:pt x="247" y="303"/>
                  </a:lnTo>
                  <a:lnTo>
                    <a:pt x="249" y="295"/>
                  </a:lnTo>
                  <a:lnTo>
                    <a:pt x="249" y="281"/>
                  </a:lnTo>
                  <a:lnTo>
                    <a:pt x="251" y="260"/>
                  </a:lnTo>
                  <a:lnTo>
                    <a:pt x="254" y="249"/>
                  </a:lnTo>
                  <a:lnTo>
                    <a:pt x="256" y="244"/>
                  </a:lnTo>
                  <a:lnTo>
                    <a:pt x="257" y="238"/>
                  </a:lnTo>
                  <a:lnTo>
                    <a:pt x="256" y="226"/>
                  </a:lnTo>
                  <a:lnTo>
                    <a:pt x="255" y="212"/>
                  </a:lnTo>
                  <a:lnTo>
                    <a:pt x="255" y="180"/>
                  </a:lnTo>
                  <a:lnTo>
                    <a:pt x="257" y="159"/>
                  </a:lnTo>
                  <a:lnTo>
                    <a:pt x="264" y="137"/>
                  </a:lnTo>
                  <a:lnTo>
                    <a:pt x="273" y="118"/>
                  </a:lnTo>
                  <a:lnTo>
                    <a:pt x="284" y="104"/>
                  </a:lnTo>
                  <a:lnTo>
                    <a:pt x="294" y="97"/>
                  </a:lnTo>
                  <a:lnTo>
                    <a:pt x="309" y="91"/>
                  </a:lnTo>
                  <a:lnTo>
                    <a:pt x="329" y="86"/>
                  </a:lnTo>
                  <a:lnTo>
                    <a:pt x="349" y="84"/>
                  </a:lnTo>
                  <a:lnTo>
                    <a:pt x="367" y="82"/>
                  </a:lnTo>
                  <a:lnTo>
                    <a:pt x="400" y="80"/>
                  </a:lnTo>
                  <a:lnTo>
                    <a:pt x="419" y="77"/>
                  </a:lnTo>
                  <a:lnTo>
                    <a:pt x="440" y="75"/>
                  </a:lnTo>
                  <a:lnTo>
                    <a:pt x="460" y="73"/>
                  </a:lnTo>
                  <a:lnTo>
                    <a:pt x="479" y="71"/>
                  </a:lnTo>
                  <a:lnTo>
                    <a:pt x="492" y="70"/>
                  </a:lnTo>
                  <a:lnTo>
                    <a:pt x="504" y="68"/>
                  </a:lnTo>
                  <a:lnTo>
                    <a:pt x="513" y="61"/>
                  </a:lnTo>
                  <a:lnTo>
                    <a:pt x="523" y="53"/>
                  </a:lnTo>
                  <a:lnTo>
                    <a:pt x="528" y="45"/>
                  </a:lnTo>
                  <a:lnTo>
                    <a:pt x="533" y="38"/>
                  </a:lnTo>
                  <a:lnTo>
                    <a:pt x="534" y="35"/>
                  </a:lnTo>
                  <a:lnTo>
                    <a:pt x="538" y="30"/>
                  </a:lnTo>
                  <a:lnTo>
                    <a:pt x="542" y="20"/>
                  </a:lnTo>
                  <a:lnTo>
                    <a:pt x="546" y="12"/>
                  </a:lnTo>
                  <a:lnTo>
                    <a:pt x="552"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grpSp>
    </p:spTree>
    <p:extLst>
      <p:ext uri="{BB962C8B-B14F-4D97-AF65-F5344CB8AC3E}">
        <p14:creationId xmlns:p14="http://schemas.microsoft.com/office/powerpoint/2010/main" val="1725738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BD366F87-C571-414E-8A30-549BEE77D5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293" y="243159"/>
            <a:ext cx="718163" cy="718163"/>
          </a:xfrm>
          <a:prstGeom prst="rect">
            <a:avLst/>
          </a:prstGeom>
        </p:spPr>
      </p:pic>
      <p:sp>
        <p:nvSpPr>
          <p:cNvPr id="5" name="TextBox 4">
            <a:extLst>
              <a:ext uri="{FF2B5EF4-FFF2-40B4-BE49-F238E27FC236}">
                <a16:creationId xmlns:a16="http://schemas.microsoft.com/office/drawing/2014/main" id="{A80F2E65-8D0B-4E97-B4B5-AA9BCE61F366}"/>
              </a:ext>
            </a:extLst>
          </p:cNvPr>
          <p:cNvSpPr txBox="1"/>
          <p:nvPr/>
        </p:nvSpPr>
        <p:spPr>
          <a:xfrm>
            <a:off x="1001456" y="237798"/>
            <a:ext cx="8030818" cy="707886"/>
          </a:xfrm>
          <a:prstGeom prst="rect">
            <a:avLst/>
          </a:prstGeom>
          <a:noFill/>
          <a:ln w="15875">
            <a:solidFill>
              <a:srgbClr val="FF0000"/>
            </a:solidFill>
          </a:ln>
        </p:spPr>
        <p:txBody>
          <a:bodyPr wrap="square" rtlCol="0">
            <a:spAutoFit/>
          </a:bodyPr>
          <a:lstStyle/>
          <a:p>
            <a:r>
              <a:rPr lang="en-MY" sz="4000" dirty="0">
                <a:latin typeface="Cambria" panose="02040503050406030204" pitchFamily="18" charset="0"/>
              </a:rPr>
              <a:t>EXPECTED FINDINGS</a:t>
            </a:r>
          </a:p>
        </p:txBody>
      </p:sp>
      <p:sp>
        <p:nvSpPr>
          <p:cNvPr id="7" name="TextBox 6">
            <a:extLst>
              <a:ext uri="{FF2B5EF4-FFF2-40B4-BE49-F238E27FC236}">
                <a16:creationId xmlns:a16="http://schemas.microsoft.com/office/drawing/2014/main" id="{0A3277F8-1F5F-4C1A-A94C-CDE4F0275D6D}"/>
              </a:ext>
            </a:extLst>
          </p:cNvPr>
          <p:cNvSpPr txBox="1"/>
          <p:nvPr/>
        </p:nvSpPr>
        <p:spPr>
          <a:xfrm>
            <a:off x="424674" y="1331463"/>
            <a:ext cx="11448011" cy="253441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MY" dirty="0"/>
              <a:t>Cost Benefits Analysis of BIM’s implementation through productivity (for each construction stages)</a:t>
            </a:r>
          </a:p>
          <a:p>
            <a:pPr marL="285750" indent="-285750" algn="just">
              <a:lnSpc>
                <a:spcPct val="150000"/>
              </a:lnSpc>
              <a:buFont typeface="Wingdings" panose="05000000000000000000" pitchFamily="2" charset="2"/>
              <a:buChar char="Ø"/>
            </a:pPr>
            <a:r>
              <a:rPr lang="en-MY" dirty="0"/>
              <a:t>How the productivity can be evaluate in term of monetary value?</a:t>
            </a:r>
          </a:p>
          <a:p>
            <a:pPr marL="285750" indent="-285750" algn="just">
              <a:lnSpc>
                <a:spcPct val="150000"/>
              </a:lnSpc>
              <a:buFont typeface="Wingdings" panose="05000000000000000000" pitchFamily="2" charset="2"/>
              <a:buChar char="Ø"/>
            </a:pPr>
            <a:r>
              <a:rPr lang="en-MY" dirty="0"/>
              <a:t>Example:</a:t>
            </a:r>
          </a:p>
          <a:p>
            <a:pPr algn="just">
              <a:lnSpc>
                <a:spcPct val="150000"/>
              </a:lnSpc>
            </a:pPr>
            <a:r>
              <a:rPr lang="en-MY" dirty="0"/>
              <a:t>    Clash detection in construction stages:</a:t>
            </a:r>
          </a:p>
          <a:p>
            <a:pPr algn="just">
              <a:lnSpc>
                <a:spcPct val="150000"/>
              </a:lnSpc>
            </a:pPr>
            <a:r>
              <a:rPr lang="en-MY" dirty="0"/>
              <a:t>    Construction drawing x </a:t>
            </a:r>
            <a:r>
              <a:rPr lang="en-MY" dirty="0" err="1"/>
              <a:t>ManPower</a:t>
            </a:r>
            <a:r>
              <a:rPr lang="en-MY" dirty="0"/>
              <a:t> Rate per Hour = Monetary value (RM)</a:t>
            </a:r>
          </a:p>
          <a:p>
            <a:pPr algn="just">
              <a:lnSpc>
                <a:spcPct val="150000"/>
              </a:lnSpc>
            </a:pPr>
            <a:r>
              <a:rPr lang="en-MY" dirty="0"/>
              <a:t>    </a:t>
            </a:r>
            <a:r>
              <a:rPr lang="en-MY" dirty="0">
                <a:sym typeface="Wingdings" panose="05000000000000000000" pitchFamily="2" charset="2"/>
              </a:rPr>
              <a:t> output = Cost Benefit Analysis</a:t>
            </a:r>
            <a:endParaRPr lang="en-MY" dirty="0"/>
          </a:p>
        </p:txBody>
      </p:sp>
      <p:sp>
        <p:nvSpPr>
          <p:cNvPr id="2" name="Rectangle 1">
            <a:extLst>
              <a:ext uri="{FF2B5EF4-FFF2-40B4-BE49-F238E27FC236}">
                <a16:creationId xmlns:a16="http://schemas.microsoft.com/office/drawing/2014/main" id="{AD78435E-8C5D-4C9A-BF07-910C6A3B9357}"/>
              </a:ext>
            </a:extLst>
          </p:cNvPr>
          <p:cNvSpPr/>
          <p:nvPr/>
        </p:nvSpPr>
        <p:spPr>
          <a:xfrm>
            <a:off x="99391" y="3882887"/>
            <a:ext cx="11993217" cy="2882348"/>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cxnSp>
        <p:nvCxnSpPr>
          <p:cNvPr id="6" name="Straight Connector 5">
            <a:extLst>
              <a:ext uri="{FF2B5EF4-FFF2-40B4-BE49-F238E27FC236}">
                <a16:creationId xmlns:a16="http://schemas.microsoft.com/office/drawing/2014/main" id="{0F23569D-DEB3-4ED8-88BC-35A0D12E7091}"/>
              </a:ext>
            </a:extLst>
          </p:cNvPr>
          <p:cNvCxnSpPr>
            <a:cxnSpLocks/>
          </p:cNvCxnSpPr>
          <p:nvPr/>
        </p:nvCxnSpPr>
        <p:spPr>
          <a:xfrm>
            <a:off x="9903655" y="5247249"/>
            <a:ext cx="0" cy="994631"/>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DD37C3-3D40-4E2D-9D4A-E4281FFBA3A3}"/>
              </a:ext>
            </a:extLst>
          </p:cNvPr>
          <p:cNvSpPr txBox="1"/>
          <p:nvPr/>
        </p:nvSpPr>
        <p:spPr>
          <a:xfrm>
            <a:off x="99391" y="3865875"/>
            <a:ext cx="4839286" cy="800219"/>
          </a:xfrm>
          <a:prstGeom prst="rect">
            <a:avLst/>
          </a:prstGeom>
          <a:noFill/>
        </p:spPr>
        <p:txBody>
          <a:bodyPr wrap="square" rtlCol="0">
            <a:spAutoFit/>
          </a:bodyPr>
          <a:lstStyle/>
          <a:p>
            <a:r>
              <a:rPr lang="en-MY" sz="2800" dirty="0">
                <a:solidFill>
                  <a:srgbClr val="FF0000"/>
                </a:solidFill>
                <a:latin typeface="Cambria" panose="02040503050406030204" pitchFamily="18" charset="0"/>
              </a:rPr>
              <a:t>Conventional Method vs BIM</a:t>
            </a:r>
          </a:p>
          <a:p>
            <a:r>
              <a:rPr lang="en-MY" dirty="0">
                <a:latin typeface="Cambria" panose="02040503050406030204" pitchFamily="18" charset="0"/>
              </a:rPr>
              <a:t>- time taken to design</a:t>
            </a:r>
          </a:p>
        </p:txBody>
      </p:sp>
      <p:cxnSp>
        <p:nvCxnSpPr>
          <p:cNvPr id="10" name="Straight Arrow Connector 9">
            <a:extLst>
              <a:ext uri="{FF2B5EF4-FFF2-40B4-BE49-F238E27FC236}">
                <a16:creationId xmlns:a16="http://schemas.microsoft.com/office/drawing/2014/main" id="{9A1C5B07-BE34-4870-9CF4-932DE2B057F5}"/>
              </a:ext>
            </a:extLst>
          </p:cNvPr>
          <p:cNvCxnSpPr>
            <a:cxnSpLocks/>
          </p:cNvCxnSpPr>
          <p:nvPr/>
        </p:nvCxnSpPr>
        <p:spPr>
          <a:xfrm>
            <a:off x="283293" y="5247249"/>
            <a:ext cx="9620362"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8BE7EF6-D0CB-496B-9F5D-E8E5EFAD168B}"/>
              </a:ext>
            </a:extLst>
          </p:cNvPr>
          <p:cNvSpPr txBox="1"/>
          <p:nvPr/>
        </p:nvSpPr>
        <p:spPr>
          <a:xfrm>
            <a:off x="230689" y="4819059"/>
            <a:ext cx="3784209" cy="369332"/>
          </a:xfrm>
          <a:prstGeom prst="rect">
            <a:avLst/>
          </a:prstGeom>
          <a:noFill/>
        </p:spPr>
        <p:txBody>
          <a:bodyPr wrap="square" rtlCol="0">
            <a:spAutoFit/>
          </a:bodyPr>
          <a:lstStyle/>
          <a:p>
            <a:r>
              <a:rPr lang="en-MY" dirty="0"/>
              <a:t>Normal CAD method (30 days)</a:t>
            </a:r>
          </a:p>
        </p:txBody>
      </p:sp>
      <p:cxnSp>
        <p:nvCxnSpPr>
          <p:cNvPr id="17" name="Straight Arrow Connector 16">
            <a:extLst>
              <a:ext uri="{FF2B5EF4-FFF2-40B4-BE49-F238E27FC236}">
                <a16:creationId xmlns:a16="http://schemas.microsoft.com/office/drawing/2014/main" id="{24D77755-FC92-4F49-A343-5B070847A6D7}"/>
              </a:ext>
            </a:extLst>
          </p:cNvPr>
          <p:cNvCxnSpPr>
            <a:cxnSpLocks/>
          </p:cNvCxnSpPr>
          <p:nvPr/>
        </p:nvCxnSpPr>
        <p:spPr>
          <a:xfrm>
            <a:off x="283293" y="6129703"/>
            <a:ext cx="5812707"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B97B163-E06E-4D18-A552-C8DBB0F491CD}"/>
              </a:ext>
            </a:extLst>
          </p:cNvPr>
          <p:cNvSpPr txBox="1"/>
          <p:nvPr/>
        </p:nvSpPr>
        <p:spPr>
          <a:xfrm>
            <a:off x="230689" y="5701513"/>
            <a:ext cx="3784209" cy="369332"/>
          </a:xfrm>
          <a:prstGeom prst="rect">
            <a:avLst/>
          </a:prstGeom>
          <a:noFill/>
        </p:spPr>
        <p:txBody>
          <a:bodyPr wrap="square" rtlCol="0">
            <a:spAutoFit/>
          </a:bodyPr>
          <a:lstStyle/>
          <a:p>
            <a:r>
              <a:rPr lang="en-MY" dirty="0"/>
              <a:t>Using BIM (15 days)</a:t>
            </a:r>
          </a:p>
        </p:txBody>
      </p:sp>
      <p:sp>
        <p:nvSpPr>
          <p:cNvPr id="22" name="Rectangle 21">
            <a:extLst>
              <a:ext uri="{FF2B5EF4-FFF2-40B4-BE49-F238E27FC236}">
                <a16:creationId xmlns:a16="http://schemas.microsoft.com/office/drawing/2014/main" id="{656E2B04-34A4-4D0A-A81B-423520D3F578}"/>
              </a:ext>
            </a:extLst>
          </p:cNvPr>
          <p:cNvSpPr/>
          <p:nvPr/>
        </p:nvSpPr>
        <p:spPr>
          <a:xfrm>
            <a:off x="6622780" y="6218793"/>
            <a:ext cx="2754095" cy="634916"/>
          </a:xfrm>
          <a:prstGeom prst="rect">
            <a:avLst/>
          </a:prstGeom>
          <a:noFill/>
          <a:ln w="412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solidFill>
                  <a:schemeClr val="tx1"/>
                </a:solidFill>
              </a:rPr>
              <a:t>Time and Cost Reduction</a:t>
            </a:r>
          </a:p>
        </p:txBody>
      </p:sp>
      <p:sp>
        <p:nvSpPr>
          <p:cNvPr id="23" name="Left Brace 22">
            <a:extLst>
              <a:ext uri="{FF2B5EF4-FFF2-40B4-BE49-F238E27FC236}">
                <a16:creationId xmlns:a16="http://schemas.microsoft.com/office/drawing/2014/main" id="{B7FDB6A6-C6DD-40C8-BA5C-21E6866C3164}"/>
              </a:ext>
            </a:extLst>
          </p:cNvPr>
          <p:cNvSpPr/>
          <p:nvPr/>
        </p:nvSpPr>
        <p:spPr>
          <a:xfrm rot="5400000" flipH="1">
            <a:off x="7852353" y="4270346"/>
            <a:ext cx="294874" cy="3807582"/>
          </a:xfrm>
          <a:prstGeom prst="leftBrace">
            <a:avLst>
              <a:gd name="adj1" fmla="val 0"/>
              <a:gd name="adj2" fmla="val 4926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Tree>
    <p:extLst>
      <p:ext uri="{BB962C8B-B14F-4D97-AF65-F5344CB8AC3E}">
        <p14:creationId xmlns:p14="http://schemas.microsoft.com/office/powerpoint/2010/main" val="2019060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Arrow: Pentagon 347">
            <a:extLst>
              <a:ext uri="{FF2B5EF4-FFF2-40B4-BE49-F238E27FC236}">
                <a16:creationId xmlns:a16="http://schemas.microsoft.com/office/drawing/2014/main" id="{66A37688-5B72-4783-A3B1-1BED6C071024}"/>
              </a:ext>
            </a:extLst>
          </p:cNvPr>
          <p:cNvSpPr>
            <a:spLocks noChangeArrowheads="1"/>
          </p:cNvSpPr>
          <p:nvPr/>
        </p:nvSpPr>
        <p:spPr bwMode="auto">
          <a:xfrm>
            <a:off x="450259" y="190500"/>
            <a:ext cx="10261284" cy="572881"/>
          </a:xfrm>
          <a:prstGeom prst="homePlate">
            <a:avLst>
              <a:gd name="adj" fmla="val 50159"/>
            </a:avLst>
          </a:prstGeom>
          <a:gradFill rotWithShape="1">
            <a:gsLst>
              <a:gs pos="0">
                <a:srgbClr val="A8B7DF"/>
              </a:gs>
              <a:gs pos="50000">
                <a:srgbClr val="9AABD9"/>
              </a:gs>
              <a:gs pos="100000">
                <a:srgbClr val="879ED7"/>
              </a:gs>
            </a:gsLst>
            <a:lin ang="5400000"/>
          </a:gradFill>
          <a:ln w="6350">
            <a:solidFill>
              <a:srgbClr val="4472C4"/>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DESIGN MANAGEMENT</a:t>
            </a:r>
            <a:endParaRPr kumimoji="0" lang="en-GB" altLang="en-US" b="0" i="0" u="none" strike="noStrike" cap="none" normalizeH="0" baseline="0" dirty="0">
              <a:ln>
                <a:noFill/>
              </a:ln>
              <a:solidFill>
                <a:schemeClr val="tx1"/>
              </a:solidFill>
              <a:effectLst/>
              <a:latin typeface="Arial" panose="020B0604020202020204" pitchFamily="34" charset="0"/>
            </a:endParaRPr>
          </a:p>
        </p:txBody>
      </p:sp>
      <p:grpSp>
        <p:nvGrpSpPr>
          <p:cNvPr id="42" name="Group 41">
            <a:extLst>
              <a:ext uri="{FF2B5EF4-FFF2-40B4-BE49-F238E27FC236}">
                <a16:creationId xmlns:a16="http://schemas.microsoft.com/office/drawing/2014/main" id="{2323EB3C-04CE-4789-B3F0-B4A47383E4CC}"/>
              </a:ext>
            </a:extLst>
          </p:cNvPr>
          <p:cNvGrpSpPr/>
          <p:nvPr/>
        </p:nvGrpSpPr>
        <p:grpSpPr>
          <a:xfrm>
            <a:off x="112290" y="3240523"/>
            <a:ext cx="10792070" cy="899421"/>
            <a:chOff x="480235" y="4663490"/>
            <a:chExt cx="7075822" cy="411072"/>
          </a:xfrm>
        </p:grpSpPr>
        <p:sp>
          <p:nvSpPr>
            <p:cNvPr id="17" name="Arrow: Chevron 356">
              <a:extLst>
                <a:ext uri="{FF2B5EF4-FFF2-40B4-BE49-F238E27FC236}">
                  <a16:creationId xmlns:a16="http://schemas.microsoft.com/office/drawing/2014/main" id="{04BF2F29-50F6-4CD3-B6CB-2CD3D00DF315}"/>
                </a:ext>
              </a:extLst>
            </p:cNvPr>
            <p:cNvSpPr>
              <a:spLocks noChangeArrowheads="1"/>
            </p:cNvSpPr>
            <p:nvPr/>
          </p:nvSpPr>
          <p:spPr bwMode="auto">
            <a:xfrm>
              <a:off x="480235" y="4663490"/>
              <a:ext cx="1584018" cy="409575"/>
            </a:xfrm>
            <a:prstGeom prst="chevron">
              <a:avLst>
                <a:gd name="adj" fmla="val 50007"/>
              </a:avLst>
            </a:prstGeom>
            <a:gradFill rotWithShape="1">
              <a:gsLst>
                <a:gs pos="0">
                  <a:srgbClr val="FFC746"/>
                </a:gs>
                <a:gs pos="50000">
                  <a:srgbClr val="FFC600"/>
                </a:gs>
                <a:gs pos="100000">
                  <a:srgbClr val="E5B600"/>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Draw for Fabrication</a:t>
              </a:r>
              <a:endParaRPr kumimoji="0" lang="en-GB" altLang="en-US" sz="1600" b="0" i="0" u="none" strike="noStrike" cap="none" normalizeH="0" baseline="0" dirty="0">
                <a:ln>
                  <a:noFill/>
                </a:ln>
                <a:solidFill>
                  <a:schemeClr val="tx1"/>
                </a:solidFill>
                <a:effectLst/>
              </a:endParaRPr>
            </a:p>
          </p:txBody>
        </p:sp>
        <p:sp>
          <p:nvSpPr>
            <p:cNvPr id="18" name="Arrow: Chevron 358">
              <a:extLst>
                <a:ext uri="{FF2B5EF4-FFF2-40B4-BE49-F238E27FC236}">
                  <a16:creationId xmlns:a16="http://schemas.microsoft.com/office/drawing/2014/main" id="{1F7EC315-8071-42C0-B5AF-33032E25106D}"/>
                </a:ext>
              </a:extLst>
            </p:cNvPr>
            <p:cNvSpPr>
              <a:spLocks noChangeArrowheads="1"/>
            </p:cNvSpPr>
            <p:nvPr/>
          </p:nvSpPr>
          <p:spPr bwMode="auto">
            <a:xfrm>
              <a:off x="2063832" y="4663490"/>
              <a:ext cx="1152525" cy="409575"/>
            </a:xfrm>
            <a:prstGeom prst="chevron">
              <a:avLst>
                <a:gd name="adj" fmla="val 50000"/>
              </a:avLst>
            </a:prstGeom>
            <a:gradFill rotWithShape="1">
              <a:gsLst>
                <a:gs pos="0">
                  <a:srgbClr val="FFC746"/>
                </a:gs>
                <a:gs pos="50000">
                  <a:srgbClr val="FFC600"/>
                </a:gs>
                <a:gs pos="100000">
                  <a:srgbClr val="E5B600"/>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Verify</a:t>
              </a:r>
              <a:endParaRPr kumimoji="0" lang="en-GB" altLang="en-US" sz="1600" b="0" i="0" u="none" strike="noStrike" cap="none" normalizeH="0" baseline="0" dirty="0">
                <a:ln>
                  <a:noFill/>
                </a:ln>
                <a:solidFill>
                  <a:schemeClr val="tx1"/>
                </a:solidFill>
                <a:effectLst/>
              </a:endParaRPr>
            </a:p>
          </p:txBody>
        </p:sp>
        <p:sp>
          <p:nvSpPr>
            <p:cNvPr id="19" name="Arrow: Chevron 359">
              <a:extLst>
                <a:ext uri="{FF2B5EF4-FFF2-40B4-BE49-F238E27FC236}">
                  <a16:creationId xmlns:a16="http://schemas.microsoft.com/office/drawing/2014/main" id="{C1DB8949-A19E-403C-BA9F-45A006920ADE}"/>
                </a:ext>
              </a:extLst>
            </p:cNvPr>
            <p:cNvSpPr>
              <a:spLocks noChangeArrowheads="1"/>
            </p:cNvSpPr>
            <p:nvPr/>
          </p:nvSpPr>
          <p:spPr bwMode="auto">
            <a:xfrm>
              <a:off x="3163511" y="4663490"/>
              <a:ext cx="1476375" cy="409575"/>
            </a:xfrm>
            <a:prstGeom prst="chevron">
              <a:avLst>
                <a:gd name="adj" fmla="val 50000"/>
              </a:avLst>
            </a:prstGeom>
            <a:gradFill rotWithShape="1">
              <a:gsLst>
                <a:gs pos="0">
                  <a:srgbClr val="FFC746"/>
                </a:gs>
                <a:gs pos="50000">
                  <a:srgbClr val="FFC600"/>
                </a:gs>
                <a:gs pos="100000">
                  <a:srgbClr val="E5B600"/>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Fabricate</a:t>
              </a:r>
              <a:endParaRPr kumimoji="0" lang="en-GB" altLang="en-US" sz="1600" b="0" i="0" u="none" strike="noStrike" cap="none" normalizeH="0" baseline="0" dirty="0">
                <a:ln>
                  <a:noFill/>
                </a:ln>
                <a:solidFill>
                  <a:schemeClr val="tx1"/>
                </a:solidFill>
                <a:effectLst/>
              </a:endParaRPr>
            </a:p>
          </p:txBody>
        </p:sp>
        <p:sp>
          <p:nvSpPr>
            <p:cNvPr id="20" name="Arrow: Chevron 360">
              <a:extLst>
                <a:ext uri="{FF2B5EF4-FFF2-40B4-BE49-F238E27FC236}">
                  <a16:creationId xmlns:a16="http://schemas.microsoft.com/office/drawing/2014/main" id="{D855476A-FE0F-4F41-9249-9DF86E508ADE}"/>
                </a:ext>
              </a:extLst>
            </p:cNvPr>
            <p:cNvSpPr>
              <a:spLocks noChangeArrowheads="1"/>
            </p:cNvSpPr>
            <p:nvPr/>
          </p:nvSpPr>
          <p:spPr bwMode="auto">
            <a:xfrm>
              <a:off x="4575767" y="4664987"/>
              <a:ext cx="1476375" cy="409575"/>
            </a:xfrm>
            <a:prstGeom prst="chevron">
              <a:avLst>
                <a:gd name="adj" fmla="val 50000"/>
              </a:avLst>
            </a:prstGeom>
            <a:gradFill rotWithShape="1">
              <a:gsLst>
                <a:gs pos="0">
                  <a:srgbClr val="FFC746"/>
                </a:gs>
                <a:gs pos="50000">
                  <a:srgbClr val="FFC600"/>
                </a:gs>
                <a:gs pos="100000">
                  <a:srgbClr val="E5B600"/>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Assemble</a:t>
              </a:r>
              <a:endParaRPr kumimoji="0" lang="en-GB" altLang="en-US" sz="1600" b="0" i="0" u="none" strike="noStrike" cap="none" normalizeH="0" baseline="0" dirty="0">
                <a:ln>
                  <a:noFill/>
                </a:ln>
                <a:solidFill>
                  <a:schemeClr val="tx1"/>
                </a:solidFill>
                <a:effectLst/>
              </a:endParaRPr>
            </a:p>
          </p:txBody>
        </p:sp>
        <p:sp>
          <p:nvSpPr>
            <p:cNvPr id="21" name="Arrow: Chevron 361">
              <a:extLst>
                <a:ext uri="{FF2B5EF4-FFF2-40B4-BE49-F238E27FC236}">
                  <a16:creationId xmlns:a16="http://schemas.microsoft.com/office/drawing/2014/main" id="{B3693AB3-CC7E-4676-B6B9-B25688CD2005}"/>
                </a:ext>
              </a:extLst>
            </p:cNvPr>
            <p:cNvSpPr>
              <a:spLocks noChangeArrowheads="1"/>
            </p:cNvSpPr>
            <p:nvPr/>
          </p:nvSpPr>
          <p:spPr bwMode="auto">
            <a:xfrm>
              <a:off x="5964113" y="4663490"/>
              <a:ext cx="1591944" cy="409575"/>
            </a:xfrm>
            <a:prstGeom prst="chevron">
              <a:avLst>
                <a:gd name="adj" fmla="val 50007"/>
              </a:avLst>
            </a:prstGeom>
            <a:gradFill rotWithShape="1">
              <a:gsLst>
                <a:gs pos="0">
                  <a:srgbClr val="FFC746"/>
                </a:gs>
                <a:gs pos="50000">
                  <a:srgbClr val="FFC600"/>
                </a:gs>
                <a:gs pos="100000">
                  <a:srgbClr val="E5B600"/>
                </a:gs>
              </a:gsLst>
              <a:lin ang="5400000"/>
            </a:gradFill>
            <a:ln>
              <a:noFill/>
            </a:ln>
            <a:effectLst>
              <a:outerShdw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Coordination Risk</a:t>
              </a:r>
              <a:endParaRPr kumimoji="0" lang="en-GB" altLang="en-US" sz="1600" b="0" i="0" u="none" strike="noStrike" cap="none" normalizeH="0" baseline="0" dirty="0">
                <a:ln>
                  <a:noFill/>
                </a:ln>
                <a:solidFill>
                  <a:schemeClr val="tx1"/>
                </a:solidFill>
                <a:effectLst/>
              </a:endParaRPr>
            </a:p>
          </p:txBody>
        </p:sp>
      </p:grpSp>
      <p:grpSp>
        <p:nvGrpSpPr>
          <p:cNvPr id="43" name="Group 42">
            <a:extLst>
              <a:ext uri="{FF2B5EF4-FFF2-40B4-BE49-F238E27FC236}">
                <a16:creationId xmlns:a16="http://schemas.microsoft.com/office/drawing/2014/main" id="{1D5DFF28-9C8A-4703-AC5F-042399721CF4}"/>
              </a:ext>
            </a:extLst>
          </p:cNvPr>
          <p:cNvGrpSpPr/>
          <p:nvPr/>
        </p:nvGrpSpPr>
        <p:grpSpPr>
          <a:xfrm>
            <a:off x="112290" y="4694404"/>
            <a:ext cx="10124415" cy="1973096"/>
            <a:chOff x="125896" y="3666882"/>
            <a:chExt cx="6486022" cy="876300"/>
          </a:xfrm>
        </p:grpSpPr>
        <p:sp>
          <p:nvSpPr>
            <p:cNvPr id="23" name="Arrow: Chevron 363">
              <a:extLst>
                <a:ext uri="{FF2B5EF4-FFF2-40B4-BE49-F238E27FC236}">
                  <a16:creationId xmlns:a16="http://schemas.microsoft.com/office/drawing/2014/main" id="{61C37A16-7EDC-4BAD-88AE-1B45A60A2EF9}"/>
                </a:ext>
              </a:extLst>
            </p:cNvPr>
            <p:cNvSpPr>
              <a:spLocks noChangeArrowheads="1"/>
            </p:cNvSpPr>
            <p:nvPr/>
          </p:nvSpPr>
          <p:spPr bwMode="auto">
            <a:xfrm>
              <a:off x="125896" y="3666882"/>
              <a:ext cx="2209800" cy="409575"/>
            </a:xfrm>
            <a:prstGeom prst="chevron">
              <a:avLst>
                <a:gd name="adj" fmla="val 50007"/>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Model for understanding</a:t>
              </a:r>
              <a:endPar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4" name="Arrow: Chevron 364">
              <a:extLst>
                <a:ext uri="{FF2B5EF4-FFF2-40B4-BE49-F238E27FC236}">
                  <a16:creationId xmlns:a16="http://schemas.microsoft.com/office/drawing/2014/main" id="{2945D95B-FD9F-46C2-9771-4FDC35E73F4E}"/>
                </a:ext>
              </a:extLst>
            </p:cNvPr>
            <p:cNvSpPr>
              <a:spLocks noChangeArrowheads="1"/>
            </p:cNvSpPr>
            <p:nvPr/>
          </p:nvSpPr>
          <p:spPr bwMode="auto">
            <a:xfrm>
              <a:off x="2211871" y="3671645"/>
              <a:ext cx="2085975" cy="409575"/>
            </a:xfrm>
            <a:prstGeom prst="chevron">
              <a:avLst>
                <a:gd name="adj" fmla="val 50011"/>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Model for coordination</a:t>
              </a:r>
              <a:endPar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5" name="Arrow: Chevron 365">
              <a:extLst>
                <a:ext uri="{FF2B5EF4-FFF2-40B4-BE49-F238E27FC236}">
                  <a16:creationId xmlns:a16="http://schemas.microsoft.com/office/drawing/2014/main" id="{086C70AC-24CE-476C-BFF4-E0F1EACABA11}"/>
                </a:ext>
              </a:extLst>
            </p:cNvPr>
            <p:cNvSpPr>
              <a:spLocks noChangeArrowheads="1"/>
            </p:cNvSpPr>
            <p:nvPr/>
          </p:nvSpPr>
          <p:spPr bwMode="auto">
            <a:xfrm>
              <a:off x="4154970" y="4133607"/>
              <a:ext cx="1262595" cy="409575"/>
            </a:xfrm>
            <a:prstGeom prst="chevron">
              <a:avLst>
                <a:gd name="adj" fmla="val 50000"/>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Fabricate</a:t>
              </a:r>
              <a:endParaRPr kumimoji="0" lang="en-GB" altLang="en-US" sz="1600" b="0" i="0" u="none" strike="noStrike" cap="none" normalizeH="0" baseline="0" dirty="0">
                <a:ln>
                  <a:noFill/>
                </a:ln>
                <a:solidFill>
                  <a:schemeClr val="tx1"/>
                </a:solidFill>
                <a:effectLst/>
              </a:endParaRPr>
            </a:p>
          </p:txBody>
        </p:sp>
        <p:sp>
          <p:nvSpPr>
            <p:cNvPr id="26" name="Arrow: Chevron 366">
              <a:extLst>
                <a:ext uri="{FF2B5EF4-FFF2-40B4-BE49-F238E27FC236}">
                  <a16:creationId xmlns:a16="http://schemas.microsoft.com/office/drawing/2014/main" id="{728128CC-3494-46C6-83C9-DA062C3006A1}"/>
                </a:ext>
              </a:extLst>
            </p:cNvPr>
            <p:cNvSpPr>
              <a:spLocks noChangeArrowheads="1"/>
            </p:cNvSpPr>
            <p:nvPr/>
          </p:nvSpPr>
          <p:spPr bwMode="auto">
            <a:xfrm>
              <a:off x="5254364" y="4132020"/>
              <a:ext cx="1357554" cy="409575"/>
            </a:xfrm>
            <a:prstGeom prst="chevron">
              <a:avLst>
                <a:gd name="adj" fmla="val 50004"/>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Assemble</a:t>
              </a:r>
              <a:endParaRPr kumimoji="0" lang="en-GB"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7" name="Arrow: Chevron 367">
              <a:extLst>
                <a:ext uri="{FF2B5EF4-FFF2-40B4-BE49-F238E27FC236}">
                  <a16:creationId xmlns:a16="http://schemas.microsoft.com/office/drawing/2014/main" id="{C084218E-5596-45CA-86D5-BD851D0E1BD3}"/>
                </a:ext>
              </a:extLst>
            </p:cNvPr>
            <p:cNvSpPr>
              <a:spLocks noChangeArrowheads="1"/>
            </p:cNvSpPr>
            <p:nvPr/>
          </p:nvSpPr>
          <p:spPr bwMode="auto">
            <a:xfrm>
              <a:off x="2211871" y="4132020"/>
              <a:ext cx="2085975" cy="409575"/>
            </a:xfrm>
            <a:prstGeom prst="chevron">
              <a:avLst>
                <a:gd name="adj" fmla="val 50011"/>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Coordination Risk</a:t>
              </a:r>
              <a:endParaRPr kumimoji="0" lang="en-GB" altLang="en-US" sz="1600" b="0" i="0" u="none" strike="noStrike" cap="none" normalizeH="0" baseline="0" dirty="0">
                <a:ln>
                  <a:noFill/>
                </a:ln>
                <a:solidFill>
                  <a:schemeClr val="tx1"/>
                </a:solidFill>
                <a:effectLst/>
              </a:endParaRPr>
            </a:p>
          </p:txBody>
        </p:sp>
      </p:grpSp>
      <p:cxnSp>
        <p:nvCxnSpPr>
          <p:cNvPr id="29" name="Straight Arrow Connector 28">
            <a:extLst>
              <a:ext uri="{FF2B5EF4-FFF2-40B4-BE49-F238E27FC236}">
                <a16:creationId xmlns:a16="http://schemas.microsoft.com/office/drawing/2014/main" id="{407F2887-CD6D-46DF-ACE2-3BE8676D9E11}"/>
              </a:ext>
            </a:extLst>
          </p:cNvPr>
          <p:cNvCxnSpPr>
            <a:cxnSpLocks/>
          </p:cNvCxnSpPr>
          <p:nvPr/>
        </p:nvCxnSpPr>
        <p:spPr>
          <a:xfrm>
            <a:off x="62825" y="1362882"/>
            <a:ext cx="11617969" cy="0"/>
          </a:xfrm>
          <a:prstGeom prst="straightConnector1">
            <a:avLst/>
          </a:prstGeom>
          <a:ln w="2222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0" name="Rectangle 27">
            <a:extLst>
              <a:ext uri="{FF2B5EF4-FFF2-40B4-BE49-F238E27FC236}">
                <a16:creationId xmlns:a16="http://schemas.microsoft.com/office/drawing/2014/main" id="{F8A35212-C42A-4E16-A55E-0956509AA5F0}"/>
              </a:ext>
            </a:extLst>
          </p:cNvPr>
          <p:cNvSpPr>
            <a:spLocks noChangeArrowheads="1"/>
          </p:cNvSpPr>
          <p:nvPr/>
        </p:nvSpPr>
        <p:spPr bwMode="auto">
          <a:xfrm>
            <a:off x="493486"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MY"/>
          </a:p>
        </p:txBody>
      </p:sp>
      <p:sp>
        <p:nvSpPr>
          <p:cNvPr id="31" name="Rectangle 29">
            <a:extLst>
              <a:ext uri="{FF2B5EF4-FFF2-40B4-BE49-F238E27FC236}">
                <a16:creationId xmlns:a16="http://schemas.microsoft.com/office/drawing/2014/main" id="{93670E34-E07F-4633-9239-72A58907E9E8}"/>
              </a:ext>
            </a:extLst>
          </p:cNvPr>
          <p:cNvSpPr>
            <a:spLocks noChangeArrowheads="1"/>
          </p:cNvSpPr>
          <p:nvPr/>
        </p:nvSpPr>
        <p:spPr bwMode="auto">
          <a:xfrm>
            <a:off x="493486"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31">
            <a:extLst>
              <a:ext uri="{FF2B5EF4-FFF2-40B4-BE49-F238E27FC236}">
                <a16:creationId xmlns:a16="http://schemas.microsoft.com/office/drawing/2014/main" id="{7B4A62FD-6B86-49DA-ADD6-AF1AFDA4A462}"/>
              </a:ext>
            </a:extLst>
          </p:cNvPr>
          <p:cNvSpPr>
            <a:spLocks noChangeArrowheads="1"/>
          </p:cNvSpPr>
          <p:nvPr/>
        </p:nvSpPr>
        <p:spPr bwMode="auto">
          <a:xfrm>
            <a:off x="493486"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8">
            <a:extLst>
              <a:ext uri="{FF2B5EF4-FFF2-40B4-BE49-F238E27FC236}">
                <a16:creationId xmlns:a16="http://schemas.microsoft.com/office/drawing/2014/main" id="{BB062119-C6AC-414A-A80B-981D8E4FBF28}"/>
              </a:ext>
            </a:extLst>
          </p:cNvPr>
          <p:cNvSpPr>
            <a:spLocks noChangeArrowheads="1"/>
          </p:cNvSpPr>
          <p:nvPr/>
        </p:nvSpPr>
        <p:spPr bwMode="auto">
          <a:xfrm>
            <a:off x="493486"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Text Box 16">
            <a:extLst>
              <a:ext uri="{FF2B5EF4-FFF2-40B4-BE49-F238E27FC236}">
                <a16:creationId xmlns:a16="http://schemas.microsoft.com/office/drawing/2014/main" id="{3EB85F71-B281-4C16-BC79-158998E54281}"/>
              </a:ext>
            </a:extLst>
          </p:cNvPr>
          <p:cNvSpPr txBox="1">
            <a:spLocks noChangeArrowheads="1"/>
          </p:cNvSpPr>
          <p:nvPr/>
        </p:nvSpPr>
        <p:spPr bwMode="auto">
          <a:xfrm>
            <a:off x="450259" y="888488"/>
            <a:ext cx="42100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400" i="0" u="none" strike="noStrike" cap="none" normalizeH="0" baseline="0" dirty="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Project Timeline</a:t>
            </a:r>
            <a:endParaRPr kumimoji="0" lang="en-GB" altLang="en-US" sz="2400" i="0" u="none" strike="noStrike" cap="none" normalizeH="0" baseline="0" dirty="0">
              <a:ln>
                <a:noFill/>
              </a:ln>
              <a:solidFill>
                <a:schemeClr val="tx1"/>
              </a:solidFill>
              <a:effectLst/>
              <a:latin typeface="Cambria" panose="02040503050406030204" pitchFamily="18" charset="0"/>
            </a:endParaRPr>
          </a:p>
        </p:txBody>
      </p:sp>
      <p:grpSp>
        <p:nvGrpSpPr>
          <p:cNvPr id="50" name="Group 49">
            <a:extLst>
              <a:ext uri="{FF2B5EF4-FFF2-40B4-BE49-F238E27FC236}">
                <a16:creationId xmlns:a16="http://schemas.microsoft.com/office/drawing/2014/main" id="{92784754-268A-42A4-AFFD-AA3BDE1125A6}"/>
              </a:ext>
            </a:extLst>
          </p:cNvPr>
          <p:cNvGrpSpPr/>
          <p:nvPr/>
        </p:nvGrpSpPr>
        <p:grpSpPr>
          <a:xfrm>
            <a:off x="62825" y="1948761"/>
            <a:ext cx="11661196" cy="902819"/>
            <a:chOff x="64616" y="2420366"/>
            <a:chExt cx="11661196" cy="902819"/>
          </a:xfrm>
        </p:grpSpPr>
        <p:sp>
          <p:nvSpPr>
            <p:cNvPr id="44" name="Arrow: Chevron 356">
              <a:extLst>
                <a:ext uri="{FF2B5EF4-FFF2-40B4-BE49-F238E27FC236}">
                  <a16:creationId xmlns:a16="http://schemas.microsoft.com/office/drawing/2014/main" id="{CE5B0A76-C3A8-4587-A19E-7E936476E45C}"/>
                </a:ext>
              </a:extLst>
            </p:cNvPr>
            <p:cNvSpPr>
              <a:spLocks noChangeArrowheads="1"/>
            </p:cNvSpPr>
            <p:nvPr/>
          </p:nvSpPr>
          <p:spPr bwMode="auto">
            <a:xfrm>
              <a:off x="64616" y="2420366"/>
              <a:ext cx="2415950" cy="896146"/>
            </a:xfrm>
            <a:prstGeom prst="chevron">
              <a:avLst>
                <a:gd name="adj" fmla="val 50007"/>
              </a:avLst>
            </a:prstGeom>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lvl="0" algn="ctr" defTabSz="914400" eaLnBrk="0" fontAlgn="base" hangingPunct="0">
                <a:spcBef>
                  <a:spcPct val="0"/>
                </a:spcBef>
                <a:spcAft>
                  <a:spcPct val="0"/>
                </a:spcAft>
              </a:pPr>
              <a:r>
                <a:rPr kumimoji="0" lang="en-GB"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Draw for </a:t>
              </a:r>
              <a:r>
                <a:rPr lang="en-GB" sz="1600" dirty="0">
                  <a:solidFill>
                    <a:srgbClr val="000000"/>
                  </a:solidFill>
                  <a:latin typeface="Arial" panose="020B0604020202020204" pitchFamily="34" charset="0"/>
                  <a:ea typeface="Calibri" panose="020F0502020204030204" pitchFamily="34" charset="0"/>
                  <a:cs typeface="Arial" panose="020B0604020202020204" pitchFamily="34" charset="0"/>
                </a:rPr>
                <a:t>Interpretation</a:t>
              </a:r>
              <a:r>
                <a:rPr lang="en-GB" sz="1600" dirty="0">
                  <a:latin typeface="Arial" panose="020B0604020202020204" pitchFamily="34" charset="0"/>
                  <a:ea typeface="Calibri" panose="020F0502020204030204" pitchFamily="34" charset="0"/>
                  <a:cs typeface="Arial" panose="020B0604020202020204" pitchFamily="34" charset="0"/>
                </a:rPr>
                <a:t> </a:t>
              </a:r>
              <a:endParaRPr kumimoji="0" lang="en-GB" altLang="en-US" sz="1600" b="0" i="0" u="none" strike="noStrike" cap="none" normalizeH="0" baseline="0" dirty="0">
                <a:ln>
                  <a:noFill/>
                </a:ln>
                <a:solidFill>
                  <a:schemeClr val="tx1"/>
                </a:solidFill>
                <a:effectLst/>
              </a:endParaRPr>
            </a:p>
          </p:txBody>
        </p:sp>
        <p:sp>
          <p:nvSpPr>
            <p:cNvPr id="45" name="Arrow: Chevron 358">
              <a:extLst>
                <a:ext uri="{FF2B5EF4-FFF2-40B4-BE49-F238E27FC236}">
                  <a16:creationId xmlns:a16="http://schemas.microsoft.com/office/drawing/2014/main" id="{1BC975A4-4B8D-4BA4-803E-0776360E70FF}"/>
                </a:ext>
              </a:extLst>
            </p:cNvPr>
            <p:cNvSpPr>
              <a:spLocks noChangeArrowheads="1"/>
            </p:cNvSpPr>
            <p:nvPr/>
          </p:nvSpPr>
          <p:spPr bwMode="auto">
            <a:xfrm>
              <a:off x="3909978" y="2420366"/>
              <a:ext cx="1757835" cy="896146"/>
            </a:xfrm>
            <a:prstGeom prst="chevron">
              <a:avLst>
                <a:gd name="adj" fmla="val 50000"/>
              </a:avLst>
            </a:prstGeom>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Verify</a:t>
              </a:r>
              <a:endParaRPr kumimoji="0" lang="en-GB" altLang="en-US" sz="1600" b="0" i="0" u="none" strike="noStrike" cap="none" normalizeH="0" baseline="0" dirty="0">
                <a:ln>
                  <a:noFill/>
                </a:ln>
                <a:solidFill>
                  <a:schemeClr val="tx1"/>
                </a:solidFill>
                <a:effectLst/>
              </a:endParaRPr>
            </a:p>
          </p:txBody>
        </p:sp>
        <p:sp>
          <p:nvSpPr>
            <p:cNvPr id="46" name="Arrow: Chevron 358">
              <a:extLst>
                <a:ext uri="{FF2B5EF4-FFF2-40B4-BE49-F238E27FC236}">
                  <a16:creationId xmlns:a16="http://schemas.microsoft.com/office/drawing/2014/main" id="{D25B75A5-6E14-4C02-B83D-5D045B1794E8}"/>
                </a:ext>
              </a:extLst>
            </p:cNvPr>
            <p:cNvSpPr>
              <a:spLocks noChangeArrowheads="1"/>
            </p:cNvSpPr>
            <p:nvPr/>
          </p:nvSpPr>
          <p:spPr bwMode="auto">
            <a:xfrm>
              <a:off x="2208928" y="2427039"/>
              <a:ext cx="1958158" cy="896146"/>
            </a:xfrm>
            <a:prstGeom prst="chevron">
              <a:avLst>
                <a:gd name="adj" fmla="val 50000"/>
              </a:avLst>
            </a:prstGeom>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Intepret</a:t>
              </a:r>
              <a:r>
                <a:rPr kumimoji="0" lang="en-GB"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&amp; Redraw</a:t>
              </a:r>
              <a:endParaRPr kumimoji="0" lang="en-GB" altLang="en-US" sz="1600" b="0" i="0" u="none" strike="noStrike" cap="none" normalizeH="0" baseline="0" dirty="0">
                <a:ln>
                  <a:noFill/>
                </a:ln>
                <a:solidFill>
                  <a:schemeClr val="tx1"/>
                </a:solidFill>
                <a:effectLst/>
              </a:endParaRPr>
            </a:p>
          </p:txBody>
        </p:sp>
        <p:sp>
          <p:nvSpPr>
            <p:cNvPr id="47" name="Arrow: Chevron 359">
              <a:extLst>
                <a:ext uri="{FF2B5EF4-FFF2-40B4-BE49-F238E27FC236}">
                  <a16:creationId xmlns:a16="http://schemas.microsoft.com/office/drawing/2014/main" id="{6EB26BAD-BE84-454C-940E-EE3A1235B84C}"/>
                </a:ext>
              </a:extLst>
            </p:cNvPr>
            <p:cNvSpPr>
              <a:spLocks noChangeArrowheads="1"/>
            </p:cNvSpPr>
            <p:nvPr/>
          </p:nvSpPr>
          <p:spPr bwMode="auto">
            <a:xfrm>
              <a:off x="5368760" y="2427039"/>
              <a:ext cx="2251773" cy="896146"/>
            </a:xfrm>
            <a:prstGeom prst="chevron">
              <a:avLst>
                <a:gd name="adj" fmla="val 50000"/>
              </a:avLst>
            </a:prstGeom>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Fabricate</a:t>
              </a:r>
              <a:endParaRPr kumimoji="0" lang="en-GB" altLang="en-US" sz="1600" b="0" i="0" u="none" strike="noStrike" cap="none" normalizeH="0" baseline="0" dirty="0">
                <a:ln>
                  <a:noFill/>
                </a:ln>
                <a:solidFill>
                  <a:schemeClr val="tx1"/>
                </a:solidFill>
                <a:effectLst/>
              </a:endParaRPr>
            </a:p>
          </p:txBody>
        </p:sp>
        <p:sp>
          <p:nvSpPr>
            <p:cNvPr id="48" name="Arrow: Chevron 360">
              <a:extLst>
                <a:ext uri="{FF2B5EF4-FFF2-40B4-BE49-F238E27FC236}">
                  <a16:creationId xmlns:a16="http://schemas.microsoft.com/office/drawing/2014/main" id="{B6C31EAB-5633-4283-9C89-E760D0D6FD9A}"/>
                </a:ext>
              </a:extLst>
            </p:cNvPr>
            <p:cNvSpPr>
              <a:spLocks noChangeArrowheads="1"/>
            </p:cNvSpPr>
            <p:nvPr/>
          </p:nvSpPr>
          <p:spPr bwMode="auto">
            <a:xfrm>
              <a:off x="7345053" y="2420366"/>
              <a:ext cx="2251773" cy="896146"/>
            </a:xfrm>
            <a:prstGeom prst="chevron">
              <a:avLst>
                <a:gd name="adj" fmla="val 50000"/>
              </a:avLst>
            </a:prstGeom>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Assemble</a:t>
              </a:r>
              <a:endParaRPr kumimoji="0" lang="en-GB" altLang="en-US" sz="1600" b="0" i="0" u="none" strike="noStrike" cap="none" normalizeH="0" baseline="0" dirty="0">
                <a:ln>
                  <a:noFill/>
                </a:ln>
                <a:solidFill>
                  <a:schemeClr val="tx1"/>
                </a:solidFill>
                <a:effectLst/>
              </a:endParaRPr>
            </a:p>
          </p:txBody>
        </p:sp>
        <p:sp>
          <p:nvSpPr>
            <p:cNvPr id="49" name="Arrow: Chevron 361">
              <a:extLst>
                <a:ext uri="{FF2B5EF4-FFF2-40B4-BE49-F238E27FC236}">
                  <a16:creationId xmlns:a16="http://schemas.microsoft.com/office/drawing/2014/main" id="{4413228A-4509-4F10-BD78-B8067200E29C}"/>
                </a:ext>
              </a:extLst>
            </p:cNvPr>
            <p:cNvSpPr>
              <a:spLocks noChangeArrowheads="1"/>
            </p:cNvSpPr>
            <p:nvPr/>
          </p:nvSpPr>
          <p:spPr bwMode="auto">
            <a:xfrm>
              <a:off x="9297773" y="2427039"/>
              <a:ext cx="2428039" cy="896146"/>
            </a:xfrm>
            <a:prstGeom prst="chevron">
              <a:avLst>
                <a:gd name="adj" fmla="val 50007"/>
              </a:avLst>
            </a:prstGeom>
            <a:ln/>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Coordination Risk</a:t>
              </a:r>
              <a:endParaRPr kumimoji="0" lang="en-GB" altLang="en-US" sz="1600" b="0" i="0" u="none" strike="noStrike" cap="none" normalizeH="0" baseline="0" dirty="0">
                <a:ln>
                  <a:noFill/>
                </a:ln>
                <a:solidFill>
                  <a:schemeClr val="tx1"/>
                </a:solidFill>
                <a:effectLst/>
              </a:endParaRPr>
            </a:p>
          </p:txBody>
        </p:sp>
      </p:grpSp>
      <p:sp>
        <p:nvSpPr>
          <p:cNvPr id="52" name="Text Box 16">
            <a:extLst>
              <a:ext uri="{FF2B5EF4-FFF2-40B4-BE49-F238E27FC236}">
                <a16:creationId xmlns:a16="http://schemas.microsoft.com/office/drawing/2014/main" id="{A6F5BDF8-99D4-4BDC-828E-D0C34F48DBDD}"/>
              </a:ext>
            </a:extLst>
          </p:cNvPr>
          <p:cNvSpPr txBox="1">
            <a:spLocks noChangeArrowheads="1"/>
          </p:cNvSpPr>
          <p:nvPr/>
        </p:nvSpPr>
        <p:spPr bwMode="auto">
          <a:xfrm>
            <a:off x="62825" y="1471156"/>
            <a:ext cx="47859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i="0" u="none" strike="noStrike" cap="none" normalizeH="0" baseline="0" dirty="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Traditional Design, Bid and Build</a:t>
            </a:r>
            <a:endParaRPr kumimoji="0" lang="en-GB" altLang="en-US" i="0" u="none" strike="noStrike" cap="none" normalizeH="0" baseline="0" dirty="0">
              <a:ln>
                <a:noFill/>
              </a:ln>
              <a:solidFill>
                <a:schemeClr val="tx1"/>
              </a:solidFill>
              <a:effectLst/>
              <a:latin typeface="Cambria" panose="02040503050406030204" pitchFamily="18" charset="0"/>
            </a:endParaRPr>
          </a:p>
        </p:txBody>
      </p:sp>
      <p:sp>
        <p:nvSpPr>
          <p:cNvPr id="53" name="Text Box 16">
            <a:extLst>
              <a:ext uri="{FF2B5EF4-FFF2-40B4-BE49-F238E27FC236}">
                <a16:creationId xmlns:a16="http://schemas.microsoft.com/office/drawing/2014/main" id="{EF73F0A4-1CF7-4042-AFB3-DC23835B1804}"/>
              </a:ext>
            </a:extLst>
          </p:cNvPr>
          <p:cNvSpPr txBox="1">
            <a:spLocks noChangeArrowheads="1"/>
          </p:cNvSpPr>
          <p:nvPr/>
        </p:nvSpPr>
        <p:spPr bwMode="auto">
          <a:xfrm>
            <a:off x="62825" y="2858049"/>
            <a:ext cx="67734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defTabSz="914400" eaLnBrk="0" fontAlgn="base" hangingPunct="0">
              <a:spcBef>
                <a:spcPct val="0"/>
              </a:spcBef>
              <a:spcAft>
                <a:spcPct val="0"/>
              </a:spcAft>
            </a:pPr>
            <a:r>
              <a:rPr kumimoji="0" lang="en-GB" altLang="en-US" i="0" u="none" strike="noStrike" cap="none" normalizeH="0" baseline="0" dirty="0">
                <a:ln>
                  <a:noFill/>
                </a:ln>
                <a:solidFill>
                  <a:schemeClr val="tx1"/>
                </a:solidFill>
                <a:effectLst/>
                <a:latin typeface="Cambria" panose="02040503050406030204" pitchFamily="18" charset="0"/>
                <a:ea typeface="Calibri" panose="020F0502020204030204" pitchFamily="34" charset="0"/>
                <a:cs typeface="Arial" panose="020B0604020202020204" pitchFamily="34" charset="0"/>
              </a:rPr>
              <a:t>Design </a:t>
            </a:r>
            <a:r>
              <a:rPr lang="en-GB" altLang="en-US" dirty="0">
                <a:latin typeface="Cambria" panose="02040503050406030204" pitchFamily="18" charset="0"/>
                <a:ea typeface="Calibri" panose="020F0502020204030204" pitchFamily="34" charset="0"/>
                <a:cs typeface="Arial" panose="020B0604020202020204" pitchFamily="34" charset="0"/>
              </a:rPr>
              <a:t>and Build (adopting collaborative BIM)</a:t>
            </a:r>
            <a:endParaRPr kumimoji="0" lang="en-GB" altLang="en-US" i="0" u="none" strike="noStrike" cap="none" normalizeH="0" baseline="0" dirty="0">
              <a:ln>
                <a:noFill/>
              </a:ln>
              <a:solidFill>
                <a:schemeClr val="tx1"/>
              </a:solidFill>
              <a:effectLst/>
              <a:latin typeface="Cambria" panose="02040503050406030204" pitchFamily="18" charset="0"/>
            </a:endParaRPr>
          </a:p>
        </p:txBody>
      </p:sp>
      <p:sp>
        <p:nvSpPr>
          <p:cNvPr id="54" name="Text Box 16">
            <a:extLst>
              <a:ext uri="{FF2B5EF4-FFF2-40B4-BE49-F238E27FC236}">
                <a16:creationId xmlns:a16="http://schemas.microsoft.com/office/drawing/2014/main" id="{5A46F952-2B85-419B-AB38-19DEDA8CBC52}"/>
              </a:ext>
            </a:extLst>
          </p:cNvPr>
          <p:cNvSpPr txBox="1">
            <a:spLocks noChangeArrowheads="1"/>
          </p:cNvSpPr>
          <p:nvPr/>
        </p:nvSpPr>
        <p:spPr bwMode="auto">
          <a:xfrm>
            <a:off x="0" y="4246864"/>
            <a:ext cx="67734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defTabSz="914400" eaLnBrk="0" fontAlgn="base" hangingPunct="0">
              <a:spcBef>
                <a:spcPct val="0"/>
              </a:spcBef>
              <a:spcAft>
                <a:spcPct val="0"/>
              </a:spcAft>
            </a:pPr>
            <a:r>
              <a:rPr lang="en-US" altLang="en-US" dirty="0">
                <a:latin typeface="Cambria" panose="02040503050406030204" pitchFamily="18" charset="0"/>
                <a:ea typeface="Calibri" panose="020F0502020204030204" pitchFamily="34" charset="0"/>
                <a:cs typeface="Arial" panose="020B0604020202020204" pitchFamily="34" charset="0"/>
              </a:rPr>
              <a:t>Collaborative and integrated team (Fully collaborative BIM)</a:t>
            </a:r>
            <a:endParaRPr kumimoji="0" lang="en-GB" altLang="en-US" i="0" u="none" strike="noStrike" cap="none" normalizeH="0" baseline="0" dirty="0">
              <a:ln>
                <a:noFill/>
              </a:ln>
              <a:solidFill>
                <a:schemeClr val="tx1"/>
              </a:solidFill>
              <a:effectLst/>
              <a:latin typeface="Cambria" panose="02040503050406030204" pitchFamily="18" charset="0"/>
            </a:endParaRPr>
          </a:p>
        </p:txBody>
      </p:sp>
      <p:cxnSp>
        <p:nvCxnSpPr>
          <p:cNvPr id="56" name="Straight Connector 55">
            <a:extLst>
              <a:ext uri="{FF2B5EF4-FFF2-40B4-BE49-F238E27FC236}">
                <a16:creationId xmlns:a16="http://schemas.microsoft.com/office/drawing/2014/main" id="{2A96CAE3-08BB-4272-8FD2-8BC57E05B207}"/>
              </a:ext>
            </a:extLst>
          </p:cNvPr>
          <p:cNvCxnSpPr>
            <a:cxnSpLocks/>
          </p:cNvCxnSpPr>
          <p:nvPr/>
        </p:nvCxnSpPr>
        <p:spPr>
          <a:xfrm>
            <a:off x="11724021" y="1655822"/>
            <a:ext cx="0" cy="4904635"/>
          </a:xfrm>
          <a:prstGeom prst="line">
            <a:avLst/>
          </a:prstGeom>
          <a:ln w="34925" cmpd="dbl">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B8A8445-D23E-47E4-B6E6-A8EDFE543E9E}"/>
              </a:ext>
            </a:extLst>
          </p:cNvPr>
          <p:cNvCxnSpPr>
            <a:stCxn id="21" idx="3"/>
          </p:cNvCxnSpPr>
          <p:nvPr/>
        </p:nvCxnSpPr>
        <p:spPr>
          <a:xfrm>
            <a:off x="10904360" y="3688596"/>
            <a:ext cx="819661" cy="0"/>
          </a:xfrm>
          <a:prstGeom prst="straightConnector1">
            <a:avLst/>
          </a:prstGeom>
          <a:ln w="476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59D5579-B2BE-4E80-824C-F366CD692CA0}"/>
              </a:ext>
            </a:extLst>
          </p:cNvPr>
          <p:cNvCxnSpPr>
            <a:cxnSpLocks/>
          </p:cNvCxnSpPr>
          <p:nvPr/>
        </p:nvCxnSpPr>
        <p:spPr>
          <a:xfrm>
            <a:off x="10236705" y="6202823"/>
            <a:ext cx="1487316" cy="0"/>
          </a:xfrm>
          <a:prstGeom prst="straightConnector1">
            <a:avLst/>
          </a:prstGeom>
          <a:ln w="4762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D183A346-B860-485B-B677-DD03369FC5B8}"/>
              </a:ext>
            </a:extLst>
          </p:cNvPr>
          <p:cNvSpPr/>
          <p:nvPr/>
        </p:nvSpPr>
        <p:spPr>
          <a:xfrm>
            <a:off x="8610584" y="4442836"/>
            <a:ext cx="2754095" cy="1011139"/>
          </a:xfrm>
          <a:prstGeom prst="rect">
            <a:avLst/>
          </a:prstGeom>
          <a:solidFill>
            <a:schemeClr val="bg1"/>
          </a:solid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dirty="0">
                <a:solidFill>
                  <a:schemeClr val="tx1"/>
                </a:solidFill>
              </a:rPr>
              <a:t>Time and Cost Reduction</a:t>
            </a:r>
          </a:p>
        </p:txBody>
      </p:sp>
      <p:cxnSp>
        <p:nvCxnSpPr>
          <p:cNvPr id="66" name="Straight Connector 65">
            <a:extLst>
              <a:ext uri="{FF2B5EF4-FFF2-40B4-BE49-F238E27FC236}">
                <a16:creationId xmlns:a16="http://schemas.microsoft.com/office/drawing/2014/main" id="{4E536082-88D7-4E2F-82A6-3436C0C517ED}"/>
              </a:ext>
            </a:extLst>
          </p:cNvPr>
          <p:cNvCxnSpPr/>
          <p:nvPr/>
        </p:nvCxnSpPr>
        <p:spPr>
          <a:xfrm flipH="1">
            <a:off x="10980363" y="3688596"/>
            <a:ext cx="333827" cy="75424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22C3A75-5BAA-4E07-BDF7-599DAA8F5677}"/>
              </a:ext>
            </a:extLst>
          </p:cNvPr>
          <p:cNvCxnSpPr>
            <a:cxnSpLocks/>
          </p:cNvCxnSpPr>
          <p:nvPr/>
        </p:nvCxnSpPr>
        <p:spPr>
          <a:xfrm>
            <a:off x="10800409" y="5451279"/>
            <a:ext cx="397357" cy="75154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609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923FC1F2-A8CC-48B0-87B0-C526B504B20F}"/>
              </a:ext>
            </a:extLst>
          </p:cNvPr>
          <p:cNvSpPr/>
          <p:nvPr/>
        </p:nvSpPr>
        <p:spPr>
          <a:xfrm>
            <a:off x="0" y="0"/>
            <a:ext cx="12192000" cy="68580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46" name="Group 45">
            <a:extLst>
              <a:ext uri="{FF2B5EF4-FFF2-40B4-BE49-F238E27FC236}">
                <a16:creationId xmlns:a16="http://schemas.microsoft.com/office/drawing/2014/main" id="{4B8FB38C-01FF-4D16-AF18-5253CE6D860F}"/>
              </a:ext>
            </a:extLst>
          </p:cNvPr>
          <p:cNvGrpSpPr/>
          <p:nvPr/>
        </p:nvGrpSpPr>
        <p:grpSpPr>
          <a:xfrm>
            <a:off x="600484" y="972090"/>
            <a:ext cx="7406086" cy="5511920"/>
            <a:chOff x="4356538" y="1059175"/>
            <a:chExt cx="7406086" cy="5511920"/>
          </a:xfrm>
        </p:grpSpPr>
        <p:grpSp>
          <p:nvGrpSpPr>
            <p:cNvPr id="25" name="Group 24">
              <a:extLst>
                <a:ext uri="{FF2B5EF4-FFF2-40B4-BE49-F238E27FC236}">
                  <a16:creationId xmlns:a16="http://schemas.microsoft.com/office/drawing/2014/main" id="{16BB5025-823B-47F9-939E-AE84BB9C0072}"/>
                </a:ext>
              </a:extLst>
            </p:cNvPr>
            <p:cNvGrpSpPr/>
            <p:nvPr/>
          </p:nvGrpSpPr>
          <p:grpSpPr>
            <a:xfrm rot="21134459">
              <a:off x="7028268" y="4232961"/>
              <a:ext cx="1495823" cy="2338134"/>
              <a:chOff x="3344154" y="4171480"/>
              <a:chExt cx="1600996" cy="2500151"/>
            </a:xfrm>
          </p:grpSpPr>
          <p:sp>
            <p:nvSpPr>
              <p:cNvPr id="26" name="Rectangle 25">
                <a:extLst>
                  <a:ext uri="{FF2B5EF4-FFF2-40B4-BE49-F238E27FC236}">
                    <a16:creationId xmlns:a16="http://schemas.microsoft.com/office/drawing/2014/main" id="{396999B5-28F1-43CB-8C77-9C47A1E340C2}"/>
                  </a:ext>
                </a:extLst>
              </p:cNvPr>
              <p:cNvSpPr/>
              <p:nvPr/>
            </p:nvSpPr>
            <p:spPr>
              <a:xfrm rot="19506721">
                <a:off x="4100749" y="4548952"/>
                <a:ext cx="844401" cy="2122679"/>
              </a:xfrm>
              <a:prstGeom prst="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A4C48662-F400-43EA-A5DC-4FB26D71ECFD}"/>
                  </a:ext>
                </a:extLst>
              </p:cNvPr>
              <p:cNvSpPr/>
              <p:nvPr/>
            </p:nvSpPr>
            <p:spPr>
              <a:xfrm rot="19506721">
                <a:off x="3344154" y="4171480"/>
                <a:ext cx="573276" cy="331105"/>
              </a:xfrm>
              <a:prstGeom prst="rect">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8DA0F837-5CB9-414C-BA46-C2B436EA7E14}"/>
                  </a:ext>
                </a:extLst>
              </p:cNvPr>
              <p:cNvSpPr/>
              <p:nvPr/>
            </p:nvSpPr>
            <p:spPr>
              <a:xfrm rot="19506721">
                <a:off x="3457267" y="4434648"/>
                <a:ext cx="740564" cy="333926"/>
              </a:xfrm>
              <a:prstGeom prst="rect">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9" name="Group 28">
              <a:extLst>
                <a:ext uri="{FF2B5EF4-FFF2-40B4-BE49-F238E27FC236}">
                  <a16:creationId xmlns:a16="http://schemas.microsoft.com/office/drawing/2014/main" id="{FFB5BEAE-3BB7-43F8-BD7B-A96039B5B34F}"/>
                </a:ext>
              </a:extLst>
            </p:cNvPr>
            <p:cNvGrpSpPr/>
            <p:nvPr/>
          </p:nvGrpSpPr>
          <p:grpSpPr>
            <a:xfrm>
              <a:off x="5228492" y="1535724"/>
              <a:ext cx="6534132" cy="2696308"/>
              <a:chOff x="1242642" y="1758463"/>
              <a:chExt cx="6316331" cy="2332892"/>
            </a:xfrm>
          </p:grpSpPr>
          <p:sp>
            <p:nvSpPr>
              <p:cNvPr id="30" name="Round Same Side Corner Rectangle 3">
                <a:extLst>
                  <a:ext uri="{FF2B5EF4-FFF2-40B4-BE49-F238E27FC236}">
                    <a16:creationId xmlns:a16="http://schemas.microsoft.com/office/drawing/2014/main" id="{5AB86E51-A2A9-4136-93E1-D033830D3C42}"/>
                  </a:ext>
                </a:extLst>
              </p:cNvPr>
              <p:cNvSpPr/>
              <p:nvPr/>
            </p:nvSpPr>
            <p:spPr>
              <a:xfrm rot="5400000">
                <a:off x="3716217" y="-597878"/>
                <a:ext cx="574429" cy="5287111"/>
              </a:xfrm>
              <a:prstGeom prst="round2SameRect">
                <a:avLst>
                  <a:gd name="adj1" fmla="val 50000"/>
                  <a:gd name="adj2" fmla="val 0"/>
                </a:avLst>
              </a:prstGeom>
              <a:solidFill>
                <a:srgbClr val="F99325"/>
              </a:solidFill>
              <a:ln w="12700" cap="flat" cmpd="sng" algn="ctr">
                <a:noFill/>
                <a:prstDash val="solid"/>
                <a:miter lim="800000"/>
              </a:ln>
              <a:effectLst/>
            </p:spPr>
            <p:txBody>
              <a:bodyPr vert="vert27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Labour</a:t>
                </a:r>
                <a:r>
                  <a:rPr kumimoji="0" lang="en-US" sz="240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Productivity</a:t>
                </a:r>
              </a:p>
            </p:txBody>
          </p:sp>
          <p:sp>
            <p:nvSpPr>
              <p:cNvPr id="31" name="Round Same Side Corner Rectangle 4">
                <a:extLst>
                  <a:ext uri="{FF2B5EF4-FFF2-40B4-BE49-F238E27FC236}">
                    <a16:creationId xmlns:a16="http://schemas.microsoft.com/office/drawing/2014/main" id="{B7489E05-6876-4C01-81B9-41A2EA47BF08}"/>
                  </a:ext>
                </a:extLst>
              </p:cNvPr>
              <p:cNvSpPr/>
              <p:nvPr/>
            </p:nvSpPr>
            <p:spPr>
              <a:xfrm rot="5400000">
                <a:off x="3833446" y="902679"/>
                <a:ext cx="597873" cy="5779479"/>
              </a:xfrm>
              <a:prstGeom prst="round2SameRect">
                <a:avLst>
                  <a:gd name="adj1" fmla="val 50000"/>
                  <a:gd name="adj2" fmla="val 0"/>
                </a:avLst>
              </a:prstGeom>
              <a:solidFill>
                <a:srgbClr val="188ED6"/>
              </a:solidFill>
              <a:ln w="12700" cap="flat" cmpd="sng" algn="ctr">
                <a:noFill/>
                <a:prstDash val="solid"/>
                <a:miter lim="800000"/>
              </a:ln>
              <a:effectLst/>
            </p:spPr>
            <p:txBody>
              <a:bodyPr vert="vert27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Construction Drawing</a:t>
                </a:r>
              </a:p>
            </p:txBody>
          </p:sp>
          <p:sp>
            <p:nvSpPr>
              <p:cNvPr id="32" name="Round Same Side Corner Rectangle 5">
                <a:extLst>
                  <a:ext uri="{FF2B5EF4-FFF2-40B4-BE49-F238E27FC236}">
                    <a16:creationId xmlns:a16="http://schemas.microsoft.com/office/drawing/2014/main" id="{D8C4DA37-3AED-40B4-9933-599EBBB86F64}"/>
                  </a:ext>
                </a:extLst>
              </p:cNvPr>
              <p:cNvSpPr/>
              <p:nvPr/>
            </p:nvSpPr>
            <p:spPr>
              <a:xfrm rot="5400000">
                <a:off x="3376242" y="187571"/>
                <a:ext cx="574433" cy="4841633"/>
              </a:xfrm>
              <a:prstGeom prst="round2SameRect">
                <a:avLst>
                  <a:gd name="adj1" fmla="val 50000"/>
                  <a:gd name="adj2" fmla="val 0"/>
                </a:avLst>
              </a:prstGeom>
              <a:solidFill>
                <a:srgbClr val="6DAF27"/>
              </a:solidFill>
              <a:ln w="12700" cap="flat" cmpd="sng" algn="ctr">
                <a:noFill/>
                <a:prstDash val="solid"/>
                <a:miter lim="800000"/>
              </a:ln>
              <a:effectLst/>
            </p:spPr>
            <p:txBody>
              <a:bodyPr vert="vert27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Material Efficiency</a:t>
                </a:r>
              </a:p>
            </p:txBody>
          </p:sp>
          <p:sp>
            <p:nvSpPr>
              <p:cNvPr id="33" name="Round Same Side Corner Rectangle 6">
                <a:extLst>
                  <a:ext uri="{FF2B5EF4-FFF2-40B4-BE49-F238E27FC236}">
                    <a16:creationId xmlns:a16="http://schemas.microsoft.com/office/drawing/2014/main" id="{02944317-FF75-44DC-8C68-31E0EC2B0A77}"/>
                  </a:ext>
                </a:extLst>
              </p:cNvPr>
              <p:cNvSpPr/>
              <p:nvPr/>
            </p:nvSpPr>
            <p:spPr>
              <a:xfrm rot="5400000">
                <a:off x="4698540" y="622627"/>
                <a:ext cx="597877" cy="5122989"/>
              </a:xfrm>
              <a:prstGeom prst="round2SameRect">
                <a:avLst>
                  <a:gd name="adj1" fmla="val 50000"/>
                  <a:gd name="adj2" fmla="val 0"/>
                </a:avLst>
              </a:prstGeom>
              <a:solidFill>
                <a:srgbClr val="4EB9C1"/>
              </a:solidFill>
              <a:ln w="12700" cap="flat" cmpd="sng" algn="ctr">
                <a:noFill/>
                <a:prstDash val="solid"/>
                <a:miter lim="800000"/>
              </a:ln>
              <a:effectLst/>
            </p:spPr>
            <p:txBody>
              <a:bodyPr vert="vert270" rtlCol="0" anchor="ct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Software, Hardware &amp; Training</a:t>
                </a:r>
              </a:p>
            </p:txBody>
          </p:sp>
        </p:grpSp>
        <p:grpSp>
          <p:nvGrpSpPr>
            <p:cNvPr id="34" name="Group 33">
              <a:extLst>
                <a:ext uri="{FF2B5EF4-FFF2-40B4-BE49-F238E27FC236}">
                  <a16:creationId xmlns:a16="http://schemas.microsoft.com/office/drawing/2014/main" id="{6CD117F4-255E-4E25-BEC2-EF872A47AA0B}"/>
                </a:ext>
              </a:extLst>
            </p:cNvPr>
            <p:cNvGrpSpPr/>
            <p:nvPr/>
          </p:nvGrpSpPr>
          <p:grpSpPr>
            <a:xfrm>
              <a:off x="4356538" y="1059175"/>
              <a:ext cx="3657600" cy="3661505"/>
              <a:chOff x="323799" y="1059174"/>
              <a:chExt cx="3657600" cy="3661505"/>
            </a:xfrm>
          </p:grpSpPr>
          <p:sp>
            <p:nvSpPr>
              <p:cNvPr id="35" name="Oval 34">
                <a:extLst>
                  <a:ext uri="{FF2B5EF4-FFF2-40B4-BE49-F238E27FC236}">
                    <a16:creationId xmlns:a16="http://schemas.microsoft.com/office/drawing/2014/main" id="{1F9B2DAF-BF6C-42B1-875B-973C6B04023D}"/>
                  </a:ext>
                </a:extLst>
              </p:cNvPr>
              <p:cNvSpPr/>
              <p:nvPr/>
            </p:nvSpPr>
            <p:spPr>
              <a:xfrm>
                <a:off x="323799" y="1059174"/>
                <a:ext cx="3657600" cy="3661505"/>
              </a:xfrm>
              <a:prstGeom prst="ellipse">
                <a:avLst/>
              </a:prstGeom>
              <a:solidFill>
                <a:srgbClr val="73166F">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35DFE317-8790-41BB-8872-7E6317D3D8D5}"/>
                  </a:ext>
                </a:extLst>
              </p:cNvPr>
              <p:cNvSpPr/>
              <p:nvPr/>
            </p:nvSpPr>
            <p:spPr>
              <a:xfrm>
                <a:off x="506679" y="1244006"/>
                <a:ext cx="3291840" cy="3291840"/>
              </a:xfrm>
              <a:prstGeom prst="ellipse">
                <a:avLst/>
              </a:prstGeom>
              <a:solidFill>
                <a:srgbClr val="73166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000" kern="0" dirty="0">
                    <a:solidFill>
                      <a:prstClr val="white"/>
                    </a:solidFill>
                    <a:latin typeface="Cambria" panose="02040503050406030204" pitchFamily="18" charset="0"/>
                  </a:rPr>
                  <a:t>Project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000" b="0" i="0" u="none" strike="noStrike" kern="0" cap="none" spc="0" normalizeH="0" baseline="0" noProof="0" dirty="0">
                    <a:ln>
                      <a:noFill/>
                    </a:ln>
                    <a:solidFill>
                      <a:prstClr val="white"/>
                    </a:solidFill>
                    <a:effectLst/>
                    <a:uLnTx/>
                    <a:uFillTx/>
                    <a:latin typeface="Cambria" panose="02040503050406030204" pitchFamily="18" charset="0"/>
                  </a:rPr>
                  <a:t>Management</a:t>
                </a:r>
              </a:p>
            </p:txBody>
          </p:sp>
        </p:grpSp>
      </p:grpSp>
      <p:sp>
        <p:nvSpPr>
          <p:cNvPr id="47" name="TextBox 46">
            <a:extLst>
              <a:ext uri="{FF2B5EF4-FFF2-40B4-BE49-F238E27FC236}">
                <a16:creationId xmlns:a16="http://schemas.microsoft.com/office/drawing/2014/main" id="{A4121D23-14A3-44F5-8273-FAD0DC9A20B7}"/>
              </a:ext>
            </a:extLst>
          </p:cNvPr>
          <p:cNvSpPr txBox="1"/>
          <p:nvPr/>
        </p:nvSpPr>
        <p:spPr>
          <a:xfrm>
            <a:off x="8868228" y="2061631"/>
            <a:ext cx="2723288" cy="400110"/>
          </a:xfrm>
          <a:prstGeom prst="rect">
            <a:avLst/>
          </a:prstGeom>
          <a:noFill/>
        </p:spPr>
        <p:txBody>
          <a:bodyPr wrap="square" rtlCol="0">
            <a:spAutoFit/>
          </a:bodyPr>
          <a:lstStyle/>
          <a:p>
            <a:r>
              <a:rPr lang="en-MY" sz="2000" dirty="0">
                <a:latin typeface="Cambria" panose="02040503050406030204" pitchFamily="18" charset="0"/>
              </a:rPr>
              <a:t>Conventional vs BIM</a:t>
            </a:r>
          </a:p>
        </p:txBody>
      </p:sp>
      <p:sp>
        <p:nvSpPr>
          <p:cNvPr id="56" name="Left Brace 55">
            <a:extLst>
              <a:ext uri="{FF2B5EF4-FFF2-40B4-BE49-F238E27FC236}">
                <a16:creationId xmlns:a16="http://schemas.microsoft.com/office/drawing/2014/main" id="{135FC6F8-62D4-4B32-9E6E-EC8C20B08113}"/>
              </a:ext>
            </a:extLst>
          </p:cNvPr>
          <p:cNvSpPr/>
          <p:nvPr/>
        </p:nvSpPr>
        <p:spPr>
          <a:xfrm flipH="1">
            <a:off x="8286113" y="1427694"/>
            <a:ext cx="451486" cy="1314285"/>
          </a:xfrm>
          <a:prstGeom prst="leftBrace">
            <a:avLst>
              <a:gd name="adj1" fmla="val 8333"/>
              <a:gd name="adj2" fmla="val 56626"/>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57" name="TextBox 56">
            <a:extLst>
              <a:ext uri="{FF2B5EF4-FFF2-40B4-BE49-F238E27FC236}">
                <a16:creationId xmlns:a16="http://schemas.microsoft.com/office/drawing/2014/main" id="{1287B2C2-9FED-44B6-8DD3-F8F6BDFB39A7}"/>
              </a:ext>
            </a:extLst>
          </p:cNvPr>
          <p:cNvSpPr txBox="1"/>
          <p:nvPr/>
        </p:nvSpPr>
        <p:spPr>
          <a:xfrm>
            <a:off x="8868228" y="2802842"/>
            <a:ext cx="2723288" cy="707886"/>
          </a:xfrm>
          <a:prstGeom prst="rect">
            <a:avLst/>
          </a:prstGeom>
          <a:noFill/>
        </p:spPr>
        <p:txBody>
          <a:bodyPr wrap="square" rtlCol="0">
            <a:spAutoFit/>
          </a:bodyPr>
          <a:lstStyle/>
          <a:p>
            <a:r>
              <a:rPr lang="en-MY" sz="2000" dirty="0">
                <a:latin typeface="Cambria" panose="02040503050406030204" pitchFamily="18" charset="0"/>
              </a:rPr>
              <a:t>Cost of BIM implementation</a:t>
            </a:r>
          </a:p>
        </p:txBody>
      </p:sp>
      <p:sp>
        <p:nvSpPr>
          <p:cNvPr id="58" name="Left Brace 57">
            <a:extLst>
              <a:ext uri="{FF2B5EF4-FFF2-40B4-BE49-F238E27FC236}">
                <a16:creationId xmlns:a16="http://schemas.microsoft.com/office/drawing/2014/main" id="{9408A3CF-1D39-4687-81B9-6B6D926D166A}"/>
              </a:ext>
            </a:extLst>
          </p:cNvPr>
          <p:cNvSpPr/>
          <p:nvPr/>
        </p:nvSpPr>
        <p:spPr>
          <a:xfrm flipH="1">
            <a:off x="8312875" y="2762923"/>
            <a:ext cx="424724" cy="666077"/>
          </a:xfrm>
          <a:prstGeom prst="leftBrace">
            <a:avLst>
              <a:gd name="adj1" fmla="val 8333"/>
              <a:gd name="adj2" fmla="val 56626"/>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59" name="TextBox 58">
            <a:extLst>
              <a:ext uri="{FF2B5EF4-FFF2-40B4-BE49-F238E27FC236}">
                <a16:creationId xmlns:a16="http://schemas.microsoft.com/office/drawing/2014/main" id="{CB33F165-696E-4943-883E-8610D31EDCA5}"/>
              </a:ext>
            </a:extLst>
          </p:cNvPr>
          <p:cNvSpPr txBox="1"/>
          <p:nvPr/>
        </p:nvSpPr>
        <p:spPr>
          <a:xfrm>
            <a:off x="8868228" y="3538037"/>
            <a:ext cx="2723288" cy="1015663"/>
          </a:xfrm>
          <a:prstGeom prst="rect">
            <a:avLst/>
          </a:prstGeom>
          <a:noFill/>
        </p:spPr>
        <p:txBody>
          <a:bodyPr wrap="square" rtlCol="0">
            <a:spAutoFit/>
          </a:bodyPr>
          <a:lstStyle/>
          <a:p>
            <a:r>
              <a:rPr lang="en-MY" sz="2000" dirty="0">
                <a:latin typeface="Cambria" panose="02040503050406030204" pitchFamily="18" charset="0"/>
              </a:rPr>
              <a:t>Drawing integration and detection of clashes</a:t>
            </a:r>
          </a:p>
        </p:txBody>
      </p:sp>
      <p:sp>
        <p:nvSpPr>
          <p:cNvPr id="60" name="Left Brace 59">
            <a:extLst>
              <a:ext uri="{FF2B5EF4-FFF2-40B4-BE49-F238E27FC236}">
                <a16:creationId xmlns:a16="http://schemas.microsoft.com/office/drawing/2014/main" id="{5CA45BFB-DB4D-48BB-9A73-DA2386BC3629}"/>
              </a:ext>
            </a:extLst>
          </p:cNvPr>
          <p:cNvSpPr/>
          <p:nvPr/>
        </p:nvSpPr>
        <p:spPr>
          <a:xfrm flipH="1">
            <a:off x="8299494" y="3466403"/>
            <a:ext cx="424724" cy="666077"/>
          </a:xfrm>
          <a:prstGeom prst="leftBrace">
            <a:avLst>
              <a:gd name="adj1" fmla="val 8333"/>
              <a:gd name="adj2" fmla="val 56626"/>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Tree>
    <p:extLst>
      <p:ext uri="{BB962C8B-B14F-4D97-AF65-F5344CB8AC3E}">
        <p14:creationId xmlns:p14="http://schemas.microsoft.com/office/powerpoint/2010/main" val="91721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FE394435-EA67-41EA-AC97-64040340054B}"/>
              </a:ext>
            </a:extLst>
          </p:cNvPr>
          <p:cNvGrpSpPr/>
          <p:nvPr/>
        </p:nvGrpSpPr>
        <p:grpSpPr>
          <a:xfrm>
            <a:off x="917721" y="29965"/>
            <a:ext cx="10265360" cy="3156839"/>
            <a:chOff x="912812" y="-18595"/>
            <a:chExt cx="10265360" cy="3295195"/>
          </a:xfrm>
        </p:grpSpPr>
        <p:cxnSp>
          <p:nvCxnSpPr>
            <p:cNvPr id="56" name="Straight Connector 55">
              <a:extLst>
                <a:ext uri="{FF2B5EF4-FFF2-40B4-BE49-F238E27FC236}">
                  <a16:creationId xmlns:a16="http://schemas.microsoft.com/office/drawing/2014/main" id="{85AB7C6E-75D9-41E3-B05E-DDC2ABDE464B}"/>
                </a:ext>
              </a:extLst>
            </p:cNvPr>
            <p:cNvCxnSpPr/>
            <p:nvPr/>
          </p:nvCxnSpPr>
          <p:spPr>
            <a:xfrm flipH="1">
              <a:off x="912812" y="1676400"/>
              <a:ext cx="3352800" cy="1600200"/>
            </a:xfrm>
            <a:prstGeom prst="line">
              <a:avLst/>
            </a:prstGeom>
            <a:noFill/>
            <a:ln w="3175" cap="flat" cmpd="sng" algn="ctr">
              <a:solidFill>
                <a:srgbClr val="FFFFFF">
                  <a:lumMod val="85000"/>
                </a:srgbClr>
              </a:solidFill>
              <a:prstDash val="solid"/>
            </a:ln>
            <a:effectLst/>
          </p:spPr>
        </p:cxnSp>
        <p:cxnSp>
          <p:nvCxnSpPr>
            <p:cNvPr id="57" name="Straight Connector 56">
              <a:extLst>
                <a:ext uri="{FF2B5EF4-FFF2-40B4-BE49-F238E27FC236}">
                  <a16:creationId xmlns:a16="http://schemas.microsoft.com/office/drawing/2014/main" id="{E27FBF46-0653-4771-A47C-AEF9E95F0198}"/>
                </a:ext>
              </a:extLst>
            </p:cNvPr>
            <p:cNvCxnSpPr>
              <a:stCxn id="82" idx="0"/>
            </p:cNvCxnSpPr>
            <p:nvPr/>
          </p:nvCxnSpPr>
          <p:spPr>
            <a:xfrm flipH="1">
              <a:off x="1565742" y="-18595"/>
              <a:ext cx="2734462" cy="1655762"/>
            </a:xfrm>
            <a:prstGeom prst="line">
              <a:avLst/>
            </a:prstGeom>
            <a:noFill/>
            <a:ln w="3175" cap="flat" cmpd="sng" algn="ctr">
              <a:solidFill>
                <a:srgbClr val="FFFFFF">
                  <a:lumMod val="85000"/>
                </a:srgbClr>
              </a:solidFill>
              <a:prstDash val="solid"/>
            </a:ln>
            <a:effectLst/>
          </p:spPr>
        </p:cxnSp>
        <p:cxnSp>
          <p:nvCxnSpPr>
            <p:cNvPr id="58" name="Straight Connector 57">
              <a:extLst>
                <a:ext uri="{FF2B5EF4-FFF2-40B4-BE49-F238E27FC236}">
                  <a16:creationId xmlns:a16="http://schemas.microsoft.com/office/drawing/2014/main" id="{30DFDF7D-F500-4BFE-82A4-E9733413D5A3}"/>
                </a:ext>
              </a:extLst>
            </p:cNvPr>
            <p:cNvCxnSpPr>
              <a:stCxn id="82" idx="0"/>
            </p:cNvCxnSpPr>
            <p:nvPr/>
          </p:nvCxnSpPr>
          <p:spPr>
            <a:xfrm flipH="1">
              <a:off x="2252344" y="-18595"/>
              <a:ext cx="2047860" cy="1655762"/>
            </a:xfrm>
            <a:prstGeom prst="line">
              <a:avLst/>
            </a:prstGeom>
            <a:noFill/>
            <a:ln w="3175" cap="flat" cmpd="sng" algn="ctr">
              <a:solidFill>
                <a:srgbClr val="FFFFFF">
                  <a:lumMod val="85000"/>
                </a:srgbClr>
              </a:solidFill>
              <a:prstDash val="solid"/>
            </a:ln>
            <a:effectLst/>
          </p:spPr>
        </p:cxnSp>
        <p:cxnSp>
          <p:nvCxnSpPr>
            <p:cNvPr id="59" name="Straight Connector 58">
              <a:extLst>
                <a:ext uri="{FF2B5EF4-FFF2-40B4-BE49-F238E27FC236}">
                  <a16:creationId xmlns:a16="http://schemas.microsoft.com/office/drawing/2014/main" id="{4B7F891B-03AA-4F9E-92EA-DCB26551C798}"/>
                </a:ext>
              </a:extLst>
            </p:cNvPr>
            <p:cNvCxnSpPr>
              <a:stCxn id="82" idx="0"/>
            </p:cNvCxnSpPr>
            <p:nvPr/>
          </p:nvCxnSpPr>
          <p:spPr>
            <a:xfrm flipH="1">
              <a:off x="2938946" y="-18595"/>
              <a:ext cx="1361258" cy="1655762"/>
            </a:xfrm>
            <a:prstGeom prst="line">
              <a:avLst/>
            </a:prstGeom>
            <a:noFill/>
            <a:ln w="3175" cap="flat" cmpd="sng" algn="ctr">
              <a:solidFill>
                <a:srgbClr val="FFFFFF">
                  <a:lumMod val="85000"/>
                </a:srgbClr>
              </a:solidFill>
              <a:prstDash val="solid"/>
            </a:ln>
            <a:effectLst/>
          </p:spPr>
        </p:cxnSp>
        <p:cxnSp>
          <p:nvCxnSpPr>
            <p:cNvPr id="60" name="Straight Connector 59">
              <a:extLst>
                <a:ext uri="{FF2B5EF4-FFF2-40B4-BE49-F238E27FC236}">
                  <a16:creationId xmlns:a16="http://schemas.microsoft.com/office/drawing/2014/main" id="{36753818-DF77-472D-994D-64D8BEF2327B}"/>
                </a:ext>
              </a:extLst>
            </p:cNvPr>
            <p:cNvCxnSpPr/>
            <p:nvPr/>
          </p:nvCxnSpPr>
          <p:spPr>
            <a:xfrm flipH="1">
              <a:off x="3659220" y="1581150"/>
              <a:ext cx="683901" cy="1695450"/>
            </a:xfrm>
            <a:prstGeom prst="line">
              <a:avLst/>
            </a:prstGeom>
            <a:noFill/>
            <a:ln w="3175" cap="flat" cmpd="sng" algn="ctr">
              <a:solidFill>
                <a:srgbClr val="FFFFFF">
                  <a:lumMod val="85000"/>
                </a:srgbClr>
              </a:solidFill>
              <a:prstDash val="solid"/>
            </a:ln>
            <a:effectLst/>
          </p:spPr>
        </p:cxnSp>
        <p:cxnSp>
          <p:nvCxnSpPr>
            <p:cNvPr id="61" name="Straight Connector 60">
              <a:extLst>
                <a:ext uri="{FF2B5EF4-FFF2-40B4-BE49-F238E27FC236}">
                  <a16:creationId xmlns:a16="http://schemas.microsoft.com/office/drawing/2014/main" id="{B62AC86B-D5DB-471B-BDEE-AC12D73900F8}"/>
                </a:ext>
              </a:extLst>
            </p:cNvPr>
            <p:cNvCxnSpPr>
              <a:stCxn id="82" idx="0"/>
            </p:cNvCxnSpPr>
            <p:nvPr/>
          </p:nvCxnSpPr>
          <p:spPr>
            <a:xfrm>
              <a:off x="4300204" y="-18595"/>
              <a:ext cx="698548" cy="1655762"/>
            </a:xfrm>
            <a:prstGeom prst="line">
              <a:avLst/>
            </a:prstGeom>
            <a:noFill/>
            <a:ln w="3175" cap="flat" cmpd="sng" algn="ctr">
              <a:solidFill>
                <a:srgbClr val="FFFFFF">
                  <a:lumMod val="85000"/>
                </a:srgbClr>
              </a:solidFill>
              <a:prstDash val="solid"/>
            </a:ln>
            <a:effectLst/>
          </p:spPr>
        </p:cxnSp>
        <p:cxnSp>
          <p:nvCxnSpPr>
            <p:cNvPr id="62" name="Straight Connector 61">
              <a:extLst>
                <a:ext uri="{FF2B5EF4-FFF2-40B4-BE49-F238E27FC236}">
                  <a16:creationId xmlns:a16="http://schemas.microsoft.com/office/drawing/2014/main" id="{B7A9389B-499A-410D-806D-9F50E149981A}"/>
                </a:ext>
              </a:extLst>
            </p:cNvPr>
            <p:cNvCxnSpPr>
              <a:stCxn id="82" idx="0"/>
            </p:cNvCxnSpPr>
            <p:nvPr/>
          </p:nvCxnSpPr>
          <p:spPr>
            <a:xfrm>
              <a:off x="4300204" y="-18595"/>
              <a:ext cx="1385150" cy="1655762"/>
            </a:xfrm>
            <a:prstGeom prst="line">
              <a:avLst/>
            </a:prstGeom>
            <a:noFill/>
            <a:ln w="3175" cap="flat" cmpd="sng" algn="ctr">
              <a:solidFill>
                <a:srgbClr val="FFFFFF">
                  <a:lumMod val="85000"/>
                </a:srgbClr>
              </a:solidFill>
              <a:prstDash val="solid"/>
            </a:ln>
            <a:effectLst/>
          </p:spPr>
        </p:cxnSp>
        <p:cxnSp>
          <p:nvCxnSpPr>
            <p:cNvPr id="63" name="Straight Connector 62">
              <a:extLst>
                <a:ext uri="{FF2B5EF4-FFF2-40B4-BE49-F238E27FC236}">
                  <a16:creationId xmlns:a16="http://schemas.microsoft.com/office/drawing/2014/main" id="{1C0A6A2B-3646-4504-A526-AAEFD1A532C6}"/>
                </a:ext>
              </a:extLst>
            </p:cNvPr>
            <p:cNvCxnSpPr>
              <a:stCxn id="82" idx="0"/>
            </p:cNvCxnSpPr>
            <p:nvPr/>
          </p:nvCxnSpPr>
          <p:spPr>
            <a:xfrm>
              <a:off x="4300204" y="-18595"/>
              <a:ext cx="2071752" cy="1655762"/>
            </a:xfrm>
            <a:prstGeom prst="line">
              <a:avLst/>
            </a:prstGeom>
            <a:noFill/>
            <a:ln w="3175" cap="flat" cmpd="sng" algn="ctr">
              <a:solidFill>
                <a:srgbClr val="FFFFFF">
                  <a:lumMod val="85000"/>
                </a:srgbClr>
              </a:solidFill>
              <a:prstDash val="solid"/>
            </a:ln>
            <a:effectLst/>
          </p:spPr>
        </p:cxnSp>
        <p:cxnSp>
          <p:nvCxnSpPr>
            <p:cNvPr id="64" name="Straight Connector 63">
              <a:extLst>
                <a:ext uri="{FF2B5EF4-FFF2-40B4-BE49-F238E27FC236}">
                  <a16:creationId xmlns:a16="http://schemas.microsoft.com/office/drawing/2014/main" id="{979BF809-7D2E-4E63-BC39-7E97DA57C500}"/>
                </a:ext>
              </a:extLst>
            </p:cNvPr>
            <p:cNvCxnSpPr>
              <a:stCxn id="82" idx="0"/>
            </p:cNvCxnSpPr>
            <p:nvPr/>
          </p:nvCxnSpPr>
          <p:spPr>
            <a:xfrm>
              <a:off x="4300204" y="-18595"/>
              <a:ext cx="2758354" cy="1655762"/>
            </a:xfrm>
            <a:prstGeom prst="line">
              <a:avLst/>
            </a:prstGeom>
            <a:noFill/>
            <a:ln w="3175" cap="flat" cmpd="sng" algn="ctr">
              <a:solidFill>
                <a:srgbClr val="FFFFFF">
                  <a:lumMod val="85000"/>
                </a:srgbClr>
              </a:solidFill>
              <a:prstDash val="solid"/>
            </a:ln>
            <a:effectLst/>
          </p:spPr>
        </p:cxnSp>
        <p:cxnSp>
          <p:nvCxnSpPr>
            <p:cNvPr id="65" name="Straight Connector 64">
              <a:extLst>
                <a:ext uri="{FF2B5EF4-FFF2-40B4-BE49-F238E27FC236}">
                  <a16:creationId xmlns:a16="http://schemas.microsoft.com/office/drawing/2014/main" id="{D4408D19-8F92-4D40-8A6D-8D49918FB34E}"/>
                </a:ext>
              </a:extLst>
            </p:cNvPr>
            <p:cNvCxnSpPr>
              <a:stCxn id="83" idx="0"/>
            </p:cNvCxnSpPr>
            <p:nvPr/>
          </p:nvCxnSpPr>
          <p:spPr>
            <a:xfrm flipH="1">
              <a:off x="4993940" y="-18595"/>
              <a:ext cx="2826545" cy="1655762"/>
            </a:xfrm>
            <a:prstGeom prst="line">
              <a:avLst/>
            </a:prstGeom>
            <a:noFill/>
            <a:ln w="3175" cap="flat" cmpd="sng" algn="ctr">
              <a:solidFill>
                <a:srgbClr val="FFFFFF">
                  <a:lumMod val="85000"/>
                </a:srgbClr>
              </a:solidFill>
              <a:prstDash val="solid"/>
            </a:ln>
            <a:effectLst/>
          </p:spPr>
        </p:cxnSp>
        <p:cxnSp>
          <p:nvCxnSpPr>
            <p:cNvPr id="66" name="Straight Connector 65">
              <a:extLst>
                <a:ext uri="{FF2B5EF4-FFF2-40B4-BE49-F238E27FC236}">
                  <a16:creationId xmlns:a16="http://schemas.microsoft.com/office/drawing/2014/main" id="{660D4AE6-C5E5-4B07-ACF3-92CD985E78D2}"/>
                </a:ext>
              </a:extLst>
            </p:cNvPr>
            <p:cNvCxnSpPr>
              <a:stCxn id="83" idx="0"/>
            </p:cNvCxnSpPr>
            <p:nvPr/>
          </p:nvCxnSpPr>
          <p:spPr>
            <a:xfrm>
              <a:off x="7820485" y="-18595"/>
              <a:ext cx="611277" cy="1655762"/>
            </a:xfrm>
            <a:prstGeom prst="line">
              <a:avLst/>
            </a:prstGeom>
            <a:noFill/>
            <a:ln w="3175" cap="flat" cmpd="sng" algn="ctr">
              <a:solidFill>
                <a:srgbClr val="FFFFFF">
                  <a:lumMod val="85000"/>
                </a:srgbClr>
              </a:solidFill>
              <a:prstDash val="solid"/>
            </a:ln>
            <a:effectLst/>
          </p:spPr>
        </p:cxnSp>
        <p:cxnSp>
          <p:nvCxnSpPr>
            <p:cNvPr id="67" name="Straight Connector 66">
              <a:extLst>
                <a:ext uri="{FF2B5EF4-FFF2-40B4-BE49-F238E27FC236}">
                  <a16:creationId xmlns:a16="http://schemas.microsoft.com/office/drawing/2014/main" id="{7A0C0993-099D-41C7-BB57-06B803D4EC5B}"/>
                </a:ext>
              </a:extLst>
            </p:cNvPr>
            <p:cNvCxnSpPr>
              <a:stCxn id="83" idx="0"/>
            </p:cNvCxnSpPr>
            <p:nvPr/>
          </p:nvCxnSpPr>
          <p:spPr>
            <a:xfrm>
              <a:off x="7820485" y="-18595"/>
              <a:ext cx="1297879" cy="1655762"/>
            </a:xfrm>
            <a:prstGeom prst="line">
              <a:avLst/>
            </a:prstGeom>
            <a:noFill/>
            <a:ln w="3175" cap="flat" cmpd="sng" algn="ctr">
              <a:solidFill>
                <a:srgbClr val="FFFFFF">
                  <a:lumMod val="85000"/>
                </a:srgbClr>
              </a:solidFill>
              <a:prstDash val="solid"/>
            </a:ln>
            <a:effectLst/>
          </p:spPr>
        </p:cxnSp>
        <p:cxnSp>
          <p:nvCxnSpPr>
            <p:cNvPr id="68" name="Straight Connector 67">
              <a:extLst>
                <a:ext uri="{FF2B5EF4-FFF2-40B4-BE49-F238E27FC236}">
                  <a16:creationId xmlns:a16="http://schemas.microsoft.com/office/drawing/2014/main" id="{C5E178C2-7081-4152-B713-3BB63C31F76B}"/>
                </a:ext>
              </a:extLst>
            </p:cNvPr>
            <p:cNvCxnSpPr>
              <a:stCxn id="83" idx="0"/>
            </p:cNvCxnSpPr>
            <p:nvPr/>
          </p:nvCxnSpPr>
          <p:spPr>
            <a:xfrm>
              <a:off x="7820485" y="-18595"/>
              <a:ext cx="1984481" cy="1655762"/>
            </a:xfrm>
            <a:prstGeom prst="line">
              <a:avLst/>
            </a:prstGeom>
            <a:noFill/>
            <a:ln w="3175" cap="flat" cmpd="sng" algn="ctr">
              <a:solidFill>
                <a:srgbClr val="FFFFFF">
                  <a:lumMod val="85000"/>
                </a:srgbClr>
              </a:solidFill>
              <a:prstDash val="solid"/>
            </a:ln>
            <a:effectLst/>
          </p:spPr>
        </p:cxnSp>
        <p:cxnSp>
          <p:nvCxnSpPr>
            <p:cNvPr id="69" name="Straight Connector 68">
              <a:extLst>
                <a:ext uri="{FF2B5EF4-FFF2-40B4-BE49-F238E27FC236}">
                  <a16:creationId xmlns:a16="http://schemas.microsoft.com/office/drawing/2014/main" id="{4CC20897-11E2-4BE4-914B-C382DB4651B3}"/>
                </a:ext>
              </a:extLst>
            </p:cNvPr>
            <p:cNvCxnSpPr/>
            <p:nvPr/>
          </p:nvCxnSpPr>
          <p:spPr>
            <a:xfrm>
              <a:off x="7856967" y="1581150"/>
              <a:ext cx="2668273" cy="1695450"/>
            </a:xfrm>
            <a:prstGeom prst="line">
              <a:avLst/>
            </a:prstGeom>
            <a:noFill/>
            <a:ln w="3175" cap="flat" cmpd="sng" algn="ctr">
              <a:solidFill>
                <a:srgbClr val="FFFFFF">
                  <a:lumMod val="85000"/>
                </a:srgbClr>
              </a:solidFill>
              <a:prstDash val="solid"/>
            </a:ln>
            <a:effectLst/>
          </p:spPr>
        </p:cxnSp>
        <p:cxnSp>
          <p:nvCxnSpPr>
            <p:cNvPr id="70" name="Straight Connector 69">
              <a:extLst>
                <a:ext uri="{FF2B5EF4-FFF2-40B4-BE49-F238E27FC236}">
                  <a16:creationId xmlns:a16="http://schemas.microsoft.com/office/drawing/2014/main" id="{CB9C9724-91B8-4C08-86CA-0FEDC8C321F6}"/>
                </a:ext>
              </a:extLst>
            </p:cNvPr>
            <p:cNvCxnSpPr>
              <a:stCxn id="83" idx="0"/>
            </p:cNvCxnSpPr>
            <p:nvPr/>
          </p:nvCxnSpPr>
          <p:spPr>
            <a:xfrm>
              <a:off x="7820485" y="-18595"/>
              <a:ext cx="3357687" cy="1655760"/>
            </a:xfrm>
            <a:prstGeom prst="line">
              <a:avLst/>
            </a:prstGeom>
            <a:noFill/>
            <a:ln w="3175" cap="flat" cmpd="sng" algn="ctr">
              <a:solidFill>
                <a:srgbClr val="FFFFFF">
                  <a:lumMod val="85000"/>
                </a:srgbClr>
              </a:solidFill>
              <a:prstDash val="solid"/>
            </a:ln>
            <a:effectLst/>
          </p:spPr>
        </p:cxnSp>
        <p:cxnSp>
          <p:nvCxnSpPr>
            <p:cNvPr id="71" name="Straight Connector 70">
              <a:extLst>
                <a:ext uri="{FF2B5EF4-FFF2-40B4-BE49-F238E27FC236}">
                  <a16:creationId xmlns:a16="http://schemas.microsoft.com/office/drawing/2014/main" id="{53AADF99-4DD2-4C22-BCCE-45337BD77CFF}"/>
                </a:ext>
              </a:extLst>
            </p:cNvPr>
            <p:cNvCxnSpPr>
              <a:stCxn id="83" idx="0"/>
            </p:cNvCxnSpPr>
            <p:nvPr/>
          </p:nvCxnSpPr>
          <p:spPr>
            <a:xfrm flipH="1">
              <a:off x="5651667" y="-18595"/>
              <a:ext cx="2168818" cy="1655762"/>
            </a:xfrm>
            <a:prstGeom prst="line">
              <a:avLst/>
            </a:prstGeom>
            <a:noFill/>
            <a:ln w="3175" cap="flat" cmpd="sng" algn="ctr">
              <a:solidFill>
                <a:srgbClr val="FFFFFF">
                  <a:lumMod val="85000"/>
                </a:srgbClr>
              </a:solidFill>
              <a:prstDash val="solid"/>
            </a:ln>
            <a:effectLst/>
          </p:spPr>
        </p:cxnSp>
        <p:cxnSp>
          <p:nvCxnSpPr>
            <p:cNvPr id="72" name="Straight Connector 71">
              <a:extLst>
                <a:ext uri="{FF2B5EF4-FFF2-40B4-BE49-F238E27FC236}">
                  <a16:creationId xmlns:a16="http://schemas.microsoft.com/office/drawing/2014/main" id="{3396A068-B8AA-4444-AD26-CC13676510C7}"/>
                </a:ext>
              </a:extLst>
            </p:cNvPr>
            <p:cNvCxnSpPr>
              <a:stCxn id="83" idx="0"/>
            </p:cNvCxnSpPr>
            <p:nvPr/>
          </p:nvCxnSpPr>
          <p:spPr>
            <a:xfrm flipH="1">
              <a:off x="6373562" y="-18595"/>
              <a:ext cx="1446923" cy="1655762"/>
            </a:xfrm>
            <a:prstGeom prst="line">
              <a:avLst/>
            </a:prstGeom>
            <a:noFill/>
            <a:ln w="3175" cap="flat" cmpd="sng" algn="ctr">
              <a:solidFill>
                <a:srgbClr val="FFFFFF">
                  <a:lumMod val="85000"/>
                </a:srgbClr>
              </a:solidFill>
              <a:prstDash val="solid"/>
            </a:ln>
            <a:effectLst/>
          </p:spPr>
        </p:cxnSp>
        <p:cxnSp>
          <p:nvCxnSpPr>
            <p:cNvPr id="73" name="Straight Connector 72">
              <a:extLst>
                <a:ext uri="{FF2B5EF4-FFF2-40B4-BE49-F238E27FC236}">
                  <a16:creationId xmlns:a16="http://schemas.microsoft.com/office/drawing/2014/main" id="{786C2EFE-9C8C-45D3-8D2F-913375F11CEE}"/>
                </a:ext>
              </a:extLst>
            </p:cNvPr>
            <p:cNvCxnSpPr>
              <a:stCxn id="83" idx="0"/>
            </p:cNvCxnSpPr>
            <p:nvPr/>
          </p:nvCxnSpPr>
          <p:spPr>
            <a:xfrm flipH="1">
              <a:off x="7063374" y="-18595"/>
              <a:ext cx="757111" cy="1655762"/>
            </a:xfrm>
            <a:prstGeom prst="line">
              <a:avLst/>
            </a:prstGeom>
            <a:noFill/>
            <a:ln w="3175" cap="flat" cmpd="sng" algn="ctr">
              <a:solidFill>
                <a:srgbClr val="FFFFFF">
                  <a:lumMod val="85000"/>
                </a:srgbClr>
              </a:solidFill>
              <a:prstDash val="solid"/>
            </a:ln>
            <a:effectLst/>
          </p:spPr>
        </p:cxnSp>
      </p:grpSp>
      <p:grpSp>
        <p:nvGrpSpPr>
          <p:cNvPr id="74" name="Group 73">
            <a:extLst>
              <a:ext uri="{FF2B5EF4-FFF2-40B4-BE49-F238E27FC236}">
                <a16:creationId xmlns:a16="http://schemas.microsoft.com/office/drawing/2014/main" id="{F3E6360D-8983-4BDE-97C8-4DCE57291E95}"/>
              </a:ext>
            </a:extLst>
          </p:cNvPr>
          <p:cNvGrpSpPr/>
          <p:nvPr/>
        </p:nvGrpSpPr>
        <p:grpSpPr>
          <a:xfrm>
            <a:off x="852239" y="2743200"/>
            <a:ext cx="1439779" cy="685800"/>
            <a:chOff x="836612" y="2743200"/>
            <a:chExt cx="1439779" cy="685800"/>
          </a:xfrm>
        </p:grpSpPr>
        <p:sp>
          <p:nvSpPr>
            <p:cNvPr id="75" name="Rectangle 74">
              <a:extLst>
                <a:ext uri="{FF2B5EF4-FFF2-40B4-BE49-F238E27FC236}">
                  <a16:creationId xmlns:a16="http://schemas.microsoft.com/office/drawing/2014/main" id="{CF22D164-9EE3-49CF-869F-A7B50682D7B5}"/>
                </a:ext>
              </a:extLst>
            </p:cNvPr>
            <p:cNvSpPr/>
            <p:nvPr/>
          </p:nvSpPr>
          <p:spPr>
            <a:xfrm>
              <a:off x="836612" y="2743200"/>
              <a:ext cx="76200" cy="685800"/>
            </a:xfrm>
            <a:prstGeom prst="rect">
              <a:avLst/>
            </a:prstGeom>
            <a:solidFill>
              <a:srgbClr val="000000">
                <a:lumMod val="75000"/>
                <a:lumOff val="25000"/>
              </a:srgb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76" name="Rectangle 75">
              <a:extLst>
                <a:ext uri="{FF2B5EF4-FFF2-40B4-BE49-F238E27FC236}">
                  <a16:creationId xmlns:a16="http://schemas.microsoft.com/office/drawing/2014/main" id="{F050D70A-82C7-4362-A2FF-EDD0242957A3}"/>
                </a:ext>
              </a:extLst>
            </p:cNvPr>
            <p:cNvSpPr/>
            <p:nvPr/>
          </p:nvSpPr>
          <p:spPr>
            <a:xfrm>
              <a:off x="2200191" y="2743200"/>
              <a:ext cx="76200" cy="685800"/>
            </a:xfrm>
            <a:prstGeom prst="rect">
              <a:avLst/>
            </a:prstGeom>
            <a:solidFill>
              <a:srgbClr val="000000">
                <a:lumMod val="75000"/>
                <a:lumOff val="25000"/>
              </a:srgb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grpSp>
      <p:grpSp>
        <p:nvGrpSpPr>
          <p:cNvPr id="77" name="Group 76">
            <a:extLst>
              <a:ext uri="{FF2B5EF4-FFF2-40B4-BE49-F238E27FC236}">
                <a16:creationId xmlns:a16="http://schemas.microsoft.com/office/drawing/2014/main" id="{C094A2AE-7A3E-4918-97EA-E69D00B0CF61}"/>
              </a:ext>
            </a:extLst>
          </p:cNvPr>
          <p:cNvGrpSpPr/>
          <p:nvPr/>
        </p:nvGrpSpPr>
        <p:grpSpPr>
          <a:xfrm>
            <a:off x="9899986" y="2743200"/>
            <a:ext cx="1439779" cy="685800"/>
            <a:chOff x="836612" y="2743200"/>
            <a:chExt cx="1439779" cy="685800"/>
          </a:xfrm>
        </p:grpSpPr>
        <p:sp>
          <p:nvSpPr>
            <p:cNvPr id="78" name="Rectangle 77">
              <a:extLst>
                <a:ext uri="{FF2B5EF4-FFF2-40B4-BE49-F238E27FC236}">
                  <a16:creationId xmlns:a16="http://schemas.microsoft.com/office/drawing/2014/main" id="{AD887CE2-7B77-4760-8F60-A1B0EF49EF9B}"/>
                </a:ext>
              </a:extLst>
            </p:cNvPr>
            <p:cNvSpPr/>
            <p:nvPr/>
          </p:nvSpPr>
          <p:spPr>
            <a:xfrm>
              <a:off x="836612" y="2743200"/>
              <a:ext cx="76200" cy="685800"/>
            </a:xfrm>
            <a:prstGeom prst="rect">
              <a:avLst/>
            </a:prstGeom>
            <a:solidFill>
              <a:srgbClr val="000000">
                <a:lumMod val="75000"/>
                <a:lumOff val="25000"/>
              </a:srgb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79" name="Rectangle 78">
              <a:extLst>
                <a:ext uri="{FF2B5EF4-FFF2-40B4-BE49-F238E27FC236}">
                  <a16:creationId xmlns:a16="http://schemas.microsoft.com/office/drawing/2014/main" id="{D26DF98D-E9DD-4661-8896-1770CE5B9E72}"/>
                </a:ext>
              </a:extLst>
            </p:cNvPr>
            <p:cNvSpPr/>
            <p:nvPr/>
          </p:nvSpPr>
          <p:spPr>
            <a:xfrm>
              <a:off x="2200191" y="2743200"/>
              <a:ext cx="76200" cy="685800"/>
            </a:xfrm>
            <a:prstGeom prst="rect">
              <a:avLst/>
            </a:prstGeom>
            <a:solidFill>
              <a:srgbClr val="000000">
                <a:lumMod val="75000"/>
                <a:lumOff val="25000"/>
              </a:srgb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grpSp>
      <p:sp>
        <p:nvSpPr>
          <p:cNvPr id="80" name="Rectangle 79">
            <a:extLst>
              <a:ext uri="{FF2B5EF4-FFF2-40B4-BE49-F238E27FC236}">
                <a16:creationId xmlns:a16="http://schemas.microsoft.com/office/drawing/2014/main" id="{7365C8DD-F4D8-4F3B-BB32-F63D70CB714C}"/>
              </a:ext>
            </a:extLst>
          </p:cNvPr>
          <p:cNvSpPr/>
          <p:nvPr/>
        </p:nvSpPr>
        <p:spPr>
          <a:xfrm>
            <a:off x="3429000" y="3986462"/>
            <a:ext cx="5257800" cy="1219200"/>
          </a:xfrm>
          <a:prstGeom prst="rect">
            <a:avLst/>
          </a:prstGeom>
          <a:solidFill>
            <a:srgbClr val="019ADD"/>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81" name="Rectangle 80">
            <a:extLst>
              <a:ext uri="{FF2B5EF4-FFF2-40B4-BE49-F238E27FC236}">
                <a16:creationId xmlns:a16="http://schemas.microsoft.com/office/drawing/2014/main" id="{81E43B49-FDFD-4734-A9B6-8B6C40FE2D58}"/>
              </a:ext>
            </a:extLst>
          </p:cNvPr>
          <p:cNvSpPr/>
          <p:nvPr/>
        </p:nvSpPr>
        <p:spPr>
          <a:xfrm>
            <a:off x="-32083" y="1645844"/>
            <a:ext cx="12188825" cy="76200"/>
          </a:xfrm>
          <a:prstGeom prst="rect">
            <a:avLst/>
          </a:prstGeom>
          <a:solidFill>
            <a:srgbClr val="000000">
              <a:lumMod val="85000"/>
              <a:lumOff val="15000"/>
            </a:srgb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82" name="Rectangle 10">
            <a:extLst>
              <a:ext uri="{FF2B5EF4-FFF2-40B4-BE49-F238E27FC236}">
                <a16:creationId xmlns:a16="http://schemas.microsoft.com/office/drawing/2014/main" id="{053CE40E-1D8C-4AF9-894F-5FF67F7B8A68}"/>
              </a:ext>
            </a:extLst>
          </p:cNvPr>
          <p:cNvSpPr>
            <a:spLocks noChangeArrowheads="1"/>
          </p:cNvSpPr>
          <p:nvPr/>
        </p:nvSpPr>
        <p:spPr bwMode="auto">
          <a:xfrm>
            <a:off x="4090655" y="50240"/>
            <a:ext cx="422275" cy="615950"/>
          </a:xfrm>
          <a:prstGeom prst="rect">
            <a:avLst/>
          </a:prstGeom>
          <a:gradFill flip="none" rotWithShape="1">
            <a:gsLst>
              <a:gs pos="34000">
                <a:srgbClr val="FFFFFF">
                  <a:lumMod val="65000"/>
                </a:srgbClr>
              </a:gs>
              <a:gs pos="0">
                <a:srgbClr val="000000">
                  <a:lumMod val="75000"/>
                  <a:lumOff val="25000"/>
                </a:srgbClr>
              </a:gs>
              <a:gs pos="100000">
                <a:srgbClr val="000000">
                  <a:lumMod val="75000"/>
                  <a:lumOff val="25000"/>
                </a:srgbClr>
              </a:gs>
            </a:gsLst>
            <a:lin ang="0" scaled="0"/>
            <a:tileRect/>
          </a:gra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83" name="Rectangle 12">
            <a:extLst>
              <a:ext uri="{FF2B5EF4-FFF2-40B4-BE49-F238E27FC236}">
                <a16:creationId xmlns:a16="http://schemas.microsoft.com/office/drawing/2014/main" id="{9A27C48E-17DB-40F1-9A50-05FE141CA4E3}"/>
              </a:ext>
            </a:extLst>
          </p:cNvPr>
          <p:cNvSpPr>
            <a:spLocks noChangeArrowheads="1"/>
          </p:cNvSpPr>
          <p:nvPr/>
        </p:nvSpPr>
        <p:spPr bwMode="auto">
          <a:xfrm>
            <a:off x="7611729" y="50240"/>
            <a:ext cx="420688" cy="615950"/>
          </a:xfrm>
          <a:prstGeom prst="rect">
            <a:avLst/>
          </a:prstGeom>
          <a:gradFill flip="none" rotWithShape="1">
            <a:gsLst>
              <a:gs pos="34000">
                <a:srgbClr val="FFFFFF">
                  <a:lumMod val="65000"/>
                </a:srgbClr>
              </a:gs>
              <a:gs pos="0">
                <a:srgbClr val="000000">
                  <a:lumMod val="75000"/>
                  <a:lumOff val="25000"/>
                </a:srgbClr>
              </a:gs>
              <a:gs pos="100000">
                <a:srgbClr val="000000">
                  <a:lumMod val="75000"/>
                  <a:lumOff val="25000"/>
                </a:srgbClr>
              </a:gs>
            </a:gsLst>
            <a:lin ang="0" scaled="0"/>
            <a:tileRect/>
          </a:gra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84" name="Rectangle 9">
            <a:extLst>
              <a:ext uri="{FF2B5EF4-FFF2-40B4-BE49-F238E27FC236}">
                <a16:creationId xmlns:a16="http://schemas.microsoft.com/office/drawing/2014/main" id="{EE3B2743-E407-4372-8B6D-80C663D04A60}"/>
              </a:ext>
            </a:extLst>
          </p:cNvPr>
          <p:cNvSpPr>
            <a:spLocks noChangeArrowheads="1"/>
          </p:cNvSpPr>
          <p:nvPr/>
        </p:nvSpPr>
        <p:spPr bwMode="auto">
          <a:xfrm>
            <a:off x="3963655" y="410604"/>
            <a:ext cx="676275" cy="3249613"/>
          </a:xfrm>
          <a:prstGeom prst="rect">
            <a:avLst/>
          </a:prstGeom>
          <a:gradFill flip="none" rotWithShape="1">
            <a:gsLst>
              <a:gs pos="34000">
                <a:srgbClr val="EEEEEE"/>
              </a:gs>
              <a:gs pos="0">
                <a:srgbClr val="000000">
                  <a:lumMod val="75000"/>
                  <a:lumOff val="25000"/>
                </a:srgbClr>
              </a:gs>
              <a:gs pos="100000">
                <a:srgbClr val="000000">
                  <a:lumMod val="75000"/>
                  <a:lumOff val="25000"/>
                </a:srgbClr>
              </a:gs>
            </a:gsLst>
            <a:lin ang="0" scaled="0"/>
            <a:tileRect/>
          </a:gra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85" name="Rectangle 11">
            <a:extLst>
              <a:ext uri="{FF2B5EF4-FFF2-40B4-BE49-F238E27FC236}">
                <a16:creationId xmlns:a16="http://schemas.microsoft.com/office/drawing/2014/main" id="{4912FCA8-8E26-4800-BB78-BD94E2EAE086}"/>
              </a:ext>
            </a:extLst>
          </p:cNvPr>
          <p:cNvSpPr>
            <a:spLocks noChangeArrowheads="1"/>
          </p:cNvSpPr>
          <p:nvPr/>
        </p:nvSpPr>
        <p:spPr bwMode="auto">
          <a:xfrm>
            <a:off x="7483143" y="410604"/>
            <a:ext cx="677863" cy="3249613"/>
          </a:xfrm>
          <a:prstGeom prst="rect">
            <a:avLst/>
          </a:prstGeom>
          <a:gradFill flip="none" rotWithShape="1">
            <a:gsLst>
              <a:gs pos="34000">
                <a:srgbClr val="EEEEEE"/>
              </a:gs>
              <a:gs pos="0">
                <a:srgbClr val="000000">
                  <a:lumMod val="75000"/>
                  <a:lumOff val="25000"/>
                </a:srgbClr>
              </a:gs>
              <a:gs pos="100000">
                <a:srgbClr val="000000">
                  <a:lumMod val="75000"/>
                  <a:lumOff val="25000"/>
                </a:srgbClr>
              </a:gs>
            </a:gsLst>
            <a:lin ang="0" scaled="0"/>
            <a:tileRect/>
          </a:gra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86" name="Freeform 5">
            <a:extLst>
              <a:ext uri="{FF2B5EF4-FFF2-40B4-BE49-F238E27FC236}">
                <a16:creationId xmlns:a16="http://schemas.microsoft.com/office/drawing/2014/main" id="{7E552356-26FF-428D-827C-AA0068773557}"/>
              </a:ext>
            </a:extLst>
          </p:cNvPr>
          <p:cNvSpPr>
            <a:spLocks/>
          </p:cNvSpPr>
          <p:nvPr/>
        </p:nvSpPr>
        <p:spPr bwMode="auto">
          <a:xfrm>
            <a:off x="-32083" y="1699986"/>
            <a:ext cx="12207875" cy="5158014"/>
          </a:xfrm>
          <a:custGeom>
            <a:avLst/>
            <a:gdLst>
              <a:gd name="T0" fmla="*/ 3840 w 3840"/>
              <a:gd name="T1" fmla="*/ 0 h 1139"/>
              <a:gd name="T2" fmla="*/ 2958 w 3840"/>
              <a:gd name="T3" fmla="*/ 0 h 1139"/>
              <a:gd name="T4" fmla="*/ 1940 w 3840"/>
              <a:gd name="T5" fmla="*/ 427 h 1139"/>
              <a:gd name="T6" fmla="*/ 842 w 3840"/>
              <a:gd name="T7" fmla="*/ 0 h 1139"/>
              <a:gd name="T8" fmla="*/ 0 w 3840"/>
              <a:gd name="T9" fmla="*/ 0 h 1139"/>
              <a:gd name="T10" fmla="*/ 0 w 3840"/>
              <a:gd name="T11" fmla="*/ 1139 h 1139"/>
              <a:gd name="T12" fmla="*/ 3840 w 3840"/>
              <a:gd name="T13" fmla="*/ 1139 h 1139"/>
              <a:gd name="T14" fmla="*/ 3840 w 3840"/>
              <a:gd name="T15" fmla="*/ 0 h 11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0" h="1139">
                <a:moveTo>
                  <a:pt x="3840" y="0"/>
                </a:moveTo>
                <a:cubicBezTo>
                  <a:pt x="3840" y="0"/>
                  <a:pt x="3278" y="0"/>
                  <a:pt x="2958" y="0"/>
                </a:cubicBezTo>
                <a:cubicBezTo>
                  <a:pt x="2638" y="0"/>
                  <a:pt x="2368" y="427"/>
                  <a:pt x="1940" y="427"/>
                </a:cubicBezTo>
                <a:cubicBezTo>
                  <a:pt x="1432" y="427"/>
                  <a:pt x="1162" y="0"/>
                  <a:pt x="842" y="0"/>
                </a:cubicBezTo>
                <a:cubicBezTo>
                  <a:pt x="522" y="0"/>
                  <a:pt x="0" y="0"/>
                  <a:pt x="0" y="0"/>
                </a:cubicBezTo>
                <a:cubicBezTo>
                  <a:pt x="0" y="1139"/>
                  <a:pt x="0" y="1139"/>
                  <a:pt x="0" y="1139"/>
                </a:cubicBezTo>
                <a:cubicBezTo>
                  <a:pt x="3840" y="1139"/>
                  <a:pt x="3840" y="1139"/>
                  <a:pt x="3840" y="1139"/>
                </a:cubicBezTo>
                <a:lnTo>
                  <a:pt x="3840" y="0"/>
                </a:lnTo>
                <a:close/>
              </a:path>
            </a:pathLst>
          </a:custGeom>
          <a:solidFill>
            <a:srgbClr val="0779B7"/>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87" name="Freeform 62">
            <a:extLst>
              <a:ext uri="{FF2B5EF4-FFF2-40B4-BE49-F238E27FC236}">
                <a16:creationId xmlns:a16="http://schemas.microsoft.com/office/drawing/2014/main" id="{BDA42373-70FB-4D4B-B47D-D5CC0C51E53C}"/>
              </a:ext>
            </a:extLst>
          </p:cNvPr>
          <p:cNvSpPr/>
          <p:nvPr/>
        </p:nvSpPr>
        <p:spPr>
          <a:xfrm>
            <a:off x="-16043" y="3641854"/>
            <a:ext cx="12208043" cy="3216146"/>
          </a:xfrm>
          <a:custGeom>
            <a:avLst/>
            <a:gdLst>
              <a:gd name="connsiteX0" fmla="*/ 218333 w 8211658"/>
              <a:gd name="connsiteY0" fmla="*/ 2839459 h 3023171"/>
              <a:gd name="connsiteX1" fmla="*/ 2191512 w 8211658"/>
              <a:gd name="connsiteY1" fmla="*/ 1475880 h 3023171"/>
              <a:gd name="connsiteX2" fmla="*/ 2624649 w 8211658"/>
              <a:gd name="connsiteY2" fmla="*/ 160428 h 3023171"/>
              <a:gd name="connsiteX3" fmla="*/ 5464101 w 8211658"/>
              <a:gd name="connsiteY3" fmla="*/ 144385 h 3023171"/>
              <a:gd name="connsiteX4" fmla="*/ 5977449 w 8211658"/>
              <a:gd name="connsiteY4" fmla="*/ 1267333 h 3023171"/>
              <a:gd name="connsiteX5" fmla="*/ 7998754 w 8211658"/>
              <a:gd name="connsiteY5" fmla="*/ 2839459 h 3023171"/>
              <a:gd name="connsiteX6" fmla="*/ 218333 w 8211658"/>
              <a:gd name="connsiteY6" fmla="*/ 2839459 h 3023171"/>
              <a:gd name="connsiteX0" fmla="*/ 218333 w 8211658"/>
              <a:gd name="connsiteY0" fmla="*/ 2839459 h 2839459"/>
              <a:gd name="connsiteX1" fmla="*/ 2191512 w 8211658"/>
              <a:gd name="connsiteY1" fmla="*/ 1475880 h 2839459"/>
              <a:gd name="connsiteX2" fmla="*/ 2624649 w 8211658"/>
              <a:gd name="connsiteY2" fmla="*/ 160428 h 2839459"/>
              <a:gd name="connsiteX3" fmla="*/ 5464101 w 8211658"/>
              <a:gd name="connsiteY3" fmla="*/ 144385 h 2839459"/>
              <a:gd name="connsiteX4" fmla="*/ 5977449 w 8211658"/>
              <a:gd name="connsiteY4" fmla="*/ 1267333 h 2839459"/>
              <a:gd name="connsiteX5" fmla="*/ 7998754 w 8211658"/>
              <a:gd name="connsiteY5" fmla="*/ 2839459 h 2839459"/>
              <a:gd name="connsiteX6" fmla="*/ 218333 w 8211658"/>
              <a:gd name="connsiteY6" fmla="*/ 2839459 h 2839459"/>
              <a:gd name="connsiteX0" fmla="*/ 72432 w 8065757"/>
              <a:gd name="connsiteY0" fmla="*/ 2839459 h 2990373"/>
              <a:gd name="connsiteX1" fmla="*/ 2045611 w 8065757"/>
              <a:gd name="connsiteY1" fmla="*/ 1475880 h 2990373"/>
              <a:gd name="connsiteX2" fmla="*/ 2478748 w 8065757"/>
              <a:gd name="connsiteY2" fmla="*/ 160428 h 2990373"/>
              <a:gd name="connsiteX3" fmla="*/ 5318200 w 8065757"/>
              <a:gd name="connsiteY3" fmla="*/ 144385 h 2990373"/>
              <a:gd name="connsiteX4" fmla="*/ 5831548 w 8065757"/>
              <a:gd name="connsiteY4" fmla="*/ 1267333 h 2990373"/>
              <a:gd name="connsiteX5" fmla="*/ 7852853 w 8065757"/>
              <a:gd name="connsiteY5" fmla="*/ 2839459 h 2990373"/>
              <a:gd name="connsiteX6" fmla="*/ 72432 w 8065757"/>
              <a:gd name="connsiteY6" fmla="*/ 2839459 h 2990373"/>
              <a:gd name="connsiteX0" fmla="*/ 46357 w 7925389"/>
              <a:gd name="connsiteY0" fmla="*/ 2839459 h 3171307"/>
              <a:gd name="connsiteX1" fmla="*/ 2019536 w 7925389"/>
              <a:gd name="connsiteY1" fmla="*/ 1475880 h 3171307"/>
              <a:gd name="connsiteX2" fmla="*/ 2452673 w 7925389"/>
              <a:gd name="connsiteY2" fmla="*/ 160428 h 3171307"/>
              <a:gd name="connsiteX3" fmla="*/ 5292125 w 7925389"/>
              <a:gd name="connsiteY3" fmla="*/ 144385 h 3171307"/>
              <a:gd name="connsiteX4" fmla="*/ 5805473 w 7925389"/>
              <a:gd name="connsiteY4" fmla="*/ 1267333 h 3171307"/>
              <a:gd name="connsiteX5" fmla="*/ 7826778 w 7925389"/>
              <a:gd name="connsiteY5" fmla="*/ 2839459 h 3171307"/>
              <a:gd name="connsiteX6" fmla="*/ 46357 w 7925389"/>
              <a:gd name="connsiteY6" fmla="*/ 2839459 h 3171307"/>
              <a:gd name="connsiteX0" fmla="*/ 0 w 7805129"/>
              <a:gd name="connsiteY0" fmla="*/ 2839459 h 3144278"/>
              <a:gd name="connsiteX1" fmla="*/ 1973179 w 7805129"/>
              <a:gd name="connsiteY1" fmla="*/ 1475880 h 3144278"/>
              <a:gd name="connsiteX2" fmla="*/ 2406316 w 7805129"/>
              <a:gd name="connsiteY2" fmla="*/ 160428 h 3144278"/>
              <a:gd name="connsiteX3" fmla="*/ 5245768 w 7805129"/>
              <a:gd name="connsiteY3" fmla="*/ 144385 h 3144278"/>
              <a:gd name="connsiteX4" fmla="*/ 5759116 w 7805129"/>
              <a:gd name="connsiteY4" fmla="*/ 1267333 h 3144278"/>
              <a:gd name="connsiteX5" fmla="*/ 7780421 w 7805129"/>
              <a:gd name="connsiteY5" fmla="*/ 2839459 h 3144278"/>
              <a:gd name="connsiteX6" fmla="*/ 4203032 w 7805129"/>
              <a:gd name="connsiteY6" fmla="*/ 3144259 h 3144278"/>
              <a:gd name="connsiteX7" fmla="*/ 0 w 7805129"/>
              <a:gd name="connsiteY7" fmla="*/ 2839459 h 3144278"/>
              <a:gd name="connsiteX0" fmla="*/ 33307 w 7850749"/>
              <a:gd name="connsiteY0" fmla="*/ 2839459 h 2932424"/>
              <a:gd name="connsiteX1" fmla="*/ 2006486 w 7850749"/>
              <a:gd name="connsiteY1" fmla="*/ 1475880 h 2932424"/>
              <a:gd name="connsiteX2" fmla="*/ 2439623 w 7850749"/>
              <a:gd name="connsiteY2" fmla="*/ 160428 h 2932424"/>
              <a:gd name="connsiteX3" fmla="*/ 5279075 w 7850749"/>
              <a:gd name="connsiteY3" fmla="*/ 144385 h 2932424"/>
              <a:gd name="connsiteX4" fmla="*/ 5792423 w 7850749"/>
              <a:gd name="connsiteY4" fmla="*/ 1267333 h 2932424"/>
              <a:gd name="connsiteX5" fmla="*/ 7813728 w 7850749"/>
              <a:gd name="connsiteY5" fmla="*/ 2839459 h 2932424"/>
              <a:gd name="connsiteX6" fmla="*/ 3835286 w 7850749"/>
              <a:gd name="connsiteY6" fmla="*/ 2759249 h 2932424"/>
              <a:gd name="connsiteX7" fmla="*/ 33307 w 7850749"/>
              <a:gd name="connsiteY7" fmla="*/ 2839459 h 2932424"/>
              <a:gd name="connsiteX0" fmla="*/ 35378 w 7850728"/>
              <a:gd name="connsiteY0" fmla="*/ 2839459 h 2955912"/>
              <a:gd name="connsiteX1" fmla="*/ 2008557 w 7850728"/>
              <a:gd name="connsiteY1" fmla="*/ 1475880 h 2955912"/>
              <a:gd name="connsiteX2" fmla="*/ 2441694 w 7850728"/>
              <a:gd name="connsiteY2" fmla="*/ 160428 h 2955912"/>
              <a:gd name="connsiteX3" fmla="*/ 5281146 w 7850728"/>
              <a:gd name="connsiteY3" fmla="*/ 144385 h 2955912"/>
              <a:gd name="connsiteX4" fmla="*/ 5794494 w 7850728"/>
              <a:gd name="connsiteY4" fmla="*/ 1267333 h 2955912"/>
              <a:gd name="connsiteX5" fmla="*/ 7815799 w 7850728"/>
              <a:gd name="connsiteY5" fmla="*/ 2839459 h 2955912"/>
              <a:gd name="connsiteX6" fmla="*/ 3901525 w 7850728"/>
              <a:gd name="connsiteY6" fmla="*/ 2839459 h 2955912"/>
              <a:gd name="connsiteX7" fmla="*/ 35378 w 7850728"/>
              <a:gd name="connsiteY7" fmla="*/ 2839459 h 2955912"/>
              <a:gd name="connsiteX0" fmla="*/ 35378 w 7850728"/>
              <a:gd name="connsiteY0" fmla="*/ 2839459 h 2955912"/>
              <a:gd name="connsiteX1" fmla="*/ 2008557 w 7850728"/>
              <a:gd name="connsiteY1" fmla="*/ 1475880 h 2955912"/>
              <a:gd name="connsiteX2" fmla="*/ 2441694 w 7850728"/>
              <a:gd name="connsiteY2" fmla="*/ 160428 h 2955912"/>
              <a:gd name="connsiteX3" fmla="*/ 5281146 w 7850728"/>
              <a:gd name="connsiteY3" fmla="*/ 144385 h 2955912"/>
              <a:gd name="connsiteX4" fmla="*/ 5794494 w 7850728"/>
              <a:gd name="connsiteY4" fmla="*/ 1267333 h 2955912"/>
              <a:gd name="connsiteX5" fmla="*/ 7815799 w 7850728"/>
              <a:gd name="connsiteY5" fmla="*/ 2839459 h 2955912"/>
              <a:gd name="connsiteX6" fmla="*/ 3901525 w 7850728"/>
              <a:gd name="connsiteY6" fmla="*/ 2839459 h 2955912"/>
              <a:gd name="connsiteX7" fmla="*/ 35378 w 7850728"/>
              <a:gd name="connsiteY7" fmla="*/ 2839459 h 2955912"/>
              <a:gd name="connsiteX0" fmla="*/ 35378 w 7850728"/>
              <a:gd name="connsiteY0" fmla="*/ 2839459 h 2839459"/>
              <a:gd name="connsiteX1" fmla="*/ 2008557 w 7850728"/>
              <a:gd name="connsiteY1" fmla="*/ 1475880 h 2839459"/>
              <a:gd name="connsiteX2" fmla="*/ 2441694 w 7850728"/>
              <a:gd name="connsiteY2" fmla="*/ 160428 h 2839459"/>
              <a:gd name="connsiteX3" fmla="*/ 5281146 w 7850728"/>
              <a:gd name="connsiteY3" fmla="*/ 144385 h 2839459"/>
              <a:gd name="connsiteX4" fmla="*/ 5794494 w 7850728"/>
              <a:gd name="connsiteY4" fmla="*/ 1267333 h 2839459"/>
              <a:gd name="connsiteX5" fmla="*/ 7815799 w 7850728"/>
              <a:gd name="connsiteY5" fmla="*/ 2839459 h 2839459"/>
              <a:gd name="connsiteX6" fmla="*/ 3901525 w 7850728"/>
              <a:gd name="connsiteY6" fmla="*/ 2839459 h 2839459"/>
              <a:gd name="connsiteX7" fmla="*/ 35378 w 7850728"/>
              <a:gd name="connsiteY7" fmla="*/ 2839459 h 2839459"/>
              <a:gd name="connsiteX0" fmla="*/ 35378 w 7850728"/>
              <a:gd name="connsiteY0" fmla="*/ 2839459 h 2839459"/>
              <a:gd name="connsiteX1" fmla="*/ 2008557 w 7850728"/>
              <a:gd name="connsiteY1" fmla="*/ 1475880 h 2839459"/>
              <a:gd name="connsiteX2" fmla="*/ 2441694 w 7850728"/>
              <a:gd name="connsiteY2" fmla="*/ 160428 h 2839459"/>
              <a:gd name="connsiteX3" fmla="*/ 5281146 w 7850728"/>
              <a:gd name="connsiteY3" fmla="*/ 144385 h 2839459"/>
              <a:gd name="connsiteX4" fmla="*/ 5794494 w 7850728"/>
              <a:gd name="connsiteY4" fmla="*/ 1267333 h 2839459"/>
              <a:gd name="connsiteX5" fmla="*/ 7815799 w 7850728"/>
              <a:gd name="connsiteY5" fmla="*/ 2839459 h 2839459"/>
              <a:gd name="connsiteX6" fmla="*/ 3901525 w 7850728"/>
              <a:gd name="connsiteY6" fmla="*/ 2839459 h 2839459"/>
              <a:gd name="connsiteX7" fmla="*/ 35378 w 7850728"/>
              <a:gd name="connsiteY7" fmla="*/ 2839459 h 2839459"/>
              <a:gd name="connsiteX0" fmla="*/ 35378 w 7850728"/>
              <a:gd name="connsiteY0" fmla="*/ 2839459 h 2839459"/>
              <a:gd name="connsiteX1" fmla="*/ 2008557 w 7850728"/>
              <a:gd name="connsiteY1" fmla="*/ 1475880 h 2839459"/>
              <a:gd name="connsiteX2" fmla="*/ 2441694 w 7850728"/>
              <a:gd name="connsiteY2" fmla="*/ 160428 h 2839459"/>
              <a:gd name="connsiteX3" fmla="*/ 5281146 w 7850728"/>
              <a:gd name="connsiteY3" fmla="*/ 144385 h 2839459"/>
              <a:gd name="connsiteX4" fmla="*/ 5794494 w 7850728"/>
              <a:gd name="connsiteY4" fmla="*/ 1267333 h 2839459"/>
              <a:gd name="connsiteX5" fmla="*/ 7815799 w 7850728"/>
              <a:gd name="connsiteY5" fmla="*/ 2839459 h 2839459"/>
              <a:gd name="connsiteX6" fmla="*/ 3901525 w 7850728"/>
              <a:gd name="connsiteY6" fmla="*/ 2839459 h 2839459"/>
              <a:gd name="connsiteX7" fmla="*/ 35378 w 7850728"/>
              <a:gd name="connsiteY7" fmla="*/ 2839459 h 2839459"/>
              <a:gd name="connsiteX0" fmla="*/ 0 w 7815350"/>
              <a:gd name="connsiteY0" fmla="*/ 2839459 h 2839459"/>
              <a:gd name="connsiteX1" fmla="*/ 1973179 w 7815350"/>
              <a:gd name="connsiteY1" fmla="*/ 1475880 h 2839459"/>
              <a:gd name="connsiteX2" fmla="*/ 2406316 w 7815350"/>
              <a:gd name="connsiteY2" fmla="*/ 160428 h 2839459"/>
              <a:gd name="connsiteX3" fmla="*/ 5245768 w 7815350"/>
              <a:gd name="connsiteY3" fmla="*/ 144385 h 2839459"/>
              <a:gd name="connsiteX4" fmla="*/ 5759116 w 7815350"/>
              <a:gd name="connsiteY4" fmla="*/ 1267333 h 2839459"/>
              <a:gd name="connsiteX5" fmla="*/ 7780421 w 7815350"/>
              <a:gd name="connsiteY5" fmla="*/ 2839459 h 2839459"/>
              <a:gd name="connsiteX6" fmla="*/ 3866147 w 7815350"/>
              <a:gd name="connsiteY6" fmla="*/ 2839459 h 2839459"/>
              <a:gd name="connsiteX7" fmla="*/ 0 w 7815350"/>
              <a:gd name="connsiteY7" fmla="*/ 2839459 h 2839459"/>
              <a:gd name="connsiteX0" fmla="*/ 0 w 7780421"/>
              <a:gd name="connsiteY0" fmla="*/ 2839459 h 2839459"/>
              <a:gd name="connsiteX1" fmla="*/ 1973179 w 7780421"/>
              <a:gd name="connsiteY1" fmla="*/ 1475880 h 2839459"/>
              <a:gd name="connsiteX2" fmla="*/ 2406316 w 7780421"/>
              <a:gd name="connsiteY2" fmla="*/ 160428 h 2839459"/>
              <a:gd name="connsiteX3" fmla="*/ 5245768 w 7780421"/>
              <a:gd name="connsiteY3" fmla="*/ 144385 h 2839459"/>
              <a:gd name="connsiteX4" fmla="*/ 5759116 w 7780421"/>
              <a:gd name="connsiteY4" fmla="*/ 1267333 h 2839459"/>
              <a:gd name="connsiteX5" fmla="*/ 7780421 w 7780421"/>
              <a:gd name="connsiteY5" fmla="*/ 2839459 h 2839459"/>
              <a:gd name="connsiteX6" fmla="*/ 3866147 w 7780421"/>
              <a:gd name="connsiteY6" fmla="*/ 2839459 h 2839459"/>
              <a:gd name="connsiteX7" fmla="*/ 0 w 7780421"/>
              <a:gd name="connsiteY7" fmla="*/ 2839459 h 2839459"/>
              <a:gd name="connsiteX0" fmla="*/ 0 w 10010274"/>
              <a:gd name="connsiteY0" fmla="*/ 2823417 h 2839459"/>
              <a:gd name="connsiteX1" fmla="*/ 4203032 w 10010274"/>
              <a:gd name="connsiteY1" fmla="*/ 1475880 h 2839459"/>
              <a:gd name="connsiteX2" fmla="*/ 4636169 w 10010274"/>
              <a:gd name="connsiteY2" fmla="*/ 160428 h 2839459"/>
              <a:gd name="connsiteX3" fmla="*/ 7475621 w 10010274"/>
              <a:gd name="connsiteY3" fmla="*/ 144385 h 2839459"/>
              <a:gd name="connsiteX4" fmla="*/ 7988969 w 10010274"/>
              <a:gd name="connsiteY4" fmla="*/ 1267333 h 2839459"/>
              <a:gd name="connsiteX5" fmla="*/ 10010274 w 10010274"/>
              <a:gd name="connsiteY5" fmla="*/ 2839459 h 2839459"/>
              <a:gd name="connsiteX6" fmla="*/ 6096000 w 10010274"/>
              <a:gd name="connsiteY6" fmla="*/ 2839459 h 2839459"/>
              <a:gd name="connsiteX7" fmla="*/ 0 w 10010274"/>
              <a:gd name="connsiteY7" fmla="*/ 2823417 h 2839459"/>
              <a:gd name="connsiteX0" fmla="*/ 0 w 12143874"/>
              <a:gd name="connsiteY0" fmla="*/ 2823417 h 2839459"/>
              <a:gd name="connsiteX1" fmla="*/ 4203032 w 12143874"/>
              <a:gd name="connsiteY1" fmla="*/ 1475880 h 2839459"/>
              <a:gd name="connsiteX2" fmla="*/ 4636169 w 12143874"/>
              <a:gd name="connsiteY2" fmla="*/ 160428 h 2839459"/>
              <a:gd name="connsiteX3" fmla="*/ 7475621 w 12143874"/>
              <a:gd name="connsiteY3" fmla="*/ 144385 h 2839459"/>
              <a:gd name="connsiteX4" fmla="*/ 7988969 w 12143874"/>
              <a:gd name="connsiteY4" fmla="*/ 1267333 h 2839459"/>
              <a:gd name="connsiteX5" fmla="*/ 12143874 w 12143874"/>
              <a:gd name="connsiteY5" fmla="*/ 2823417 h 2839459"/>
              <a:gd name="connsiteX6" fmla="*/ 6096000 w 12143874"/>
              <a:gd name="connsiteY6" fmla="*/ 2839459 h 2839459"/>
              <a:gd name="connsiteX7" fmla="*/ 0 w 12143874"/>
              <a:gd name="connsiteY7" fmla="*/ 2823417 h 2839459"/>
              <a:gd name="connsiteX0" fmla="*/ 0 w 12143874"/>
              <a:gd name="connsiteY0" fmla="*/ 2823417 h 2839459"/>
              <a:gd name="connsiteX1" fmla="*/ 4203032 w 12143874"/>
              <a:gd name="connsiteY1" fmla="*/ 1475880 h 2839459"/>
              <a:gd name="connsiteX2" fmla="*/ 4636169 w 12143874"/>
              <a:gd name="connsiteY2" fmla="*/ 160428 h 2839459"/>
              <a:gd name="connsiteX3" fmla="*/ 7475621 w 12143874"/>
              <a:gd name="connsiteY3" fmla="*/ 144385 h 2839459"/>
              <a:gd name="connsiteX4" fmla="*/ 7988969 w 12143874"/>
              <a:gd name="connsiteY4" fmla="*/ 1267333 h 2839459"/>
              <a:gd name="connsiteX5" fmla="*/ 12143874 w 12143874"/>
              <a:gd name="connsiteY5" fmla="*/ 2823417 h 2839459"/>
              <a:gd name="connsiteX6" fmla="*/ 6096000 w 12143874"/>
              <a:gd name="connsiteY6" fmla="*/ 2839459 h 2839459"/>
              <a:gd name="connsiteX7" fmla="*/ 0 w 12143874"/>
              <a:gd name="connsiteY7" fmla="*/ 2823417 h 2839459"/>
              <a:gd name="connsiteX0" fmla="*/ 0 w 12143874"/>
              <a:gd name="connsiteY0" fmla="*/ 2823417 h 2839459"/>
              <a:gd name="connsiteX1" fmla="*/ 4203032 w 12143874"/>
              <a:gd name="connsiteY1" fmla="*/ 1475880 h 2839459"/>
              <a:gd name="connsiteX2" fmla="*/ 4636169 w 12143874"/>
              <a:gd name="connsiteY2" fmla="*/ 160428 h 2839459"/>
              <a:gd name="connsiteX3" fmla="*/ 7475621 w 12143874"/>
              <a:gd name="connsiteY3" fmla="*/ 144385 h 2839459"/>
              <a:gd name="connsiteX4" fmla="*/ 7988969 w 12143874"/>
              <a:gd name="connsiteY4" fmla="*/ 1267333 h 2839459"/>
              <a:gd name="connsiteX5" fmla="*/ 12143874 w 12143874"/>
              <a:gd name="connsiteY5" fmla="*/ 2823417 h 2839459"/>
              <a:gd name="connsiteX6" fmla="*/ 6096000 w 12143874"/>
              <a:gd name="connsiteY6" fmla="*/ 2839459 h 2839459"/>
              <a:gd name="connsiteX7" fmla="*/ 0 w 12143874"/>
              <a:gd name="connsiteY7" fmla="*/ 2823417 h 2839459"/>
              <a:gd name="connsiteX0" fmla="*/ 0 w 12166362"/>
              <a:gd name="connsiteY0" fmla="*/ 2836628 h 2940702"/>
              <a:gd name="connsiteX1" fmla="*/ 4203032 w 12166362"/>
              <a:gd name="connsiteY1" fmla="*/ 1489091 h 2940702"/>
              <a:gd name="connsiteX2" fmla="*/ 4636169 w 12166362"/>
              <a:gd name="connsiteY2" fmla="*/ 173639 h 2940702"/>
              <a:gd name="connsiteX3" fmla="*/ 7475621 w 12166362"/>
              <a:gd name="connsiteY3" fmla="*/ 157596 h 2940702"/>
              <a:gd name="connsiteX4" fmla="*/ 7988969 w 12166362"/>
              <a:gd name="connsiteY4" fmla="*/ 1489091 h 2940702"/>
              <a:gd name="connsiteX5" fmla="*/ 12143874 w 12166362"/>
              <a:gd name="connsiteY5" fmla="*/ 2836628 h 2940702"/>
              <a:gd name="connsiteX6" fmla="*/ 6096000 w 12166362"/>
              <a:gd name="connsiteY6" fmla="*/ 2852670 h 2940702"/>
              <a:gd name="connsiteX7" fmla="*/ 0 w 12166362"/>
              <a:gd name="connsiteY7" fmla="*/ 2836628 h 2940702"/>
              <a:gd name="connsiteX0" fmla="*/ 0 w 12166362"/>
              <a:gd name="connsiteY0" fmla="*/ 2836628 h 2940702"/>
              <a:gd name="connsiteX1" fmla="*/ 4203032 w 12166362"/>
              <a:gd name="connsiteY1" fmla="*/ 1489091 h 2940702"/>
              <a:gd name="connsiteX2" fmla="*/ 4636169 w 12166362"/>
              <a:gd name="connsiteY2" fmla="*/ 173639 h 2940702"/>
              <a:gd name="connsiteX3" fmla="*/ 7475621 w 12166362"/>
              <a:gd name="connsiteY3" fmla="*/ 157596 h 2940702"/>
              <a:gd name="connsiteX4" fmla="*/ 7988969 w 12166362"/>
              <a:gd name="connsiteY4" fmla="*/ 1489091 h 2940702"/>
              <a:gd name="connsiteX5" fmla="*/ 12143874 w 12166362"/>
              <a:gd name="connsiteY5" fmla="*/ 2836628 h 2940702"/>
              <a:gd name="connsiteX6" fmla="*/ 6096000 w 12166362"/>
              <a:gd name="connsiteY6" fmla="*/ 2852670 h 2940702"/>
              <a:gd name="connsiteX7" fmla="*/ 0 w 12166362"/>
              <a:gd name="connsiteY7" fmla="*/ 2836628 h 2940702"/>
              <a:gd name="connsiteX0" fmla="*/ 0 w 12143874"/>
              <a:gd name="connsiteY0" fmla="*/ 2836628 h 2940702"/>
              <a:gd name="connsiteX1" fmla="*/ 4203032 w 12143874"/>
              <a:gd name="connsiteY1" fmla="*/ 1489091 h 2940702"/>
              <a:gd name="connsiteX2" fmla="*/ 4636169 w 12143874"/>
              <a:gd name="connsiteY2" fmla="*/ 173639 h 2940702"/>
              <a:gd name="connsiteX3" fmla="*/ 7475621 w 12143874"/>
              <a:gd name="connsiteY3" fmla="*/ 157596 h 2940702"/>
              <a:gd name="connsiteX4" fmla="*/ 7988969 w 12143874"/>
              <a:gd name="connsiteY4" fmla="*/ 1489091 h 2940702"/>
              <a:gd name="connsiteX5" fmla="*/ 12143874 w 12143874"/>
              <a:gd name="connsiteY5" fmla="*/ 2836628 h 2940702"/>
              <a:gd name="connsiteX6" fmla="*/ 6096000 w 12143874"/>
              <a:gd name="connsiteY6" fmla="*/ 2852670 h 2940702"/>
              <a:gd name="connsiteX7" fmla="*/ 0 w 12143874"/>
              <a:gd name="connsiteY7" fmla="*/ 2836628 h 2940702"/>
              <a:gd name="connsiteX0" fmla="*/ 0 w 12143874"/>
              <a:gd name="connsiteY0" fmla="*/ 2836628 h 2852670"/>
              <a:gd name="connsiteX1" fmla="*/ 4203032 w 12143874"/>
              <a:gd name="connsiteY1" fmla="*/ 1489091 h 2852670"/>
              <a:gd name="connsiteX2" fmla="*/ 4636169 w 12143874"/>
              <a:gd name="connsiteY2" fmla="*/ 173639 h 2852670"/>
              <a:gd name="connsiteX3" fmla="*/ 7475621 w 12143874"/>
              <a:gd name="connsiteY3" fmla="*/ 157596 h 2852670"/>
              <a:gd name="connsiteX4" fmla="*/ 7988969 w 12143874"/>
              <a:gd name="connsiteY4" fmla="*/ 1489091 h 2852670"/>
              <a:gd name="connsiteX5" fmla="*/ 12143874 w 12143874"/>
              <a:gd name="connsiteY5" fmla="*/ 2836628 h 2852670"/>
              <a:gd name="connsiteX6" fmla="*/ 6096000 w 12143874"/>
              <a:gd name="connsiteY6" fmla="*/ 2852670 h 2852670"/>
              <a:gd name="connsiteX7" fmla="*/ 0 w 12143874"/>
              <a:gd name="connsiteY7" fmla="*/ 2836628 h 2852670"/>
              <a:gd name="connsiteX0" fmla="*/ 0 w 12143874"/>
              <a:gd name="connsiteY0" fmla="*/ 2836628 h 2852670"/>
              <a:gd name="connsiteX1" fmla="*/ 4636169 w 12143874"/>
              <a:gd name="connsiteY1" fmla="*/ 173639 h 2852670"/>
              <a:gd name="connsiteX2" fmla="*/ 7475621 w 12143874"/>
              <a:gd name="connsiteY2" fmla="*/ 157596 h 2852670"/>
              <a:gd name="connsiteX3" fmla="*/ 7988969 w 12143874"/>
              <a:gd name="connsiteY3" fmla="*/ 1489091 h 2852670"/>
              <a:gd name="connsiteX4" fmla="*/ 12143874 w 12143874"/>
              <a:gd name="connsiteY4" fmla="*/ 2836628 h 2852670"/>
              <a:gd name="connsiteX5" fmla="*/ 6096000 w 12143874"/>
              <a:gd name="connsiteY5" fmla="*/ 2852670 h 2852670"/>
              <a:gd name="connsiteX6" fmla="*/ 0 w 12143874"/>
              <a:gd name="connsiteY6" fmla="*/ 2836628 h 2852670"/>
              <a:gd name="connsiteX0" fmla="*/ 0 w 12143874"/>
              <a:gd name="connsiteY0" fmla="*/ 2836628 h 2852670"/>
              <a:gd name="connsiteX1" fmla="*/ 4636169 w 12143874"/>
              <a:gd name="connsiteY1" fmla="*/ 173639 h 2852670"/>
              <a:gd name="connsiteX2" fmla="*/ 7475621 w 12143874"/>
              <a:gd name="connsiteY2" fmla="*/ 157596 h 2852670"/>
              <a:gd name="connsiteX3" fmla="*/ 12143874 w 12143874"/>
              <a:gd name="connsiteY3" fmla="*/ 2836628 h 2852670"/>
              <a:gd name="connsiteX4" fmla="*/ 6096000 w 12143874"/>
              <a:gd name="connsiteY4" fmla="*/ 2852670 h 2852670"/>
              <a:gd name="connsiteX5" fmla="*/ 0 w 12143874"/>
              <a:gd name="connsiteY5" fmla="*/ 2836628 h 2852670"/>
              <a:gd name="connsiteX0" fmla="*/ 0 w 12143874"/>
              <a:gd name="connsiteY0" fmla="*/ 2836628 h 2836628"/>
              <a:gd name="connsiteX1" fmla="*/ 4636169 w 12143874"/>
              <a:gd name="connsiteY1" fmla="*/ 173639 h 2836628"/>
              <a:gd name="connsiteX2" fmla="*/ 7475621 w 12143874"/>
              <a:gd name="connsiteY2" fmla="*/ 157596 h 2836628"/>
              <a:gd name="connsiteX3" fmla="*/ 12143874 w 12143874"/>
              <a:gd name="connsiteY3" fmla="*/ 2836628 h 2836628"/>
              <a:gd name="connsiteX4" fmla="*/ 0 w 12143874"/>
              <a:gd name="connsiteY4" fmla="*/ 2836628 h 2836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874" h="2836628">
                <a:moveTo>
                  <a:pt x="0" y="2836628"/>
                </a:moveTo>
                <a:lnTo>
                  <a:pt x="4636169" y="173639"/>
                </a:lnTo>
                <a:cubicBezTo>
                  <a:pt x="5181600" y="-48277"/>
                  <a:pt x="6916821" y="-61646"/>
                  <a:pt x="7475621" y="157596"/>
                </a:cubicBezTo>
                <a:lnTo>
                  <a:pt x="12143874" y="2836628"/>
                </a:lnTo>
                <a:lnTo>
                  <a:pt x="0" y="2836628"/>
                </a:lnTo>
                <a:close/>
              </a:path>
            </a:pathLst>
          </a:custGeom>
          <a:solidFill>
            <a:srgbClr val="019ADD"/>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prstClr val="white"/>
              </a:solidFill>
              <a:effectLst/>
              <a:uLnTx/>
              <a:uFillTx/>
              <a:latin typeface="Calibri"/>
              <a:ea typeface="+mn-ea"/>
              <a:cs typeface="+mn-cs"/>
            </a:endParaRPr>
          </a:p>
        </p:txBody>
      </p:sp>
      <p:sp>
        <p:nvSpPr>
          <p:cNvPr id="88" name="Rectangle 87">
            <a:extLst>
              <a:ext uri="{FF2B5EF4-FFF2-40B4-BE49-F238E27FC236}">
                <a16:creationId xmlns:a16="http://schemas.microsoft.com/office/drawing/2014/main" id="{F7BF8B4B-E8C5-4526-A9F4-0FBBE361D41A}"/>
              </a:ext>
            </a:extLst>
          </p:cNvPr>
          <p:cNvSpPr/>
          <p:nvPr/>
        </p:nvSpPr>
        <p:spPr>
          <a:xfrm>
            <a:off x="1828801" y="5852128"/>
            <a:ext cx="8608802" cy="1029935"/>
          </a:xfrm>
          <a:prstGeom prst="rect">
            <a:avLst/>
          </a:prstGeom>
          <a:gradFill flip="none" rotWithShape="1">
            <a:gsLst>
              <a:gs pos="0">
                <a:srgbClr val="0779B7">
                  <a:lumMod val="50000"/>
                </a:srgbClr>
              </a:gs>
              <a:gs pos="100000">
                <a:srgbClr val="0779B7"/>
              </a:gs>
            </a:gsLst>
            <a:lin ang="5400000" scaled="0"/>
            <a:tileRect/>
          </a:gra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9" name="TextBox 88">
            <a:extLst>
              <a:ext uri="{FF2B5EF4-FFF2-40B4-BE49-F238E27FC236}">
                <a16:creationId xmlns:a16="http://schemas.microsoft.com/office/drawing/2014/main" id="{02843E05-CA1A-4A08-80A9-D483B1025A8A}"/>
              </a:ext>
            </a:extLst>
          </p:cNvPr>
          <p:cNvSpPr txBox="1"/>
          <p:nvPr/>
        </p:nvSpPr>
        <p:spPr>
          <a:xfrm>
            <a:off x="3898133" y="6189983"/>
            <a:ext cx="4395755" cy="424732"/>
          </a:xfrm>
          <a:prstGeom prst="rect">
            <a:avLst/>
          </a:prstGeom>
          <a:noFill/>
        </p:spPr>
        <p:txBody>
          <a:bodyPr wrap="none" rtlCol="0" anchor="ctr">
            <a:spAutoFit/>
          </a:bodyPr>
          <a:lstStyle/>
          <a:p>
            <a:pPr algn="ctr" defTabSz="1218987">
              <a:lnSpc>
                <a:spcPct val="90000"/>
              </a:lnSpc>
            </a:pPr>
            <a:r>
              <a:rPr lang="en-US" sz="2400" kern="0" dirty="0">
                <a:solidFill>
                  <a:prstClr val="white"/>
                </a:solidFill>
                <a:latin typeface="Arial" panose="020B0604020202020204" pitchFamily="34" charset="0"/>
                <a:cs typeface="Arial" panose="020B0604020202020204" pitchFamily="34" charset="0"/>
              </a:rPr>
              <a:t>Software, Hardware &amp; Training</a:t>
            </a:r>
            <a:endParaRPr lang="en-US" sz="2400" dirty="0">
              <a:solidFill>
                <a:prstClr val="white"/>
              </a:solidFill>
              <a:latin typeface="Arial" panose="020B0604020202020204" pitchFamily="34" charset="0"/>
              <a:cs typeface="Arial" panose="020B0604020202020204" pitchFamily="34" charset="0"/>
            </a:endParaRPr>
          </a:p>
        </p:txBody>
      </p:sp>
      <p:sp>
        <p:nvSpPr>
          <p:cNvPr id="90" name="Down Arrow 76">
            <a:extLst>
              <a:ext uri="{FF2B5EF4-FFF2-40B4-BE49-F238E27FC236}">
                <a16:creationId xmlns:a16="http://schemas.microsoft.com/office/drawing/2014/main" id="{4EBFEA80-E8C2-4744-992F-0486433E5F17}"/>
              </a:ext>
            </a:extLst>
          </p:cNvPr>
          <p:cNvSpPr/>
          <p:nvPr/>
        </p:nvSpPr>
        <p:spPr>
          <a:xfrm flipV="1">
            <a:off x="3341850" y="5906803"/>
            <a:ext cx="625969" cy="920583"/>
          </a:xfrm>
          <a:prstGeom prst="downArrow">
            <a:avLst/>
          </a:prstGeom>
          <a:gradFill flip="none" rotWithShape="1">
            <a:gsLst>
              <a:gs pos="0">
                <a:srgbClr val="FFFFFF"/>
              </a:gs>
              <a:gs pos="100000">
                <a:srgbClr val="FFFFFF">
                  <a:lumMod val="85000"/>
                  <a:alpha val="0"/>
                </a:srgbClr>
              </a:gs>
            </a:gsLst>
            <a:lin ang="16200000" scaled="0"/>
            <a:tileRect/>
          </a:gra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91" name="Down Arrow 77">
            <a:extLst>
              <a:ext uri="{FF2B5EF4-FFF2-40B4-BE49-F238E27FC236}">
                <a16:creationId xmlns:a16="http://schemas.microsoft.com/office/drawing/2014/main" id="{B6075A52-B0AA-41FC-B26E-724FE8E2EC63}"/>
              </a:ext>
            </a:extLst>
          </p:cNvPr>
          <p:cNvSpPr/>
          <p:nvPr/>
        </p:nvSpPr>
        <p:spPr>
          <a:xfrm flipV="1">
            <a:off x="8293888" y="5900150"/>
            <a:ext cx="625969" cy="920583"/>
          </a:xfrm>
          <a:prstGeom prst="downArrow">
            <a:avLst/>
          </a:prstGeom>
          <a:gradFill flip="none" rotWithShape="1">
            <a:gsLst>
              <a:gs pos="0">
                <a:srgbClr val="FFFFFF"/>
              </a:gs>
              <a:gs pos="100000">
                <a:srgbClr val="FFFFFF">
                  <a:lumMod val="85000"/>
                  <a:alpha val="0"/>
                </a:srgbClr>
              </a:gs>
            </a:gsLst>
            <a:lin ang="16200000" scaled="0"/>
            <a:tileRect/>
          </a:gra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Calibri"/>
              <a:ea typeface="+mn-ea"/>
              <a:cs typeface="+mn-cs"/>
            </a:endParaRPr>
          </a:p>
        </p:txBody>
      </p:sp>
      <p:sp>
        <p:nvSpPr>
          <p:cNvPr id="100" name="Rectangle 99">
            <a:extLst>
              <a:ext uri="{FF2B5EF4-FFF2-40B4-BE49-F238E27FC236}">
                <a16:creationId xmlns:a16="http://schemas.microsoft.com/office/drawing/2014/main" id="{82597D2F-201D-4DCA-9A02-7CCE59A5CE7E}"/>
              </a:ext>
            </a:extLst>
          </p:cNvPr>
          <p:cNvSpPr/>
          <p:nvPr/>
        </p:nvSpPr>
        <p:spPr>
          <a:xfrm>
            <a:off x="9671802" y="105802"/>
            <a:ext cx="1828800" cy="1143000"/>
          </a:xfrm>
          <a:prstGeom prst="rect">
            <a:avLst/>
          </a:prstGeom>
          <a:solidFill>
            <a:srgbClr val="0779B7">
              <a:lumMod val="75000"/>
            </a:srgb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Material Efficiency</a:t>
            </a:r>
          </a:p>
        </p:txBody>
      </p:sp>
      <p:grpSp>
        <p:nvGrpSpPr>
          <p:cNvPr id="101" name="Group 100">
            <a:extLst>
              <a:ext uri="{FF2B5EF4-FFF2-40B4-BE49-F238E27FC236}">
                <a16:creationId xmlns:a16="http://schemas.microsoft.com/office/drawing/2014/main" id="{36C70C70-F358-488F-8219-947F444E0DE1}"/>
              </a:ext>
            </a:extLst>
          </p:cNvPr>
          <p:cNvGrpSpPr/>
          <p:nvPr/>
        </p:nvGrpSpPr>
        <p:grpSpPr>
          <a:xfrm>
            <a:off x="624055" y="105802"/>
            <a:ext cx="2228542" cy="1143000"/>
            <a:chOff x="656139" y="1676400"/>
            <a:chExt cx="2228542" cy="1143000"/>
          </a:xfrm>
        </p:grpSpPr>
        <p:sp>
          <p:nvSpPr>
            <p:cNvPr id="102" name="Rectangle 101">
              <a:extLst>
                <a:ext uri="{FF2B5EF4-FFF2-40B4-BE49-F238E27FC236}">
                  <a16:creationId xmlns:a16="http://schemas.microsoft.com/office/drawing/2014/main" id="{40B33C8A-3580-4BB7-BC50-3620AA2F2934}"/>
                </a:ext>
              </a:extLst>
            </p:cNvPr>
            <p:cNvSpPr/>
            <p:nvPr/>
          </p:nvSpPr>
          <p:spPr>
            <a:xfrm>
              <a:off x="656139" y="1676400"/>
              <a:ext cx="1828800" cy="1143000"/>
            </a:xfrm>
            <a:prstGeom prst="rect">
              <a:avLst/>
            </a:prstGeom>
            <a:solidFill>
              <a:srgbClr val="0779B7">
                <a:lumMod val="75000"/>
              </a:srgb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Labour</a:t>
              </a:r>
              <a:r>
                <a:rPr kumimoji="0" lang="en-US" sz="180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Productivity</a:t>
              </a:r>
            </a:p>
          </p:txBody>
        </p:sp>
        <p:sp>
          <p:nvSpPr>
            <p:cNvPr id="103" name="Right Arrow 73">
              <a:extLst>
                <a:ext uri="{FF2B5EF4-FFF2-40B4-BE49-F238E27FC236}">
                  <a16:creationId xmlns:a16="http://schemas.microsoft.com/office/drawing/2014/main" id="{9DB78609-4F4D-49A4-94AF-9534501F7A30}"/>
                </a:ext>
              </a:extLst>
            </p:cNvPr>
            <p:cNvSpPr/>
            <p:nvPr/>
          </p:nvSpPr>
          <p:spPr>
            <a:xfrm>
              <a:off x="2165978" y="1977734"/>
              <a:ext cx="718703" cy="490025"/>
            </a:xfrm>
            <a:prstGeom prst="rightArrow">
              <a:avLst/>
            </a:prstGeom>
            <a:solidFill>
              <a:srgbClr val="0779B7">
                <a:lumMod val="75000"/>
              </a:srgbClr>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grpSp>
      <p:sp>
        <p:nvSpPr>
          <p:cNvPr id="104" name="Rectangle 103">
            <a:extLst>
              <a:ext uri="{FF2B5EF4-FFF2-40B4-BE49-F238E27FC236}">
                <a16:creationId xmlns:a16="http://schemas.microsoft.com/office/drawing/2014/main" id="{07BB3736-200B-4EED-9971-C954AB29E685}"/>
              </a:ext>
            </a:extLst>
          </p:cNvPr>
          <p:cNvSpPr/>
          <p:nvPr/>
        </p:nvSpPr>
        <p:spPr>
          <a:xfrm>
            <a:off x="17629" y="5835020"/>
            <a:ext cx="1811173" cy="1047043"/>
          </a:xfrm>
          <a:prstGeom prst="rect">
            <a:avLst/>
          </a:prstGeom>
          <a:solidFill>
            <a:srgbClr val="0779B7"/>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sp>
        <p:nvSpPr>
          <p:cNvPr id="105" name="Rectangle 104">
            <a:extLst>
              <a:ext uri="{FF2B5EF4-FFF2-40B4-BE49-F238E27FC236}">
                <a16:creationId xmlns:a16="http://schemas.microsoft.com/office/drawing/2014/main" id="{B5FE4DC6-67E4-42CB-9164-D9488A55A7F7}"/>
              </a:ext>
            </a:extLst>
          </p:cNvPr>
          <p:cNvSpPr/>
          <p:nvPr/>
        </p:nvSpPr>
        <p:spPr>
          <a:xfrm>
            <a:off x="10437604" y="5835020"/>
            <a:ext cx="1771261" cy="1047043"/>
          </a:xfrm>
          <a:prstGeom prst="rect">
            <a:avLst/>
          </a:prstGeom>
          <a:solidFill>
            <a:srgbClr val="0779B7"/>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Calibri"/>
            </a:endParaRPr>
          </a:p>
        </p:txBody>
      </p:sp>
      <p:grpSp>
        <p:nvGrpSpPr>
          <p:cNvPr id="121" name="Group 120">
            <a:extLst>
              <a:ext uri="{FF2B5EF4-FFF2-40B4-BE49-F238E27FC236}">
                <a16:creationId xmlns:a16="http://schemas.microsoft.com/office/drawing/2014/main" id="{B483EAB1-2466-4F38-BAE1-50BAFB28D22C}"/>
              </a:ext>
            </a:extLst>
          </p:cNvPr>
          <p:cNvGrpSpPr/>
          <p:nvPr/>
        </p:nvGrpSpPr>
        <p:grpSpPr>
          <a:xfrm>
            <a:off x="8597181" y="1776186"/>
            <a:ext cx="3764997" cy="3112764"/>
            <a:chOff x="91141" y="3339995"/>
            <a:chExt cx="3764997" cy="3112764"/>
          </a:xfrm>
        </p:grpSpPr>
        <p:grpSp>
          <p:nvGrpSpPr>
            <p:cNvPr id="114" name="Group 113">
              <a:extLst>
                <a:ext uri="{FF2B5EF4-FFF2-40B4-BE49-F238E27FC236}">
                  <a16:creationId xmlns:a16="http://schemas.microsoft.com/office/drawing/2014/main" id="{4922461A-D06F-476A-88C0-D9C1482CD435}"/>
                </a:ext>
              </a:extLst>
            </p:cNvPr>
            <p:cNvGrpSpPr/>
            <p:nvPr/>
          </p:nvGrpSpPr>
          <p:grpSpPr>
            <a:xfrm>
              <a:off x="181039" y="3339995"/>
              <a:ext cx="3675099" cy="1504895"/>
              <a:chOff x="500464" y="3571008"/>
              <a:chExt cx="4333970" cy="759625"/>
            </a:xfrm>
          </p:grpSpPr>
          <p:sp>
            <p:nvSpPr>
              <p:cNvPr id="110" name="Arrow: Chevron 109">
                <a:extLst>
                  <a:ext uri="{FF2B5EF4-FFF2-40B4-BE49-F238E27FC236}">
                    <a16:creationId xmlns:a16="http://schemas.microsoft.com/office/drawing/2014/main" id="{3B471477-7114-4703-9C92-733804DE1A9F}"/>
                  </a:ext>
                </a:extLst>
              </p:cNvPr>
              <p:cNvSpPr/>
              <p:nvPr/>
            </p:nvSpPr>
            <p:spPr>
              <a:xfrm>
                <a:off x="500464" y="3571008"/>
                <a:ext cx="2945130" cy="295275"/>
              </a:xfrm>
              <a:prstGeom prst="chevron">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600" b="0" i="0" u="none" strike="noStrike" kern="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Conventional</a:t>
                </a:r>
                <a:r>
                  <a:rPr kumimoji="0" lang="en-GB" sz="1000" b="0" i="0" u="none" strike="noStrike" kern="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 </a:t>
                </a:r>
                <a:endParaRPr kumimoji="0" lang="en-MY"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11" name="Arrow: Chevron 110">
                <a:extLst>
                  <a:ext uri="{FF2B5EF4-FFF2-40B4-BE49-F238E27FC236}">
                    <a16:creationId xmlns:a16="http://schemas.microsoft.com/office/drawing/2014/main" id="{2AD0F905-2FB3-4540-A2F7-2893F6EA08DC}"/>
                  </a:ext>
                </a:extLst>
              </p:cNvPr>
              <p:cNvSpPr/>
              <p:nvPr/>
            </p:nvSpPr>
            <p:spPr>
              <a:xfrm>
                <a:off x="543009" y="3911368"/>
                <a:ext cx="2300126" cy="276225"/>
              </a:xfrm>
              <a:prstGeom prst="chevron">
                <a:avLst/>
              </a:prstGeom>
              <a:solidFill>
                <a:schemeClr val="bg1"/>
              </a:solidFill>
              <a:ln w="635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Arial" panose="020B0604020202020204" pitchFamily="34" charset="0"/>
                  </a:rPr>
                  <a:t>Prefabrication (IBS)</a:t>
                </a:r>
                <a:r>
                  <a:rPr kumimoji="0" lang="en-GB" sz="1400" b="0" i="0" u="none" strike="noStrike" kern="0" cap="none" spc="0" normalizeH="0" baseline="0" noProof="0" dirty="0">
                    <a:ln>
                      <a:noFill/>
                    </a:ln>
                    <a:solidFill>
                      <a:sysClr val="windowText" lastClr="000000"/>
                    </a:solidFill>
                    <a:effectLst/>
                    <a:uLnTx/>
                    <a:uFillTx/>
                    <a:latin typeface="Arial" panose="020B0604020202020204" pitchFamily="34" charset="0"/>
                    <a:ea typeface="Calibri" panose="020F0502020204030204" pitchFamily="34" charset="0"/>
                    <a:cs typeface="Arial" panose="020B0604020202020204" pitchFamily="34" charset="0"/>
                  </a:rPr>
                  <a:t> </a:t>
                </a:r>
                <a:endParaRPr kumimoji="0" lang="en-MY" sz="1400" b="0" i="0" u="none" strike="noStrike" kern="0" cap="none" spc="0" normalizeH="0" baseline="0" noProof="0" dirty="0">
                  <a:ln>
                    <a:noFill/>
                  </a:ln>
                  <a:solidFill>
                    <a:sysClr val="windowText" lastClr="000000"/>
                  </a:solidFill>
                  <a:effectLst/>
                  <a:uLnTx/>
                  <a:uFillTx/>
                  <a:latin typeface="Arial" panose="020B0604020202020204" pitchFamily="34" charset="0"/>
                  <a:ea typeface="Calibri" panose="020F0502020204030204" pitchFamily="34" charset="0"/>
                  <a:cs typeface="Arial" panose="020B0604020202020204" pitchFamily="34" charset="0"/>
                </a:endParaRPr>
              </a:p>
            </p:txBody>
          </p:sp>
          <p:cxnSp>
            <p:nvCxnSpPr>
              <p:cNvPr id="112" name="Straight Arrow Connector 111">
                <a:extLst>
                  <a:ext uri="{FF2B5EF4-FFF2-40B4-BE49-F238E27FC236}">
                    <a16:creationId xmlns:a16="http://schemas.microsoft.com/office/drawing/2014/main" id="{8B655D9F-4AA7-444D-994C-E8A03CF0D058}"/>
                  </a:ext>
                </a:extLst>
              </p:cNvPr>
              <p:cNvCxnSpPr>
                <a:cxnSpLocks/>
                <a:stCxn id="111" idx="3"/>
              </p:cNvCxnSpPr>
              <p:nvPr/>
            </p:nvCxnSpPr>
            <p:spPr>
              <a:xfrm flipV="1">
                <a:off x="2843135" y="4049163"/>
                <a:ext cx="601824" cy="317"/>
              </a:xfrm>
              <a:prstGeom prst="straightConnector1">
                <a:avLst/>
              </a:prstGeom>
              <a:noFill/>
              <a:ln w="28575" cap="flat" cmpd="sng" algn="ctr">
                <a:solidFill>
                  <a:srgbClr val="FF0000"/>
                </a:solidFill>
                <a:prstDash val="solid"/>
                <a:miter lim="800000"/>
                <a:tailEnd type="triangle"/>
              </a:ln>
              <a:effectLst/>
            </p:spPr>
          </p:cxnSp>
          <p:sp>
            <p:nvSpPr>
              <p:cNvPr id="113" name="Text Box 2">
                <a:extLst>
                  <a:ext uri="{FF2B5EF4-FFF2-40B4-BE49-F238E27FC236}">
                    <a16:creationId xmlns:a16="http://schemas.microsoft.com/office/drawing/2014/main" id="{661DE70A-491D-4993-9371-A7A505926B0A}"/>
                  </a:ext>
                </a:extLst>
              </p:cNvPr>
              <p:cNvSpPr txBox="1">
                <a:spLocks noChangeArrowheads="1"/>
              </p:cNvSpPr>
              <p:nvPr/>
            </p:nvSpPr>
            <p:spPr bwMode="auto">
              <a:xfrm>
                <a:off x="2422070" y="4065203"/>
                <a:ext cx="2412364" cy="265430"/>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GB" sz="1600" i="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Waste reduction, reduce rework</a:t>
                </a:r>
                <a:endParaRPr lang="en-MY"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16" name="Text Box 2">
              <a:extLst>
                <a:ext uri="{FF2B5EF4-FFF2-40B4-BE49-F238E27FC236}">
                  <a16:creationId xmlns:a16="http://schemas.microsoft.com/office/drawing/2014/main" id="{B08EF9BB-D621-4520-80CD-6EB7B5CF54B5}"/>
                </a:ext>
              </a:extLst>
            </p:cNvPr>
            <p:cNvSpPr txBox="1">
              <a:spLocks noChangeArrowheads="1"/>
            </p:cNvSpPr>
            <p:nvPr/>
          </p:nvSpPr>
          <p:spPr bwMode="auto">
            <a:xfrm>
              <a:off x="91141" y="5296453"/>
              <a:ext cx="3645535" cy="1156306"/>
            </a:xfrm>
            <a:prstGeom prst="rect">
              <a:avLst/>
            </a:prstGeom>
            <a:noFill/>
            <a:ln w="9525">
              <a:noFill/>
              <a:miter lim="800000"/>
              <a:headEnd/>
              <a:tailEnd/>
            </a:ln>
          </p:spPr>
          <p:txBody>
            <a:bodyPr rot="0" vert="horz" wrap="square" lIns="91440" tIns="45720" rIns="91440" bIns="45720" anchor="t" anchorCtr="0">
              <a:noAutofit/>
            </a:bodyPr>
            <a:lstStyle/>
            <a:p>
              <a:pPr marL="342900" lvl="0" indent="-342900">
                <a:lnSpc>
                  <a:spcPct val="107000"/>
                </a:lnSpc>
                <a:spcAft>
                  <a:spcPts val="0"/>
                </a:spcAft>
                <a:buFont typeface="Symbol" panose="05050102010706020507" pitchFamily="18" charset="2"/>
                <a:buChar char=""/>
              </a:pPr>
              <a:r>
                <a:rPr lang="en-GB" sz="1600" i="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Clashes (Resolved and reduce potential of RFIs)</a:t>
              </a:r>
              <a:endParaRPr lang="en-MY"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600" i="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Rework down between 50 – 95% (Source: DPR construction)</a:t>
              </a:r>
              <a:endParaRPr lang="en-MY"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600" i="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 </a:t>
              </a:r>
              <a:endParaRPr lang="en-MY"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7" name="Arrow: Chevron 116">
              <a:extLst>
                <a:ext uri="{FF2B5EF4-FFF2-40B4-BE49-F238E27FC236}">
                  <a16:creationId xmlns:a16="http://schemas.microsoft.com/office/drawing/2014/main" id="{985B33A9-FCF5-4D75-B78C-C6ED8A5F9F34}"/>
                </a:ext>
              </a:extLst>
            </p:cNvPr>
            <p:cNvSpPr/>
            <p:nvPr/>
          </p:nvSpPr>
          <p:spPr>
            <a:xfrm>
              <a:off x="217117" y="4696837"/>
              <a:ext cx="1566336" cy="508826"/>
            </a:xfrm>
            <a:prstGeom prst="chevron">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600" b="0" i="0" u="none" strike="noStrike" kern="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BIM</a:t>
              </a:r>
              <a:endParaRPr kumimoji="0" lang="en-MY"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cxnSp>
          <p:nvCxnSpPr>
            <p:cNvPr id="118" name="Straight Arrow Connector 117">
              <a:extLst>
                <a:ext uri="{FF2B5EF4-FFF2-40B4-BE49-F238E27FC236}">
                  <a16:creationId xmlns:a16="http://schemas.microsoft.com/office/drawing/2014/main" id="{CE8FFE8A-69FE-44A7-AB5E-F2DFE2C1BFD6}"/>
                </a:ext>
              </a:extLst>
            </p:cNvPr>
            <p:cNvCxnSpPr>
              <a:cxnSpLocks/>
            </p:cNvCxnSpPr>
            <p:nvPr/>
          </p:nvCxnSpPr>
          <p:spPr>
            <a:xfrm>
              <a:off x="1783452" y="4948467"/>
              <a:ext cx="893589" cy="0"/>
            </a:xfrm>
            <a:prstGeom prst="straightConnector1">
              <a:avLst/>
            </a:prstGeom>
            <a:noFill/>
            <a:ln w="28575" cap="flat" cmpd="sng" algn="ctr">
              <a:solidFill>
                <a:srgbClr val="FF0000"/>
              </a:solidFill>
              <a:prstDash val="solid"/>
              <a:miter lim="800000"/>
              <a:tailEnd type="triangle"/>
            </a:ln>
            <a:effectLst/>
          </p:spPr>
        </p:cxnSp>
      </p:grpSp>
      <p:cxnSp>
        <p:nvCxnSpPr>
          <p:cNvPr id="92" name="Straight Connector 91">
            <a:extLst>
              <a:ext uri="{FF2B5EF4-FFF2-40B4-BE49-F238E27FC236}">
                <a16:creationId xmlns:a16="http://schemas.microsoft.com/office/drawing/2014/main" id="{077F0D5A-8470-4A9F-93B7-BE984704E3B4}"/>
              </a:ext>
            </a:extLst>
          </p:cNvPr>
          <p:cNvCxnSpPr>
            <a:cxnSpLocks/>
          </p:cNvCxnSpPr>
          <p:nvPr/>
        </p:nvCxnSpPr>
        <p:spPr>
          <a:xfrm>
            <a:off x="2602889" y="1807874"/>
            <a:ext cx="0" cy="160846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id="{0490FCBF-DE84-45E4-9504-CB5BA8830B32}"/>
              </a:ext>
            </a:extLst>
          </p:cNvPr>
          <p:cNvGrpSpPr/>
          <p:nvPr/>
        </p:nvGrpSpPr>
        <p:grpSpPr>
          <a:xfrm>
            <a:off x="-133620" y="1807874"/>
            <a:ext cx="4503984" cy="3784097"/>
            <a:chOff x="-39316" y="3339998"/>
            <a:chExt cx="4503984" cy="3784097"/>
          </a:xfrm>
        </p:grpSpPr>
        <p:grpSp>
          <p:nvGrpSpPr>
            <p:cNvPr id="123" name="Group 122">
              <a:extLst>
                <a:ext uri="{FF2B5EF4-FFF2-40B4-BE49-F238E27FC236}">
                  <a16:creationId xmlns:a16="http://schemas.microsoft.com/office/drawing/2014/main" id="{97DA5760-14EB-4D40-AD0C-5110EF677234}"/>
                </a:ext>
              </a:extLst>
            </p:cNvPr>
            <p:cNvGrpSpPr/>
            <p:nvPr/>
          </p:nvGrpSpPr>
          <p:grpSpPr>
            <a:xfrm>
              <a:off x="181039" y="3339998"/>
              <a:ext cx="4283629" cy="2591289"/>
              <a:chOff x="500464" y="3571008"/>
              <a:chExt cx="5051598" cy="1308003"/>
            </a:xfrm>
          </p:grpSpPr>
          <p:sp>
            <p:nvSpPr>
              <p:cNvPr id="127" name="Arrow: Chevron 126">
                <a:extLst>
                  <a:ext uri="{FF2B5EF4-FFF2-40B4-BE49-F238E27FC236}">
                    <a16:creationId xmlns:a16="http://schemas.microsoft.com/office/drawing/2014/main" id="{C3A8956C-DA62-4A36-B64E-A22DB7B90AB7}"/>
                  </a:ext>
                </a:extLst>
              </p:cNvPr>
              <p:cNvSpPr/>
              <p:nvPr/>
            </p:nvSpPr>
            <p:spPr>
              <a:xfrm>
                <a:off x="500464" y="3571008"/>
                <a:ext cx="2945130" cy="295275"/>
              </a:xfrm>
              <a:prstGeom prst="chevron">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600" b="0" i="0" u="none" strike="noStrike" kern="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Conventional</a:t>
                </a:r>
                <a:r>
                  <a:rPr kumimoji="0" lang="en-GB" sz="1000" b="0" i="0" u="none" strike="noStrike" kern="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 </a:t>
                </a:r>
                <a:endParaRPr kumimoji="0" lang="en-MY"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
            <p:nvSpPr>
              <p:cNvPr id="128" name="Arrow: Chevron 127">
                <a:extLst>
                  <a:ext uri="{FF2B5EF4-FFF2-40B4-BE49-F238E27FC236}">
                    <a16:creationId xmlns:a16="http://schemas.microsoft.com/office/drawing/2014/main" id="{F771FA85-9166-435A-A3B3-49A10CD59F91}"/>
                  </a:ext>
                </a:extLst>
              </p:cNvPr>
              <p:cNvSpPr/>
              <p:nvPr/>
            </p:nvSpPr>
            <p:spPr>
              <a:xfrm>
                <a:off x="543009" y="3911368"/>
                <a:ext cx="3173152" cy="276225"/>
              </a:xfrm>
              <a:prstGeom prst="chevron">
                <a:avLst/>
              </a:prstGeom>
              <a:solidFill>
                <a:schemeClr val="bg1"/>
              </a:solidFill>
              <a:ln w="6350" cap="flat" cmpd="sng" algn="ctr">
                <a:solidFill>
                  <a:srgbClr val="70AD47"/>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Arial" panose="020B0604020202020204" pitchFamily="34" charset="0"/>
                  </a:rPr>
                  <a:t>Prefabrication (IBS)</a:t>
                </a:r>
                <a:r>
                  <a:rPr kumimoji="0" lang="en-GB" sz="1400" b="0" i="0" u="none" strike="noStrike" kern="0" cap="none" spc="0" normalizeH="0" baseline="0" noProof="0" dirty="0">
                    <a:ln>
                      <a:noFill/>
                    </a:ln>
                    <a:solidFill>
                      <a:sysClr val="windowText" lastClr="000000"/>
                    </a:solidFill>
                    <a:effectLst/>
                    <a:uLnTx/>
                    <a:uFillTx/>
                    <a:latin typeface="Arial" panose="020B0604020202020204" pitchFamily="34" charset="0"/>
                    <a:ea typeface="Calibri" panose="020F0502020204030204" pitchFamily="34" charset="0"/>
                    <a:cs typeface="Arial" panose="020B0604020202020204" pitchFamily="34" charset="0"/>
                  </a:rPr>
                  <a:t> </a:t>
                </a:r>
                <a:endParaRPr kumimoji="0" lang="en-MY" sz="1400" b="0" i="0" u="none" strike="noStrike" kern="0" cap="none" spc="0" normalizeH="0" baseline="0" noProof="0" dirty="0">
                  <a:ln>
                    <a:noFill/>
                  </a:ln>
                  <a:solidFill>
                    <a:sysClr val="windowText" lastClr="000000"/>
                  </a:solidFill>
                  <a:effectLst/>
                  <a:uLnTx/>
                  <a:uFillTx/>
                  <a:latin typeface="Arial" panose="020B0604020202020204" pitchFamily="34" charset="0"/>
                  <a:ea typeface="Calibri" panose="020F0502020204030204" pitchFamily="34" charset="0"/>
                  <a:cs typeface="Arial" panose="020B0604020202020204" pitchFamily="34" charset="0"/>
                </a:endParaRPr>
              </a:p>
            </p:txBody>
          </p:sp>
          <p:cxnSp>
            <p:nvCxnSpPr>
              <p:cNvPr id="129" name="Straight Arrow Connector 128">
                <a:extLst>
                  <a:ext uri="{FF2B5EF4-FFF2-40B4-BE49-F238E27FC236}">
                    <a16:creationId xmlns:a16="http://schemas.microsoft.com/office/drawing/2014/main" id="{E42A8B7E-20AD-4F66-8DF3-459C38C0B27C}"/>
                  </a:ext>
                </a:extLst>
              </p:cNvPr>
              <p:cNvCxnSpPr>
                <a:cxnSpLocks/>
                <a:stCxn id="128" idx="3"/>
              </p:cNvCxnSpPr>
              <p:nvPr/>
            </p:nvCxnSpPr>
            <p:spPr>
              <a:xfrm flipV="1">
                <a:off x="3716161" y="4045350"/>
                <a:ext cx="462246" cy="4131"/>
              </a:xfrm>
              <a:prstGeom prst="straightConnector1">
                <a:avLst/>
              </a:prstGeom>
              <a:noFill/>
              <a:ln w="28575" cap="flat" cmpd="sng" algn="ctr">
                <a:solidFill>
                  <a:srgbClr val="FF0000"/>
                </a:solidFill>
                <a:prstDash val="solid"/>
                <a:miter lim="800000"/>
                <a:tailEnd type="triangle"/>
              </a:ln>
              <a:effectLst/>
            </p:spPr>
          </p:cxnSp>
          <p:sp>
            <p:nvSpPr>
              <p:cNvPr id="130" name="Text Box 2">
                <a:extLst>
                  <a:ext uri="{FF2B5EF4-FFF2-40B4-BE49-F238E27FC236}">
                    <a16:creationId xmlns:a16="http://schemas.microsoft.com/office/drawing/2014/main" id="{4F7B47A9-67D5-4101-9F61-D8447A9978EB}"/>
                  </a:ext>
                </a:extLst>
              </p:cNvPr>
              <p:cNvSpPr txBox="1">
                <a:spLocks noChangeArrowheads="1"/>
              </p:cNvSpPr>
              <p:nvPr/>
            </p:nvSpPr>
            <p:spPr bwMode="auto">
              <a:xfrm>
                <a:off x="3139698" y="4106863"/>
                <a:ext cx="2412364" cy="772148"/>
              </a:xfrm>
              <a:prstGeom prst="rect">
                <a:avLst/>
              </a:prstGeom>
              <a:noFill/>
              <a:ln w="9525">
                <a:noFill/>
                <a:miter lim="800000"/>
                <a:headEnd/>
                <a:tailEnd/>
              </a:ln>
            </p:spPr>
            <p:txBody>
              <a:bodyPr rot="0" vert="horz" wrap="square" lIns="91440" tIns="45720" rIns="91440" bIns="45720" anchor="t" anchorCtr="0">
                <a:noAutofit/>
              </a:bodyPr>
              <a:lstStyle/>
              <a:p>
                <a:pPr algn="ctr">
                  <a:lnSpc>
                    <a:spcPct val="107000"/>
                  </a:lnSpc>
                  <a:spcAft>
                    <a:spcPts val="800"/>
                  </a:spcAft>
                </a:pPr>
                <a:r>
                  <a:rPr lang="en-US" sz="1600" i="1" dirty="0">
                    <a:solidFill>
                      <a:schemeClr val="bg1"/>
                    </a:solidFill>
                    <a:latin typeface="Arial" panose="020B0604020202020204" pitchFamily="34" charset="0"/>
                    <a:ea typeface="Calibri" panose="020F0502020204030204" pitchFamily="34" charset="0"/>
                    <a:cs typeface="Times New Roman" panose="02020603050405020304" pitchFamily="18" charset="0"/>
                  </a:rPr>
                  <a:t>Increase </a:t>
                </a:r>
                <a:r>
                  <a:rPr lang="en-US" sz="1600" i="1" dirty="0" err="1">
                    <a:solidFill>
                      <a:schemeClr val="bg1"/>
                    </a:solidFill>
                    <a:latin typeface="Arial" panose="020B0604020202020204" pitchFamily="34" charset="0"/>
                    <a:ea typeface="Calibri" panose="020F0502020204030204" pitchFamily="34" charset="0"/>
                    <a:cs typeface="Times New Roman" panose="02020603050405020304" pitchFamily="18" charset="0"/>
                  </a:rPr>
                  <a:t>labour</a:t>
                </a:r>
                <a:r>
                  <a:rPr lang="en-US" sz="1600" i="1" dirty="0">
                    <a:solidFill>
                      <a:schemeClr val="bg1"/>
                    </a:solidFill>
                    <a:latin typeface="Arial" panose="020B0604020202020204" pitchFamily="34" charset="0"/>
                    <a:ea typeface="Calibri" panose="020F0502020204030204" pitchFamily="34" charset="0"/>
                    <a:cs typeface="Times New Roman" panose="02020603050405020304" pitchFamily="18" charset="0"/>
                  </a:rPr>
                  <a:t> productivity (Repetitive and reduce number of workers)</a:t>
                </a:r>
              </a:p>
            </p:txBody>
          </p:sp>
        </p:grpSp>
        <p:sp>
          <p:nvSpPr>
            <p:cNvPr id="124" name="Text Box 2">
              <a:extLst>
                <a:ext uri="{FF2B5EF4-FFF2-40B4-BE49-F238E27FC236}">
                  <a16:creationId xmlns:a16="http://schemas.microsoft.com/office/drawing/2014/main" id="{602C80EA-244C-43CD-9389-953653E76342}"/>
                </a:ext>
              </a:extLst>
            </p:cNvPr>
            <p:cNvSpPr txBox="1">
              <a:spLocks noChangeArrowheads="1"/>
            </p:cNvSpPr>
            <p:nvPr/>
          </p:nvSpPr>
          <p:spPr bwMode="auto">
            <a:xfrm>
              <a:off x="-39316" y="5689952"/>
              <a:ext cx="3645535" cy="1434143"/>
            </a:xfrm>
            <a:prstGeom prst="rect">
              <a:avLst/>
            </a:prstGeom>
            <a:noFill/>
            <a:ln w="9525">
              <a:noFill/>
              <a:miter lim="800000"/>
              <a:headEnd/>
              <a:tailEnd/>
            </a:ln>
          </p:spPr>
          <p:txBody>
            <a:bodyPr rot="0" vert="horz" wrap="square" lIns="91440" tIns="45720" rIns="91440" bIns="45720" anchor="t" anchorCtr="0">
              <a:noAutofit/>
            </a:bodyPr>
            <a:lstStyle/>
            <a:p>
              <a:pPr marL="342900" lvl="0" indent="-342900">
                <a:lnSpc>
                  <a:spcPct val="107000"/>
                </a:lnSpc>
                <a:spcAft>
                  <a:spcPts val="0"/>
                </a:spcAft>
                <a:buFont typeface="Symbol" panose="05050102010706020507" pitchFamily="18" charset="2"/>
                <a:buChar char=""/>
              </a:pPr>
              <a:r>
                <a:rPr lang="en-GB" sz="1600" i="1" dirty="0">
                  <a:solidFill>
                    <a:schemeClr val="bg1"/>
                  </a:solidFill>
                  <a:latin typeface="Arial" panose="020B0604020202020204" pitchFamily="34" charset="0"/>
                  <a:ea typeface="Calibri" panose="020F0502020204030204" pitchFamily="34" charset="0"/>
                  <a:cs typeface="Times New Roman" panose="02020603050405020304" pitchFamily="18" charset="0"/>
                </a:rPr>
                <a:t>Labour productivity up 4-28% (Source: DPR construction)</a:t>
              </a:r>
              <a:endParaRPr lang="en-MY"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5" name="Arrow: Chevron 124">
              <a:extLst>
                <a:ext uri="{FF2B5EF4-FFF2-40B4-BE49-F238E27FC236}">
                  <a16:creationId xmlns:a16="http://schemas.microsoft.com/office/drawing/2014/main" id="{0978B28F-7BF8-4303-B0DF-BB1B026F8CB5}"/>
                </a:ext>
              </a:extLst>
            </p:cNvPr>
            <p:cNvSpPr/>
            <p:nvPr/>
          </p:nvSpPr>
          <p:spPr>
            <a:xfrm>
              <a:off x="217117" y="4696837"/>
              <a:ext cx="1566336" cy="508826"/>
            </a:xfrm>
            <a:prstGeom prst="chevron">
              <a:avLst/>
            </a:prstGeom>
            <a:gradFill rotWithShape="1">
              <a:gsLst>
                <a:gs pos="0">
                  <a:srgbClr val="FFC000">
                    <a:satMod val="103000"/>
                    <a:lumMod val="102000"/>
                    <a:tint val="94000"/>
                  </a:srgbClr>
                </a:gs>
                <a:gs pos="50000">
                  <a:srgbClr val="FFC000">
                    <a:satMod val="110000"/>
                    <a:lumMod val="100000"/>
                    <a:shade val="100000"/>
                  </a:srgbClr>
                </a:gs>
                <a:gs pos="100000">
                  <a:srgbClr val="FFC000">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600" b="0" i="0" u="none" strike="noStrike" kern="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BIM</a:t>
              </a:r>
              <a:endParaRPr kumimoji="0" lang="en-MY"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cxnSp>
          <p:nvCxnSpPr>
            <p:cNvPr id="126" name="Straight Arrow Connector 125">
              <a:extLst>
                <a:ext uri="{FF2B5EF4-FFF2-40B4-BE49-F238E27FC236}">
                  <a16:creationId xmlns:a16="http://schemas.microsoft.com/office/drawing/2014/main" id="{6E994EAE-B207-4A10-B6AB-764D21C5BEFE}"/>
                </a:ext>
              </a:extLst>
            </p:cNvPr>
            <p:cNvCxnSpPr>
              <a:cxnSpLocks/>
            </p:cNvCxnSpPr>
            <p:nvPr/>
          </p:nvCxnSpPr>
          <p:spPr>
            <a:xfrm>
              <a:off x="1783452" y="4948467"/>
              <a:ext cx="913741" cy="12657"/>
            </a:xfrm>
            <a:prstGeom prst="straightConnector1">
              <a:avLst/>
            </a:prstGeom>
            <a:noFill/>
            <a:ln w="28575" cap="flat" cmpd="sng" algn="ctr">
              <a:solidFill>
                <a:srgbClr val="FF0000"/>
              </a:solidFill>
              <a:prstDash val="solid"/>
              <a:miter lim="800000"/>
              <a:tailEnd type="triangle"/>
            </a:ln>
            <a:effectLst/>
          </p:spPr>
        </p:cxnSp>
      </p:grpSp>
      <p:sp>
        <p:nvSpPr>
          <p:cNvPr id="133" name="TextBox 132">
            <a:extLst>
              <a:ext uri="{FF2B5EF4-FFF2-40B4-BE49-F238E27FC236}">
                <a16:creationId xmlns:a16="http://schemas.microsoft.com/office/drawing/2014/main" id="{F7BADF1A-C17F-4618-9E76-D11942050A05}"/>
              </a:ext>
            </a:extLst>
          </p:cNvPr>
          <p:cNvSpPr txBox="1"/>
          <p:nvPr/>
        </p:nvSpPr>
        <p:spPr>
          <a:xfrm>
            <a:off x="3205539" y="5045629"/>
            <a:ext cx="5876775" cy="646331"/>
          </a:xfrm>
          <a:prstGeom prst="rect">
            <a:avLst/>
          </a:prstGeom>
          <a:noFill/>
        </p:spPr>
        <p:txBody>
          <a:bodyPr wrap="square" rtlCol="0">
            <a:spAutoFit/>
          </a:bodyPr>
          <a:lstStyle/>
          <a:p>
            <a:pPr algn="ctr"/>
            <a:r>
              <a:rPr lang="en-MY" dirty="0">
                <a:solidFill>
                  <a:schemeClr val="bg1"/>
                </a:solidFill>
              </a:rPr>
              <a:t>EARLY COST</a:t>
            </a:r>
          </a:p>
          <a:p>
            <a:pPr algn="ctr"/>
            <a:r>
              <a:rPr lang="en-MY" dirty="0"/>
              <a:t>Software Cost, Upgrading of Hardware, Staff Training</a:t>
            </a:r>
          </a:p>
        </p:txBody>
      </p:sp>
      <p:cxnSp>
        <p:nvCxnSpPr>
          <p:cNvPr id="93" name="Straight Connector 92">
            <a:extLst>
              <a:ext uri="{FF2B5EF4-FFF2-40B4-BE49-F238E27FC236}">
                <a16:creationId xmlns:a16="http://schemas.microsoft.com/office/drawing/2014/main" id="{6950BA2F-BF49-4A57-8764-9C77586C3A3A}"/>
              </a:ext>
            </a:extLst>
          </p:cNvPr>
          <p:cNvCxnSpPr>
            <a:cxnSpLocks/>
          </p:cNvCxnSpPr>
          <p:nvPr/>
        </p:nvCxnSpPr>
        <p:spPr>
          <a:xfrm>
            <a:off x="11195170" y="1807874"/>
            <a:ext cx="0" cy="160846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0399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2E322B-03E6-482C-89FB-864B2A682D4B}"/>
              </a:ext>
            </a:extLst>
          </p:cNvPr>
          <p:cNvSpPr txBox="1"/>
          <p:nvPr/>
        </p:nvSpPr>
        <p:spPr>
          <a:xfrm flipH="1">
            <a:off x="8616199" y="1913510"/>
            <a:ext cx="3109875" cy="922945"/>
          </a:xfrm>
          <a:prstGeom prst="rect">
            <a:avLst/>
          </a:prstGeom>
          <a:noFill/>
        </p:spPr>
        <p:txBody>
          <a:bodyPr wrap="square" rtlCol="0" anchor="ctr">
            <a:spAutoFit/>
          </a:bodyPr>
          <a:lstStyle/>
          <a:p>
            <a:pPr defTabSz="1218987"/>
            <a:r>
              <a:rPr lang="en-US" sz="1799" dirty="0">
                <a:latin typeface="Arial" pitchFamily="34" charset="0"/>
                <a:cs typeface="Arial" pitchFamily="34" charset="0"/>
              </a:rPr>
              <a:t>BIM saves 10% of contract value through clash</a:t>
            </a:r>
          </a:p>
          <a:p>
            <a:pPr defTabSz="1218987"/>
            <a:r>
              <a:rPr lang="en-US" sz="1799" dirty="0">
                <a:latin typeface="Arial" pitchFamily="34" charset="0"/>
                <a:cs typeface="Arial" pitchFamily="34" charset="0"/>
              </a:rPr>
              <a:t>detection</a:t>
            </a:r>
          </a:p>
        </p:txBody>
      </p:sp>
      <p:sp>
        <p:nvSpPr>
          <p:cNvPr id="7" name="TextBox 6">
            <a:extLst>
              <a:ext uri="{FF2B5EF4-FFF2-40B4-BE49-F238E27FC236}">
                <a16:creationId xmlns:a16="http://schemas.microsoft.com/office/drawing/2014/main" id="{F56BD07B-DB52-469B-97A4-DFD78E751FF3}"/>
              </a:ext>
            </a:extLst>
          </p:cNvPr>
          <p:cNvSpPr txBox="1"/>
          <p:nvPr/>
        </p:nvSpPr>
        <p:spPr>
          <a:xfrm flipH="1">
            <a:off x="375230" y="2508928"/>
            <a:ext cx="3109875" cy="922945"/>
          </a:xfrm>
          <a:prstGeom prst="rect">
            <a:avLst/>
          </a:prstGeom>
          <a:noFill/>
        </p:spPr>
        <p:txBody>
          <a:bodyPr wrap="square" rtlCol="0" anchor="ctr">
            <a:spAutoFit/>
          </a:bodyPr>
          <a:lstStyle/>
          <a:p>
            <a:pPr algn="r" defTabSz="1218987"/>
            <a:r>
              <a:rPr lang="en-US" sz="1799" dirty="0">
                <a:latin typeface="Arial" pitchFamily="34" charset="0"/>
                <a:cs typeface="Arial" pitchFamily="34" charset="0"/>
              </a:rPr>
              <a:t>RFIs on BIM projects were decreased from 50% to 100%</a:t>
            </a:r>
          </a:p>
        </p:txBody>
      </p:sp>
      <p:sp>
        <p:nvSpPr>
          <p:cNvPr id="9" name="TextBox 8">
            <a:extLst>
              <a:ext uri="{FF2B5EF4-FFF2-40B4-BE49-F238E27FC236}">
                <a16:creationId xmlns:a16="http://schemas.microsoft.com/office/drawing/2014/main" id="{8E3E039F-288D-41F7-8EDE-4FA1E52199A9}"/>
              </a:ext>
            </a:extLst>
          </p:cNvPr>
          <p:cNvSpPr txBox="1"/>
          <p:nvPr/>
        </p:nvSpPr>
        <p:spPr>
          <a:xfrm flipH="1">
            <a:off x="348343" y="3952630"/>
            <a:ext cx="3109875" cy="922945"/>
          </a:xfrm>
          <a:prstGeom prst="rect">
            <a:avLst/>
          </a:prstGeom>
          <a:noFill/>
        </p:spPr>
        <p:txBody>
          <a:bodyPr wrap="square" rtlCol="0" anchor="ctr">
            <a:spAutoFit/>
          </a:bodyPr>
          <a:lstStyle/>
          <a:p>
            <a:pPr algn="r" defTabSz="1218987"/>
            <a:r>
              <a:rPr lang="en-US" sz="1799" dirty="0">
                <a:latin typeface="Arial" pitchFamily="34" charset="0"/>
                <a:cs typeface="Arial" pitchFamily="34" charset="0"/>
              </a:rPr>
              <a:t>Drawing coordination through multiple discipline can save time and cost</a:t>
            </a:r>
          </a:p>
        </p:txBody>
      </p:sp>
      <p:sp>
        <p:nvSpPr>
          <p:cNvPr id="10" name="TextBox 9">
            <a:extLst>
              <a:ext uri="{FF2B5EF4-FFF2-40B4-BE49-F238E27FC236}">
                <a16:creationId xmlns:a16="http://schemas.microsoft.com/office/drawing/2014/main" id="{3F40FBAD-B353-4699-85F6-75BD5A18215F}"/>
              </a:ext>
            </a:extLst>
          </p:cNvPr>
          <p:cNvSpPr txBox="1"/>
          <p:nvPr/>
        </p:nvSpPr>
        <p:spPr>
          <a:xfrm flipH="1">
            <a:off x="7840886" y="4418694"/>
            <a:ext cx="3762949" cy="1476686"/>
          </a:xfrm>
          <a:prstGeom prst="rect">
            <a:avLst/>
          </a:prstGeom>
          <a:noFill/>
        </p:spPr>
        <p:txBody>
          <a:bodyPr wrap="square" rtlCol="0" anchor="ctr">
            <a:spAutoFit/>
          </a:bodyPr>
          <a:lstStyle/>
          <a:p>
            <a:pPr algn="just" defTabSz="1218987"/>
            <a:r>
              <a:rPr lang="en-US" sz="1799" dirty="0">
                <a:latin typeface="Arial" pitchFamily="34" charset="0"/>
                <a:cs typeface="Arial" pitchFamily="34" charset="0"/>
              </a:rPr>
              <a:t>The design process has been estimated as 10% faster and 80% more accurate than the traditional designing method (I. </a:t>
            </a:r>
            <a:r>
              <a:rPr lang="en-US" sz="1799" dirty="0" err="1">
                <a:latin typeface="Arial" pitchFamily="34" charset="0"/>
                <a:cs typeface="Arial" pitchFamily="34" charset="0"/>
              </a:rPr>
              <a:t>Czmoch</a:t>
            </a:r>
            <a:r>
              <a:rPr lang="en-US" sz="1799" dirty="0">
                <a:latin typeface="Arial" pitchFamily="34" charset="0"/>
                <a:cs typeface="Arial" pitchFamily="34" charset="0"/>
              </a:rPr>
              <a:t> &amp; </a:t>
            </a:r>
            <a:r>
              <a:rPr lang="en-US" sz="1799" dirty="0" err="1">
                <a:latin typeface="Arial" pitchFamily="34" charset="0"/>
                <a:cs typeface="Arial" pitchFamily="34" charset="0"/>
              </a:rPr>
              <a:t>A.Pękala</a:t>
            </a:r>
            <a:r>
              <a:rPr lang="en-US" sz="1799" dirty="0">
                <a:latin typeface="Arial" pitchFamily="34" charset="0"/>
                <a:cs typeface="Arial" pitchFamily="34" charset="0"/>
              </a:rPr>
              <a:t>, 2014)</a:t>
            </a:r>
          </a:p>
        </p:txBody>
      </p:sp>
      <p:grpSp>
        <p:nvGrpSpPr>
          <p:cNvPr id="11" name="Group 10">
            <a:extLst>
              <a:ext uri="{FF2B5EF4-FFF2-40B4-BE49-F238E27FC236}">
                <a16:creationId xmlns:a16="http://schemas.microsoft.com/office/drawing/2014/main" id="{A03BD13F-29EE-41DD-AD6F-F8E73CF3EA6C}"/>
              </a:ext>
            </a:extLst>
          </p:cNvPr>
          <p:cNvGrpSpPr/>
          <p:nvPr/>
        </p:nvGrpSpPr>
        <p:grpSpPr>
          <a:xfrm>
            <a:off x="3433311" y="976562"/>
            <a:ext cx="5071157" cy="4898142"/>
            <a:chOff x="3743702" y="1600676"/>
            <a:chExt cx="5071157" cy="4898142"/>
          </a:xfrm>
        </p:grpSpPr>
        <p:sp>
          <p:nvSpPr>
            <p:cNvPr id="12" name="Oval 11">
              <a:extLst>
                <a:ext uri="{FF2B5EF4-FFF2-40B4-BE49-F238E27FC236}">
                  <a16:creationId xmlns:a16="http://schemas.microsoft.com/office/drawing/2014/main" id="{4D9743E5-2BA5-43E1-AF77-6B0B6AB20C60}"/>
                </a:ext>
              </a:extLst>
            </p:cNvPr>
            <p:cNvSpPr/>
            <p:nvPr/>
          </p:nvSpPr>
          <p:spPr>
            <a:xfrm>
              <a:off x="5533157" y="5104963"/>
              <a:ext cx="1414819" cy="411265"/>
            </a:xfrm>
            <a:prstGeom prst="ellipse">
              <a:avLst/>
            </a:prstGeom>
            <a:noFill/>
            <a:ln w="25400" cap="flat" cmpd="sng" algn="ctr">
              <a:solidFill>
                <a:srgbClr val="0779B7"/>
              </a:solidFill>
              <a:prstDash val="solid"/>
            </a:ln>
            <a:effectLst/>
            <a:scene3d>
              <a:camera prst="perspectiveRelaxed" fov="7200000">
                <a:rot lat="18600000" lon="0" rev="0"/>
              </a:camera>
              <a:lightRig rig="threePt" dir="t"/>
            </a:scene3d>
            <a:sp3d prstMaterial="clear">
              <a:bevelT w="0" h="762000"/>
              <a:bevelB w="0" h="254000"/>
            </a:sp3d>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a:ln>
                  <a:noFill/>
                </a:ln>
                <a:solidFill>
                  <a:prstClr val="white"/>
                </a:solidFill>
                <a:effectLst/>
                <a:uLnTx/>
                <a:uFillTx/>
                <a:latin typeface="Calibri"/>
                <a:ea typeface="+mn-ea"/>
                <a:cs typeface="+mn-cs"/>
              </a:endParaRPr>
            </a:p>
          </p:txBody>
        </p:sp>
        <p:sp>
          <p:nvSpPr>
            <p:cNvPr id="13" name="Oval 12">
              <a:extLst>
                <a:ext uri="{FF2B5EF4-FFF2-40B4-BE49-F238E27FC236}">
                  <a16:creationId xmlns:a16="http://schemas.microsoft.com/office/drawing/2014/main" id="{7BC19457-3FFB-4A1D-BCB2-3ABF1B2A5C5D}"/>
                </a:ext>
              </a:extLst>
            </p:cNvPr>
            <p:cNvSpPr/>
            <p:nvPr/>
          </p:nvSpPr>
          <p:spPr>
            <a:xfrm>
              <a:off x="5249240" y="4419341"/>
              <a:ext cx="1961533" cy="411265"/>
            </a:xfrm>
            <a:prstGeom prst="ellipse">
              <a:avLst/>
            </a:prstGeom>
            <a:noFill/>
            <a:ln w="25400" cap="flat" cmpd="sng" algn="ctr">
              <a:solidFill>
                <a:srgbClr val="0779B7"/>
              </a:solidFill>
              <a:prstDash val="solid"/>
            </a:ln>
            <a:effectLst/>
            <a:scene3d>
              <a:camera prst="perspectiveRelaxed" fov="6000000">
                <a:rot lat="20100000" lon="0" rev="0"/>
              </a:camera>
              <a:lightRig rig="threePt" dir="t"/>
            </a:scene3d>
            <a:sp3d prstMaterial="clear">
              <a:bevelT w="0" h="1689100"/>
              <a:bevelB w="0" h="254000"/>
            </a:sp3d>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a:ln>
                  <a:noFill/>
                </a:ln>
                <a:solidFill>
                  <a:prstClr val="white"/>
                </a:solidFill>
                <a:effectLst/>
                <a:uLnTx/>
                <a:uFillTx/>
                <a:latin typeface="Calibri"/>
                <a:ea typeface="+mn-ea"/>
                <a:cs typeface="+mn-cs"/>
              </a:endParaRPr>
            </a:p>
          </p:txBody>
        </p:sp>
        <p:sp>
          <p:nvSpPr>
            <p:cNvPr id="14" name="Oval 13">
              <a:extLst>
                <a:ext uri="{FF2B5EF4-FFF2-40B4-BE49-F238E27FC236}">
                  <a16:creationId xmlns:a16="http://schemas.microsoft.com/office/drawing/2014/main" id="{77A1A0D7-DD52-4942-8589-81AA110AA425}"/>
                </a:ext>
              </a:extLst>
            </p:cNvPr>
            <p:cNvSpPr/>
            <p:nvPr/>
          </p:nvSpPr>
          <p:spPr>
            <a:xfrm>
              <a:off x="4906333" y="3635908"/>
              <a:ext cx="2646569" cy="554894"/>
            </a:xfrm>
            <a:prstGeom prst="ellipse">
              <a:avLst/>
            </a:prstGeom>
            <a:noFill/>
            <a:ln w="25400" cap="flat" cmpd="sng" algn="ctr">
              <a:solidFill>
                <a:srgbClr val="0779B7"/>
              </a:solidFill>
              <a:prstDash val="solid"/>
            </a:ln>
            <a:effectLst/>
            <a:scene3d>
              <a:camera prst="perspectiveRelaxed" fov="6000000">
                <a:rot lat="20100000" lon="0" rev="0"/>
              </a:camera>
              <a:lightRig rig="threePt" dir="t"/>
            </a:scene3d>
            <a:sp3d prstMaterial="clear">
              <a:bevelT w="0" h="1689100"/>
              <a:bevelB w="0" h="254000"/>
            </a:sp3d>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a:ln>
                  <a:noFill/>
                </a:ln>
                <a:solidFill>
                  <a:prstClr val="white"/>
                </a:solidFill>
                <a:effectLst/>
                <a:uLnTx/>
                <a:uFillTx/>
                <a:latin typeface="Calibri"/>
                <a:ea typeface="+mn-ea"/>
                <a:cs typeface="+mn-cs"/>
              </a:endParaRPr>
            </a:p>
          </p:txBody>
        </p:sp>
        <p:sp>
          <p:nvSpPr>
            <p:cNvPr id="15" name="Oval 14">
              <a:extLst>
                <a:ext uri="{FF2B5EF4-FFF2-40B4-BE49-F238E27FC236}">
                  <a16:creationId xmlns:a16="http://schemas.microsoft.com/office/drawing/2014/main" id="{BB5B62E8-856F-48DB-85B4-A5A32F97E225}"/>
                </a:ext>
              </a:extLst>
            </p:cNvPr>
            <p:cNvSpPr/>
            <p:nvPr/>
          </p:nvSpPr>
          <p:spPr>
            <a:xfrm>
              <a:off x="4402859" y="2591019"/>
              <a:ext cx="3629113" cy="878135"/>
            </a:xfrm>
            <a:prstGeom prst="ellipse">
              <a:avLst/>
            </a:prstGeom>
            <a:noFill/>
            <a:ln w="25400" cap="flat" cmpd="sng" algn="ctr">
              <a:solidFill>
                <a:srgbClr val="0779B7"/>
              </a:solidFill>
              <a:prstDash val="solid"/>
            </a:ln>
            <a:effectLst/>
            <a:scene3d>
              <a:camera prst="perspectiveRelaxed" fov="6000000">
                <a:rot lat="19800000" lon="0" rev="0"/>
              </a:camera>
              <a:lightRig rig="threePt" dir="t"/>
            </a:scene3d>
            <a:sp3d prstMaterial="clear">
              <a:bevelT w="0" h="1689100"/>
              <a:bevelB w="0" h="254000"/>
            </a:sp3d>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a:ln>
                  <a:noFill/>
                </a:ln>
                <a:solidFill>
                  <a:prstClr val="white"/>
                </a:solidFill>
                <a:effectLst/>
                <a:uLnTx/>
                <a:uFillTx/>
                <a:latin typeface="Calibri"/>
                <a:ea typeface="+mn-ea"/>
                <a:cs typeface="+mn-cs"/>
              </a:endParaRPr>
            </a:p>
          </p:txBody>
        </p:sp>
        <p:sp>
          <p:nvSpPr>
            <p:cNvPr id="16" name="Oval 15">
              <a:extLst>
                <a:ext uri="{FF2B5EF4-FFF2-40B4-BE49-F238E27FC236}">
                  <a16:creationId xmlns:a16="http://schemas.microsoft.com/office/drawing/2014/main" id="{E706F679-3162-4924-90B9-922D79B19002}"/>
                </a:ext>
              </a:extLst>
            </p:cNvPr>
            <p:cNvSpPr/>
            <p:nvPr/>
          </p:nvSpPr>
          <p:spPr>
            <a:xfrm>
              <a:off x="3743702" y="1600676"/>
              <a:ext cx="4907557" cy="1104200"/>
            </a:xfrm>
            <a:prstGeom prst="ellipse">
              <a:avLst/>
            </a:prstGeom>
            <a:noFill/>
            <a:ln w="25400" cap="flat" cmpd="sng" algn="ctr">
              <a:solidFill>
                <a:srgbClr val="0779B7"/>
              </a:solidFill>
              <a:prstDash val="solid"/>
            </a:ln>
            <a:effectLst/>
            <a:scene3d>
              <a:camera prst="perspectiveRelaxed" fov="6000000">
                <a:rot lat="19800000" lon="0" rev="0"/>
              </a:camera>
              <a:lightRig rig="threePt" dir="t"/>
            </a:scene3d>
            <a:sp3d prstMaterial="clear">
              <a:bevelT w="0" h="1689100"/>
              <a:bevelB w="0" h="596900"/>
            </a:sp3d>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a:ln>
                  <a:noFill/>
                </a:ln>
                <a:solidFill>
                  <a:prstClr val="white"/>
                </a:solidFill>
                <a:effectLst/>
                <a:uLnTx/>
                <a:uFillTx/>
                <a:latin typeface="Calibri"/>
                <a:ea typeface="+mn-ea"/>
                <a:cs typeface="+mn-cs"/>
              </a:endParaRPr>
            </a:p>
          </p:txBody>
        </p:sp>
        <p:cxnSp>
          <p:nvCxnSpPr>
            <p:cNvPr id="22" name="Straight Arrow Connector 21">
              <a:extLst>
                <a:ext uri="{FF2B5EF4-FFF2-40B4-BE49-F238E27FC236}">
                  <a16:creationId xmlns:a16="http://schemas.microsoft.com/office/drawing/2014/main" id="{9C87E7C1-8925-4402-97BD-ECF4A18E4C8D}"/>
                </a:ext>
              </a:extLst>
            </p:cNvPr>
            <p:cNvCxnSpPr/>
            <p:nvPr/>
          </p:nvCxnSpPr>
          <p:spPr>
            <a:xfrm rot="10800000">
              <a:off x="4037549" y="3604886"/>
              <a:ext cx="501892" cy="1588"/>
            </a:xfrm>
            <a:prstGeom prst="straightConnector1">
              <a:avLst/>
            </a:prstGeom>
            <a:noFill/>
            <a:ln w="9525" cap="flat" cmpd="sng" algn="ctr">
              <a:solidFill>
                <a:srgbClr val="FFFFFF">
                  <a:lumMod val="50000"/>
                </a:srgbClr>
              </a:solidFill>
              <a:prstDash val="solid"/>
              <a:headEnd type="none"/>
              <a:tailEnd type="oval"/>
            </a:ln>
            <a:effectLst/>
          </p:spPr>
        </p:cxnSp>
        <p:cxnSp>
          <p:nvCxnSpPr>
            <p:cNvPr id="23" name="Straight Arrow Connector 22">
              <a:extLst>
                <a:ext uri="{FF2B5EF4-FFF2-40B4-BE49-F238E27FC236}">
                  <a16:creationId xmlns:a16="http://schemas.microsoft.com/office/drawing/2014/main" id="{C525697A-9B02-4E8A-915A-26A35CBD4302}"/>
                </a:ext>
              </a:extLst>
            </p:cNvPr>
            <p:cNvCxnSpPr/>
            <p:nvPr/>
          </p:nvCxnSpPr>
          <p:spPr>
            <a:xfrm rot="10800000">
              <a:off x="4037548" y="5042986"/>
              <a:ext cx="990342" cy="1588"/>
            </a:xfrm>
            <a:prstGeom prst="straightConnector1">
              <a:avLst/>
            </a:prstGeom>
            <a:noFill/>
            <a:ln w="9525" cap="flat" cmpd="sng" algn="ctr">
              <a:solidFill>
                <a:srgbClr val="FFFFFF">
                  <a:lumMod val="50000"/>
                </a:srgbClr>
              </a:solidFill>
              <a:prstDash val="solid"/>
              <a:tailEnd type="oval"/>
            </a:ln>
            <a:effectLst/>
          </p:spPr>
        </p:cxnSp>
        <p:cxnSp>
          <p:nvCxnSpPr>
            <p:cNvPr id="24" name="Straight Arrow Connector 23">
              <a:extLst>
                <a:ext uri="{FF2B5EF4-FFF2-40B4-BE49-F238E27FC236}">
                  <a16:creationId xmlns:a16="http://schemas.microsoft.com/office/drawing/2014/main" id="{C5EA3E44-B6FF-4831-AD87-5C294E244AA1}"/>
                </a:ext>
              </a:extLst>
            </p:cNvPr>
            <p:cNvCxnSpPr/>
            <p:nvPr/>
          </p:nvCxnSpPr>
          <p:spPr>
            <a:xfrm>
              <a:off x="7175586" y="5736049"/>
              <a:ext cx="823331" cy="1588"/>
            </a:xfrm>
            <a:prstGeom prst="straightConnector1">
              <a:avLst/>
            </a:prstGeom>
            <a:noFill/>
            <a:ln w="9525" cap="flat" cmpd="sng" algn="ctr">
              <a:solidFill>
                <a:srgbClr val="FFFFFF">
                  <a:lumMod val="50000"/>
                </a:srgbClr>
              </a:solidFill>
              <a:prstDash val="solid"/>
              <a:tailEnd type="oval"/>
            </a:ln>
            <a:effectLst/>
          </p:spPr>
        </p:cxnSp>
        <p:cxnSp>
          <p:nvCxnSpPr>
            <p:cNvPr id="26" name="Straight Arrow Connector 25">
              <a:extLst>
                <a:ext uri="{FF2B5EF4-FFF2-40B4-BE49-F238E27FC236}">
                  <a16:creationId xmlns:a16="http://schemas.microsoft.com/office/drawing/2014/main" id="{88C472D3-BAD6-4E66-BAD1-5964ABB710B5}"/>
                </a:ext>
              </a:extLst>
            </p:cNvPr>
            <p:cNvCxnSpPr/>
            <p:nvPr/>
          </p:nvCxnSpPr>
          <p:spPr>
            <a:xfrm>
              <a:off x="8303636" y="2971919"/>
              <a:ext cx="511223" cy="1588"/>
            </a:xfrm>
            <a:prstGeom prst="straightConnector1">
              <a:avLst/>
            </a:prstGeom>
            <a:noFill/>
            <a:ln w="9525" cap="flat" cmpd="sng" algn="ctr">
              <a:solidFill>
                <a:srgbClr val="FFFFFF">
                  <a:lumMod val="50000"/>
                </a:srgbClr>
              </a:solidFill>
              <a:prstDash val="solid"/>
              <a:tailEnd type="oval"/>
            </a:ln>
            <a:effectLst/>
          </p:spPr>
        </p:cxnSp>
        <p:sp>
          <p:nvSpPr>
            <p:cNvPr id="27" name="Oval 26">
              <a:extLst>
                <a:ext uri="{FF2B5EF4-FFF2-40B4-BE49-F238E27FC236}">
                  <a16:creationId xmlns:a16="http://schemas.microsoft.com/office/drawing/2014/main" id="{FE246E9A-C5B8-44FF-9771-E6A2C19EA938}"/>
                </a:ext>
              </a:extLst>
            </p:cNvPr>
            <p:cNvSpPr/>
            <p:nvPr/>
          </p:nvSpPr>
          <p:spPr>
            <a:xfrm>
              <a:off x="5639140" y="6280716"/>
              <a:ext cx="1280040" cy="218102"/>
            </a:xfrm>
            <a:prstGeom prst="ellipse">
              <a:avLst/>
            </a:prstGeom>
            <a:gradFill flip="none" rotWithShape="1">
              <a:gsLst>
                <a:gs pos="0">
                  <a:srgbClr val="000000">
                    <a:lumMod val="65000"/>
                    <a:lumOff val="35000"/>
                    <a:alpha val="52000"/>
                  </a:srgbClr>
                </a:gs>
                <a:gs pos="100000">
                  <a:srgbClr val="000000">
                    <a:alpha val="0"/>
                  </a:srgbClr>
                </a:gs>
              </a:gsLst>
              <a:path path="shape">
                <a:fillToRect l="50000" t="50000" r="50000" b="50000"/>
              </a:path>
              <a:tileRect/>
            </a:gradFill>
            <a:ln w="25400" cap="flat" cmpd="sng" algn="ctr">
              <a:noFill/>
              <a:prstDash val="solid"/>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sysClr val="window" lastClr="FFFFFF"/>
                </a:solidFill>
                <a:effectLst/>
                <a:uLnTx/>
                <a:uFillTx/>
                <a:latin typeface="Calibri"/>
              </a:endParaRPr>
            </a:p>
          </p:txBody>
        </p:sp>
      </p:grpSp>
      <p:sp>
        <p:nvSpPr>
          <p:cNvPr id="38" name="Arrow: Pentagon 347">
            <a:extLst>
              <a:ext uri="{FF2B5EF4-FFF2-40B4-BE49-F238E27FC236}">
                <a16:creationId xmlns:a16="http://schemas.microsoft.com/office/drawing/2014/main" id="{3E05673D-9D5F-415A-AE4A-0215A0541907}"/>
              </a:ext>
            </a:extLst>
          </p:cNvPr>
          <p:cNvSpPr>
            <a:spLocks noChangeArrowheads="1"/>
          </p:cNvSpPr>
          <p:nvPr/>
        </p:nvSpPr>
        <p:spPr bwMode="auto">
          <a:xfrm>
            <a:off x="198107" y="177915"/>
            <a:ext cx="10261284" cy="572881"/>
          </a:xfrm>
          <a:prstGeom prst="homePlate">
            <a:avLst>
              <a:gd name="adj" fmla="val 50159"/>
            </a:avLst>
          </a:prstGeom>
          <a:gradFill rotWithShape="1">
            <a:gsLst>
              <a:gs pos="0">
                <a:srgbClr val="A8B7DF"/>
              </a:gs>
              <a:gs pos="50000">
                <a:srgbClr val="9AABD9"/>
              </a:gs>
              <a:gs pos="100000">
                <a:srgbClr val="879ED7"/>
              </a:gs>
            </a:gsLst>
            <a:lin ang="5400000"/>
          </a:gradFill>
          <a:ln w="6350">
            <a:solidFill>
              <a:srgbClr val="4472C4"/>
            </a:solidFill>
            <a:miter lim="800000"/>
            <a:headEnd/>
            <a:tailEnd/>
          </a:ln>
        </p:spPr>
        <p:txBody>
          <a:bodyPr vert="horz" wrap="square" lIns="91440" tIns="45720" rIns="91440" bIns="45720" numCol="1" anchor="ctr" anchorCtr="0" compatLnSpc="1">
            <a:prstTxWarp prst="textNoShape">
              <a:avLst/>
            </a:prstTxWarp>
          </a:bodyPr>
          <a:lstStyle/>
          <a:p>
            <a:r>
              <a:rPr lang="en-MY" dirty="0"/>
              <a:t>Construction Drawing</a:t>
            </a:r>
          </a:p>
        </p:txBody>
      </p:sp>
      <p:sp>
        <p:nvSpPr>
          <p:cNvPr id="45" name="Oval 44">
            <a:extLst>
              <a:ext uri="{FF2B5EF4-FFF2-40B4-BE49-F238E27FC236}">
                <a16:creationId xmlns:a16="http://schemas.microsoft.com/office/drawing/2014/main" id="{6066F27B-569F-40CE-BAAF-59AAFEF9C560}"/>
              </a:ext>
            </a:extLst>
          </p:cNvPr>
          <p:cNvSpPr/>
          <p:nvPr/>
        </p:nvSpPr>
        <p:spPr>
          <a:xfrm>
            <a:off x="5676831" y="2112511"/>
            <a:ext cx="555666" cy="555666"/>
          </a:xfrm>
          <a:prstGeom prst="ellipse">
            <a:avLst/>
          </a:prstGeom>
          <a:solidFill>
            <a:srgbClr val="0779B7"/>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dirty="0">
              <a:ln>
                <a:noFill/>
              </a:ln>
              <a:solidFill>
                <a:prstClr val="white"/>
              </a:solidFill>
              <a:effectLst/>
              <a:uLnTx/>
              <a:uFillTx/>
              <a:latin typeface="Calibri"/>
              <a:ea typeface="+mn-ea"/>
              <a:cs typeface="+mn-cs"/>
            </a:endParaRPr>
          </a:p>
        </p:txBody>
      </p:sp>
      <p:sp>
        <p:nvSpPr>
          <p:cNvPr id="46" name="TextBox 45">
            <a:extLst>
              <a:ext uri="{FF2B5EF4-FFF2-40B4-BE49-F238E27FC236}">
                <a16:creationId xmlns:a16="http://schemas.microsoft.com/office/drawing/2014/main" id="{427B9D36-7028-4E75-AB3F-CFDE71447492}"/>
              </a:ext>
            </a:extLst>
          </p:cNvPr>
          <p:cNvSpPr txBox="1"/>
          <p:nvPr/>
        </p:nvSpPr>
        <p:spPr>
          <a:xfrm>
            <a:off x="5690202" y="2228981"/>
            <a:ext cx="543739" cy="307777"/>
          </a:xfrm>
          <a:prstGeom prst="rect">
            <a:avLst/>
          </a:prstGeom>
          <a:noFill/>
        </p:spPr>
        <p:txBody>
          <a:bodyPr wrap="none" rtlCol="0" anchor="ctr">
            <a:spAutoFit/>
          </a:bodyPr>
          <a:lstStyle/>
          <a:p>
            <a:pPr algn="ctr" defTabSz="1218987"/>
            <a:r>
              <a:rPr lang="en-US" sz="1400" dirty="0">
                <a:solidFill>
                  <a:prstClr val="white"/>
                </a:solidFill>
                <a:latin typeface="Arial" pitchFamily="34" charset="0"/>
                <a:cs typeface="Arial" pitchFamily="34" charset="0"/>
              </a:rPr>
              <a:t>10%</a:t>
            </a:r>
          </a:p>
        </p:txBody>
      </p:sp>
      <p:sp>
        <p:nvSpPr>
          <p:cNvPr id="48" name="Oval 47">
            <a:extLst>
              <a:ext uri="{FF2B5EF4-FFF2-40B4-BE49-F238E27FC236}">
                <a16:creationId xmlns:a16="http://schemas.microsoft.com/office/drawing/2014/main" id="{F6D520C7-76D7-4A4F-9EAE-7EDBDE63847D}"/>
              </a:ext>
            </a:extLst>
          </p:cNvPr>
          <p:cNvSpPr/>
          <p:nvPr/>
        </p:nvSpPr>
        <p:spPr>
          <a:xfrm>
            <a:off x="5666509" y="2864302"/>
            <a:ext cx="555666" cy="555666"/>
          </a:xfrm>
          <a:prstGeom prst="ellipse">
            <a:avLst/>
          </a:prstGeom>
          <a:solidFill>
            <a:srgbClr val="0779B7"/>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dirty="0">
              <a:ln>
                <a:noFill/>
              </a:ln>
              <a:solidFill>
                <a:prstClr val="white"/>
              </a:solidFill>
              <a:effectLst/>
              <a:uLnTx/>
              <a:uFillTx/>
              <a:latin typeface="Calibri"/>
              <a:ea typeface="+mn-ea"/>
              <a:cs typeface="+mn-cs"/>
            </a:endParaRPr>
          </a:p>
        </p:txBody>
      </p:sp>
      <p:sp>
        <p:nvSpPr>
          <p:cNvPr id="49" name="TextBox 48">
            <a:extLst>
              <a:ext uri="{FF2B5EF4-FFF2-40B4-BE49-F238E27FC236}">
                <a16:creationId xmlns:a16="http://schemas.microsoft.com/office/drawing/2014/main" id="{9D79E674-AB7B-41B8-875D-9CE3E58230C1}"/>
              </a:ext>
            </a:extLst>
          </p:cNvPr>
          <p:cNvSpPr txBox="1"/>
          <p:nvPr/>
        </p:nvSpPr>
        <p:spPr>
          <a:xfrm>
            <a:off x="5679880" y="2980772"/>
            <a:ext cx="543739" cy="307777"/>
          </a:xfrm>
          <a:prstGeom prst="rect">
            <a:avLst/>
          </a:prstGeom>
          <a:noFill/>
        </p:spPr>
        <p:txBody>
          <a:bodyPr wrap="none" rtlCol="0" anchor="ctr">
            <a:spAutoFit/>
          </a:bodyPr>
          <a:lstStyle/>
          <a:p>
            <a:pPr algn="ctr" defTabSz="1218987"/>
            <a:r>
              <a:rPr lang="en-US" sz="1400" dirty="0">
                <a:solidFill>
                  <a:prstClr val="white"/>
                </a:solidFill>
                <a:latin typeface="Arial" pitchFamily="34" charset="0"/>
                <a:cs typeface="Arial" pitchFamily="34" charset="0"/>
              </a:rPr>
              <a:t>50%</a:t>
            </a:r>
          </a:p>
        </p:txBody>
      </p:sp>
      <p:sp>
        <p:nvSpPr>
          <p:cNvPr id="25" name="Oval 24">
            <a:extLst>
              <a:ext uri="{FF2B5EF4-FFF2-40B4-BE49-F238E27FC236}">
                <a16:creationId xmlns:a16="http://schemas.microsoft.com/office/drawing/2014/main" id="{BB742474-3706-4F32-ACD0-D695C4EC2CFC}"/>
              </a:ext>
            </a:extLst>
          </p:cNvPr>
          <p:cNvSpPr/>
          <p:nvPr/>
        </p:nvSpPr>
        <p:spPr>
          <a:xfrm>
            <a:off x="5675387" y="4873362"/>
            <a:ext cx="555666" cy="555666"/>
          </a:xfrm>
          <a:prstGeom prst="ellipse">
            <a:avLst/>
          </a:prstGeom>
          <a:solidFill>
            <a:srgbClr val="0779B7"/>
          </a:solidFill>
          <a:ln w="25400" cap="flat" cmpd="sng" algn="ctr">
            <a:noFill/>
            <a:prstDash val="solid"/>
          </a:ln>
          <a:effectLst/>
        </p:spPr>
        <p:txBody>
          <a:bodyPr rtlCol="0" anchor="ctr"/>
          <a:lstStyle/>
          <a:p>
            <a:pPr marL="0" marR="0" lvl="0" indent="0" algn="ctr" defTabSz="1218987" eaLnBrk="1" fontAlgn="auto" latinLnBrk="0" hangingPunct="1">
              <a:lnSpc>
                <a:spcPct val="100000"/>
              </a:lnSpc>
              <a:spcBef>
                <a:spcPts val="0"/>
              </a:spcBef>
              <a:spcAft>
                <a:spcPts val="0"/>
              </a:spcAft>
              <a:buClrTx/>
              <a:buSzTx/>
              <a:buFontTx/>
              <a:buNone/>
              <a:tabLst/>
              <a:defRPr/>
            </a:pPr>
            <a:endParaRPr kumimoji="0" lang="en-US" sz="2399" b="0" i="0" u="none" strike="noStrike" kern="0" cap="none" spc="0" normalizeH="0" baseline="0" noProof="0" dirty="0">
              <a:ln>
                <a:noFill/>
              </a:ln>
              <a:solidFill>
                <a:prstClr val="white"/>
              </a:solidFill>
              <a:effectLst/>
              <a:uLnTx/>
              <a:uFillTx/>
              <a:latin typeface="Calibri"/>
              <a:ea typeface="+mn-ea"/>
              <a:cs typeface="+mn-cs"/>
            </a:endParaRPr>
          </a:p>
        </p:txBody>
      </p:sp>
      <p:sp>
        <p:nvSpPr>
          <p:cNvPr id="28" name="TextBox 27">
            <a:extLst>
              <a:ext uri="{FF2B5EF4-FFF2-40B4-BE49-F238E27FC236}">
                <a16:creationId xmlns:a16="http://schemas.microsoft.com/office/drawing/2014/main" id="{6C00380C-3BE6-4640-9635-5A0501360356}"/>
              </a:ext>
            </a:extLst>
          </p:cNvPr>
          <p:cNvSpPr txBox="1"/>
          <p:nvPr/>
        </p:nvSpPr>
        <p:spPr>
          <a:xfrm>
            <a:off x="5688758" y="4989832"/>
            <a:ext cx="543739" cy="307777"/>
          </a:xfrm>
          <a:prstGeom prst="rect">
            <a:avLst/>
          </a:prstGeom>
          <a:noFill/>
        </p:spPr>
        <p:txBody>
          <a:bodyPr wrap="none" rtlCol="0" anchor="ctr">
            <a:spAutoFit/>
          </a:bodyPr>
          <a:lstStyle/>
          <a:p>
            <a:pPr algn="ctr" defTabSz="1218987"/>
            <a:r>
              <a:rPr lang="en-US" sz="1400" dirty="0">
                <a:solidFill>
                  <a:prstClr val="white"/>
                </a:solidFill>
                <a:latin typeface="Arial" pitchFamily="34" charset="0"/>
                <a:cs typeface="Arial" pitchFamily="34" charset="0"/>
              </a:rPr>
              <a:t>10%</a:t>
            </a:r>
          </a:p>
        </p:txBody>
      </p:sp>
    </p:spTree>
    <p:extLst>
      <p:ext uri="{BB962C8B-B14F-4D97-AF65-F5344CB8AC3E}">
        <p14:creationId xmlns:p14="http://schemas.microsoft.com/office/powerpoint/2010/main" val="408195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9175D3FB-9F5A-4B61-AC02-1BD130F537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293" y="243159"/>
            <a:ext cx="718163" cy="718163"/>
          </a:xfrm>
          <a:prstGeom prst="rect">
            <a:avLst/>
          </a:prstGeom>
        </p:spPr>
      </p:pic>
      <p:sp>
        <p:nvSpPr>
          <p:cNvPr id="5" name="TextBox 4">
            <a:extLst>
              <a:ext uri="{FF2B5EF4-FFF2-40B4-BE49-F238E27FC236}">
                <a16:creationId xmlns:a16="http://schemas.microsoft.com/office/drawing/2014/main" id="{3EBEA27A-77AA-4BBC-9266-A81130DA87EB}"/>
              </a:ext>
            </a:extLst>
          </p:cNvPr>
          <p:cNvSpPr txBox="1"/>
          <p:nvPr/>
        </p:nvSpPr>
        <p:spPr>
          <a:xfrm>
            <a:off x="1001456" y="237798"/>
            <a:ext cx="8030818" cy="707886"/>
          </a:xfrm>
          <a:prstGeom prst="rect">
            <a:avLst/>
          </a:prstGeom>
          <a:noFill/>
          <a:ln w="15875">
            <a:solidFill>
              <a:srgbClr val="FF0000"/>
            </a:solidFill>
          </a:ln>
        </p:spPr>
        <p:txBody>
          <a:bodyPr wrap="square" rtlCol="0">
            <a:spAutoFit/>
          </a:bodyPr>
          <a:lstStyle/>
          <a:p>
            <a:r>
              <a:rPr lang="en-MY" sz="4000" dirty="0">
                <a:latin typeface="Cambria" panose="02040503050406030204" pitchFamily="18" charset="0"/>
              </a:rPr>
              <a:t>COST BENEFIT ANALYSIS</a:t>
            </a:r>
          </a:p>
        </p:txBody>
      </p:sp>
      <p:sp>
        <p:nvSpPr>
          <p:cNvPr id="6" name="TextBox 5">
            <a:extLst>
              <a:ext uri="{FF2B5EF4-FFF2-40B4-BE49-F238E27FC236}">
                <a16:creationId xmlns:a16="http://schemas.microsoft.com/office/drawing/2014/main" id="{BB6F37F2-C95A-41D6-8E77-050DEE1949FE}"/>
              </a:ext>
            </a:extLst>
          </p:cNvPr>
          <p:cNvSpPr txBox="1"/>
          <p:nvPr/>
        </p:nvSpPr>
        <p:spPr>
          <a:xfrm>
            <a:off x="410817" y="1225689"/>
            <a:ext cx="11476383" cy="3693319"/>
          </a:xfrm>
          <a:prstGeom prst="rect">
            <a:avLst/>
          </a:prstGeom>
          <a:noFill/>
        </p:spPr>
        <p:txBody>
          <a:bodyPr wrap="square" rtlCol="0">
            <a:spAutoFit/>
          </a:bodyPr>
          <a:lstStyle/>
          <a:p>
            <a:pPr algn="just"/>
            <a:r>
              <a:rPr lang="en-US" dirty="0">
                <a:latin typeface="Cambria Math" panose="02040503050406030204" pitchFamily="18" charset="0"/>
                <a:ea typeface="Cambria Math" panose="02040503050406030204" pitchFamily="18" charset="0"/>
              </a:rPr>
              <a:t>Cost-Benefits Analysis (CBA) is one the traditional approach used in construction business for early-phase decision making  (Belay et al., 2016) . The analysis will provide the crucial economy information regarding the overall project costs and the benefits gains from the project. The main ideas in measuring and evaluating the analysis is to change the estimations of benefits into monetary value. In general, a project value consists of two main cost; monetary cost and non-monetary cost. Monetary cost can be defined as costs that is directly imposed during the whole project life cycle while non-monetary cost can be defined as costs that are being absorbed through the project such as cultural and social cost. Monetary costs includes the initial, continuing and rehabilitation cost throughout the project (</a:t>
            </a:r>
            <a:r>
              <a:rPr lang="en-US" dirty="0" err="1">
                <a:latin typeface="Cambria Math" panose="02040503050406030204" pitchFamily="18" charset="0"/>
                <a:ea typeface="Cambria Math" panose="02040503050406030204" pitchFamily="18" charset="0"/>
              </a:rPr>
              <a:t>Shabrin</a:t>
            </a:r>
            <a:r>
              <a:rPr lang="en-US" dirty="0">
                <a:latin typeface="Cambria Math" panose="02040503050406030204" pitchFamily="18" charset="0"/>
                <a:ea typeface="Cambria Math" panose="02040503050406030204" pitchFamily="18" charset="0"/>
              </a:rPr>
              <a:t> &amp; </a:t>
            </a:r>
            <a:r>
              <a:rPr lang="en-US" dirty="0" err="1">
                <a:latin typeface="Cambria Math" panose="02040503050406030204" pitchFamily="18" charset="0"/>
                <a:ea typeface="Cambria Math" panose="02040503050406030204" pitchFamily="18" charset="0"/>
              </a:rPr>
              <a:t>Kashem</a:t>
            </a:r>
            <a:r>
              <a:rPr lang="en-US" dirty="0">
                <a:latin typeface="Cambria Math" panose="02040503050406030204" pitchFamily="18" charset="0"/>
                <a:ea typeface="Cambria Math" panose="02040503050406030204" pitchFamily="18" charset="0"/>
              </a:rPr>
              <a:t>, 2017). In measuring the whole structure of CBA, the main component included in the structure must be well understand. Monetary and value is two main component which affect the analysis of cost-benefits. Productivity is one of the main factors that contributed to value component. The implementation of BIM in construction industry is expected to increased the productivity whereby it generates and manages building and information data using three-dimensional (3D) and real time condition in both design and construction (</a:t>
            </a:r>
            <a:r>
              <a:rPr lang="en-US" dirty="0" err="1">
                <a:latin typeface="Cambria Math" panose="02040503050406030204" pitchFamily="18" charset="0"/>
                <a:ea typeface="Cambria Math" panose="02040503050406030204" pitchFamily="18" charset="0"/>
              </a:rPr>
              <a:t>Enegbuma</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Aliagha</a:t>
            </a:r>
            <a:r>
              <a:rPr lang="en-US" dirty="0">
                <a:latin typeface="Cambria Math" panose="02040503050406030204" pitchFamily="18" charset="0"/>
                <a:ea typeface="Cambria Math" panose="02040503050406030204" pitchFamily="18" charset="0"/>
              </a:rPr>
              <a:t>, &amp; Ali, 2014). </a:t>
            </a:r>
            <a:endParaRPr lang="en-MY"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539856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B1A30D-C9D4-4750-9F62-6C76C58C6FF1}"/>
              </a:ext>
            </a:extLst>
          </p:cNvPr>
          <p:cNvSpPr/>
          <p:nvPr/>
        </p:nvSpPr>
        <p:spPr>
          <a:xfrm>
            <a:off x="283293" y="1283519"/>
            <a:ext cx="11410122" cy="1754326"/>
          </a:xfrm>
          <a:prstGeom prst="rect">
            <a:avLst/>
          </a:prstGeom>
        </p:spPr>
        <p:txBody>
          <a:bodyPr wrap="square">
            <a:spAutoFit/>
          </a:bodyPr>
          <a:lstStyle/>
          <a:p>
            <a:pPr algn="just"/>
            <a:r>
              <a:rPr lang="en-US" dirty="0">
                <a:latin typeface="Cambria Math" panose="02040503050406030204" pitchFamily="18" charset="0"/>
                <a:ea typeface="Cambria Math" panose="02040503050406030204" pitchFamily="18" charset="0"/>
              </a:rPr>
              <a:t>There are some opinion regarding the usage of BIM at different project levels such as pre-design, design, construction and post construction process. Schultz et al. (2013) discussed on the implementation of BIM at different levels depending on each company. The perspective of BIM’s implementation differs on each individual as it is implemented at early design stages rather than during construction and post construction. However, a strong evidence behind the implementation is it induced collaboration between parties and assisting in better project delivery if it is implemented properly. Productivity of BIM is one of the key factors that contributed to CBA of BIM. </a:t>
            </a:r>
            <a:endParaRPr lang="en-MY" dirty="0"/>
          </a:p>
        </p:txBody>
      </p:sp>
      <p:pic>
        <p:nvPicPr>
          <p:cNvPr id="5" name="Graphic 4" descr="Lightbulb">
            <a:extLst>
              <a:ext uri="{FF2B5EF4-FFF2-40B4-BE49-F238E27FC236}">
                <a16:creationId xmlns:a16="http://schemas.microsoft.com/office/drawing/2014/main" id="{E03FC86A-989D-4118-9CD7-5855DEEE8C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293" y="243159"/>
            <a:ext cx="718163" cy="718163"/>
          </a:xfrm>
          <a:prstGeom prst="rect">
            <a:avLst/>
          </a:prstGeom>
        </p:spPr>
      </p:pic>
      <p:sp>
        <p:nvSpPr>
          <p:cNvPr id="6" name="TextBox 5">
            <a:extLst>
              <a:ext uri="{FF2B5EF4-FFF2-40B4-BE49-F238E27FC236}">
                <a16:creationId xmlns:a16="http://schemas.microsoft.com/office/drawing/2014/main" id="{2D1578FC-849A-4810-BA1C-F7A90EC8CC7E}"/>
              </a:ext>
            </a:extLst>
          </p:cNvPr>
          <p:cNvSpPr txBox="1"/>
          <p:nvPr/>
        </p:nvSpPr>
        <p:spPr>
          <a:xfrm>
            <a:off x="1001456" y="237798"/>
            <a:ext cx="8030818" cy="707886"/>
          </a:xfrm>
          <a:prstGeom prst="rect">
            <a:avLst/>
          </a:prstGeom>
          <a:noFill/>
          <a:ln w="15875">
            <a:solidFill>
              <a:srgbClr val="FF0000"/>
            </a:solidFill>
          </a:ln>
        </p:spPr>
        <p:txBody>
          <a:bodyPr wrap="square" rtlCol="0">
            <a:spAutoFit/>
          </a:bodyPr>
          <a:lstStyle/>
          <a:p>
            <a:r>
              <a:rPr lang="en-MY" sz="4000" dirty="0">
                <a:latin typeface="Cambria" panose="02040503050406030204" pitchFamily="18" charset="0"/>
              </a:rPr>
              <a:t>COST BENEFIT ANALYSIS</a:t>
            </a:r>
          </a:p>
        </p:txBody>
      </p:sp>
    </p:spTree>
    <p:extLst>
      <p:ext uri="{BB962C8B-B14F-4D97-AF65-F5344CB8AC3E}">
        <p14:creationId xmlns:p14="http://schemas.microsoft.com/office/powerpoint/2010/main" val="39685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2D63C99C-3B1F-45CC-B5DD-5E4205793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773" y="132523"/>
            <a:ext cx="9044609" cy="4250966"/>
          </a:xfrm>
          <a:prstGeom prst="rect">
            <a:avLst/>
          </a:prstGeom>
        </p:spPr>
      </p:pic>
      <p:pic>
        <p:nvPicPr>
          <p:cNvPr id="5" name="Picture 4" descr="A screenshot of a cell phone&#10;&#10;Description generated with very high confidence">
            <a:extLst>
              <a:ext uri="{FF2B5EF4-FFF2-40B4-BE49-F238E27FC236}">
                <a16:creationId xmlns:a16="http://schemas.microsoft.com/office/drawing/2014/main" id="{5206BAF1-66AF-451B-9D1A-89246CEF3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023" y="4383489"/>
            <a:ext cx="8856593" cy="2474511"/>
          </a:xfrm>
          <a:prstGeom prst="rect">
            <a:avLst/>
          </a:prstGeom>
        </p:spPr>
      </p:pic>
    </p:spTree>
    <p:extLst>
      <p:ext uri="{BB962C8B-B14F-4D97-AF65-F5344CB8AC3E}">
        <p14:creationId xmlns:p14="http://schemas.microsoft.com/office/powerpoint/2010/main" val="1734148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generated with high confidence">
            <a:extLst>
              <a:ext uri="{FF2B5EF4-FFF2-40B4-BE49-F238E27FC236}">
                <a16:creationId xmlns:a16="http://schemas.microsoft.com/office/drawing/2014/main" id="{4333D9EF-A8BF-4FD9-9E7E-5B01B54B1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7642"/>
            <a:ext cx="6063683" cy="3748916"/>
          </a:xfrm>
          <a:prstGeom prst="rect">
            <a:avLst/>
          </a:prstGeom>
        </p:spPr>
      </p:pic>
      <p:pic>
        <p:nvPicPr>
          <p:cNvPr id="6" name="Graphic 5" descr="Lightbulb">
            <a:extLst>
              <a:ext uri="{FF2B5EF4-FFF2-40B4-BE49-F238E27FC236}">
                <a16:creationId xmlns:a16="http://schemas.microsoft.com/office/drawing/2014/main" id="{2F3077FB-CB28-457B-9C89-AFC52B8F96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293" y="243159"/>
            <a:ext cx="718163" cy="718163"/>
          </a:xfrm>
          <a:prstGeom prst="rect">
            <a:avLst/>
          </a:prstGeom>
        </p:spPr>
      </p:pic>
      <p:sp>
        <p:nvSpPr>
          <p:cNvPr id="7" name="TextBox 6">
            <a:extLst>
              <a:ext uri="{FF2B5EF4-FFF2-40B4-BE49-F238E27FC236}">
                <a16:creationId xmlns:a16="http://schemas.microsoft.com/office/drawing/2014/main" id="{D4664A2D-633D-46AD-8DDE-B54B6BB94178}"/>
              </a:ext>
            </a:extLst>
          </p:cNvPr>
          <p:cNvSpPr txBox="1"/>
          <p:nvPr/>
        </p:nvSpPr>
        <p:spPr>
          <a:xfrm>
            <a:off x="1001456" y="237798"/>
            <a:ext cx="8030818" cy="707886"/>
          </a:xfrm>
          <a:prstGeom prst="rect">
            <a:avLst/>
          </a:prstGeom>
          <a:noFill/>
          <a:ln w="15875">
            <a:solidFill>
              <a:srgbClr val="FF0000"/>
            </a:solidFill>
          </a:ln>
        </p:spPr>
        <p:txBody>
          <a:bodyPr wrap="square" rtlCol="0">
            <a:spAutoFit/>
          </a:bodyPr>
          <a:lstStyle/>
          <a:p>
            <a:r>
              <a:rPr lang="en-MY" sz="4000" dirty="0">
                <a:latin typeface="Cambria" panose="02040503050406030204" pitchFamily="18" charset="0"/>
              </a:rPr>
              <a:t>COST BENEFIT ANALYSIS</a:t>
            </a:r>
          </a:p>
        </p:txBody>
      </p:sp>
      <p:sp>
        <p:nvSpPr>
          <p:cNvPr id="11" name="TextBox 10">
            <a:extLst>
              <a:ext uri="{FF2B5EF4-FFF2-40B4-BE49-F238E27FC236}">
                <a16:creationId xmlns:a16="http://schemas.microsoft.com/office/drawing/2014/main" id="{AF06AD31-8693-476B-B5E2-178F14EC92C1}"/>
              </a:ext>
            </a:extLst>
          </p:cNvPr>
          <p:cNvSpPr txBox="1"/>
          <p:nvPr/>
        </p:nvSpPr>
        <p:spPr>
          <a:xfrm>
            <a:off x="5950226" y="1397675"/>
            <a:ext cx="5658678" cy="1600438"/>
          </a:xfrm>
          <a:prstGeom prst="rect">
            <a:avLst/>
          </a:prstGeom>
          <a:noFill/>
        </p:spPr>
        <p:txBody>
          <a:bodyPr wrap="square" rtlCol="0">
            <a:spAutoFit/>
          </a:bodyPr>
          <a:lstStyle/>
          <a:p>
            <a:pPr algn="just"/>
            <a:r>
              <a:rPr lang="en-US" sz="1400" dirty="0">
                <a:latin typeface="Cambria Math" panose="02040503050406030204" pitchFamily="18" charset="0"/>
                <a:ea typeface="Cambria Math" panose="02040503050406030204" pitchFamily="18" charset="0"/>
              </a:rPr>
              <a:t>The time-effort distribution curve shows the overall cost-benefit analysis of BIM implementation in construction. Traditional AEC process is shown through the area enclosed by Curve 3. The area enclosed by Curve 4, the horizontal axis and the vertical axis represent the overall effort in undertaking the project with BIM implemented. Subtraction of the two areas represents the saved effort contributed by BIM implementation</a:t>
            </a:r>
            <a:r>
              <a:rPr lang="en-MY" sz="1400" dirty="0">
                <a:latin typeface="Cambria Math" panose="02040503050406030204" pitchFamily="18" charset="0"/>
                <a:ea typeface="Cambria Math" panose="02040503050406030204" pitchFamily="18" charset="0"/>
              </a:rPr>
              <a:t>.</a:t>
            </a:r>
            <a:endParaRPr lang="en-US" sz="1400" dirty="0">
              <a:latin typeface="Cambria Math" panose="02040503050406030204" pitchFamily="18" charset="0"/>
              <a:ea typeface="Cambria Math" panose="02040503050406030204" pitchFamily="18" charset="0"/>
            </a:endParaRPr>
          </a:p>
        </p:txBody>
      </p:sp>
      <p:sp>
        <p:nvSpPr>
          <p:cNvPr id="12" name="TextBox 11">
            <a:extLst>
              <a:ext uri="{FF2B5EF4-FFF2-40B4-BE49-F238E27FC236}">
                <a16:creationId xmlns:a16="http://schemas.microsoft.com/office/drawing/2014/main" id="{41E664FB-5E0C-4D57-B2C1-FA184A7B11ED}"/>
              </a:ext>
            </a:extLst>
          </p:cNvPr>
          <p:cNvSpPr txBox="1"/>
          <p:nvPr/>
        </p:nvSpPr>
        <p:spPr>
          <a:xfrm>
            <a:off x="5950226" y="3204433"/>
            <a:ext cx="4916557" cy="1200329"/>
          </a:xfrm>
          <a:prstGeom prst="rect">
            <a:avLst/>
          </a:prstGeom>
          <a:noFill/>
        </p:spPr>
        <p:txBody>
          <a:bodyPr wrap="square" rtlCol="0">
            <a:spAutoFit/>
          </a:bodyPr>
          <a:lstStyle/>
          <a:p>
            <a:r>
              <a:rPr lang="en-MY" dirty="0"/>
              <a:t>Cost Benefits Analysis =  Monetary </a:t>
            </a:r>
          </a:p>
          <a:p>
            <a:r>
              <a:rPr lang="en-MY" dirty="0"/>
              <a:t>						  + 							            Productivity Value</a:t>
            </a:r>
          </a:p>
          <a:p>
            <a:endParaRPr lang="en-MY" dirty="0"/>
          </a:p>
        </p:txBody>
      </p:sp>
      <p:sp>
        <p:nvSpPr>
          <p:cNvPr id="13" name="TextBox 12">
            <a:extLst>
              <a:ext uri="{FF2B5EF4-FFF2-40B4-BE49-F238E27FC236}">
                <a16:creationId xmlns:a16="http://schemas.microsoft.com/office/drawing/2014/main" id="{A9E96933-45DC-4436-BF85-88B0F16D7142}"/>
              </a:ext>
            </a:extLst>
          </p:cNvPr>
          <p:cNvSpPr txBox="1"/>
          <p:nvPr/>
        </p:nvSpPr>
        <p:spPr>
          <a:xfrm>
            <a:off x="283293" y="4983626"/>
            <a:ext cx="11670168" cy="1384995"/>
          </a:xfrm>
          <a:prstGeom prst="rect">
            <a:avLst/>
          </a:prstGeom>
          <a:noFill/>
        </p:spPr>
        <p:txBody>
          <a:bodyPr wrap="square" rtlCol="0">
            <a:spAutoFit/>
          </a:bodyPr>
          <a:lstStyle/>
          <a:p>
            <a:r>
              <a:rPr lang="en-MY" dirty="0"/>
              <a:t>Monetary </a:t>
            </a:r>
            <a:r>
              <a:rPr lang="en-MY" sz="1600" dirty="0">
                <a:latin typeface="Cambria Math" panose="02040503050406030204" pitchFamily="18" charset="0"/>
                <a:ea typeface="Cambria Math" panose="02040503050406030204" pitchFamily="18" charset="0"/>
              </a:rPr>
              <a:t>comes from clash reports where each of the clash will directly impose cost on the project. The cost for each clashes were different and these cost contribute to CBA of the project.</a:t>
            </a:r>
          </a:p>
          <a:p>
            <a:endParaRPr lang="en-MY" sz="1600" dirty="0">
              <a:latin typeface="Cambria Math" panose="02040503050406030204" pitchFamily="18" charset="0"/>
              <a:ea typeface="Cambria Math" panose="02040503050406030204" pitchFamily="18" charset="0"/>
            </a:endParaRPr>
          </a:p>
          <a:p>
            <a:r>
              <a:rPr lang="en-MY" dirty="0">
                <a:latin typeface="Trebuchet MS" panose="020B0603020202020204" pitchFamily="34" charset="0"/>
                <a:ea typeface="Cambria Math" panose="02040503050406030204" pitchFamily="18" charset="0"/>
              </a:rPr>
              <a:t>Productivity Value </a:t>
            </a:r>
            <a:r>
              <a:rPr lang="en-MY" sz="1600" dirty="0">
                <a:latin typeface="Cambria Math" panose="02040503050406030204" pitchFamily="18" charset="0"/>
                <a:ea typeface="Cambria Math" panose="02040503050406030204" pitchFamily="18" charset="0"/>
              </a:rPr>
              <a:t>contains several parameter such as </a:t>
            </a:r>
            <a:r>
              <a:rPr lang="en-MY" sz="1600" dirty="0" err="1">
                <a:latin typeface="Cambria Math" panose="02040503050406030204" pitchFamily="18" charset="0"/>
                <a:ea typeface="Cambria Math" panose="02040503050406030204" pitchFamily="18" charset="0"/>
              </a:rPr>
              <a:t>labor</a:t>
            </a:r>
            <a:r>
              <a:rPr lang="en-MY" sz="1600" dirty="0">
                <a:latin typeface="Cambria Math" panose="02040503050406030204" pitchFamily="18" charset="0"/>
                <a:ea typeface="Cambria Math" panose="02040503050406030204" pitchFamily="18" charset="0"/>
              </a:rPr>
              <a:t> productivity (</a:t>
            </a:r>
            <a:r>
              <a:rPr lang="en-MY" sz="1600" dirty="0" err="1">
                <a:latin typeface="Cambria Math" panose="02040503050406030204" pitchFamily="18" charset="0"/>
                <a:ea typeface="Cambria Math" panose="02040503050406030204" pitchFamily="18" charset="0"/>
              </a:rPr>
              <a:t>eg</a:t>
            </a:r>
            <a:r>
              <a:rPr lang="en-MY" sz="1600" dirty="0">
                <a:latin typeface="Cambria Math" panose="02040503050406030204" pitchFamily="18" charset="0"/>
                <a:ea typeface="Cambria Math" panose="02040503050406030204" pitchFamily="18" charset="0"/>
              </a:rPr>
              <a:t>: cost of BIM’s training and BIM modeller) and material productivity (</a:t>
            </a:r>
            <a:r>
              <a:rPr lang="en-MY" sz="1600" dirty="0" err="1">
                <a:latin typeface="Cambria Math" panose="02040503050406030204" pitchFamily="18" charset="0"/>
                <a:ea typeface="Cambria Math" panose="02040503050406030204" pitchFamily="18" charset="0"/>
              </a:rPr>
              <a:t>eg</a:t>
            </a:r>
            <a:r>
              <a:rPr lang="en-MY" sz="1600" dirty="0">
                <a:latin typeface="Cambria Math" panose="02040503050406030204" pitchFamily="18" charset="0"/>
                <a:ea typeface="Cambria Math" panose="02040503050406030204" pitchFamily="18" charset="0"/>
              </a:rPr>
              <a:t>: cost of buying and upgrading BIM software and IT facilities, BIM licensing)</a:t>
            </a:r>
            <a:endParaRPr lang="en-MY"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6096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09E28925-9C17-4892-B8F8-426CB03F8EA8}"/>
              </a:ext>
            </a:extLst>
          </p:cNvPr>
          <p:cNvSpPr/>
          <p:nvPr/>
        </p:nvSpPr>
        <p:spPr>
          <a:xfrm>
            <a:off x="291548" y="1056764"/>
            <a:ext cx="11555894" cy="887415"/>
          </a:xfrm>
          <a:prstGeom prst="rect">
            <a:avLst/>
          </a:prstGeom>
          <a:solidFill>
            <a:schemeClr val="accent1">
              <a:lumMod val="60000"/>
              <a:lumOff val="4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2" name="Title 1">
            <a:extLst>
              <a:ext uri="{FF2B5EF4-FFF2-40B4-BE49-F238E27FC236}">
                <a16:creationId xmlns:a16="http://schemas.microsoft.com/office/drawing/2014/main" id="{1DDEC82F-68AA-41CA-A58A-6488CED569E0}"/>
              </a:ext>
            </a:extLst>
          </p:cNvPr>
          <p:cNvSpPr>
            <a:spLocks noGrp="1"/>
          </p:cNvSpPr>
          <p:nvPr>
            <p:ph type="title"/>
          </p:nvPr>
        </p:nvSpPr>
        <p:spPr>
          <a:xfrm>
            <a:off x="424069" y="327245"/>
            <a:ext cx="10455965" cy="785937"/>
          </a:xfrm>
        </p:spPr>
        <p:txBody>
          <a:bodyPr>
            <a:normAutofit/>
          </a:bodyPr>
          <a:lstStyle/>
          <a:p>
            <a:r>
              <a:rPr lang="en-MY" dirty="0">
                <a:solidFill>
                  <a:schemeClr val="tx1"/>
                </a:solidFill>
                <a:latin typeface="Cambria" panose="02040503050406030204" pitchFamily="18" charset="0"/>
              </a:rPr>
              <a:t>Presentation Outlines</a:t>
            </a:r>
          </a:p>
        </p:txBody>
      </p:sp>
      <p:pic>
        <p:nvPicPr>
          <p:cNvPr id="9" name="Graphic 8" descr="Lightbulb">
            <a:extLst>
              <a:ext uri="{FF2B5EF4-FFF2-40B4-BE49-F238E27FC236}">
                <a16:creationId xmlns:a16="http://schemas.microsoft.com/office/drawing/2014/main" id="{C90A75AE-B0C3-4A2A-8D8A-76141DEB62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045" y="1113182"/>
            <a:ext cx="718163" cy="718163"/>
          </a:xfrm>
          <a:prstGeom prst="rect">
            <a:avLst/>
          </a:prstGeom>
        </p:spPr>
      </p:pic>
      <p:sp>
        <p:nvSpPr>
          <p:cNvPr id="22" name="TextBox 21">
            <a:extLst>
              <a:ext uri="{FF2B5EF4-FFF2-40B4-BE49-F238E27FC236}">
                <a16:creationId xmlns:a16="http://schemas.microsoft.com/office/drawing/2014/main" id="{9121F804-A9A4-415F-8838-EE193F3A609E}"/>
              </a:ext>
            </a:extLst>
          </p:cNvPr>
          <p:cNvSpPr txBox="1"/>
          <p:nvPr/>
        </p:nvSpPr>
        <p:spPr>
          <a:xfrm>
            <a:off x="1272208" y="1272208"/>
            <a:ext cx="2557670" cy="461665"/>
          </a:xfrm>
          <a:prstGeom prst="rect">
            <a:avLst/>
          </a:prstGeom>
          <a:noFill/>
        </p:spPr>
        <p:txBody>
          <a:bodyPr wrap="square" rtlCol="0">
            <a:spAutoFit/>
          </a:bodyPr>
          <a:lstStyle/>
          <a:p>
            <a:r>
              <a:rPr lang="en-MY" sz="2400" dirty="0">
                <a:latin typeface="Cambria" panose="02040503050406030204" pitchFamily="18" charset="0"/>
              </a:rPr>
              <a:t>INTRODUCTION</a:t>
            </a:r>
          </a:p>
        </p:txBody>
      </p:sp>
      <p:pic>
        <p:nvPicPr>
          <p:cNvPr id="23" name="Graphic 22" descr="Lightbulb">
            <a:extLst>
              <a:ext uri="{FF2B5EF4-FFF2-40B4-BE49-F238E27FC236}">
                <a16:creationId xmlns:a16="http://schemas.microsoft.com/office/drawing/2014/main" id="{C063A8BB-E6C2-4027-928C-38BA736071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29878" y="1113182"/>
            <a:ext cx="718163" cy="718163"/>
          </a:xfrm>
          <a:prstGeom prst="rect">
            <a:avLst/>
          </a:prstGeom>
        </p:spPr>
      </p:pic>
      <p:sp>
        <p:nvSpPr>
          <p:cNvPr id="24" name="TextBox 23">
            <a:extLst>
              <a:ext uri="{FF2B5EF4-FFF2-40B4-BE49-F238E27FC236}">
                <a16:creationId xmlns:a16="http://schemas.microsoft.com/office/drawing/2014/main" id="{EAA77E42-F9CF-4CCF-8C4F-58E00D36C659}"/>
              </a:ext>
            </a:extLst>
          </p:cNvPr>
          <p:cNvSpPr txBox="1"/>
          <p:nvPr/>
        </p:nvSpPr>
        <p:spPr>
          <a:xfrm>
            <a:off x="4548040" y="1113182"/>
            <a:ext cx="3774323" cy="830997"/>
          </a:xfrm>
          <a:prstGeom prst="rect">
            <a:avLst/>
          </a:prstGeom>
          <a:noFill/>
        </p:spPr>
        <p:txBody>
          <a:bodyPr wrap="square" rtlCol="0">
            <a:spAutoFit/>
          </a:bodyPr>
          <a:lstStyle/>
          <a:p>
            <a:r>
              <a:rPr lang="en-MY" sz="2400" dirty="0">
                <a:latin typeface="Cambria" panose="02040503050406030204" pitchFamily="18" charset="0"/>
              </a:rPr>
              <a:t>RESEARCH OBJECTIVES &amp; METHODOLOGY</a:t>
            </a:r>
          </a:p>
        </p:txBody>
      </p:sp>
      <p:pic>
        <p:nvPicPr>
          <p:cNvPr id="25" name="Graphic 24" descr="Lightbulb">
            <a:extLst>
              <a:ext uri="{FF2B5EF4-FFF2-40B4-BE49-F238E27FC236}">
                <a16:creationId xmlns:a16="http://schemas.microsoft.com/office/drawing/2014/main" id="{ACE4E997-357A-44DF-AEEA-A8B58C6252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2364" y="1131788"/>
            <a:ext cx="718163" cy="718163"/>
          </a:xfrm>
          <a:prstGeom prst="rect">
            <a:avLst/>
          </a:prstGeom>
        </p:spPr>
      </p:pic>
      <p:sp>
        <p:nvSpPr>
          <p:cNvPr id="26" name="TextBox 25">
            <a:extLst>
              <a:ext uri="{FF2B5EF4-FFF2-40B4-BE49-F238E27FC236}">
                <a16:creationId xmlns:a16="http://schemas.microsoft.com/office/drawing/2014/main" id="{08E451E1-97D0-437E-BAD7-8C9DACF38FFB}"/>
              </a:ext>
            </a:extLst>
          </p:cNvPr>
          <p:cNvSpPr txBox="1"/>
          <p:nvPr/>
        </p:nvSpPr>
        <p:spPr>
          <a:xfrm>
            <a:off x="9040527" y="1071313"/>
            <a:ext cx="2557670" cy="830997"/>
          </a:xfrm>
          <a:prstGeom prst="rect">
            <a:avLst/>
          </a:prstGeom>
          <a:noFill/>
        </p:spPr>
        <p:txBody>
          <a:bodyPr wrap="square" rtlCol="0">
            <a:spAutoFit/>
          </a:bodyPr>
          <a:lstStyle/>
          <a:p>
            <a:r>
              <a:rPr lang="en-MY" sz="2400" dirty="0">
                <a:latin typeface="Cambria" panose="02040503050406030204" pitchFamily="18" charset="0"/>
              </a:rPr>
              <a:t>EXPECTED FINDINGS</a:t>
            </a:r>
          </a:p>
        </p:txBody>
      </p:sp>
      <p:cxnSp>
        <p:nvCxnSpPr>
          <p:cNvPr id="29" name="Straight Connector 28">
            <a:extLst>
              <a:ext uri="{FF2B5EF4-FFF2-40B4-BE49-F238E27FC236}">
                <a16:creationId xmlns:a16="http://schemas.microsoft.com/office/drawing/2014/main" id="{742A3A6E-4D52-4632-8B31-DCD73974DDFF}"/>
              </a:ext>
            </a:extLst>
          </p:cNvPr>
          <p:cNvCxnSpPr/>
          <p:nvPr/>
        </p:nvCxnSpPr>
        <p:spPr>
          <a:xfrm>
            <a:off x="291548" y="2243083"/>
            <a:ext cx="109462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3AF1F15-6DAE-4466-8950-92292AD1FACE}"/>
              </a:ext>
            </a:extLst>
          </p:cNvPr>
          <p:cNvSpPr txBox="1"/>
          <p:nvPr/>
        </p:nvSpPr>
        <p:spPr>
          <a:xfrm>
            <a:off x="291547" y="3244334"/>
            <a:ext cx="11555895" cy="923330"/>
          </a:xfrm>
          <a:prstGeom prst="rect">
            <a:avLst/>
          </a:prstGeom>
          <a:noFill/>
        </p:spPr>
        <p:txBody>
          <a:bodyPr wrap="square" rtlCol="0">
            <a:spAutoFit/>
          </a:bodyPr>
          <a:lstStyle/>
          <a:p>
            <a:pPr algn="just"/>
            <a:r>
              <a:rPr lang="en-GB" dirty="0">
                <a:latin typeface="Cambria" panose="02040503050406030204" pitchFamily="18" charset="0"/>
              </a:rPr>
              <a:t>BIM allows all the parties involved in construction projects </a:t>
            </a:r>
            <a:r>
              <a:rPr lang="en-US" dirty="0">
                <a:latin typeface="Cambria" panose="02040503050406030204" pitchFamily="18" charset="0"/>
              </a:rPr>
              <a:t>to work together in a collaborative platform during the project lifecycle. The value of </a:t>
            </a:r>
            <a:r>
              <a:rPr lang="en-US" b="1" dirty="0">
                <a:latin typeface="Cambria" panose="02040503050406030204" pitchFamily="18" charset="0"/>
              </a:rPr>
              <a:t>BIM throughout construction project life-cycle (from design to operation and maintenance phase) </a:t>
            </a:r>
            <a:r>
              <a:rPr lang="en-US" dirty="0">
                <a:latin typeface="Cambria" panose="02040503050406030204" pitchFamily="18" charset="0"/>
              </a:rPr>
              <a:t>is often measured by benefit and ratio of </a:t>
            </a:r>
            <a:r>
              <a:rPr lang="en-US" b="1" dirty="0">
                <a:latin typeface="Cambria" panose="02040503050406030204" pitchFamily="18" charset="0"/>
              </a:rPr>
              <a:t>return to investment, or ROI. </a:t>
            </a:r>
            <a:endParaRPr lang="en-MY" b="1" dirty="0">
              <a:latin typeface="Cambria" panose="02040503050406030204" pitchFamily="18" charset="0"/>
            </a:endParaRPr>
          </a:p>
        </p:txBody>
      </p:sp>
      <p:pic>
        <p:nvPicPr>
          <p:cNvPr id="31" name="Graphic 30" descr="Lightbulb">
            <a:extLst>
              <a:ext uri="{FF2B5EF4-FFF2-40B4-BE49-F238E27FC236}">
                <a16:creationId xmlns:a16="http://schemas.microsoft.com/office/drawing/2014/main" id="{45B8F84A-C888-453F-935B-07ED792FC9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045" y="2399798"/>
            <a:ext cx="718163" cy="718163"/>
          </a:xfrm>
          <a:prstGeom prst="rect">
            <a:avLst/>
          </a:prstGeom>
        </p:spPr>
      </p:pic>
      <p:sp>
        <p:nvSpPr>
          <p:cNvPr id="32" name="TextBox 31">
            <a:extLst>
              <a:ext uri="{FF2B5EF4-FFF2-40B4-BE49-F238E27FC236}">
                <a16:creationId xmlns:a16="http://schemas.microsoft.com/office/drawing/2014/main" id="{5BB9202D-FD53-4DEE-8BFA-D0A6C2B01D79}"/>
              </a:ext>
            </a:extLst>
          </p:cNvPr>
          <p:cNvSpPr txBox="1"/>
          <p:nvPr/>
        </p:nvSpPr>
        <p:spPr>
          <a:xfrm>
            <a:off x="1272208" y="2394437"/>
            <a:ext cx="8030818" cy="707886"/>
          </a:xfrm>
          <a:prstGeom prst="rect">
            <a:avLst/>
          </a:prstGeom>
          <a:noFill/>
          <a:ln w="15875">
            <a:solidFill>
              <a:srgbClr val="FF0000"/>
            </a:solidFill>
          </a:ln>
        </p:spPr>
        <p:txBody>
          <a:bodyPr wrap="square" rtlCol="0">
            <a:spAutoFit/>
          </a:bodyPr>
          <a:lstStyle/>
          <a:p>
            <a:r>
              <a:rPr lang="en-MY" sz="4000" dirty="0">
                <a:latin typeface="Cambria" panose="02040503050406030204" pitchFamily="18" charset="0"/>
              </a:rPr>
              <a:t>INTRODUCTION</a:t>
            </a:r>
          </a:p>
        </p:txBody>
      </p:sp>
      <p:sp>
        <p:nvSpPr>
          <p:cNvPr id="33" name="Rectangle 32">
            <a:extLst>
              <a:ext uri="{FF2B5EF4-FFF2-40B4-BE49-F238E27FC236}">
                <a16:creationId xmlns:a16="http://schemas.microsoft.com/office/drawing/2014/main" id="{A6CBBFB9-13C9-4DF2-B06D-4A5939AF15B5}"/>
              </a:ext>
            </a:extLst>
          </p:cNvPr>
          <p:cNvSpPr/>
          <p:nvPr/>
        </p:nvSpPr>
        <p:spPr>
          <a:xfrm>
            <a:off x="40808" y="4397370"/>
            <a:ext cx="3133317" cy="1077218"/>
          </a:xfrm>
          <a:prstGeom prst="rect">
            <a:avLst/>
          </a:prstGeom>
          <a:noFill/>
        </p:spPr>
        <p:txBody>
          <a:bodyPr wrap="square" lIns="91440" tIns="45720" rIns="91440" bIns="45720">
            <a:spAutoFit/>
          </a:bodyPr>
          <a:lstStyle/>
          <a:p>
            <a:r>
              <a:rPr lang="en-US" sz="3200" b="0" cap="none" spc="0" dirty="0">
                <a:ln w="0"/>
                <a:solidFill>
                  <a:srgbClr val="FF0000"/>
                </a:solidFill>
                <a:effectLst>
                  <a:outerShdw blurRad="38100" dist="19050" dir="2700000" algn="tl" rotWithShape="0">
                    <a:schemeClr val="dk1">
                      <a:alpha val="40000"/>
                    </a:schemeClr>
                  </a:outerShdw>
                </a:effectLst>
              </a:rPr>
              <a:t>COST-BENEFIT ANALYSIS (CBA)</a:t>
            </a:r>
          </a:p>
        </p:txBody>
      </p:sp>
      <p:sp>
        <p:nvSpPr>
          <p:cNvPr id="34" name="TextBox 33">
            <a:extLst>
              <a:ext uri="{FF2B5EF4-FFF2-40B4-BE49-F238E27FC236}">
                <a16:creationId xmlns:a16="http://schemas.microsoft.com/office/drawing/2014/main" id="{58BC2EA6-B653-4C36-9760-9A6532C2FADC}"/>
              </a:ext>
            </a:extLst>
          </p:cNvPr>
          <p:cNvSpPr txBox="1"/>
          <p:nvPr/>
        </p:nvSpPr>
        <p:spPr>
          <a:xfrm>
            <a:off x="3007799" y="4775574"/>
            <a:ext cx="1007165" cy="400110"/>
          </a:xfrm>
          <a:prstGeom prst="rect">
            <a:avLst/>
          </a:prstGeom>
          <a:noFill/>
        </p:spPr>
        <p:txBody>
          <a:bodyPr wrap="square" rtlCol="0">
            <a:spAutoFit/>
          </a:bodyPr>
          <a:lstStyle/>
          <a:p>
            <a:r>
              <a:rPr lang="en-MY" sz="2000" dirty="0">
                <a:latin typeface="Cambria" panose="02040503050406030204" pitchFamily="18" charset="0"/>
              </a:rPr>
              <a:t>OF</a:t>
            </a:r>
          </a:p>
        </p:txBody>
      </p:sp>
      <p:sp>
        <p:nvSpPr>
          <p:cNvPr id="35" name="Rectangle 34">
            <a:extLst>
              <a:ext uri="{FF2B5EF4-FFF2-40B4-BE49-F238E27FC236}">
                <a16:creationId xmlns:a16="http://schemas.microsoft.com/office/drawing/2014/main" id="{FC84B18C-8B9D-440F-95F5-A1367947B8EA}"/>
              </a:ext>
            </a:extLst>
          </p:cNvPr>
          <p:cNvSpPr/>
          <p:nvPr/>
        </p:nvSpPr>
        <p:spPr>
          <a:xfrm>
            <a:off x="3547057" y="4520481"/>
            <a:ext cx="1364975" cy="830997"/>
          </a:xfrm>
          <a:prstGeom prst="rect">
            <a:avLst/>
          </a:prstGeom>
          <a:noFill/>
        </p:spPr>
        <p:txBody>
          <a:bodyPr wrap="square" lIns="91440" tIns="45720" rIns="91440" bIns="45720">
            <a:spAutoFit/>
          </a:bodyPr>
          <a:lstStyle/>
          <a:p>
            <a:r>
              <a:rPr lang="en-US" sz="4800" b="0" cap="none" spc="0" dirty="0">
                <a:ln w="0"/>
                <a:solidFill>
                  <a:srgbClr val="FF0000"/>
                </a:solidFill>
                <a:effectLst>
                  <a:outerShdw blurRad="38100" dist="19050" dir="2700000" algn="tl" rotWithShape="0">
                    <a:schemeClr val="dk1">
                      <a:alpha val="40000"/>
                    </a:schemeClr>
                  </a:outerShdw>
                </a:effectLst>
              </a:rPr>
              <a:t>BIM</a:t>
            </a:r>
          </a:p>
        </p:txBody>
      </p:sp>
      <p:cxnSp>
        <p:nvCxnSpPr>
          <p:cNvPr id="37" name="Straight Arrow Connector 36">
            <a:extLst>
              <a:ext uri="{FF2B5EF4-FFF2-40B4-BE49-F238E27FC236}">
                <a16:creationId xmlns:a16="http://schemas.microsoft.com/office/drawing/2014/main" id="{750114C7-BC85-4369-95BF-ED3F02689495}"/>
              </a:ext>
            </a:extLst>
          </p:cNvPr>
          <p:cNvCxnSpPr>
            <a:stCxn id="35" idx="3"/>
          </p:cNvCxnSpPr>
          <p:nvPr/>
        </p:nvCxnSpPr>
        <p:spPr>
          <a:xfrm flipV="1">
            <a:off x="4912032" y="4935979"/>
            <a:ext cx="1333378"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679C822-3868-4195-969A-2C9F2B895D4C}"/>
              </a:ext>
            </a:extLst>
          </p:cNvPr>
          <p:cNvSpPr txBox="1"/>
          <p:nvPr/>
        </p:nvSpPr>
        <p:spPr>
          <a:xfrm>
            <a:off x="5075138" y="4520481"/>
            <a:ext cx="1007165" cy="400110"/>
          </a:xfrm>
          <a:prstGeom prst="rect">
            <a:avLst/>
          </a:prstGeom>
          <a:noFill/>
        </p:spPr>
        <p:txBody>
          <a:bodyPr wrap="square" rtlCol="0">
            <a:spAutoFit/>
          </a:bodyPr>
          <a:lstStyle/>
          <a:p>
            <a:r>
              <a:rPr lang="en-MY" sz="2000" b="1" dirty="0">
                <a:latin typeface="Cambria" panose="02040503050406030204" pitchFamily="18" charset="0"/>
              </a:rPr>
              <a:t>impact</a:t>
            </a:r>
          </a:p>
        </p:txBody>
      </p:sp>
      <p:grpSp>
        <p:nvGrpSpPr>
          <p:cNvPr id="65" name="Group 64">
            <a:extLst>
              <a:ext uri="{FF2B5EF4-FFF2-40B4-BE49-F238E27FC236}">
                <a16:creationId xmlns:a16="http://schemas.microsoft.com/office/drawing/2014/main" id="{A802672E-0DC4-401D-B7FD-00AE475A6E9F}"/>
              </a:ext>
            </a:extLst>
          </p:cNvPr>
          <p:cNvGrpSpPr/>
          <p:nvPr/>
        </p:nvGrpSpPr>
        <p:grpSpPr>
          <a:xfrm>
            <a:off x="6245409" y="4215953"/>
            <a:ext cx="5838949" cy="2350154"/>
            <a:chOff x="2292361" y="2410642"/>
            <a:chExt cx="7349160" cy="3640622"/>
          </a:xfrm>
        </p:grpSpPr>
        <p:sp>
          <p:nvSpPr>
            <p:cNvPr id="58" name="Freeform 6">
              <a:extLst>
                <a:ext uri="{FF2B5EF4-FFF2-40B4-BE49-F238E27FC236}">
                  <a16:creationId xmlns:a16="http://schemas.microsoft.com/office/drawing/2014/main" id="{33CE684B-7C9E-4F81-889B-54A9E7EFC9DF}"/>
                </a:ext>
              </a:extLst>
            </p:cNvPr>
            <p:cNvSpPr>
              <a:spLocks/>
            </p:cNvSpPr>
            <p:nvPr/>
          </p:nvSpPr>
          <p:spPr bwMode="auto">
            <a:xfrm>
              <a:off x="5140838" y="3695198"/>
              <a:ext cx="3081328" cy="2350246"/>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59" name="Freeform 6">
              <a:extLst>
                <a:ext uri="{FF2B5EF4-FFF2-40B4-BE49-F238E27FC236}">
                  <a16:creationId xmlns:a16="http://schemas.microsoft.com/office/drawing/2014/main" id="{21903A56-EA99-4199-B83A-F89E856882AE}"/>
                </a:ext>
              </a:extLst>
            </p:cNvPr>
            <p:cNvSpPr>
              <a:spLocks/>
            </p:cNvSpPr>
            <p:nvPr/>
          </p:nvSpPr>
          <p:spPr bwMode="auto">
            <a:xfrm>
              <a:off x="3722393" y="2410642"/>
              <a:ext cx="3081328" cy="2350246"/>
            </a:xfrm>
            <a:custGeom>
              <a:avLst/>
              <a:gdLst/>
              <a:ahLst/>
              <a:cxnLst>
                <a:cxn ang="0">
                  <a:pos x="1208" y="0"/>
                </a:cxn>
                <a:cxn ang="0">
                  <a:pos x="1504" y="597"/>
                </a:cxn>
                <a:cxn ang="0">
                  <a:pos x="295" y="1329"/>
                </a:cxn>
                <a:cxn ang="0">
                  <a:pos x="0" y="732"/>
                </a:cxn>
                <a:cxn ang="0">
                  <a:pos x="1208" y="0"/>
                </a:cxn>
              </a:cxnLst>
              <a:rect l="0" t="0" r="r" b="b"/>
              <a:pathLst>
                <a:path w="1504" h="1329">
                  <a:moveTo>
                    <a:pt x="1208" y="0"/>
                  </a:moveTo>
                  <a:lnTo>
                    <a:pt x="1504" y="597"/>
                  </a:lnTo>
                  <a:lnTo>
                    <a:pt x="295" y="1329"/>
                  </a:lnTo>
                  <a:lnTo>
                    <a:pt x="0" y="732"/>
                  </a:lnTo>
                  <a:lnTo>
                    <a:pt x="1208" y="0"/>
                  </a:lnTo>
                  <a:close/>
                </a:path>
              </a:pathLst>
            </a:custGeom>
            <a:gradFill flip="none" rotWithShape="1">
              <a:gsLst>
                <a:gs pos="0">
                  <a:schemeClr val="tx2">
                    <a:lumMod val="50000"/>
                  </a:schemeClr>
                </a:gs>
                <a:gs pos="50000">
                  <a:schemeClr val="tx2">
                    <a:lumMod val="75000"/>
                  </a:schemeClr>
                </a:gs>
                <a:gs pos="100000">
                  <a:schemeClr val="tx2">
                    <a:lumMod val="50000"/>
                  </a:schemeClr>
                </a:gs>
              </a:gsLst>
              <a:lin ang="18900000" scaled="1"/>
              <a:tileRect/>
            </a:gra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2399"/>
            </a:p>
          </p:txBody>
        </p:sp>
        <p:sp>
          <p:nvSpPr>
            <p:cNvPr id="60" name="Freeform 10">
              <a:extLst>
                <a:ext uri="{FF2B5EF4-FFF2-40B4-BE49-F238E27FC236}">
                  <a16:creationId xmlns:a16="http://schemas.microsoft.com/office/drawing/2014/main" id="{43EA6C0F-1B0D-4F05-9AAA-40024ED8A53F}"/>
                </a:ext>
              </a:extLst>
            </p:cNvPr>
            <p:cNvSpPr>
              <a:spLocks/>
            </p:cNvSpPr>
            <p:nvPr/>
          </p:nvSpPr>
          <p:spPr bwMode="auto">
            <a:xfrm>
              <a:off x="3722394" y="3705135"/>
              <a:ext cx="4507263" cy="1055754"/>
            </a:xfrm>
            <a:custGeom>
              <a:avLst/>
              <a:gdLst/>
              <a:ahLst/>
              <a:cxnLst>
                <a:cxn ang="0">
                  <a:pos x="0" y="0"/>
                </a:cxn>
                <a:cxn ang="0">
                  <a:pos x="1905" y="0"/>
                </a:cxn>
                <a:cxn ang="0">
                  <a:pos x="2200" y="597"/>
                </a:cxn>
                <a:cxn ang="0">
                  <a:pos x="295" y="597"/>
                </a:cxn>
                <a:cxn ang="0">
                  <a:pos x="0" y="0"/>
                </a:cxn>
              </a:cxnLst>
              <a:rect l="0" t="0" r="r" b="b"/>
              <a:pathLst>
                <a:path w="2200" h="597">
                  <a:moveTo>
                    <a:pt x="0" y="0"/>
                  </a:moveTo>
                  <a:lnTo>
                    <a:pt x="1905" y="0"/>
                  </a:lnTo>
                  <a:lnTo>
                    <a:pt x="2200" y="597"/>
                  </a:lnTo>
                  <a:lnTo>
                    <a:pt x="295" y="597"/>
                  </a:lnTo>
                  <a:lnTo>
                    <a:pt x="0" y="0"/>
                  </a:lnTo>
                  <a:close/>
                </a:path>
              </a:pathLst>
            </a:custGeom>
            <a:gradFill flip="none" rotWithShape="1">
              <a:gsLst>
                <a:gs pos="0">
                  <a:srgbClr val="7030A0"/>
                </a:gs>
                <a:gs pos="0">
                  <a:schemeClr val="accent1">
                    <a:lumMod val="75000"/>
                  </a:schemeClr>
                </a:gs>
                <a:gs pos="5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p>
              <a:r>
                <a:rPr lang="en-US" sz="1799" kern="0" dirty="0">
                  <a:solidFill>
                    <a:schemeClr val="bg1"/>
                  </a:solidFill>
                  <a:latin typeface="Arial" pitchFamily="34" charset="0"/>
                  <a:cs typeface="Arial" pitchFamily="34" charset="0"/>
                </a:rPr>
                <a:t>Overall costs</a:t>
              </a:r>
            </a:p>
          </p:txBody>
        </p:sp>
        <p:sp>
          <p:nvSpPr>
            <p:cNvPr id="61" name="Freeform 12">
              <a:extLst>
                <a:ext uri="{FF2B5EF4-FFF2-40B4-BE49-F238E27FC236}">
                  <a16:creationId xmlns:a16="http://schemas.microsoft.com/office/drawing/2014/main" id="{745C9530-1396-439F-A2CF-F96011FE8115}"/>
                </a:ext>
              </a:extLst>
            </p:cNvPr>
            <p:cNvSpPr>
              <a:spLocks/>
            </p:cNvSpPr>
            <p:nvPr/>
          </p:nvSpPr>
          <p:spPr bwMode="auto">
            <a:xfrm>
              <a:off x="2292361" y="2410643"/>
              <a:ext cx="4511360" cy="1055754"/>
            </a:xfrm>
            <a:custGeom>
              <a:avLst/>
              <a:gdLst/>
              <a:ahLst/>
              <a:cxnLst>
                <a:cxn ang="0">
                  <a:pos x="0" y="0"/>
                </a:cxn>
                <a:cxn ang="0">
                  <a:pos x="1906" y="0"/>
                </a:cxn>
                <a:cxn ang="0">
                  <a:pos x="2202" y="597"/>
                </a:cxn>
                <a:cxn ang="0">
                  <a:pos x="295" y="597"/>
                </a:cxn>
                <a:cxn ang="0">
                  <a:pos x="0" y="0"/>
                </a:cxn>
              </a:cxnLst>
              <a:rect l="0" t="0" r="r" b="b"/>
              <a:pathLst>
                <a:path w="2202" h="597">
                  <a:moveTo>
                    <a:pt x="0" y="0"/>
                  </a:moveTo>
                  <a:lnTo>
                    <a:pt x="1906" y="0"/>
                  </a:lnTo>
                  <a:lnTo>
                    <a:pt x="2202" y="597"/>
                  </a:lnTo>
                  <a:lnTo>
                    <a:pt x="295" y="597"/>
                  </a:lnTo>
                  <a:lnTo>
                    <a:pt x="0" y="0"/>
                  </a:lnTo>
                  <a:close/>
                </a:path>
              </a:pathLst>
            </a:custGeom>
            <a:gradFill flip="none" rotWithShape="1">
              <a:gsLst>
                <a:gs pos="0">
                  <a:srgbClr val="7030A0"/>
                </a:gs>
                <a:gs pos="0">
                  <a:schemeClr val="accent1">
                    <a:lumMod val="75000"/>
                  </a:schemeClr>
                </a:gs>
                <a:gs pos="5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p>
              <a:pPr lvl="0">
                <a:defRPr/>
              </a:pPr>
              <a:r>
                <a:rPr lang="en-US" sz="1799" kern="0" dirty="0">
                  <a:solidFill>
                    <a:schemeClr val="bg1"/>
                  </a:solidFill>
                  <a:latin typeface="Arial" pitchFamily="34" charset="0"/>
                  <a:cs typeface="Arial" pitchFamily="34" charset="0"/>
                </a:rPr>
                <a:t>Benefits of organization</a:t>
              </a:r>
              <a:endParaRPr lang="en-US" sz="1799" dirty="0">
                <a:solidFill>
                  <a:schemeClr val="bg1"/>
                </a:solidFill>
                <a:latin typeface="Arial" pitchFamily="34" charset="0"/>
                <a:cs typeface="Arial" pitchFamily="34" charset="0"/>
              </a:endParaRPr>
            </a:p>
          </p:txBody>
        </p:sp>
        <p:sp>
          <p:nvSpPr>
            <p:cNvPr id="64" name="Freeform 12">
              <a:extLst>
                <a:ext uri="{FF2B5EF4-FFF2-40B4-BE49-F238E27FC236}">
                  <a16:creationId xmlns:a16="http://schemas.microsoft.com/office/drawing/2014/main" id="{6D47FD32-0ED3-452C-923E-8C782251E54C}"/>
                </a:ext>
              </a:extLst>
            </p:cNvPr>
            <p:cNvSpPr>
              <a:spLocks/>
            </p:cNvSpPr>
            <p:nvPr/>
          </p:nvSpPr>
          <p:spPr bwMode="auto">
            <a:xfrm>
              <a:off x="5130161" y="4995510"/>
              <a:ext cx="4511360" cy="1055754"/>
            </a:xfrm>
            <a:custGeom>
              <a:avLst/>
              <a:gdLst/>
              <a:ahLst/>
              <a:cxnLst>
                <a:cxn ang="0">
                  <a:pos x="0" y="0"/>
                </a:cxn>
                <a:cxn ang="0">
                  <a:pos x="1906" y="0"/>
                </a:cxn>
                <a:cxn ang="0">
                  <a:pos x="2202" y="597"/>
                </a:cxn>
                <a:cxn ang="0">
                  <a:pos x="295" y="597"/>
                </a:cxn>
                <a:cxn ang="0">
                  <a:pos x="0" y="0"/>
                </a:cxn>
              </a:cxnLst>
              <a:rect l="0" t="0" r="r" b="b"/>
              <a:pathLst>
                <a:path w="2202" h="597">
                  <a:moveTo>
                    <a:pt x="0" y="0"/>
                  </a:moveTo>
                  <a:lnTo>
                    <a:pt x="1906" y="0"/>
                  </a:lnTo>
                  <a:lnTo>
                    <a:pt x="2202" y="597"/>
                  </a:lnTo>
                  <a:lnTo>
                    <a:pt x="295" y="597"/>
                  </a:lnTo>
                  <a:lnTo>
                    <a:pt x="0" y="0"/>
                  </a:lnTo>
                  <a:close/>
                </a:path>
              </a:pathLst>
            </a:custGeom>
            <a:gradFill flip="none" rotWithShape="1">
              <a:gsLst>
                <a:gs pos="0">
                  <a:srgbClr val="7030A0"/>
                </a:gs>
                <a:gs pos="0">
                  <a:schemeClr val="accent1">
                    <a:lumMod val="75000"/>
                  </a:schemeClr>
                </a:gs>
                <a:gs pos="50000">
                  <a:schemeClr val="accent1"/>
                </a:gs>
              </a:gsLst>
              <a:lin ang="18900000" scaled="1"/>
              <a:tileRect/>
            </a:gradFill>
            <a:ln w="0">
              <a:noFill/>
              <a:prstDash val="solid"/>
              <a:round/>
              <a:headEnd/>
              <a:tailEnd/>
            </a:ln>
          </p:spPr>
          <p:txBody>
            <a:bodyPr vert="horz" wrap="square" lIns="914162" tIns="91416" rIns="914162" bIns="91416" numCol="1" anchor="ctr" anchorCtr="1" compatLnSpc="1">
              <a:prstTxWarp prst="textNoShape">
                <a:avLst/>
              </a:prstTxWarp>
            </a:bodyPr>
            <a:lstStyle/>
            <a:p>
              <a:r>
                <a:rPr lang="en-US" sz="1799" kern="0" dirty="0">
                  <a:solidFill>
                    <a:schemeClr val="bg1"/>
                  </a:solidFill>
                  <a:latin typeface="Arial" pitchFamily="34" charset="0"/>
                  <a:cs typeface="Arial" pitchFamily="34" charset="0"/>
                </a:rPr>
                <a:t>Return of Investment (ROI)</a:t>
              </a:r>
            </a:p>
          </p:txBody>
        </p:sp>
      </p:grpSp>
    </p:spTree>
    <p:extLst>
      <p:ext uri="{BB962C8B-B14F-4D97-AF65-F5344CB8AC3E}">
        <p14:creationId xmlns:p14="http://schemas.microsoft.com/office/powerpoint/2010/main" val="1948463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423BE562-F493-476B-8611-DAF00F7E4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276" y="232043"/>
            <a:ext cx="5650933" cy="3650844"/>
          </a:xfrm>
          <a:prstGeom prst="rect">
            <a:avLst/>
          </a:prstGeom>
        </p:spPr>
      </p:pic>
      <p:pic>
        <p:nvPicPr>
          <p:cNvPr id="7" name="Picture 6" descr="A screenshot of a cell phone&#10;&#10;Description generated with high confidence">
            <a:extLst>
              <a:ext uri="{FF2B5EF4-FFF2-40B4-BE49-F238E27FC236}">
                <a16:creationId xmlns:a16="http://schemas.microsoft.com/office/drawing/2014/main" id="{E3E21986-5A9D-4A64-B07A-04D349843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6" y="3882887"/>
            <a:ext cx="5650933" cy="2743070"/>
          </a:xfrm>
          <a:prstGeom prst="rect">
            <a:avLst/>
          </a:prstGeom>
        </p:spPr>
      </p:pic>
      <p:sp>
        <p:nvSpPr>
          <p:cNvPr id="8" name="TextBox 7">
            <a:extLst>
              <a:ext uri="{FF2B5EF4-FFF2-40B4-BE49-F238E27FC236}">
                <a16:creationId xmlns:a16="http://schemas.microsoft.com/office/drawing/2014/main" id="{7192273E-C52E-4CC6-A7A1-2D7ECF086036}"/>
              </a:ext>
            </a:extLst>
          </p:cNvPr>
          <p:cNvSpPr txBox="1"/>
          <p:nvPr/>
        </p:nvSpPr>
        <p:spPr>
          <a:xfrm>
            <a:off x="5963479" y="477078"/>
            <a:ext cx="3644347" cy="369332"/>
          </a:xfrm>
          <a:prstGeom prst="rect">
            <a:avLst/>
          </a:prstGeom>
          <a:noFill/>
        </p:spPr>
        <p:txBody>
          <a:bodyPr wrap="square" rtlCol="0">
            <a:spAutoFit/>
          </a:bodyPr>
          <a:lstStyle/>
          <a:p>
            <a:r>
              <a:rPr lang="en-MY" dirty="0"/>
              <a:t>Sample of Cost Benefits Analysis</a:t>
            </a:r>
          </a:p>
        </p:txBody>
      </p:sp>
    </p:spTree>
    <p:extLst>
      <p:ext uri="{BB962C8B-B14F-4D97-AF65-F5344CB8AC3E}">
        <p14:creationId xmlns:p14="http://schemas.microsoft.com/office/powerpoint/2010/main" val="678210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1">
            <a:extLst>
              <a:ext uri="{FF2B5EF4-FFF2-40B4-BE49-F238E27FC236}">
                <a16:creationId xmlns:a16="http://schemas.microsoft.com/office/drawing/2014/main" id="{F4EAEFC8-9349-4F98-9CC0-AB2DDED50D50}"/>
              </a:ext>
            </a:extLst>
          </p:cNvPr>
          <p:cNvSpPr txBox="1">
            <a:spLocks/>
          </p:cNvSpPr>
          <p:nvPr/>
        </p:nvSpPr>
        <p:spPr>
          <a:xfrm>
            <a:off x="635552" y="192585"/>
            <a:ext cx="1886585" cy="55499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GB" sz="1100">
                <a:effectLst/>
                <a:latin typeface="Arial" panose="020B0604020202020204" pitchFamily="34" charset="0"/>
                <a:ea typeface="MS Mincho" panose="02020609040205080304" pitchFamily="49" charset="-128"/>
                <a:cs typeface="Times New Roman" panose="02020603050405020304" pitchFamily="18" charset="0"/>
              </a:rPr>
              <a:t>Kajian literatur</a:t>
            </a:r>
            <a:endParaRPr lang="en-MY" sz="1100">
              <a:effectLst/>
              <a:ea typeface="MS Mincho" panose="02020609040205080304" pitchFamily="49" charset="-128"/>
              <a:cs typeface="Times New Roman" panose="02020603050405020304" pitchFamily="18" charset="0"/>
            </a:endParaRPr>
          </a:p>
        </p:txBody>
      </p:sp>
      <p:sp>
        <p:nvSpPr>
          <p:cNvPr id="56" name="Text Box 2">
            <a:extLst>
              <a:ext uri="{FF2B5EF4-FFF2-40B4-BE49-F238E27FC236}">
                <a16:creationId xmlns:a16="http://schemas.microsoft.com/office/drawing/2014/main" id="{73CD3203-164C-4C1C-8C69-94B22B934A43}"/>
              </a:ext>
            </a:extLst>
          </p:cNvPr>
          <p:cNvSpPr txBox="1">
            <a:spLocks/>
          </p:cNvSpPr>
          <p:nvPr/>
        </p:nvSpPr>
        <p:spPr>
          <a:xfrm>
            <a:off x="2998387" y="195760"/>
            <a:ext cx="2609850" cy="657225"/>
          </a:xfrm>
          <a:prstGeom prst="rect">
            <a:avLst/>
          </a:prstGeom>
          <a:solidFill>
            <a:schemeClr val="accent1">
              <a:lumMod val="20000"/>
              <a:lumOff val="80000"/>
            </a:schemeClr>
          </a:solidFill>
          <a:ln w="6350">
            <a:solidFill>
              <a:prstClr val="black"/>
            </a:solidFill>
            <a:prstDash val="dash"/>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a:effectLst/>
                <a:latin typeface="Arial" panose="020B0604020202020204" pitchFamily="34" charset="0"/>
                <a:ea typeface="MS Mincho" panose="02020609040205080304" pitchFamily="49" charset="-128"/>
                <a:cs typeface="Times New Roman" panose="02020603050405020304" pitchFamily="18" charset="0"/>
              </a:rPr>
              <a:t>Laporan, jurnal, dokumen, kajian kes dan maklumat lain yang berkenaan</a:t>
            </a:r>
            <a:endParaRPr lang="en-MY" sz="1100">
              <a:effectLst/>
              <a:ea typeface="MS Mincho" panose="02020609040205080304" pitchFamily="49" charset="-128"/>
              <a:cs typeface="Times New Roman" panose="02020603050405020304" pitchFamily="18" charset="0"/>
            </a:endParaRPr>
          </a:p>
        </p:txBody>
      </p:sp>
      <p:sp>
        <p:nvSpPr>
          <p:cNvPr id="57" name="Text Box 3">
            <a:extLst>
              <a:ext uri="{FF2B5EF4-FFF2-40B4-BE49-F238E27FC236}">
                <a16:creationId xmlns:a16="http://schemas.microsoft.com/office/drawing/2014/main" id="{3E6F09ED-DBAC-48EA-AE33-91CD8CCD7136}"/>
              </a:ext>
            </a:extLst>
          </p:cNvPr>
          <p:cNvSpPr txBox="1">
            <a:spLocks/>
          </p:cNvSpPr>
          <p:nvPr/>
        </p:nvSpPr>
        <p:spPr>
          <a:xfrm>
            <a:off x="467277" y="1481000"/>
            <a:ext cx="2321560" cy="10255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n-GB" sz="1100">
                <a:solidFill>
                  <a:srgbClr val="000000"/>
                </a:solidFill>
                <a:effectLst/>
                <a:latin typeface="Arial" panose="020B0604020202020204" pitchFamily="34" charset="0"/>
                <a:ea typeface="MS Mincho" panose="02020609040205080304" pitchFamily="49" charset="-128"/>
                <a:cs typeface="Times New Roman" panose="02020603050405020304" pitchFamily="18" charset="0"/>
              </a:rPr>
              <a:t>Pembangunan rangka kerja (</a:t>
            </a:r>
            <a:r>
              <a:rPr lang="en-GB" sz="1100" i="1">
                <a:solidFill>
                  <a:srgbClr val="000000"/>
                </a:solidFill>
                <a:effectLst/>
                <a:latin typeface="Arial" panose="020B0604020202020204" pitchFamily="34" charset="0"/>
                <a:ea typeface="MS Mincho" panose="02020609040205080304" pitchFamily="49" charset="-128"/>
                <a:cs typeface="Times New Roman" panose="02020603050405020304" pitchFamily="18" charset="0"/>
              </a:rPr>
              <a:t>Framework)</a:t>
            </a:r>
            <a:r>
              <a:rPr lang="en-GB" sz="1100">
                <a:solidFill>
                  <a:srgbClr val="000000"/>
                </a:solidFill>
                <a:effectLst/>
                <a:latin typeface="Arial" panose="020B0604020202020204" pitchFamily="34" charset="0"/>
                <a:ea typeface="MS Mincho" panose="02020609040205080304" pitchFamily="49" charset="-128"/>
                <a:cs typeface="Times New Roman" panose="02020603050405020304" pitchFamily="18" charset="0"/>
              </a:rPr>
              <a:t> bagi mengukur dan menganalisis kos faedah bagi penggunaan BIM secara keseluruhan</a:t>
            </a:r>
            <a:endParaRPr lang="en-MY" sz="1100">
              <a:effectLst/>
              <a:ea typeface="MS Mincho" panose="02020609040205080304" pitchFamily="49" charset="-128"/>
              <a:cs typeface="Times New Roman" panose="02020603050405020304" pitchFamily="18" charset="0"/>
            </a:endParaRPr>
          </a:p>
        </p:txBody>
      </p:sp>
      <p:sp>
        <p:nvSpPr>
          <p:cNvPr id="58" name="Text Box 4">
            <a:extLst>
              <a:ext uri="{FF2B5EF4-FFF2-40B4-BE49-F238E27FC236}">
                <a16:creationId xmlns:a16="http://schemas.microsoft.com/office/drawing/2014/main" id="{53B21B37-9529-42EA-9129-3427210542F4}"/>
              </a:ext>
            </a:extLst>
          </p:cNvPr>
          <p:cNvSpPr txBox="1">
            <a:spLocks/>
          </p:cNvSpPr>
          <p:nvPr/>
        </p:nvSpPr>
        <p:spPr>
          <a:xfrm>
            <a:off x="3330492" y="1482905"/>
            <a:ext cx="3060700" cy="897890"/>
          </a:xfrm>
          <a:prstGeom prst="rect">
            <a:avLst/>
          </a:prstGeom>
          <a:solidFill>
            <a:schemeClr val="accent1">
              <a:lumMod val="20000"/>
              <a:lumOff val="80000"/>
            </a:schemeClr>
          </a:solidFill>
          <a:ln w="6350">
            <a:solidFill>
              <a:schemeClr val="tx1"/>
            </a:solidFill>
            <a:prstDash val="dash"/>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228600" indent="-228600">
              <a:lnSpc>
                <a:spcPct val="115000"/>
              </a:lnSpc>
              <a:spcAft>
                <a:spcPts val="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Membangunkan item dalam rangka kerja (</a:t>
            </a:r>
            <a:r>
              <a:rPr lang="en-US" sz="1100" i="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Metric &amp; benchmark) </a:t>
            </a: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untuk meniliai analisis kos faedah secara menyeluruh.</a:t>
            </a:r>
            <a:endParaRPr lang="en-MY" sz="1100">
              <a:effectLst/>
              <a:ea typeface="Times New Roman" panose="02020603050405020304" pitchFamily="18" charset="0"/>
              <a:cs typeface="Times New Roman" panose="02020603050405020304" pitchFamily="18" charset="0"/>
            </a:endParaRPr>
          </a:p>
          <a:p>
            <a:pPr marL="228600" indent="-228600">
              <a:lnSpc>
                <a:spcPct val="115000"/>
              </a:lnSpc>
              <a:spcAft>
                <a:spcPts val="1000"/>
              </a:spcAft>
            </a:pPr>
            <a:r>
              <a:rPr lang="en-US" sz="11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Menguji kebolehpakaian rangka kerja</a:t>
            </a:r>
            <a:endParaRPr lang="en-MY" sz="1100">
              <a:effectLst/>
              <a:ea typeface="Times New Roman" panose="02020603050405020304" pitchFamily="18" charset="0"/>
              <a:cs typeface="Times New Roman" panose="02020603050405020304" pitchFamily="18" charset="0"/>
            </a:endParaRPr>
          </a:p>
        </p:txBody>
      </p:sp>
      <p:sp>
        <p:nvSpPr>
          <p:cNvPr id="59" name="Text Box 9">
            <a:extLst>
              <a:ext uri="{FF2B5EF4-FFF2-40B4-BE49-F238E27FC236}">
                <a16:creationId xmlns:a16="http://schemas.microsoft.com/office/drawing/2014/main" id="{7B98A2CD-5C5F-4FF7-BF97-A86CE7C4D87B}"/>
              </a:ext>
            </a:extLst>
          </p:cNvPr>
          <p:cNvSpPr txBox="1">
            <a:spLocks/>
          </p:cNvSpPr>
          <p:nvPr/>
        </p:nvSpPr>
        <p:spPr>
          <a:xfrm>
            <a:off x="555542" y="3064690"/>
            <a:ext cx="2106930" cy="3016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n-GB" sz="1100">
                <a:effectLst/>
                <a:latin typeface="Arial" panose="020B0604020202020204" pitchFamily="34" charset="0"/>
                <a:ea typeface="MS Mincho" panose="02020609040205080304" pitchFamily="49" charset="-128"/>
                <a:cs typeface="Times New Roman" panose="02020603050405020304" pitchFamily="18" charset="0"/>
              </a:rPr>
              <a:t>Bengkel dan perbincangan</a:t>
            </a:r>
            <a:endParaRPr lang="en-MY" sz="1100">
              <a:effectLst/>
              <a:ea typeface="MS Mincho" panose="02020609040205080304" pitchFamily="49" charset="-128"/>
              <a:cs typeface="Times New Roman" panose="02020603050405020304" pitchFamily="18" charset="0"/>
            </a:endParaRPr>
          </a:p>
        </p:txBody>
      </p:sp>
      <p:cxnSp>
        <p:nvCxnSpPr>
          <p:cNvPr id="60" name="Straight Connector 59">
            <a:extLst>
              <a:ext uri="{FF2B5EF4-FFF2-40B4-BE49-F238E27FC236}">
                <a16:creationId xmlns:a16="http://schemas.microsoft.com/office/drawing/2014/main" id="{7DEAAA5E-9F43-483D-A5DD-712C4539081D}"/>
              </a:ext>
            </a:extLst>
          </p:cNvPr>
          <p:cNvCxnSpPr>
            <a:cxnSpLocks/>
          </p:cNvCxnSpPr>
          <p:nvPr/>
        </p:nvCxnSpPr>
        <p:spPr>
          <a:xfrm>
            <a:off x="2522137" y="538025"/>
            <a:ext cx="4762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29D8FF3-2E81-445D-BC0D-E67C2240FA12}"/>
              </a:ext>
            </a:extLst>
          </p:cNvPr>
          <p:cNvCxnSpPr>
            <a:cxnSpLocks/>
          </p:cNvCxnSpPr>
          <p:nvPr/>
        </p:nvCxnSpPr>
        <p:spPr>
          <a:xfrm>
            <a:off x="2789472" y="1718490"/>
            <a:ext cx="54038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2" name="AutoShape 25">
            <a:extLst>
              <a:ext uri="{FF2B5EF4-FFF2-40B4-BE49-F238E27FC236}">
                <a16:creationId xmlns:a16="http://schemas.microsoft.com/office/drawing/2014/main" id="{DA8C9B2F-36CD-44A5-A410-410C814CDE4E}"/>
              </a:ext>
            </a:extLst>
          </p:cNvPr>
          <p:cNvCxnSpPr>
            <a:cxnSpLocks noChangeShapeType="1"/>
          </p:cNvCxnSpPr>
          <p:nvPr/>
        </p:nvCxnSpPr>
        <p:spPr bwMode="auto">
          <a:xfrm>
            <a:off x="1626787" y="747575"/>
            <a:ext cx="0" cy="7245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3" name="AutoShape 27">
            <a:extLst>
              <a:ext uri="{FF2B5EF4-FFF2-40B4-BE49-F238E27FC236}">
                <a16:creationId xmlns:a16="http://schemas.microsoft.com/office/drawing/2014/main" id="{E33E5DC0-5358-49DC-A68A-609DF7A3DE5E}"/>
              </a:ext>
            </a:extLst>
          </p:cNvPr>
          <p:cNvCxnSpPr>
            <a:cxnSpLocks noChangeShapeType="1"/>
          </p:cNvCxnSpPr>
          <p:nvPr/>
        </p:nvCxnSpPr>
        <p:spPr bwMode="auto">
          <a:xfrm>
            <a:off x="1628692" y="2508430"/>
            <a:ext cx="0" cy="5562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4" name="Text Box 10">
            <a:extLst>
              <a:ext uri="{FF2B5EF4-FFF2-40B4-BE49-F238E27FC236}">
                <a16:creationId xmlns:a16="http://schemas.microsoft.com/office/drawing/2014/main" id="{5B9E64D0-B33A-4FF8-BCC8-01351B461D89}"/>
              </a:ext>
            </a:extLst>
          </p:cNvPr>
          <p:cNvSpPr txBox="1">
            <a:spLocks/>
          </p:cNvSpPr>
          <p:nvPr/>
        </p:nvSpPr>
        <p:spPr>
          <a:xfrm>
            <a:off x="557447" y="3803195"/>
            <a:ext cx="2106930" cy="45720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n-GB" sz="1100">
                <a:effectLst/>
                <a:latin typeface="Arial" panose="020B0604020202020204" pitchFamily="34" charset="0"/>
                <a:ea typeface="MS Mincho" panose="02020609040205080304" pitchFamily="49" charset="-128"/>
                <a:cs typeface="Times New Roman" panose="02020603050405020304" pitchFamily="18" charset="0"/>
              </a:rPr>
              <a:t>Kajian kes bagi pengumpulan maklumat</a:t>
            </a:r>
            <a:endParaRPr lang="en-MY" sz="1100">
              <a:effectLst/>
              <a:ea typeface="MS Mincho" panose="02020609040205080304" pitchFamily="49" charset="-128"/>
              <a:cs typeface="Times New Roman" panose="02020603050405020304" pitchFamily="18" charset="0"/>
            </a:endParaRPr>
          </a:p>
        </p:txBody>
      </p:sp>
      <p:sp>
        <p:nvSpPr>
          <p:cNvPr id="65" name="Text Box 13">
            <a:extLst>
              <a:ext uri="{FF2B5EF4-FFF2-40B4-BE49-F238E27FC236}">
                <a16:creationId xmlns:a16="http://schemas.microsoft.com/office/drawing/2014/main" id="{4AE54DD5-FB2E-4542-B2D1-C7CE3CE50981}"/>
              </a:ext>
            </a:extLst>
          </p:cNvPr>
          <p:cNvSpPr txBox="1">
            <a:spLocks/>
          </p:cNvSpPr>
          <p:nvPr/>
        </p:nvSpPr>
        <p:spPr>
          <a:xfrm>
            <a:off x="340912" y="5616120"/>
            <a:ext cx="2734945" cy="89027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n-GB" sz="1100">
                <a:solidFill>
                  <a:srgbClr val="000000"/>
                </a:solidFill>
                <a:effectLst/>
                <a:latin typeface="Arial" panose="020B0604020202020204" pitchFamily="34" charset="0"/>
                <a:ea typeface="MS Mincho" panose="02020609040205080304" pitchFamily="49" charset="-128"/>
                <a:cs typeface="Times New Roman" panose="02020603050405020304" pitchFamily="18" charset="0"/>
              </a:rPr>
              <a:t>Laporan Kajian Analisis Kos Faedah Bagi Penggunaan Pemodelan Maklumat Bangunan (BIM) Dalam Industri Pembinaan di Malaysia</a:t>
            </a:r>
            <a:endParaRPr lang="en-MY" sz="1100">
              <a:effectLst/>
              <a:ea typeface="MS Mincho" panose="02020609040205080304" pitchFamily="49" charset="-128"/>
              <a:cs typeface="Times New Roman" panose="02020603050405020304" pitchFamily="18" charset="0"/>
            </a:endParaRPr>
          </a:p>
        </p:txBody>
      </p:sp>
      <p:sp>
        <p:nvSpPr>
          <p:cNvPr id="66" name="Text Box 14">
            <a:extLst>
              <a:ext uri="{FF2B5EF4-FFF2-40B4-BE49-F238E27FC236}">
                <a16:creationId xmlns:a16="http://schemas.microsoft.com/office/drawing/2014/main" id="{8A0BFD16-E794-4CF2-BAD1-E795F27CBEF8}"/>
              </a:ext>
            </a:extLst>
          </p:cNvPr>
          <p:cNvSpPr txBox="1">
            <a:spLocks/>
          </p:cNvSpPr>
          <p:nvPr/>
        </p:nvSpPr>
        <p:spPr>
          <a:xfrm>
            <a:off x="556812" y="4727755"/>
            <a:ext cx="2106930" cy="30162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0"/>
              </a:spcAft>
            </a:pPr>
            <a:r>
              <a:rPr lang="en-GB" sz="1100">
                <a:effectLst/>
                <a:latin typeface="Arial" panose="020B0604020202020204" pitchFamily="34" charset="0"/>
                <a:ea typeface="MS Mincho" panose="02020609040205080304" pitchFamily="49" charset="-128"/>
                <a:cs typeface="Times New Roman" panose="02020603050405020304" pitchFamily="18" charset="0"/>
              </a:rPr>
              <a:t>Bengkel dan perbincangan</a:t>
            </a:r>
            <a:endParaRPr lang="en-MY" sz="1100">
              <a:effectLst/>
              <a:ea typeface="MS Mincho" panose="02020609040205080304" pitchFamily="49" charset="-128"/>
              <a:cs typeface="Times New Roman" panose="02020603050405020304" pitchFamily="18" charset="0"/>
            </a:endParaRPr>
          </a:p>
        </p:txBody>
      </p:sp>
      <p:cxnSp>
        <p:nvCxnSpPr>
          <p:cNvPr id="67" name="Straight Arrow Connector 66">
            <a:extLst>
              <a:ext uri="{FF2B5EF4-FFF2-40B4-BE49-F238E27FC236}">
                <a16:creationId xmlns:a16="http://schemas.microsoft.com/office/drawing/2014/main" id="{9FCF3C82-8C8B-40A1-B59A-A014A91652E8}"/>
              </a:ext>
            </a:extLst>
          </p:cNvPr>
          <p:cNvCxnSpPr/>
          <p:nvPr/>
        </p:nvCxnSpPr>
        <p:spPr>
          <a:xfrm>
            <a:off x="1628692" y="3366315"/>
            <a:ext cx="0" cy="4375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E90519E4-C76D-4E2A-AB5B-C591DB644616}"/>
              </a:ext>
            </a:extLst>
          </p:cNvPr>
          <p:cNvCxnSpPr/>
          <p:nvPr/>
        </p:nvCxnSpPr>
        <p:spPr>
          <a:xfrm>
            <a:off x="1628692" y="4261665"/>
            <a:ext cx="0" cy="464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75E8D930-3105-4533-AD39-931BBEF0E92F}"/>
              </a:ext>
            </a:extLst>
          </p:cNvPr>
          <p:cNvCxnSpPr/>
          <p:nvPr/>
        </p:nvCxnSpPr>
        <p:spPr>
          <a:xfrm>
            <a:off x="1628692" y="5028110"/>
            <a:ext cx="0" cy="5886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Text Box 18">
            <a:extLst>
              <a:ext uri="{FF2B5EF4-FFF2-40B4-BE49-F238E27FC236}">
                <a16:creationId xmlns:a16="http://schemas.microsoft.com/office/drawing/2014/main" id="{71CD8188-F9D3-46F8-82E9-3441DF3C7D4E}"/>
              </a:ext>
            </a:extLst>
          </p:cNvPr>
          <p:cNvSpPr txBox="1">
            <a:spLocks/>
          </p:cNvSpPr>
          <p:nvPr/>
        </p:nvSpPr>
        <p:spPr>
          <a:xfrm>
            <a:off x="3330492" y="2818310"/>
            <a:ext cx="2870200" cy="818515"/>
          </a:xfrm>
          <a:prstGeom prst="rect">
            <a:avLst/>
          </a:prstGeom>
          <a:solidFill>
            <a:schemeClr val="accent1">
              <a:lumMod val="20000"/>
              <a:lumOff val="80000"/>
            </a:schemeClr>
          </a:solidFill>
          <a:ln w="6350">
            <a:solidFill>
              <a:schemeClr val="tx1"/>
            </a:solidFill>
            <a:prstDash val="dash"/>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a:solidFill>
                  <a:srgbClr val="000000"/>
                </a:solidFill>
                <a:effectLst/>
                <a:latin typeface="Arial" panose="020B0604020202020204" pitchFamily="34" charset="0"/>
                <a:ea typeface="MS Mincho" panose="02020609040205080304" pitchFamily="49" charset="-128"/>
                <a:cs typeface="Times New Roman" panose="02020603050405020304" pitchFamily="18" charset="0"/>
              </a:rPr>
              <a:t>Membentangkan dan membincangkan rangka kerja dan kaedah yang digunapakai untuk pengumpulan maklumat </a:t>
            </a:r>
            <a:endParaRPr lang="en-MY" sz="1100">
              <a:effectLst/>
              <a:ea typeface="MS Mincho" panose="02020609040205080304" pitchFamily="49" charset="-128"/>
              <a:cs typeface="Times New Roman" panose="02020603050405020304" pitchFamily="18" charset="0"/>
            </a:endParaRPr>
          </a:p>
        </p:txBody>
      </p:sp>
      <p:cxnSp>
        <p:nvCxnSpPr>
          <p:cNvPr id="71" name="Straight Connector 70">
            <a:extLst>
              <a:ext uri="{FF2B5EF4-FFF2-40B4-BE49-F238E27FC236}">
                <a16:creationId xmlns:a16="http://schemas.microsoft.com/office/drawing/2014/main" id="{CFEA15C7-25D4-45A0-8CA8-D5B5EC17DF61}"/>
              </a:ext>
            </a:extLst>
          </p:cNvPr>
          <p:cNvCxnSpPr>
            <a:cxnSpLocks/>
          </p:cNvCxnSpPr>
          <p:nvPr/>
        </p:nvCxnSpPr>
        <p:spPr>
          <a:xfrm>
            <a:off x="2662472" y="3199945"/>
            <a:ext cx="66738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2" name="Text Box 20">
            <a:extLst>
              <a:ext uri="{FF2B5EF4-FFF2-40B4-BE49-F238E27FC236}">
                <a16:creationId xmlns:a16="http://schemas.microsoft.com/office/drawing/2014/main" id="{477D9309-85F8-4768-9CBF-48ADA968B8CE}"/>
              </a:ext>
            </a:extLst>
          </p:cNvPr>
          <p:cNvSpPr txBox="1">
            <a:spLocks/>
          </p:cNvSpPr>
          <p:nvPr/>
        </p:nvSpPr>
        <p:spPr>
          <a:xfrm>
            <a:off x="3330492" y="3860345"/>
            <a:ext cx="2870200" cy="532130"/>
          </a:xfrm>
          <a:prstGeom prst="rect">
            <a:avLst/>
          </a:prstGeom>
          <a:solidFill>
            <a:schemeClr val="accent1">
              <a:lumMod val="20000"/>
              <a:lumOff val="80000"/>
            </a:schemeClr>
          </a:solidFill>
          <a:ln w="6350">
            <a:solidFill>
              <a:schemeClr val="tx1"/>
            </a:solidFill>
            <a:prstDash val="dash"/>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a:solidFill>
                  <a:srgbClr val="000000"/>
                </a:solidFill>
                <a:effectLst/>
                <a:latin typeface="Arial" panose="020B0604020202020204" pitchFamily="34" charset="0"/>
                <a:ea typeface="MS Mincho" panose="02020609040205080304" pitchFamily="49" charset="-128"/>
                <a:cs typeface="Times New Roman" panose="02020603050405020304" pitchFamily="18" charset="0"/>
              </a:rPr>
              <a:t>Menjalankan kajian kes bagi pengumpulan maklumat maklumat </a:t>
            </a:r>
            <a:endParaRPr lang="en-MY" sz="1100">
              <a:effectLst/>
              <a:ea typeface="MS Mincho" panose="02020609040205080304" pitchFamily="49" charset="-128"/>
              <a:cs typeface="Times New Roman" panose="02020603050405020304" pitchFamily="18" charset="0"/>
            </a:endParaRPr>
          </a:p>
        </p:txBody>
      </p:sp>
      <p:cxnSp>
        <p:nvCxnSpPr>
          <p:cNvPr id="73" name="Straight Connector 72">
            <a:extLst>
              <a:ext uri="{FF2B5EF4-FFF2-40B4-BE49-F238E27FC236}">
                <a16:creationId xmlns:a16="http://schemas.microsoft.com/office/drawing/2014/main" id="{3DE58596-591B-485F-AD44-653F1BB5CEA2}"/>
              </a:ext>
            </a:extLst>
          </p:cNvPr>
          <p:cNvCxnSpPr>
            <a:cxnSpLocks/>
          </p:cNvCxnSpPr>
          <p:nvPr/>
        </p:nvCxnSpPr>
        <p:spPr>
          <a:xfrm>
            <a:off x="2663742" y="4075610"/>
            <a:ext cx="66738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4" name="Text Box 22">
            <a:extLst>
              <a:ext uri="{FF2B5EF4-FFF2-40B4-BE49-F238E27FC236}">
                <a16:creationId xmlns:a16="http://schemas.microsoft.com/office/drawing/2014/main" id="{4BF3F8F9-2D74-4F38-B755-D7C427162489}"/>
              </a:ext>
            </a:extLst>
          </p:cNvPr>
          <p:cNvSpPr txBox="1">
            <a:spLocks/>
          </p:cNvSpPr>
          <p:nvPr/>
        </p:nvSpPr>
        <p:spPr>
          <a:xfrm>
            <a:off x="3331762" y="4632505"/>
            <a:ext cx="2870200" cy="818515"/>
          </a:xfrm>
          <a:prstGeom prst="rect">
            <a:avLst/>
          </a:prstGeom>
          <a:solidFill>
            <a:schemeClr val="accent1">
              <a:lumMod val="20000"/>
              <a:lumOff val="80000"/>
            </a:schemeClr>
          </a:solidFill>
          <a:ln w="6350">
            <a:solidFill>
              <a:schemeClr val="tx1"/>
            </a:solidFill>
            <a:prstDash val="dash"/>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GB" sz="1100">
                <a:solidFill>
                  <a:srgbClr val="000000"/>
                </a:solidFill>
                <a:effectLst/>
                <a:latin typeface="Arial" panose="020B0604020202020204" pitchFamily="34" charset="0"/>
                <a:ea typeface="MS Mincho" panose="02020609040205080304" pitchFamily="49" charset="-128"/>
                <a:cs typeface="Times New Roman" panose="02020603050405020304" pitchFamily="18" charset="0"/>
              </a:rPr>
              <a:t>Membentangkan penemuan kajian dan mengesahkan kandungan laporan bersama bersama pemain industri dan jawatankuasa kerja BIM-CIDB</a:t>
            </a:r>
            <a:endParaRPr lang="en-MY" sz="1100">
              <a:effectLst/>
              <a:ea typeface="MS Mincho" panose="02020609040205080304" pitchFamily="49" charset="-128"/>
              <a:cs typeface="Times New Roman" panose="02020603050405020304" pitchFamily="18" charset="0"/>
            </a:endParaRPr>
          </a:p>
        </p:txBody>
      </p:sp>
      <p:cxnSp>
        <p:nvCxnSpPr>
          <p:cNvPr id="75" name="Straight Connector 74">
            <a:extLst>
              <a:ext uri="{FF2B5EF4-FFF2-40B4-BE49-F238E27FC236}">
                <a16:creationId xmlns:a16="http://schemas.microsoft.com/office/drawing/2014/main" id="{B16D12F1-A9AE-4AD0-A731-252B6F663625}"/>
              </a:ext>
            </a:extLst>
          </p:cNvPr>
          <p:cNvCxnSpPr>
            <a:cxnSpLocks/>
          </p:cNvCxnSpPr>
          <p:nvPr/>
        </p:nvCxnSpPr>
        <p:spPr>
          <a:xfrm>
            <a:off x="2647232" y="4918890"/>
            <a:ext cx="66738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13CF6CE2-6983-47D1-B40B-2CDDEB5CD39B}"/>
              </a:ext>
            </a:extLst>
          </p:cNvPr>
          <p:cNvSpPr txBox="1"/>
          <p:nvPr/>
        </p:nvSpPr>
        <p:spPr>
          <a:xfrm>
            <a:off x="7779025" y="1360681"/>
            <a:ext cx="3352796" cy="584775"/>
          </a:xfrm>
          <a:prstGeom prst="rect">
            <a:avLst/>
          </a:prstGeom>
          <a:noFill/>
        </p:spPr>
        <p:txBody>
          <a:bodyPr wrap="square" rtlCol="0">
            <a:spAutoFit/>
          </a:bodyPr>
          <a:lstStyle/>
          <a:p>
            <a:r>
              <a:rPr lang="en-MY" sz="1600" dirty="0">
                <a:latin typeface="Cambria Math" panose="02040503050406030204" pitchFamily="18" charset="0"/>
                <a:ea typeface="Cambria Math" panose="02040503050406030204" pitchFamily="18" charset="0"/>
              </a:rPr>
              <a:t>Questionnaire on Productivity based on selected parameter</a:t>
            </a:r>
          </a:p>
        </p:txBody>
      </p:sp>
      <p:sp>
        <p:nvSpPr>
          <p:cNvPr id="77" name="TextBox 76">
            <a:extLst>
              <a:ext uri="{FF2B5EF4-FFF2-40B4-BE49-F238E27FC236}">
                <a16:creationId xmlns:a16="http://schemas.microsoft.com/office/drawing/2014/main" id="{A3C9E4E4-FAE2-44C2-B518-20FFEE00D33E}"/>
              </a:ext>
            </a:extLst>
          </p:cNvPr>
          <p:cNvSpPr txBox="1"/>
          <p:nvPr/>
        </p:nvSpPr>
        <p:spPr>
          <a:xfrm>
            <a:off x="7779025" y="2167971"/>
            <a:ext cx="2321558" cy="338554"/>
          </a:xfrm>
          <a:prstGeom prst="rect">
            <a:avLst/>
          </a:prstGeom>
          <a:noFill/>
        </p:spPr>
        <p:txBody>
          <a:bodyPr wrap="square" rtlCol="0">
            <a:spAutoFit/>
          </a:bodyPr>
          <a:lstStyle/>
          <a:p>
            <a:r>
              <a:rPr lang="en-MY" sz="1600" dirty="0">
                <a:latin typeface="Cambria Math" panose="02040503050406030204" pitchFamily="18" charset="0"/>
                <a:ea typeface="Cambria Math" panose="02040503050406030204" pitchFamily="18" charset="0"/>
              </a:rPr>
              <a:t>Clash report from BIM</a:t>
            </a:r>
          </a:p>
        </p:txBody>
      </p:sp>
      <p:cxnSp>
        <p:nvCxnSpPr>
          <p:cNvPr id="79" name="Straight Arrow Connector 78">
            <a:extLst>
              <a:ext uri="{FF2B5EF4-FFF2-40B4-BE49-F238E27FC236}">
                <a16:creationId xmlns:a16="http://schemas.microsoft.com/office/drawing/2014/main" id="{12026A20-2011-4063-B857-42EFFA1C584D}"/>
              </a:ext>
            </a:extLst>
          </p:cNvPr>
          <p:cNvCxnSpPr>
            <a:endCxn id="76" idx="1"/>
          </p:cNvCxnSpPr>
          <p:nvPr/>
        </p:nvCxnSpPr>
        <p:spPr>
          <a:xfrm flipV="1">
            <a:off x="6391192" y="1653069"/>
            <a:ext cx="1387833" cy="2787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F702840-5604-4DB8-9F60-4FA3F35BDF91}"/>
              </a:ext>
            </a:extLst>
          </p:cNvPr>
          <p:cNvCxnSpPr>
            <a:cxnSpLocks/>
            <a:stCxn id="58" idx="3"/>
            <a:endCxn id="77" idx="1"/>
          </p:cNvCxnSpPr>
          <p:nvPr/>
        </p:nvCxnSpPr>
        <p:spPr>
          <a:xfrm>
            <a:off x="6391192" y="1931850"/>
            <a:ext cx="1387833" cy="4053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904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30FDDFFE-F28E-4C84-9AE6-A5A3F39B2880}"/>
              </a:ext>
            </a:extLst>
          </p:cNvPr>
          <p:cNvGraphicFramePr>
            <a:graphicFrameLocks noChangeAspect="1"/>
          </p:cNvGraphicFramePr>
          <p:nvPr>
            <p:extLst>
              <p:ext uri="{D42A27DB-BD31-4B8C-83A1-F6EECF244321}">
                <p14:modId xmlns:p14="http://schemas.microsoft.com/office/powerpoint/2010/main" val="3802200099"/>
              </p:ext>
            </p:extLst>
          </p:nvPr>
        </p:nvGraphicFramePr>
        <p:xfrm>
          <a:off x="163927" y="150536"/>
          <a:ext cx="11836889" cy="6130993"/>
        </p:xfrm>
        <a:graphic>
          <a:graphicData uri="http://schemas.openxmlformats.org/presentationml/2006/ole">
            <mc:AlternateContent xmlns:mc="http://schemas.openxmlformats.org/markup-compatibility/2006">
              <mc:Choice xmlns:v="urn:schemas-microsoft-com:vml" Requires="v">
                <p:oleObj spid="_x0000_s5125" name="Worksheet" r:id="rId3" imgW="22536238" imgH="8553319" progId="Excel.Sheet.12">
                  <p:embed/>
                </p:oleObj>
              </mc:Choice>
              <mc:Fallback>
                <p:oleObj name="Worksheet" r:id="rId3" imgW="22536238" imgH="8553319" progId="Excel.Sheet.12">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927" y="150536"/>
                        <a:ext cx="11836889" cy="6130993"/>
                      </a:xfrm>
                      <a:prstGeom prst="rect">
                        <a:avLst/>
                      </a:prstGeom>
                      <a:noFill/>
                    </p:spPr>
                  </p:pic>
                </p:oleObj>
              </mc:Fallback>
            </mc:AlternateContent>
          </a:graphicData>
        </a:graphic>
      </p:graphicFrame>
    </p:spTree>
    <p:extLst>
      <p:ext uri="{BB962C8B-B14F-4D97-AF65-F5344CB8AC3E}">
        <p14:creationId xmlns:p14="http://schemas.microsoft.com/office/powerpoint/2010/main" val="1855775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529A97-B87B-4F65-BF44-3A8E14AC624F}"/>
              </a:ext>
            </a:extLst>
          </p:cNvPr>
          <p:cNvSpPr txBox="1"/>
          <p:nvPr/>
        </p:nvSpPr>
        <p:spPr>
          <a:xfrm>
            <a:off x="92765" y="1228397"/>
            <a:ext cx="12006470" cy="5909310"/>
          </a:xfrm>
          <a:prstGeom prst="rect">
            <a:avLst/>
          </a:prstGeom>
          <a:noFill/>
        </p:spPr>
        <p:txBody>
          <a:bodyPr wrap="square" rtlCol="0">
            <a:spAutoFit/>
          </a:bodyPr>
          <a:lstStyle/>
          <a:p>
            <a:r>
              <a:rPr lang="en-US" sz="1400" dirty="0" err="1">
                <a:latin typeface="Cambria Math" panose="02040503050406030204" pitchFamily="18" charset="0"/>
                <a:ea typeface="Cambria Math" panose="02040503050406030204" pitchFamily="18" charset="0"/>
              </a:rPr>
              <a:t>Abdirad</a:t>
            </a:r>
            <a:r>
              <a:rPr lang="en-US" sz="1400" dirty="0">
                <a:latin typeface="Cambria Math" panose="02040503050406030204" pitchFamily="18" charset="0"/>
                <a:ea typeface="Cambria Math" panose="02040503050406030204" pitchFamily="18" charset="0"/>
              </a:rPr>
              <a:t>, H. (2017). Metric-based BIM implementation assessment: a review of research and practice. Architectural Engineering and Design Management, 13(1), 52–78. https://doi.org/10.1080/17452007.2016.1183474</a:t>
            </a:r>
          </a:p>
          <a:p>
            <a:r>
              <a:rPr lang="en-US" sz="1400" dirty="0" err="1">
                <a:latin typeface="Cambria Math" panose="02040503050406030204" pitchFamily="18" charset="0"/>
                <a:ea typeface="Cambria Math" panose="02040503050406030204" pitchFamily="18" charset="0"/>
              </a:rPr>
              <a:t>Arayici</a:t>
            </a:r>
            <a:r>
              <a:rPr lang="en-US" sz="1400" dirty="0">
                <a:latin typeface="Cambria Math" panose="02040503050406030204" pitchFamily="18" charset="0"/>
                <a:ea typeface="Cambria Math" panose="02040503050406030204" pitchFamily="18" charset="0"/>
              </a:rPr>
              <a:t>, Y., </a:t>
            </a:r>
            <a:r>
              <a:rPr lang="en-US" sz="1400" dirty="0" err="1">
                <a:latin typeface="Cambria Math" panose="02040503050406030204" pitchFamily="18" charset="0"/>
                <a:ea typeface="Cambria Math" panose="02040503050406030204" pitchFamily="18" charset="0"/>
              </a:rPr>
              <a:t>Khosrowshahi</a:t>
            </a:r>
            <a:r>
              <a:rPr lang="en-US" sz="1400" dirty="0">
                <a:latin typeface="Cambria Math" panose="02040503050406030204" pitchFamily="18" charset="0"/>
                <a:ea typeface="Cambria Math" panose="02040503050406030204" pitchFamily="18" charset="0"/>
              </a:rPr>
              <a:t>, F., Ponting, A. M., &amp; </a:t>
            </a:r>
            <a:r>
              <a:rPr lang="en-US" sz="1400" dirty="0" err="1">
                <a:latin typeface="Cambria Math" panose="02040503050406030204" pitchFamily="18" charset="0"/>
                <a:ea typeface="Cambria Math" panose="02040503050406030204" pitchFamily="18" charset="0"/>
              </a:rPr>
              <a:t>Mihindu</a:t>
            </a:r>
            <a:r>
              <a:rPr lang="en-US" sz="1400" dirty="0">
                <a:latin typeface="Cambria Math" panose="02040503050406030204" pitchFamily="18" charset="0"/>
                <a:ea typeface="Cambria Math" panose="02040503050406030204" pitchFamily="18" charset="0"/>
              </a:rPr>
              <a:t>, S. (2009). Towards Implementation of Building Information Modelling in the Construction Industry.</a:t>
            </a:r>
          </a:p>
          <a:p>
            <a:r>
              <a:rPr lang="en-US" sz="1400" dirty="0" err="1">
                <a:latin typeface="Cambria Math" panose="02040503050406030204" pitchFamily="18" charset="0"/>
                <a:ea typeface="Cambria Math" panose="02040503050406030204" pitchFamily="18" charset="0"/>
              </a:rPr>
              <a:t>Arop</a:t>
            </a:r>
            <a:r>
              <a:rPr lang="en-US" sz="1400" dirty="0">
                <a:latin typeface="Cambria Math" panose="02040503050406030204" pitchFamily="18" charset="0"/>
                <a:ea typeface="Cambria Math" panose="02040503050406030204" pitchFamily="18" charset="0"/>
              </a:rPr>
              <a:t>, N. H. M. (2001). It and Productivity in Malaysia: Firm Level Evidence. </a:t>
            </a:r>
            <a:r>
              <a:rPr lang="en-US" sz="1400" dirty="0" err="1">
                <a:latin typeface="Cambria Math" panose="02040503050406030204" pitchFamily="18" charset="0"/>
                <a:ea typeface="Cambria Math" panose="02040503050406030204" pitchFamily="18" charset="0"/>
              </a:rPr>
              <a:t>Universiti</a:t>
            </a:r>
            <a:r>
              <a:rPr lang="en-US" sz="1400" dirty="0">
                <a:latin typeface="Cambria Math" panose="02040503050406030204" pitchFamily="18" charset="0"/>
                <a:ea typeface="Cambria Math" panose="02040503050406030204" pitchFamily="18" charset="0"/>
              </a:rPr>
              <a:t> Malaya.</a:t>
            </a:r>
          </a:p>
          <a:p>
            <a:r>
              <a:rPr lang="en-US" sz="1400" dirty="0" err="1">
                <a:latin typeface="Cambria Math" panose="02040503050406030204" pitchFamily="18" charset="0"/>
                <a:ea typeface="Cambria Math" panose="02040503050406030204" pitchFamily="18" charset="0"/>
              </a:rPr>
              <a:t>Azhar</a:t>
            </a:r>
            <a:r>
              <a:rPr lang="en-US" sz="1400" dirty="0">
                <a:latin typeface="Cambria Math" panose="02040503050406030204" pitchFamily="18" charset="0"/>
                <a:ea typeface="Cambria Math" panose="02040503050406030204" pitchFamily="18" charset="0"/>
              </a:rPr>
              <a:t>, S. (2011). Building information modeling (BIM): Trends, benefits, risks, and challenges for the AEC industry. Leadership and Management in Engineering, 11, 241–252.</a:t>
            </a:r>
          </a:p>
          <a:p>
            <a:r>
              <a:rPr lang="en-US" sz="1400" dirty="0">
                <a:latin typeface="Cambria Math" panose="02040503050406030204" pitchFamily="18" charset="0"/>
                <a:ea typeface="Cambria Math" panose="02040503050406030204" pitchFamily="18" charset="0"/>
              </a:rPr>
              <a:t>Belay, A. M., Torp, O., </a:t>
            </a:r>
            <a:r>
              <a:rPr lang="en-US" sz="1400" dirty="0" err="1">
                <a:latin typeface="Cambria Math" panose="02040503050406030204" pitchFamily="18" charset="0"/>
                <a:ea typeface="Cambria Math" panose="02040503050406030204" pitchFamily="18" charset="0"/>
              </a:rPr>
              <a:t>Thodesen</a:t>
            </a:r>
            <a:r>
              <a:rPr lang="en-US" sz="1400" dirty="0">
                <a:latin typeface="Cambria Math" panose="02040503050406030204" pitchFamily="18" charset="0"/>
                <a:ea typeface="Cambria Math" panose="02040503050406030204" pitchFamily="18" charset="0"/>
              </a:rPr>
              <a:t>, C., &amp; </a:t>
            </a:r>
            <a:r>
              <a:rPr lang="en-US" sz="1400" dirty="0" err="1">
                <a:latin typeface="Cambria Math" panose="02040503050406030204" pitchFamily="18" charset="0"/>
                <a:ea typeface="Cambria Math" panose="02040503050406030204" pitchFamily="18" charset="0"/>
              </a:rPr>
              <a:t>Odeck</a:t>
            </a:r>
            <a:r>
              <a:rPr lang="en-US" sz="1400" dirty="0">
                <a:latin typeface="Cambria Math" panose="02040503050406030204" pitchFamily="18" charset="0"/>
                <a:ea typeface="Cambria Math" panose="02040503050406030204" pitchFamily="18" charset="0"/>
              </a:rPr>
              <a:t>, J. (2016). A framework for Organizing a Resilient Cost Benefit Analysis for Construction Projects. Procedia Engineering, 145(1877), 1169–1176. https://doi.org/10.1016/j.proeng.2016.04.151</a:t>
            </a:r>
          </a:p>
          <a:p>
            <a:r>
              <a:rPr lang="en-US" sz="1400" dirty="0">
                <a:latin typeface="Cambria Math" panose="02040503050406030204" pitchFamily="18" charset="0"/>
                <a:ea typeface="Cambria Math" panose="02040503050406030204" pitchFamily="18" charset="0"/>
              </a:rPr>
              <a:t>Briscoe, G., &amp; Dainty, A. (2005). Construction supply chain integration: an elusive goal? Supply Chain Management: An International Journal, 10(4), 319–326. https://doi.org/10.1108/13598540510612794</a:t>
            </a:r>
          </a:p>
          <a:p>
            <a:r>
              <a:rPr lang="en-US" sz="1400" dirty="0">
                <a:latin typeface="Cambria Math" panose="02040503050406030204" pitchFamily="18" charset="0"/>
                <a:ea typeface="Cambria Math" panose="02040503050406030204" pitchFamily="18" charset="0"/>
              </a:rPr>
              <a:t>CIDB Malaysia. (2015). Construction Industry Transformation </a:t>
            </a:r>
            <a:r>
              <a:rPr lang="en-US" sz="1400" dirty="0" err="1">
                <a:latin typeface="Cambria Math" panose="02040503050406030204" pitchFamily="18" charset="0"/>
                <a:ea typeface="Cambria Math" panose="02040503050406030204" pitchFamily="18" charset="0"/>
              </a:rPr>
              <a:t>Programme</a:t>
            </a:r>
            <a:r>
              <a:rPr lang="en-US" sz="1400" dirty="0">
                <a:latin typeface="Cambria Math" panose="02040503050406030204" pitchFamily="18" charset="0"/>
                <a:ea typeface="Cambria Math" panose="02040503050406030204" pitchFamily="18" charset="0"/>
              </a:rPr>
              <a:t> 2016-2020. https://doi.org/10.1007/s13398-014-0173-7.2</a:t>
            </a:r>
          </a:p>
          <a:p>
            <a:r>
              <a:rPr lang="en-US" sz="1400" dirty="0">
                <a:latin typeface="Cambria Math" panose="02040503050406030204" pitchFamily="18" charset="0"/>
                <a:ea typeface="Cambria Math" panose="02040503050406030204" pitchFamily="18" charset="0"/>
              </a:rPr>
              <a:t>CIDB Malaysia. (2016). BIM Guide Malaysia.</a:t>
            </a:r>
          </a:p>
          <a:p>
            <a:r>
              <a:rPr lang="en-US" sz="1400" dirty="0">
                <a:latin typeface="Cambria Math" panose="02040503050406030204" pitchFamily="18" charset="0"/>
                <a:ea typeface="Cambria Math" panose="02040503050406030204" pitchFamily="18" charset="0"/>
              </a:rPr>
              <a:t>Dainty, A. R. J., Millett, S. J., &amp; Briscoe, G. H. (2001). New perspectives on construction supply chain integration. Supply Chain Management: An International Journal, 6(4), 163–173. https://doi.org/10.1108/13598540110402700</a:t>
            </a:r>
          </a:p>
          <a:p>
            <a:r>
              <a:rPr lang="en-US" sz="1400" dirty="0">
                <a:latin typeface="Cambria Math" panose="02040503050406030204" pitchFamily="18" charset="0"/>
                <a:ea typeface="Cambria Math" panose="02040503050406030204" pitchFamily="18" charset="0"/>
              </a:rPr>
              <a:t>Eleni </a:t>
            </a:r>
            <a:r>
              <a:rPr lang="en-US" sz="1400" dirty="0" err="1">
                <a:latin typeface="Cambria Math" panose="02040503050406030204" pitchFamily="18" charset="0"/>
                <a:ea typeface="Cambria Math" panose="02040503050406030204" pitchFamily="18" charset="0"/>
              </a:rPr>
              <a:t>Papadonikolaki</a:t>
            </a:r>
            <a:r>
              <a:rPr lang="en-US" sz="1400" dirty="0">
                <a:latin typeface="Cambria Math" panose="02040503050406030204" pitchFamily="18" charset="0"/>
                <a:ea typeface="Cambria Math" panose="02040503050406030204" pitchFamily="18" charset="0"/>
              </a:rPr>
              <a:t>, R. V. and H. W. (2015). Supply chain integration with BIM: a graph-based model. Structural Survey. https://doi.org/10.1108/MBE-09-2016-0047</a:t>
            </a:r>
          </a:p>
          <a:p>
            <a:r>
              <a:rPr lang="en-US" sz="1400" dirty="0" err="1">
                <a:latin typeface="Cambria Math" panose="02040503050406030204" pitchFamily="18" charset="0"/>
                <a:ea typeface="Cambria Math" panose="02040503050406030204" pitchFamily="18" charset="0"/>
              </a:rPr>
              <a:t>Enegbuma</a:t>
            </a:r>
            <a:r>
              <a:rPr lang="en-US" sz="1400" dirty="0">
                <a:latin typeface="Cambria Math" panose="02040503050406030204" pitchFamily="18" charset="0"/>
                <a:ea typeface="Cambria Math" panose="02040503050406030204" pitchFamily="18" charset="0"/>
              </a:rPr>
              <a:t>, W. I., </a:t>
            </a:r>
            <a:r>
              <a:rPr lang="en-US" sz="1400" dirty="0" err="1">
                <a:latin typeface="Cambria Math" panose="02040503050406030204" pitchFamily="18" charset="0"/>
                <a:ea typeface="Cambria Math" panose="02040503050406030204" pitchFamily="18" charset="0"/>
              </a:rPr>
              <a:t>Aliagha</a:t>
            </a:r>
            <a:r>
              <a:rPr lang="en-US" sz="1400" dirty="0">
                <a:latin typeface="Cambria Math" panose="02040503050406030204" pitchFamily="18" charset="0"/>
                <a:ea typeface="Cambria Math" panose="02040503050406030204" pitchFamily="18" charset="0"/>
              </a:rPr>
              <a:t>, G. U., &amp; Ali, K. N. (2014). Preliminary building information modelling adoption model in Malaysia. Construction Innovation, 14(4), 408–432. https://doi.org/10.1108/CI-01-2014-0012</a:t>
            </a:r>
          </a:p>
          <a:p>
            <a:r>
              <a:rPr lang="en-US" sz="1400" dirty="0">
                <a:latin typeface="Cambria Math" panose="02040503050406030204" pitchFamily="18" charset="0"/>
                <a:ea typeface="Cambria Math" panose="02040503050406030204" pitchFamily="18" charset="0"/>
              </a:rPr>
              <a:t>Forbes, L. H., &amp; Ahmad, S. M. (2011). Modern Construction: Lean Project Delivery and Integrated Practices. Boca Raton, United States of America: Taylor and Francis Group, LLC. </a:t>
            </a:r>
            <a:r>
              <a:rPr lang="en-US" sz="1400" dirty="0">
                <a:latin typeface="Cambria Math" panose="02040503050406030204" pitchFamily="18" charset="0"/>
                <a:ea typeface="Cambria Math" panose="02040503050406030204" pitchFamily="18" charset="0"/>
                <a:hlinkClick r:id="rId2"/>
              </a:rPr>
              <a:t>https://doi.org/10.1515/9783990434550</a:t>
            </a:r>
            <a:endParaRPr lang="en-US" sz="1400" dirty="0">
              <a:latin typeface="Cambria Math" panose="02040503050406030204" pitchFamily="18" charset="0"/>
              <a:ea typeface="Cambria Math" panose="02040503050406030204" pitchFamily="18" charset="0"/>
            </a:endParaRPr>
          </a:p>
          <a:p>
            <a:r>
              <a:rPr lang="en-US" sz="1400" dirty="0" err="1">
                <a:latin typeface="Cambria Math" panose="02040503050406030204" pitchFamily="18" charset="0"/>
                <a:ea typeface="Cambria Math" panose="02040503050406030204" pitchFamily="18" charset="0"/>
              </a:rPr>
              <a:t>Jupp</a:t>
            </a:r>
            <a:r>
              <a:rPr lang="en-US" sz="1400" dirty="0">
                <a:latin typeface="Cambria Math" panose="02040503050406030204" pitchFamily="18" charset="0"/>
                <a:ea typeface="Cambria Math" panose="02040503050406030204" pitchFamily="18" charset="0"/>
              </a:rPr>
              <a:t>, J. (2013). </a:t>
            </a:r>
            <a:r>
              <a:rPr lang="en-US" sz="1400" dirty="0" err="1">
                <a:latin typeface="Cambria Math" panose="02040503050406030204" pitchFamily="18" charset="0"/>
                <a:ea typeface="Cambria Math" panose="02040503050406030204" pitchFamily="18" charset="0"/>
              </a:rPr>
              <a:t>Bim</a:t>
            </a:r>
            <a:r>
              <a:rPr lang="en-US" sz="1400" dirty="0">
                <a:latin typeface="Cambria Math" panose="02040503050406030204" pitchFamily="18" charset="0"/>
                <a:ea typeface="Cambria Math" panose="02040503050406030204" pitchFamily="18" charset="0"/>
              </a:rPr>
              <a:t> Investment: Understanding Value , Return and Models of Assessment. Proceedings: 38th AUBEA International Conference </a:t>
            </a:r>
            <a:r>
              <a:rPr lang="en-US" sz="1400" dirty="0" err="1">
                <a:latin typeface="Cambria Math" panose="02040503050406030204" pitchFamily="18" charset="0"/>
                <a:ea typeface="Cambria Math" panose="02040503050406030204" pitchFamily="18" charset="0"/>
              </a:rPr>
              <a:t>Webiste</a:t>
            </a:r>
            <a:r>
              <a:rPr lang="en-US" sz="1400" dirty="0">
                <a:latin typeface="Cambria Math" panose="02040503050406030204" pitchFamily="18" charset="0"/>
                <a:ea typeface="Cambria Math" panose="02040503050406030204" pitchFamily="18" charset="0"/>
              </a:rPr>
              <a:t>, 2013, 1–10. Retrieved from https://www.library.auckland.ac.nz/external/finalproceeding/Files/Papers/46530Final00075.pdf</a:t>
            </a:r>
          </a:p>
          <a:p>
            <a:r>
              <a:rPr lang="en-US" sz="1400" dirty="0">
                <a:latin typeface="Cambria Math" panose="02040503050406030204" pitchFamily="18" charset="0"/>
                <a:ea typeface="Cambria Math" panose="02040503050406030204" pitchFamily="18" charset="0"/>
              </a:rPr>
              <a:t>Li, J., Hou, L., Wang, X., Wang, J., Guo, J., Zhang, S., &amp; Jiao, Y. (2014). A project-based quantification of BIM benefits. International Journal of Advanced Robotic Systems, 11(1), 1–13. https://doi.org/10.5772/58448</a:t>
            </a:r>
          </a:p>
          <a:p>
            <a:r>
              <a:rPr lang="en-US" sz="1400" dirty="0">
                <a:latin typeface="Cambria Math" panose="02040503050406030204" pitchFamily="18" charset="0"/>
                <a:ea typeface="Cambria Math" panose="02040503050406030204" pitchFamily="18" charset="0"/>
              </a:rPr>
              <a:t>London, K., Kenley, R., &amp; </a:t>
            </a:r>
            <a:r>
              <a:rPr lang="en-US" sz="1400" dirty="0" err="1">
                <a:latin typeface="Cambria Math" panose="02040503050406030204" pitchFamily="18" charset="0"/>
                <a:ea typeface="Cambria Math" panose="02040503050406030204" pitchFamily="18" charset="0"/>
              </a:rPr>
              <a:t>Agapiou</a:t>
            </a:r>
            <a:r>
              <a:rPr lang="en-US" sz="1400" dirty="0">
                <a:latin typeface="Cambria Math" panose="02040503050406030204" pitchFamily="18" charset="0"/>
                <a:ea typeface="Cambria Math" panose="02040503050406030204" pitchFamily="18" charset="0"/>
              </a:rPr>
              <a:t>, A. (1998). Theoretical supply chain network modelling in the building industry. 14th Annual ARCOM Conference, 2(September), 9–11.</a:t>
            </a:r>
          </a:p>
          <a:p>
            <a:endParaRPr lang="en-US" sz="1400" dirty="0">
              <a:latin typeface="Cambria Math" panose="02040503050406030204" pitchFamily="18" charset="0"/>
              <a:ea typeface="Cambria Math" panose="02040503050406030204" pitchFamily="18" charset="0"/>
            </a:endParaRPr>
          </a:p>
        </p:txBody>
      </p:sp>
      <p:pic>
        <p:nvPicPr>
          <p:cNvPr id="5" name="Graphic 4" descr="Lightbulb">
            <a:extLst>
              <a:ext uri="{FF2B5EF4-FFF2-40B4-BE49-F238E27FC236}">
                <a16:creationId xmlns:a16="http://schemas.microsoft.com/office/drawing/2014/main" id="{91D28C5F-9585-4837-B619-C58163AAE6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293" y="243159"/>
            <a:ext cx="718163" cy="718163"/>
          </a:xfrm>
          <a:prstGeom prst="rect">
            <a:avLst/>
          </a:prstGeom>
        </p:spPr>
      </p:pic>
      <p:sp>
        <p:nvSpPr>
          <p:cNvPr id="6" name="TextBox 5">
            <a:extLst>
              <a:ext uri="{FF2B5EF4-FFF2-40B4-BE49-F238E27FC236}">
                <a16:creationId xmlns:a16="http://schemas.microsoft.com/office/drawing/2014/main" id="{D97157EC-ECD7-4E5C-9F24-1DC4C2575611}"/>
              </a:ext>
            </a:extLst>
          </p:cNvPr>
          <p:cNvSpPr txBox="1"/>
          <p:nvPr/>
        </p:nvSpPr>
        <p:spPr>
          <a:xfrm>
            <a:off x="1001456" y="237798"/>
            <a:ext cx="8030818" cy="707886"/>
          </a:xfrm>
          <a:prstGeom prst="rect">
            <a:avLst/>
          </a:prstGeom>
          <a:noFill/>
          <a:ln w="15875">
            <a:solidFill>
              <a:srgbClr val="FF0000"/>
            </a:solidFill>
          </a:ln>
        </p:spPr>
        <p:txBody>
          <a:bodyPr wrap="square" rtlCol="0">
            <a:spAutoFit/>
          </a:bodyPr>
          <a:lstStyle/>
          <a:p>
            <a:r>
              <a:rPr lang="en-MY" sz="4000" dirty="0">
                <a:latin typeface="Cambria" panose="02040503050406030204" pitchFamily="18" charset="0"/>
              </a:rPr>
              <a:t>REFERENCES</a:t>
            </a:r>
          </a:p>
        </p:txBody>
      </p:sp>
    </p:spTree>
    <p:extLst>
      <p:ext uri="{BB962C8B-B14F-4D97-AF65-F5344CB8AC3E}">
        <p14:creationId xmlns:p14="http://schemas.microsoft.com/office/powerpoint/2010/main" val="1482447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529A97-B87B-4F65-BF44-3A8E14AC624F}"/>
              </a:ext>
            </a:extLst>
          </p:cNvPr>
          <p:cNvSpPr txBox="1"/>
          <p:nvPr/>
        </p:nvSpPr>
        <p:spPr>
          <a:xfrm>
            <a:off x="92765" y="1228397"/>
            <a:ext cx="12006470" cy="5262979"/>
          </a:xfrm>
          <a:prstGeom prst="rect">
            <a:avLst/>
          </a:prstGeom>
          <a:noFill/>
        </p:spPr>
        <p:txBody>
          <a:bodyPr wrap="square" rtlCol="0">
            <a:spAutoFit/>
          </a:bodyPr>
          <a:lstStyle/>
          <a:p>
            <a:r>
              <a:rPr lang="en-US" sz="1400" dirty="0" err="1">
                <a:latin typeface="Cambria Math" panose="02040503050406030204" pitchFamily="18" charset="0"/>
                <a:ea typeface="Cambria Math" panose="02040503050406030204" pitchFamily="18" charset="0"/>
              </a:rPr>
              <a:t>Madanayake</a:t>
            </a:r>
            <a:r>
              <a:rPr lang="en-US" sz="1400" dirty="0">
                <a:latin typeface="Cambria Math" panose="02040503050406030204" pitchFamily="18" charset="0"/>
                <a:ea typeface="Cambria Math" panose="02040503050406030204" pitchFamily="18" charset="0"/>
              </a:rPr>
              <a:t>, U. (2012). Value of Adopting Building Information Modelling ( </a:t>
            </a:r>
            <a:r>
              <a:rPr lang="en-US" sz="1400" dirty="0" err="1">
                <a:latin typeface="Cambria Math" panose="02040503050406030204" pitchFamily="18" charset="0"/>
                <a:ea typeface="Cambria Math" panose="02040503050406030204" pitchFamily="18" charset="0"/>
              </a:rPr>
              <a:t>Bim</a:t>
            </a:r>
            <a:r>
              <a:rPr lang="en-US" sz="1400" dirty="0">
                <a:latin typeface="Cambria Math" panose="02040503050406030204" pitchFamily="18" charset="0"/>
                <a:ea typeface="Cambria Math" panose="02040503050406030204" pitchFamily="18" charset="0"/>
              </a:rPr>
              <a:t> ) To the Supply Chain in Construction Industry, 1–25.</a:t>
            </a:r>
          </a:p>
          <a:p>
            <a:r>
              <a:rPr lang="en-US" sz="1400" dirty="0">
                <a:latin typeface="Cambria Math" panose="02040503050406030204" pitchFamily="18" charset="0"/>
                <a:ea typeface="Cambria Math" panose="02040503050406030204" pitchFamily="18" charset="0"/>
              </a:rPr>
              <a:t>Malaysia Productivity Corporation. (2016). Productivity Report 2015/2016.</a:t>
            </a:r>
          </a:p>
          <a:p>
            <a:r>
              <a:rPr lang="en-US" sz="1400" dirty="0">
                <a:latin typeface="Cambria Math" panose="02040503050406030204" pitchFamily="18" charset="0"/>
                <a:ea typeface="Cambria Math" panose="02040503050406030204" pitchFamily="18" charset="0"/>
              </a:rPr>
              <a:t>O’Brien, W. J., London, K., &amp; </a:t>
            </a:r>
            <a:r>
              <a:rPr lang="en-US" sz="1400" dirty="0" err="1">
                <a:latin typeface="Cambria Math" panose="02040503050406030204" pitchFamily="18" charset="0"/>
                <a:ea typeface="Cambria Math" panose="02040503050406030204" pitchFamily="18" charset="0"/>
              </a:rPr>
              <a:t>Vrijhoef</a:t>
            </a:r>
            <a:r>
              <a:rPr lang="en-US" sz="1400" dirty="0">
                <a:latin typeface="Cambria Math" panose="02040503050406030204" pitchFamily="18" charset="0"/>
                <a:ea typeface="Cambria Math" panose="02040503050406030204" pitchFamily="18" charset="0"/>
              </a:rPr>
              <a:t>, R. (2002). Construction Supply Chain Modeling: a Research Review and Interdisciplinary Research Agenda. Iglc10, (April 2014), 129–148.</a:t>
            </a:r>
          </a:p>
          <a:p>
            <a:r>
              <a:rPr lang="en-US" sz="1400" dirty="0" err="1">
                <a:latin typeface="Cambria Math" panose="02040503050406030204" pitchFamily="18" charset="0"/>
                <a:ea typeface="Cambria Math" panose="02040503050406030204" pitchFamily="18" charset="0"/>
              </a:rPr>
              <a:t>Pagh</a:t>
            </a:r>
            <a:r>
              <a:rPr lang="en-US" sz="1400" dirty="0">
                <a:latin typeface="Cambria Math" panose="02040503050406030204" pitchFamily="18" charset="0"/>
                <a:ea typeface="Cambria Math" panose="02040503050406030204" pitchFamily="18" charset="0"/>
              </a:rPr>
              <a:t>, D. M. L. M. C. C. J. D. (n.d.). Supply Chain Management: Implementation Issues and Research </a:t>
            </a:r>
            <a:r>
              <a:rPr lang="en-US" sz="1400" dirty="0" err="1">
                <a:latin typeface="Cambria Math" panose="02040503050406030204" pitchFamily="18" charset="0"/>
                <a:ea typeface="Cambria Math" panose="02040503050406030204" pitchFamily="18" charset="0"/>
              </a:rPr>
              <a:t>Oppurtunities</a:t>
            </a:r>
            <a:r>
              <a:rPr lang="en-US" sz="1400" dirty="0">
                <a:latin typeface="Cambria Math" panose="02040503050406030204" pitchFamily="18" charset="0"/>
                <a:ea typeface="Cambria Math" panose="02040503050406030204" pitchFamily="18" charset="0"/>
              </a:rPr>
              <a:t>.</a:t>
            </a:r>
          </a:p>
          <a:p>
            <a:r>
              <a:rPr lang="en-US" sz="1400" dirty="0" err="1">
                <a:latin typeface="Cambria Math" panose="02040503050406030204" pitchFamily="18" charset="0"/>
                <a:ea typeface="Cambria Math" panose="02040503050406030204" pitchFamily="18" charset="0"/>
              </a:rPr>
              <a:t>Papadonikolaki</a:t>
            </a:r>
            <a:r>
              <a:rPr lang="en-US" sz="1400" dirty="0">
                <a:latin typeface="Cambria Math" panose="02040503050406030204" pitchFamily="18" charset="0"/>
                <a:ea typeface="Cambria Math" panose="02040503050406030204" pitchFamily="18" charset="0"/>
              </a:rPr>
              <a:t>, E., </a:t>
            </a:r>
            <a:r>
              <a:rPr lang="en-US" sz="1400" dirty="0" err="1">
                <a:latin typeface="Cambria Math" panose="02040503050406030204" pitchFamily="18" charset="0"/>
                <a:ea typeface="Cambria Math" panose="02040503050406030204" pitchFamily="18" charset="0"/>
              </a:rPr>
              <a:t>Vrijhoef</a:t>
            </a:r>
            <a:r>
              <a:rPr lang="en-US" sz="1400" dirty="0">
                <a:latin typeface="Cambria Math" panose="02040503050406030204" pitchFamily="18" charset="0"/>
                <a:ea typeface="Cambria Math" panose="02040503050406030204" pitchFamily="18" charset="0"/>
              </a:rPr>
              <a:t>, R., &amp; </a:t>
            </a:r>
            <a:r>
              <a:rPr lang="en-US" sz="1400" dirty="0" err="1">
                <a:latin typeface="Cambria Math" panose="02040503050406030204" pitchFamily="18" charset="0"/>
                <a:ea typeface="Cambria Math" panose="02040503050406030204" pitchFamily="18" charset="0"/>
              </a:rPr>
              <a:t>Wamelink</a:t>
            </a:r>
            <a:r>
              <a:rPr lang="en-US" sz="1400" dirty="0">
                <a:latin typeface="Cambria Math" panose="02040503050406030204" pitchFamily="18" charset="0"/>
                <a:ea typeface="Cambria Math" panose="02040503050406030204" pitchFamily="18" charset="0"/>
              </a:rPr>
              <a:t>, J. W. F. (2015). A BIM-based supply chain model for AEC, 149, 181–193. https://doi.org/10.2495/BIM150161</a:t>
            </a:r>
          </a:p>
          <a:p>
            <a:r>
              <a:rPr lang="en-US" sz="1400" dirty="0">
                <a:latin typeface="Cambria Math" panose="02040503050406030204" pitchFamily="18" charset="0"/>
                <a:ea typeface="Cambria Math" panose="02040503050406030204" pitchFamily="18" charset="0"/>
              </a:rPr>
              <a:t>Schultz, A., </a:t>
            </a:r>
            <a:r>
              <a:rPr lang="en-US" sz="1400" dirty="0" err="1">
                <a:latin typeface="Cambria Math" panose="02040503050406030204" pitchFamily="18" charset="0"/>
                <a:ea typeface="Cambria Math" panose="02040503050406030204" pitchFamily="18" charset="0"/>
              </a:rPr>
              <a:t>Essiet</a:t>
            </a:r>
            <a:r>
              <a:rPr lang="en-US" sz="1400" dirty="0">
                <a:latin typeface="Cambria Math" panose="02040503050406030204" pitchFamily="18" charset="0"/>
                <a:ea typeface="Cambria Math" panose="02040503050406030204" pitchFamily="18" charset="0"/>
              </a:rPr>
              <a:t>, M., Souza, D., </a:t>
            </a:r>
            <a:r>
              <a:rPr lang="en-US" sz="1400" dirty="0" err="1">
                <a:latin typeface="Cambria Math" panose="02040503050406030204" pitchFamily="18" charset="0"/>
                <a:ea typeface="Cambria Math" panose="02040503050406030204" pitchFamily="18" charset="0"/>
              </a:rPr>
              <a:t>Kapogiannis</a:t>
            </a:r>
            <a:r>
              <a:rPr lang="en-US" sz="1400" dirty="0">
                <a:latin typeface="Cambria Math" panose="02040503050406030204" pitchFamily="18" charset="0"/>
                <a:ea typeface="Cambria Math" panose="02040503050406030204" pitchFamily="18" charset="0"/>
              </a:rPr>
              <a:t>, G., &amp; Les Ruddock. (2013). The Economics of BIM and added Value of BIM to Construction Sector and Society. International Council for Research and Innovation in Building and Construction, (August). Retrieved from https://www.researchgate.net/publication/274310089_The_Economics_of_BIM_and_added_Value_of_BIM_to_Construction_Sector_and_Society</a:t>
            </a:r>
          </a:p>
          <a:p>
            <a:r>
              <a:rPr lang="en-US" sz="1400" dirty="0">
                <a:latin typeface="Cambria Math" panose="02040503050406030204" pitchFamily="18" charset="0"/>
                <a:ea typeface="Cambria Math" panose="02040503050406030204" pitchFamily="18" charset="0"/>
              </a:rPr>
              <a:t>Sebastian, R. (2011). Changing roles of the clients, architects and contractors through BIM. Engineering, Construction and Architectural Management, 18(2), 176–187. https://doi.org/10.1108/09699981111111148</a:t>
            </a:r>
          </a:p>
          <a:p>
            <a:r>
              <a:rPr lang="en-US" sz="1400" dirty="0" err="1">
                <a:latin typeface="Cambria Math" panose="02040503050406030204" pitchFamily="18" charset="0"/>
                <a:ea typeface="Cambria Math" panose="02040503050406030204" pitchFamily="18" charset="0"/>
              </a:rPr>
              <a:t>Shabrin</a:t>
            </a:r>
            <a:r>
              <a:rPr lang="en-US" sz="1400" dirty="0">
                <a:latin typeface="Cambria Math" panose="02040503050406030204" pitchFamily="18" charset="0"/>
                <a:ea typeface="Cambria Math" panose="02040503050406030204" pitchFamily="18" charset="0"/>
              </a:rPr>
              <a:t>, N., &amp; </a:t>
            </a:r>
            <a:r>
              <a:rPr lang="en-US" sz="1400" dirty="0" err="1">
                <a:latin typeface="Cambria Math" panose="02040503050406030204" pitchFamily="18" charset="0"/>
                <a:ea typeface="Cambria Math" panose="02040503050406030204" pitchFamily="18" charset="0"/>
              </a:rPr>
              <a:t>Kashem</a:t>
            </a:r>
            <a:r>
              <a:rPr lang="en-US" sz="1400" dirty="0">
                <a:latin typeface="Cambria Math" panose="02040503050406030204" pitchFamily="18" charset="0"/>
                <a:ea typeface="Cambria Math" panose="02040503050406030204" pitchFamily="18" charset="0"/>
              </a:rPr>
              <a:t>, S. B. A. (2017). A Comprehensive Cost Benefit Analysis of Green Building. Proceedings of 94th The IIER International Conference, Dhaka, Bangladesh, 1st-2nd February 2017, (February).</a:t>
            </a:r>
          </a:p>
          <a:p>
            <a:r>
              <a:rPr lang="en-US" sz="1400" dirty="0" err="1">
                <a:latin typeface="Cambria Math" panose="02040503050406030204" pitchFamily="18" charset="0"/>
                <a:ea typeface="Cambria Math" panose="02040503050406030204" pitchFamily="18" charset="0"/>
              </a:rPr>
              <a:t>Soroor</a:t>
            </a:r>
            <a:r>
              <a:rPr lang="en-US" sz="1400" dirty="0">
                <a:latin typeface="Cambria Math" panose="02040503050406030204" pitchFamily="18" charset="0"/>
                <a:ea typeface="Cambria Math" panose="02040503050406030204" pitchFamily="18" charset="0"/>
              </a:rPr>
              <a:t>, J., </a:t>
            </a:r>
            <a:r>
              <a:rPr lang="en-US" sz="1400" dirty="0" err="1">
                <a:latin typeface="Cambria Math" panose="02040503050406030204" pitchFamily="18" charset="0"/>
                <a:ea typeface="Cambria Math" panose="02040503050406030204" pitchFamily="18" charset="0"/>
              </a:rPr>
              <a:t>Tarokh</a:t>
            </a:r>
            <a:r>
              <a:rPr lang="en-US" sz="1400" dirty="0">
                <a:latin typeface="Cambria Math" panose="02040503050406030204" pitchFamily="18" charset="0"/>
                <a:ea typeface="Cambria Math" panose="02040503050406030204" pitchFamily="18" charset="0"/>
              </a:rPr>
              <a:t>, M. J., &amp; </a:t>
            </a:r>
            <a:r>
              <a:rPr lang="en-US" sz="1400" dirty="0" err="1">
                <a:latin typeface="Cambria Math" panose="02040503050406030204" pitchFamily="18" charset="0"/>
                <a:ea typeface="Cambria Math" panose="02040503050406030204" pitchFamily="18" charset="0"/>
              </a:rPr>
              <a:t>Shemshadi</a:t>
            </a:r>
            <a:r>
              <a:rPr lang="en-US" sz="1400" dirty="0">
                <a:latin typeface="Cambria Math" panose="02040503050406030204" pitchFamily="18" charset="0"/>
                <a:ea typeface="Cambria Math" panose="02040503050406030204" pitchFamily="18" charset="0"/>
              </a:rPr>
              <a:t>, A. (2009). Theoretical and practical study of supply chain coordination. Journal of Business &amp; Industrial Marketing, 24(2), 131–142. https://doi.org/10.1108/08858620910931749</a:t>
            </a:r>
          </a:p>
          <a:p>
            <a:r>
              <a:rPr lang="en-US" sz="1400" dirty="0" err="1">
                <a:latin typeface="Cambria Math" panose="02040503050406030204" pitchFamily="18" charset="0"/>
                <a:ea typeface="Cambria Math" panose="02040503050406030204" pitchFamily="18" charset="0"/>
              </a:rPr>
              <a:t>Succar</a:t>
            </a:r>
            <a:r>
              <a:rPr lang="en-US" sz="1400" dirty="0">
                <a:latin typeface="Cambria Math" panose="02040503050406030204" pitchFamily="18" charset="0"/>
                <a:ea typeface="Cambria Math" panose="02040503050406030204" pitchFamily="18" charset="0"/>
              </a:rPr>
              <a:t>, B. (2009). Automation in Construction Building information modelling framework : A research and delivery foundation for industry stakeholders. Automation in Construction, 18(3), 357–375. https://doi.org/10.1016/j.autcon.2008.10.003</a:t>
            </a:r>
          </a:p>
          <a:p>
            <a:r>
              <a:rPr lang="en-US" sz="1400" dirty="0">
                <a:latin typeface="Cambria Math" panose="02040503050406030204" pitchFamily="18" charset="0"/>
                <a:ea typeface="Cambria Math" panose="02040503050406030204" pitchFamily="18" charset="0"/>
              </a:rPr>
              <a:t>Vaidyanathan, K., &amp; Howell, G. (2007). Construction Supply Chain Maturity Model – Conceptual Framework, (July), 170–180.</a:t>
            </a:r>
          </a:p>
          <a:p>
            <a:r>
              <a:rPr lang="en-US" sz="1400" dirty="0">
                <a:latin typeface="Cambria Math" panose="02040503050406030204" pitchFamily="18" charset="0"/>
                <a:ea typeface="Cambria Math" panose="02040503050406030204" pitchFamily="18" charset="0"/>
              </a:rPr>
              <a:t>Winch, G. M. (2010). Managing Construction Projects (2nd edition). Construction Management and Economics, 28(July 2013), 1115–1116. https://doi.org/10.1080/01446193.2010.513397</a:t>
            </a:r>
          </a:p>
          <a:p>
            <a:r>
              <a:rPr lang="en-US" sz="1400" dirty="0">
                <a:latin typeface="Cambria Math" panose="02040503050406030204" pitchFamily="18" charset="0"/>
                <a:ea typeface="Cambria Math" panose="02040503050406030204" pitchFamily="18" charset="0"/>
              </a:rPr>
              <a:t>Young Jr., N. W. ., Jones, S. A., Bernstein, H. M., &amp; </a:t>
            </a:r>
            <a:r>
              <a:rPr lang="en-US" sz="1400" dirty="0" err="1">
                <a:latin typeface="Cambria Math" panose="02040503050406030204" pitchFamily="18" charset="0"/>
                <a:ea typeface="Cambria Math" panose="02040503050406030204" pitchFamily="18" charset="0"/>
              </a:rPr>
              <a:t>Gudgel</a:t>
            </a:r>
            <a:r>
              <a:rPr lang="en-US" sz="1400" dirty="0">
                <a:latin typeface="Cambria Math" panose="02040503050406030204" pitchFamily="18" charset="0"/>
                <a:ea typeface="Cambria Math" panose="02040503050406030204" pitchFamily="18" charset="0"/>
              </a:rPr>
              <a:t>, J. E. (2009). </a:t>
            </a:r>
            <a:r>
              <a:rPr lang="en-US" sz="1400" dirty="0" err="1">
                <a:latin typeface="Cambria Math" panose="02040503050406030204" pitchFamily="18" charset="0"/>
                <a:ea typeface="Cambria Math" panose="02040503050406030204" pitchFamily="18" charset="0"/>
              </a:rPr>
              <a:t>SmartMarket</a:t>
            </a:r>
            <a:r>
              <a:rPr lang="en-US" sz="1400" dirty="0">
                <a:latin typeface="Cambria Math" panose="02040503050406030204" pitchFamily="18" charset="0"/>
                <a:ea typeface="Cambria Math" panose="02040503050406030204" pitchFamily="18" charset="0"/>
              </a:rPr>
              <a:t> Report. McGraw Hill Construction - </a:t>
            </a:r>
            <a:r>
              <a:rPr lang="en-US" sz="1400" dirty="0" err="1">
                <a:latin typeface="Cambria Math" panose="02040503050406030204" pitchFamily="18" charset="0"/>
                <a:ea typeface="Cambria Math" panose="02040503050406030204" pitchFamily="18" charset="0"/>
              </a:rPr>
              <a:t>SmartMarket</a:t>
            </a:r>
            <a:r>
              <a:rPr lang="en-US" sz="1400" dirty="0">
                <a:latin typeface="Cambria Math" panose="02040503050406030204" pitchFamily="18" charset="0"/>
                <a:ea typeface="Cambria Math" panose="02040503050406030204" pitchFamily="18" charset="0"/>
              </a:rPr>
              <a:t> Report Construction, 1–52.</a:t>
            </a:r>
          </a:p>
          <a:p>
            <a:r>
              <a:rPr lang="en-US" sz="1400" dirty="0">
                <a:latin typeface="Cambria Math" panose="02040503050406030204" pitchFamily="18" charset="0"/>
                <a:ea typeface="Cambria Math" panose="02040503050406030204" pitchFamily="18" charset="0"/>
              </a:rPr>
              <a:t>Zeng, N., König, M., &amp; Xu, B. (2015). Supply Chain Modeling for BIM-oriented Construction Schedule Management : CODP-based Classification Approach. Proc. of the 32nd CIB W78 Conference 2015, 27th-29th October 2015, Eindhoven, The Netherlands, (August), 800–809.</a:t>
            </a:r>
          </a:p>
        </p:txBody>
      </p:sp>
      <p:pic>
        <p:nvPicPr>
          <p:cNvPr id="5" name="Graphic 4" descr="Lightbulb">
            <a:extLst>
              <a:ext uri="{FF2B5EF4-FFF2-40B4-BE49-F238E27FC236}">
                <a16:creationId xmlns:a16="http://schemas.microsoft.com/office/drawing/2014/main" id="{91D28C5F-9585-4837-B619-C58163AAE6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293" y="243159"/>
            <a:ext cx="718163" cy="718163"/>
          </a:xfrm>
          <a:prstGeom prst="rect">
            <a:avLst/>
          </a:prstGeom>
        </p:spPr>
      </p:pic>
      <p:sp>
        <p:nvSpPr>
          <p:cNvPr id="6" name="TextBox 5">
            <a:extLst>
              <a:ext uri="{FF2B5EF4-FFF2-40B4-BE49-F238E27FC236}">
                <a16:creationId xmlns:a16="http://schemas.microsoft.com/office/drawing/2014/main" id="{D97157EC-ECD7-4E5C-9F24-1DC4C2575611}"/>
              </a:ext>
            </a:extLst>
          </p:cNvPr>
          <p:cNvSpPr txBox="1"/>
          <p:nvPr/>
        </p:nvSpPr>
        <p:spPr>
          <a:xfrm>
            <a:off x="1001456" y="237798"/>
            <a:ext cx="8030818" cy="707886"/>
          </a:xfrm>
          <a:prstGeom prst="rect">
            <a:avLst/>
          </a:prstGeom>
          <a:noFill/>
          <a:ln w="15875">
            <a:solidFill>
              <a:srgbClr val="FF0000"/>
            </a:solidFill>
          </a:ln>
        </p:spPr>
        <p:txBody>
          <a:bodyPr wrap="square" rtlCol="0">
            <a:spAutoFit/>
          </a:bodyPr>
          <a:lstStyle/>
          <a:p>
            <a:r>
              <a:rPr lang="en-MY" sz="4000" dirty="0">
                <a:latin typeface="Cambria" panose="02040503050406030204" pitchFamily="18" charset="0"/>
              </a:rPr>
              <a:t>REFERENCES</a:t>
            </a:r>
          </a:p>
        </p:txBody>
      </p:sp>
    </p:spTree>
    <p:extLst>
      <p:ext uri="{BB962C8B-B14F-4D97-AF65-F5344CB8AC3E}">
        <p14:creationId xmlns:p14="http://schemas.microsoft.com/office/powerpoint/2010/main" val="389009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4DEE-A9D3-4FF1-A93A-491A6BC77AE6}"/>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243E436E-6DB0-41F3-BC12-D6D932B99BE3}"/>
              </a:ext>
            </a:extLst>
          </p:cNvPr>
          <p:cNvSpPr>
            <a:spLocks noGrp="1"/>
          </p:cNvSpPr>
          <p:nvPr>
            <p:ph idx="1"/>
          </p:nvPr>
        </p:nvSpPr>
        <p:spPr/>
        <p:txBody>
          <a:bodyPr/>
          <a:lstStyle/>
          <a:p>
            <a:endParaRPr lang="en-MY"/>
          </a:p>
        </p:txBody>
      </p:sp>
    </p:spTree>
    <p:extLst>
      <p:ext uri="{BB962C8B-B14F-4D97-AF65-F5344CB8AC3E}">
        <p14:creationId xmlns:p14="http://schemas.microsoft.com/office/powerpoint/2010/main" val="3961674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782C-FC41-4A3E-8E46-DD0307104D77}"/>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6DD9928D-929D-46D8-A2B6-64599900D969}"/>
              </a:ext>
            </a:extLst>
          </p:cNvPr>
          <p:cNvSpPr>
            <a:spLocks noGrp="1"/>
          </p:cNvSpPr>
          <p:nvPr>
            <p:ph idx="1"/>
          </p:nvPr>
        </p:nvSpPr>
        <p:spPr/>
        <p:txBody>
          <a:bodyPr/>
          <a:lstStyle/>
          <a:p>
            <a:endParaRPr lang="en-MY"/>
          </a:p>
        </p:txBody>
      </p:sp>
    </p:spTree>
    <p:extLst>
      <p:ext uri="{BB962C8B-B14F-4D97-AF65-F5344CB8AC3E}">
        <p14:creationId xmlns:p14="http://schemas.microsoft.com/office/powerpoint/2010/main" val="154267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218A4AE2-D9EE-433B-B05D-1D0AB5E3D9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33677"/>
            <a:ext cx="718163" cy="718163"/>
          </a:xfrm>
          <a:prstGeom prst="rect">
            <a:avLst/>
          </a:prstGeom>
        </p:spPr>
      </p:pic>
      <p:sp>
        <p:nvSpPr>
          <p:cNvPr id="5" name="TextBox 4">
            <a:extLst>
              <a:ext uri="{FF2B5EF4-FFF2-40B4-BE49-F238E27FC236}">
                <a16:creationId xmlns:a16="http://schemas.microsoft.com/office/drawing/2014/main" id="{F0CA27AA-D258-41CC-B77D-F8E8A80C09ED}"/>
              </a:ext>
            </a:extLst>
          </p:cNvPr>
          <p:cNvSpPr txBox="1"/>
          <p:nvPr/>
        </p:nvSpPr>
        <p:spPr>
          <a:xfrm>
            <a:off x="718163" y="128316"/>
            <a:ext cx="8030818" cy="707886"/>
          </a:xfrm>
          <a:prstGeom prst="rect">
            <a:avLst/>
          </a:prstGeom>
          <a:noFill/>
          <a:ln w="15875">
            <a:solidFill>
              <a:srgbClr val="FF0000"/>
            </a:solidFill>
          </a:ln>
        </p:spPr>
        <p:txBody>
          <a:bodyPr wrap="square" rtlCol="0">
            <a:spAutoFit/>
          </a:bodyPr>
          <a:lstStyle/>
          <a:p>
            <a:r>
              <a:rPr lang="en-MY" sz="4000" dirty="0">
                <a:latin typeface="Cambria" panose="02040503050406030204" pitchFamily="18" charset="0"/>
              </a:rPr>
              <a:t>INTRODUCTION</a:t>
            </a:r>
          </a:p>
        </p:txBody>
      </p:sp>
      <p:sp>
        <p:nvSpPr>
          <p:cNvPr id="6" name="TextBox 5">
            <a:extLst>
              <a:ext uri="{FF2B5EF4-FFF2-40B4-BE49-F238E27FC236}">
                <a16:creationId xmlns:a16="http://schemas.microsoft.com/office/drawing/2014/main" id="{D7C31F9F-EA27-458E-9F46-F11D91A7EE1D}"/>
              </a:ext>
            </a:extLst>
          </p:cNvPr>
          <p:cNvSpPr txBox="1"/>
          <p:nvPr/>
        </p:nvSpPr>
        <p:spPr>
          <a:xfrm>
            <a:off x="145774" y="1126435"/>
            <a:ext cx="11728174" cy="3693319"/>
          </a:xfrm>
          <a:prstGeom prst="rect">
            <a:avLst/>
          </a:prstGeom>
          <a:noFill/>
        </p:spPr>
        <p:txBody>
          <a:bodyPr wrap="square" rtlCol="0">
            <a:spAutoFit/>
          </a:bodyPr>
          <a:lstStyle/>
          <a:p>
            <a:pPr algn="just"/>
            <a:r>
              <a:rPr lang="en-US" dirty="0">
                <a:latin typeface="Cambria Math" panose="02040503050406030204" pitchFamily="18" charset="0"/>
                <a:ea typeface="Cambria Math" panose="02040503050406030204" pitchFamily="18" charset="0"/>
              </a:rPr>
              <a:t>The value of BIM throughout construction project life-cycle (from design to operation and maintenance phase) is often measured by benefit and ratio of return to investment, or ROI. Difficulties in measuring all these factors reveal the need for a value chain approach that accounts for the project lifecycle. Currently, there is limited evidence of consistent recorded data of BIM internal and external company best practices between projects, industry, nations and governments. This research project aims to develop a framework that able to prove value, returns and assessment methods surrounding the technological, processes and investment required to adopt BIM.</a:t>
            </a:r>
          </a:p>
          <a:p>
            <a:pPr algn="just"/>
            <a:endParaRPr lang="en-US" dirty="0">
              <a:latin typeface="Cambria Math" panose="02040503050406030204" pitchFamily="18" charset="0"/>
              <a:ea typeface="Cambria Math" panose="02040503050406030204" pitchFamily="18" charset="0"/>
            </a:endParaRPr>
          </a:p>
          <a:p>
            <a:pPr algn="just"/>
            <a:r>
              <a:rPr lang="en-US" dirty="0">
                <a:latin typeface="Cambria Math" panose="02040503050406030204" pitchFamily="18" charset="0"/>
                <a:ea typeface="Cambria Math" panose="02040503050406030204" pitchFamily="18" charset="0"/>
              </a:rPr>
              <a:t>Needs of CBA of BIM study:</a:t>
            </a:r>
          </a:p>
          <a:p>
            <a:pPr algn="just"/>
            <a:endParaRPr lang="en-US" dirty="0">
              <a:latin typeface="Cambria Math" panose="02040503050406030204" pitchFamily="18" charset="0"/>
              <a:ea typeface="Cambria Math" panose="02040503050406030204" pitchFamily="18" charset="0"/>
            </a:endParaRPr>
          </a:p>
          <a:p>
            <a:pPr algn="just"/>
            <a:r>
              <a:rPr lang="en-US" dirty="0">
                <a:latin typeface="Cambria Math" panose="02040503050406030204" pitchFamily="18" charset="0"/>
                <a:ea typeface="Cambria Math" panose="02040503050406030204" pitchFamily="18" charset="0"/>
              </a:rPr>
              <a:t>•	BIM investment need to be assessed in different stages of the project lifecycle that encompass design; preparation; construction; and operation and maintenance. </a:t>
            </a:r>
          </a:p>
          <a:p>
            <a:pPr algn="just"/>
            <a:r>
              <a:rPr lang="en-US" dirty="0">
                <a:latin typeface="Cambria Math" panose="02040503050406030204" pitchFamily="18" charset="0"/>
                <a:ea typeface="Cambria Math" panose="02040503050406030204" pitchFamily="18" charset="0"/>
              </a:rPr>
              <a:t>•	None discuss accurate measurement and proper indicators for BIM investment assessment during each project phase that are pertinent to different stakeholders.</a:t>
            </a:r>
            <a:endParaRPr lang="en-MY"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9216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2A16EC3D-C8D7-49B9-9581-E14462043B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33677"/>
            <a:ext cx="718163" cy="718163"/>
          </a:xfrm>
          <a:prstGeom prst="rect">
            <a:avLst/>
          </a:prstGeom>
        </p:spPr>
      </p:pic>
      <p:sp>
        <p:nvSpPr>
          <p:cNvPr id="5" name="TextBox 4">
            <a:extLst>
              <a:ext uri="{FF2B5EF4-FFF2-40B4-BE49-F238E27FC236}">
                <a16:creationId xmlns:a16="http://schemas.microsoft.com/office/drawing/2014/main" id="{3FDC2748-FA8A-4149-A1D6-6786CA65F08E}"/>
              </a:ext>
            </a:extLst>
          </p:cNvPr>
          <p:cNvSpPr txBox="1"/>
          <p:nvPr/>
        </p:nvSpPr>
        <p:spPr>
          <a:xfrm>
            <a:off x="718163" y="128316"/>
            <a:ext cx="8030818" cy="707886"/>
          </a:xfrm>
          <a:prstGeom prst="rect">
            <a:avLst/>
          </a:prstGeom>
          <a:noFill/>
          <a:ln w="15875">
            <a:solidFill>
              <a:srgbClr val="FF0000"/>
            </a:solidFill>
          </a:ln>
        </p:spPr>
        <p:txBody>
          <a:bodyPr wrap="square" rtlCol="0">
            <a:spAutoFit/>
          </a:bodyPr>
          <a:lstStyle/>
          <a:p>
            <a:r>
              <a:rPr lang="en-MY" sz="4000" dirty="0">
                <a:latin typeface="Cambria" panose="02040503050406030204" pitchFamily="18" charset="0"/>
              </a:rPr>
              <a:t>BACKGROUND</a:t>
            </a:r>
          </a:p>
        </p:txBody>
      </p:sp>
      <p:sp>
        <p:nvSpPr>
          <p:cNvPr id="6" name="TextBox 5">
            <a:extLst>
              <a:ext uri="{FF2B5EF4-FFF2-40B4-BE49-F238E27FC236}">
                <a16:creationId xmlns:a16="http://schemas.microsoft.com/office/drawing/2014/main" id="{5F86549D-AB2D-4AC8-9175-680746A52A51}"/>
              </a:ext>
            </a:extLst>
          </p:cNvPr>
          <p:cNvSpPr txBox="1"/>
          <p:nvPr/>
        </p:nvSpPr>
        <p:spPr>
          <a:xfrm>
            <a:off x="119270" y="1258957"/>
            <a:ext cx="11940208" cy="2031325"/>
          </a:xfrm>
          <a:prstGeom prst="rect">
            <a:avLst/>
          </a:prstGeom>
          <a:noFill/>
        </p:spPr>
        <p:txBody>
          <a:bodyPr wrap="square" rtlCol="0">
            <a:spAutoFit/>
          </a:bodyPr>
          <a:lstStyle/>
          <a:p>
            <a:pPr algn="just"/>
            <a:r>
              <a:rPr lang="en-US" b="1" dirty="0">
                <a:latin typeface="Cambria Math" panose="02040503050406030204" pitchFamily="18" charset="0"/>
                <a:ea typeface="Cambria Math" panose="02040503050406030204" pitchFamily="18" charset="0"/>
              </a:rPr>
              <a:t>The first section </a:t>
            </a:r>
            <a:r>
              <a:rPr lang="en-US" dirty="0">
                <a:latin typeface="Cambria Math" panose="02040503050406030204" pitchFamily="18" charset="0"/>
                <a:ea typeface="Cambria Math" panose="02040503050406030204" pitchFamily="18" charset="0"/>
              </a:rPr>
              <a:t>will explain how BIM adoption will affect the supply chain. This section highlights roles and responsibilities of supply chain members in implementing BIM. Understand the implications relative to measuring the return associated to </a:t>
            </a:r>
            <a:r>
              <a:rPr lang="en-US" dirty="0" err="1">
                <a:latin typeface="Cambria Math" panose="02040503050406030204" pitchFamily="18" charset="0"/>
                <a:ea typeface="Cambria Math" panose="02040503050406030204" pitchFamily="18" charset="0"/>
              </a:rPr>
              <a:t>organisation</a:t>
            </a:r>
            <a:r>
              <a:rPr lang="en-US" dirty="0">
                <a:latin typeface="Cambria Math" panose="02040503050406030204" pitchFamily="18" charset="0"/>
                <a:ea typeface="Cambria Math" panose="02040503050406030204" pitchFamily="18" charset="0"/>
              </a:rPr>
              <a:t> level adoption and project based implementation of BIM will be discussed in </a:t>
            </a:r>
            <a:r>
              <a:rPr lang="en-US" b="1" dirty="0">
                <a:latin typeface="Cambria Math" panose="02040503050406030204" pitchFamily="18" charset="0"/>
                <a:ea typeface="Cambria Math" panose="02040503050406030204" pitchFamily="18" charset="0"/>
              </a:rPr>
              <a:t>Section 2</a:t>
            </a:r>
            <a:r>
              <a:rPr lang="en-US" dirty="0">
                <a:latin typeface="Cambria Math" panose="02040503050406030204" pitchFamily="18" charset="0"/>
                <a:ea typeface="Cambria Math" panose="02040503050406030204" pitchFamily="18" charset="0"/>
              </a:rPr>
              <a:t>. </a:t>
            </a:r>
            <a:r>
              <a:rPr lang="en-US" b="1" dirty="0">
                <a:latin typeface="Cambria Math" panose="02040503050406030204" pitchFamily="18" charset="0"/>
                <a:ea typeface="Cambria Math" panose="02040503050406030204" pitchFamily="18" charset="0"/>
              </a:rPr>
              <a:t>Section 3</a:t>
            </a:r>
            <a:r>
              <a:rPr lang="en-US" dirty="0">
                <a:latin typeface="Cambria Math" panose="02040503050406030204" pitchFamily="18" charset="0"/>
                <a:ea typeface="Cambria Math" panose="02040503050406030204" pitchFamily="18" charset="0"/>
              </a:rPr>
              <a:t> explains value of BIM throughout construction project life-cycle, from design until operation and maintenance stage. </a:t>
            </a:r>
            <a:r>
              <a:rPr lang="en-US" b="1" dirty="0">
                <a:latin typeface="Cambria Math" panose="02040503050406030204" pitchFamily="18" charset="0"/>
                <a:ea typeface="Cambria Math" panose="02040503050406030204" pitchFamily="18" charset="0"/>
              </a:rPr>
              <a:t>Section 4</a:t>
            </a:r>
            <a:r>
              <a:rPr lang="en-US" dirty="0">
                <a:latin typeface="Cambria Math" panose="02040503050406030204" pitchFamily="18" charset="0"/>
                <a:ea typeface="Cambria Math" panose="02040503050406030204" pitchFamily="18" charset="0"/>
              </a:rPr>
              <a:t> explain the proposed methodology of conducting the study. This section explains in detail how both qualitative and quantitative approach will be analyzed and provide evidence on the: required early investment; perceived benefits; the impact of BIM in project; and business drivers in implementing BIM in Malaysia.</a:t>
            </a:r>
            <a:endParaRPr lang="en-MY"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1167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6D80F391-47CC-434D-9FFC-E05C9CC93E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33677"/>
            <a:ext cx="718163" cy="718163"/>
          </a:xfrm>
          <a:prstGeom prst="rect">
            <a:avLst/>
          </a:prstGeom>
        </p:spPr>
      </p:pic>
      <p:sp>
        <p:nvSpPr>
          <p:cNvPr id="5" name="TextBox 4">
            <a:extLst>
              <a:ext uri="{FF2B5EF4-FFF2-40B4-BE49-F238E27FC236}">
                <a16:creationId xmlns:a16="http://schemas.microsoft.com/office/drawing/2014/main" id="{03E1DDFE-54C5-481B-865A-3C5ADE4EA85E}"/>
              </a:ext>
            </a:extLst>
          </p:cNvPr>
          <p:cNvSpPr txBox="1"/>
          <p:nvPr/>
        </p:nvSpPr>
        <p:spPr>
          <a:xfrm>
            <a:off x="718163" y="128316"/>
            <a:ext cx="11248550" cy="1323439"/>
          </a:xfrm>
          <a:prstGeom prst="rect">
            <a:avLst/>
          </a:prstGeom>
          <a:noFill/>
          <a:ln w="15875">
            <a:solidFill>
              <a:srgbClr val="FF0000"/>
            </a:solidFill>
          </a:ln>
        </p:spPr>
        <p:txBody>
          <a:bodyPr wrap="square" rtlCol="0">
            <a:spAutoFit/>
          </a:bodyPr>
          <a:lstStyle/>
          <a:p>
            <a:pPr algn="just"/>
            <a:r>
              <a:rPr lang="en-US" sz="4000" dirty="0">
                <a:latin typeface="Cambria" panose="02040503050406030204" pitchFamily="18" charset="0"/>
              </a:rPr>
              <a:t>THE ORGANIZATIONAL AND PROJECT BASED PERSPECTIVE ON BIM</a:t>
            </a:r>
            <a:endParaRPr lang="en-MY" sz="4000" dirty="0">
              <a:latin typeface="Cambria" panose="02040503050406030204" pitchFamily="18" charset="0"/>
            </a:endParaRPr>
          </a:p>
        </p:txBody>
      </p:sp>
      <p:sp>
        <p:nvSpPr>
          <p:cNvPr id="6" name="TextBox 5">
            <a:extLst>
              <a:ext uri="{FF2B5EF4-FFF2-40B4-BE49-F238E27FC236}">
                <a16:creationId xmlns:a16="http://schemas.microsoft.com/office/drawing/2014/main" id="{3A9E4A1F-C5F3-4180-B119-50728419E34C}"/>
              </a:ext>
            </a:extLst>
          </p:cNvPr>
          <p:cNvSpPr txBox="1"/>
          <p:nvPr/>
        </p:nvSpPr>
        <p:spPr>
          <a:xfrm>
            <a:off x="172278" y="1828800"/>
            <a:ext cx="11794435" cy="3416320"/>
          </a:xfrm>
          <a:prstGeom prst="rect">
            <a:avLst/>
          </a:prstGeom>
          <a:noFill/>
        </p:spPr>
        <p:txBody>
          <a:bodyPr wrap="square" rtlCol="0">
            <a:spAutoFit/>
          </a:bodyPr>
          <a:lstStyle/>
          <a:p>
            <a:pPr algn="just"/>
            <a:r>
              <a:rPr lang="en-US" dirty="0">
                <a:latin typeface="Cambria Math" panose="02040503050406030204" pitchFamily="18" charset="0"/>
                <a:ea typeface="Cambria Math" panose="02040503050406030204" pitchFamily="18" charset="0"/>
              </a:rPr>
              <a:t>The </a:t>
            </a:r>
            <a:r>
              <a:rPr lang="en-US" dirty="0" err="1">
                <a:latin typeface="Cambria Math" panose="02040503050406030204" pitchFamily="18" charset="0"/>
                <a:ea typeface="Cambria Math" panose="02040503050406030204" pitchFamily="18" charset="0"/>
              </a:rPr>
              <a:t>organisation</a:t>
            </a:r>
            <a:r>
              <a:rPr lang="en-US" dirty="0">
                <a:latin typeface="Cambria Math" panose="02040503050406030204" pitchFamily="18" charset="0"/>
                <a:ea typeface="Cambria Math" panose="02040503050406030204" pitchFamily="18" charset="0"/>
              </a:rPr>
              <a:t> changes in implementing BIM will affect the business process, technologies and peoples work practices (</a:t>
            </a:r>
            <a:r>
              <a:rPr lang="en-US" dirty="0" err="1">
                <a:latin typeface="Cambria Math" panose="02040503050406030204" pitchFamily="18" charset="0"/>
                <a:ea typeface="Cambria Math" panose="02040503050406030204" pitchFamily="18" charset="0"/>
              </a:rPr>
              <a:t>Arayici</a:t>
            </a:r>
            <a:r>
              <a:rPr lang="en-US" dirty="0">
                <a:latin typeface="Cambria Math" panose="02040503050406030204" pitchFamily="18" charset="0"/>
                <a:ea typeface="Cambria Math" panose="02040503050406030204" pitchFamily="18" charset="0"/>
              </a:rPr>
              <a:t>, </a:t>
            </a:r>
            <a:r>
              <a:rPr lang="en-US" dirty="0" err="1">
                <a:latin typeface="Cambria Math" panose="02040503050406030204" pitchFamily="18" charset="0"/>
                <a:ea typeface="Cambria Math" panose="02040503050406030204" pitchFamily="18" charset="0"/>
              </a:rPr>
              <a:t>Khosrowshahi</a:t>
            </a:r>
            <a:r>
              <a:rPr lang="en-US" dirty="0">
                <a:latin typeface="Cambria Math" panose="02040503050406030204" pitchFamily="18" charset="0"/>
                <a:ea typeface="Cambria Math" panose="02040503050406030204" pitchFamily="18" charset="0"/>
              </a:rPr>
              <a:t>, Ponting, &amp; </a:t>
            </a:r>
            <a:r>
              <a:rPr lang="en-US" dirty="0" err="1">
                <a:latin typeface="Cambria Math" panose="02040503050406030204" pitchFamily="18" charset="0"/>
                <a:ea typeface="Cambria Math" panose="02040503050406030204" pitchFamily="18" charset="0"/>
              </a:rPr>
              <a:t>Mihindu</a:t>
            </a:r>
            <a:r>
              <a:rPr lang="en-US" dirty="0">
                <a:latin typeface="Cambria Math" panose="02040503050406030204" pitchFamily="18" charset="0"/>
                <a:ea typeface="Cambria Math" panose="02040503050406030204" pitchFamily="18" charset="0"/>
              </a:rPr>
              <a:t>, 2009). </a:t>
            </a:r>
            <a:r>
              <a:rPr lang="en-US" dirty="0" err="1">
                <a:latin typeface="Cambria Math" panose="02040503050406030204" pitchFamily="18" charset="0"/>
                <a:ea typeface="Cambria Math" panose="02040503050406030204" pitchFamily="18" charset="0"/>
              </a:rPr>
              <a:t>Organisational</a:t>
            </a:r>
            <a:r>
              <a:rPr lang="en-US" dirty="0">
                <a:latin typeface="Cambria Math" panose="02040503050406030204" pitchFamily="18" charset="0"/>
                <a:ea typeface="Cambria Math" panose="02040503050406030204" pitchFamily="18" charset="0"/>
              </a:rPr>
              <a:t> change is important process behind BIM adoption and implementation effort. It is important for the participating </a:t>
            </a:r>
            <a:r>
              <a:rPr lang="en-US" dirty="0" err="1">
                <a:latin typeface="Cambria Math" panose="02040503050406030204" pitchFamily="18" charset="0"/>
                <a:ea typeface="Cambria Math" panose="02040503050406030204" pitchFamily="18" charset="0"/>
              </a:rPr>
              <a:t>organisations</a:t>
            </a:r>
            <a:r>
              <a:rPr lang="en-US" dirty="0">
                <a:latin typeface="Cambria Math" panose="02040503050406030204" pitchFamily="18" charset="0"/>
                <a:ea typeface="Cambria Math" panose="02040503050406030204" pitchFamily="18" charset="0"/>
              </a:rPr>
              <a:t> to understand the business requirements which the BIM processes are expected to address (</a:t>
            </a:r>
            <a:r>
              <a:rPr lang="en-US" dirty="0" err="1">
                <a:latin typeface="Cambria Math" panose="02040503050406030204" pitchFamily="18" charset="0"/>
                <a:ea typeface="Cambria Math" panose="02040503050406030204" pitchFamily="18" charset="0"/>
              </a:rPr>
              <a:t>Azhar</a:t>
            </a:r>
            <a:r>
              <a:rPr lang="en-US" dirty="0">
                <a:latin typeface="Cambria Math" panose="02040503050406030204" pitchFamily="18" charset="0"/>
                <a:ea typeface="Cambria Math" panose="02040503050406030204" pitchFamily="18" charset="0"/>
              </a:rPr>
              <a:t>, 2011). However, there is a need for the </a:t>
            </a:r>
            <a:r>
              <a:rPr lang="en-US" dirty="0" err="1">
                <a:latin typeface="Cambria Math" panose="02040503050406030204" pitchFamily="18" charset="0"/>
                <a:ea typeface="Cambria Math" panose="02040503050406030204" pitchFamily="18" charset="0"/>
              </a:rPr>
              <a:t>organisation</a:t>
            </a:r>
            <a:r>
              <a:rPr lang="en-US" dirty="0">
                <a:latin typeface="Cambria Math" panose="02040503050406030204" pitchFamily="18" charset="0"/>
                <a:ea typeface="Cambria Math" panose="02040503050406030204" pitchFamily="18" charset="0"/>
              </a:rPr>
              <a:t> to understand perceived value of BIM before making further investments into BIM.</a:t>
            </a:r>
          </a:p>
          <a:p>
            <a:pPr algn="just"/>
            <a:endParaRPr lang="en-US" dirty="0">
              <a:latin typeface="Cambria Math" panose="02040503050406030204" pitchFamily="18" charset="0"/>
              <a:ea typeface="Cambria Math" panose="02040503050406030204" pitchFamily="18" charset="0"/>
            </a:endParaRPr>
          </a:p>
          <a:p>
            <a:pPr algn="just"/>
            <a:r>
              <a:rPr lang="en-US" dirty="0">
                <a:latin typeface="Cambria Math" panose="02040503050406030204" pitchFamily="18" charset="0"/>
                <a:ea typeface="Cambria Math" panose="02040503050406030204" pitchFamily="18" charset="0"/>
              </a:rPr>
              <a:t>As the </a:t>
            </a:r>
            <a:r>
              <a:rPr lang="en-US" dirty="0" err="1">
                <a:latin typeface="Cambria Math" panose="02040503050406030204" pitchFamily="18" charset="0"/>
                <a:ea typeface="Cambria Math" panose="02040503050406030204" pitchFamily="18" charset="0"/>
              </a:rPr>
              <a:t>organisation</a:t>
            </a:r>
            <a:r>
              <a:rPr lang="en-US" dirty="0">
                <a:latin typeface="Cambria Math" panose="02040503050406030204" pitchFamily="18" charset="0"/>
                <a:ea typeface="Cambria Math" panose="02040503050406030204" pitchFamily="18" charset="0"/>
              </a:rPr>
              <a:t> implements BIM, decision-makers and end users need a benchmark to understand the value of BIM for their </a:t>
            </a:r>
            <a:r>
              <a:rPr lang="en-US" dirty="0" err="1">
                <a:latin typeface="Cambria Math" panose="02040503050406030204" pitchFamily="18" charset="0"/>
                <a:ea typeface="Cambria Math" panose="02040503050406030204" pitchFamily="18" charset="0"/>
              </a:rPr>
              <a:t>organisations</a:t>
            </a:r>
            <a:r>
              <a:rPr lang="en-US" dirty="0">
                <a:latin typeface="Cambria Math" panose="02040503050406030204" pitchFamily="18" charset="0"/>
                <a:ea typeface="Cambria Math" panose="02040503050406030204" pitchFamily="18" charset="0"/>
              </a:rPr>
              <a:t>. Beyond simply keeping up with industry trends, the </a:t>
            </a:r>
            <a:r>
              <a:rPr lang="en-US" dirty="0" err="1">
                <a:latin typeface="Cambria Math" panose="02040503050406030204" pitchFamily="18" charset="0"/>
                <a:ea typeface="Cambria Math" panose="02040503050406030204" pitchFamily="18" charset="0"/>
              </a:rPr>
              <a:t>organisations</a:t>
            </a:r>
            <a:r>
              <a:rPr lang="en-US" dirty="0">
                <a:latin typeface="Cambria Math" panose="02040503050406030204" pitchFamily="18" charset="0"/>
                <a:ea typeface="Cambria Math" panose="02040503050406030204" pitchFamily="18" charset="0"/>
              </a:rPr>
              <a:t> will look for repeatable business value from their investment in the technology. The payoff could come in the form of improved staff productivity, increased profits or new business opportunities for the company. But internal business benefits aren’t gained overnight. With experience, users begin to see how BIM can offer considerable value to their companies (Young Jr., Jones, Bernstein, &amp; </a:t>
            </a:r>
            <a:r>
              <a:rPr lang="en-US" dirty="0" err="1">
                <a:latin typeface="Cambria Math" panose="02040503050406030204" pitchFamily="18" charset="0"/>
                <a:ea typeface="Cambria Math" panose="02040503050406030204" pitchFamily="18" charset="0"/>
              </a:rPr>
              <a:t>Gudgel</a:t>
            </a:r>
            <a:r>
              <a:rPr lang="en-US" dirty="0">
                <a:latin typeface="Cambria Math" panose="02040503050406030204" pitchFamily="18" charset="0"/>
                <a:ea typeface="Cambria Math" panose="02040503050406030204" pitchFamily="18" charset="0"/>
              </a:rPr>
              <a:t>, 2009).</a:t>
            </a:r>
          </a:p>
        </p:txBody>
      </p:sp>
    </p:spTree>
    <p:extLst>
      <p:ext uri="{BB962C8B-B14F-4D97-AF65-F5344CB8AC3E}">
        <p14:creationId xmlns:p14="http://schemas.microsoft.com/office/powerpoint/2010/main" val="300052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ightbulb">
            <a:extLst>
              <a:ext uri="{FF2B5EF4-FFF2-40B4-BE49-F238E27FC236}">
                <a16:creationId xmlns:a16="http://schemas.microsoft.com/office/drawing/2014/main" id="{39981DC3-EC08-41C5-90CA-80528D9B6B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33677"/>
            <a:ext cx="718163" cy="718163"/>
          </a:xfrm>
          <a:prstGeom prst="rect">
            <a:avLst/>
          </a:prstGeom>
        </p:spPr>
      </p:pic>
      <p:sp>
        <p:nvSpPr>
          <p:cNvPr id="7" name="TextBox 6">
            <a:extLst>
              <a:ext uri="{FF2B5EF4-FFF2-40B4-BE49-F238E27FC236}">
                <a16:creationId xmlns:a16="http://schemas.microsoft.com/office/drawing/2014/main" id="{6B282AB1-1B48-4B55-B0D7-8FCD20591F81}"/>
              </a:ext>
            </a:extLst>
          </p:cNvPr>
          <p:cNvSpPr txBox="1"/>
          <p:nvPr/>
        </p:nvSpPr>
        <p:spPr>
          <a:xfrm>
            <a:off x="718162" y="128316"/>
            <a:ext cx="8955925" cy="707886"/>
          </a:xfrm>
          <a:prstGeom prst="rect">
            <a:avLst/>
          </a:prstGeom>
          <a:noFill/>
          <a:ln w="15875">
            <a:solidFill>
              <a:srgbClr val="FF0000"/>
            </a:solidFill>
          </a:ln>
        </p:spPr>
        <p:txBody>
          <a:bodyPr wrap="square" rtlCol="0">
            <a:spAutoFit/>
          </a:bodyPr>
          <a:lstStyle/>
          <a:p>
            <a:pPr algn="just"/>
            <a:r>
              <a:rPr lang="en-US" sz="4000" dirty="0">
                <a:latin typeface="Cambria" panose="02040503050406030204" pitchFamily="18" charset="0"/>
              </a:rPr>
              <a:t>PROJECT BASED PERSPECTIVE ON BIM</a:t>
            </a:r>
            <a:endParaRPr lang="en-MY" sz="4000" dirty="0">
              <a:latin typeface="Cambria" panose="02040503050406030204" pitchFamily="18" charset="0"/>
            </a:endParaRPr>
          </a:p>
        </p:txBody>
      </p:sp>
      <p:sp>
        <p:nvSpPr>
          <p:cNvPr id="8" name="TextBox 7">
            <a:extLst>
              <a:ext uri="{FF2B5EF4-FFF2-40B4-BE49-F238E27FC236}">
                <a16:creationId xmlns:a16="http://schemas.microsoft.com/office/drawing/2014/main" id="{5FD9421E-8829-4021-9377-BF9AEBF1842D}"/>
              </a:ext>
            </a:extLst>
          </p:cNvPr>
          <p:cNvSpPr txBox="1"/>
          <p:nvPr/>
        </p:nvSpPr>
        <p:spPr>
          <a:xfrm>
            <a:off x="198782" y="1073426"/>
            <a:ext cx="11794435" cy="2031325"/>
          </a:xfrm>
          <a:prstGeom prst="rect">
            <a:avLst/>
          </a:prstGeom>
          <a:noFill/>
        </p:spPr>
        <p:txBody>
          <a:bodyPr wrap="square" rtlCol="0">
            <a:spAutoFit/>
          </a:bodyPr>
          <a:lstStyle/>
          <a:p>
            <a:pPr algn="just"/>
            <a:r>
              <a:rPr lang="en-US" dirty="0">
                <a:latin typeface="Cambria Math" panose="02040503050406030204" pitchFamily="18" charset="0"/>
                <a:ea typeface="Cambria Math" panose="02040503050406030204" pitchFamily="18" charset="0"/>
              </a:rPr>
              <a:t>The previous research has indicated BIM technology able to improve productivity (cost and time) (</a:t>
            </a:r>
            <a:r>
              <a:rPr lang="en-US" dirty="0" err="1">
                <a:latin typeface="Cambria Math" panose="02040503050406030204" pitchFamily="18" charset="0"/>
                <a:ea typeface="Cambria Math" panose="02040503050406030204" pitchFamily="18" charset="0"/>
              </a:rPr>
              <a:t>Abdirad</a:t>
            </a:r>
            <a:r>
              <a:rPr lang="en-US" dirty="0">
                <a:latin typeface="Cambria Math" panose="02040503050406030204" pitchFamily="18" charset="0"/>
                <a:ea typeface="Cambria Math" panose="02040503050406030204" pitchFamily="18" charset="0"/>
              </a:rPr>
              <a:t>, 2017); reduce waste (Li et al., 2014) through the optimization of construction design, the management of construction assets, the minimization of unnecessary waste, and others. BIM allows all the parties involved in construction projects (e.g., government agencies, owners, designers, construction managers, supervisors, operation mangers, project users, etc.) to work together in a collaborative platform during the project lifecycle. Users can reap various benefits of BIM throughout the project lifecycle. However, BIM benefits will be different and bring more value in some phases than others. </a:t>
            </a:r>
          </a:p>
        </p:txBody>
      </p:sp>
      <p:graphicFrame>
        <p:nvGraphicFramePr>
          <p:cNvPr id="9" name="Table 8">
            <a:extLst>
              <a:ext uri="{FF2B5EF4-FFF2-40B4-BE49-F238E27FC236}">
                <a16:creationId xmlns:a16="http://schemas.microsoft.com/office/drawing/2014/main" id="{F2E8978F-2E26-4496-8E51-AEA0B8796A39}"/>
              </a:ext>
            </a:extLst>
          </p:cNvPr>
          <p:cNvGraphicFramePr>
            <a:graphicFrameLocks noGrp="1"/>
          </p:cNvGraphicFramePr>
          <p:nvPr>
            <p:extLst>
              <p:ext uri="{D42A27DB-BD31-4B8C-83A1-F6EECF244321}">
                <p14:modId xmlns:p14="http://schemas.microsoft.com/office/powerpoint/2010/main" val="3458340477"/>
              </p:ext>
            </p:extLst>
          </p:nvPr>
        </p:nvGraphicFramePr>
        <p:xfrm>
          <a:off x="359081" y="3309257"/>
          <a:ext cx="11634136" cy="3065416"/>
        </p:xfrm>
        <a:graphic>
          <a:graphicData uri="http://schemas.openxmlformats.org/drawingml/2006/table">
            <a:tbl>
              <a:tblPr firstRow="1" firstCol="1" bandRow="1">
                <a:tableStyleId>{D7AC3CCA-C797-4891-BE02-D94E43425B78}</a:tableStyleId>
              </a:tblPr>
              <a:tblGrid>
                <a:gridCol w="2823819">
                  <a:extLst>
                    <a:ext uri="{9D8B030D-6E8A-4147-A177-3AD203B41FA5}">
                      <a16:colId xmlns:a16="http://schemas.microsoft.com/office/drawing/2014/main" val="1670283406"/>
                    </a:ext>
                  </a:extLst>
                </a:gridCol>
                <a:gridCol w="8810317">
                  <a:extLst>
                    <a:ext uri="{9D8B030D-6E8A-4147-A177-3AD203B41FA5}">
                      <a16:colId xmlns:a16="http://schemas.microsoft.com/office/drawing/2014/main" val="2817791636"/>
                    </a:ext>
                  </a:extLst>
                </a:gridCol>
              </a:tblGrid>
              <a:tr h="427824">
                <a:tc>
                  <a:txBody>
                    <a:bodyPr/>
                    <a:lstStyle/>
                    <a:p>
                      <a:pPr algn="ctr">
                        <a:lnSpc>
                          <a:spcPct val="115000"/>
                        </a:lnSpc>
                        <a:spcAft>
                          <a:spcPts val="0"/>
                        </a:spcAft>
                      </a:pPr>
                      <a:r>
                        <a:rPr lang="en-MY" sz="1400" dirty="0">
                          <a:effectLst/>
                        </a:rPr>
                        <a:t>Phase of project</a:t>
                      </a:r>
                      <a:endParaRPr lang="en-MY" sz="1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MY" sz="1400" dirty="0">
                          <a:effectLst/>
                        </a:rPr>
                        <a:t>Benefits</a:t>
                      </a:r>
                      <a:endParaRPr lang="en-MY" sz="1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4279553875"/>
                  </a:ext>
                </a:extLst>
              </a:tr>
              <a:tr h="1175796">
                <a:tc>
                  <a:txBody>
                    <a:bodyPr/>
                    <a:lstStyle/>
                    <a:p>
                      <a:pPr algn="l">
                        <a:lnSpc>
                          <a:spcPct val="115000"/>
                        </a:lnSpc>
                        <a:spcAft>
                          <a:spcPts val="600"/>
                        </a:spcAft>
                      </a:pPr>
                      <a:r>
                        <a:rPr lang="en-GB" sz="1400" dirty="0">
                          <a:effectLst/>
                        </a:rPr>
                        <a:t>Pre-design</a:t>
                      </a:r>
                      <a:endParaRPr lang="en-MY" sz="1400" dirty="0">
                        <a:effectLst/>
                      </a:endParaRPr>
                    </a:p>
                    <a:p>
                      <a:pPr algn="just">
                        <a:lnSpc>
                          <a:spcPct val="115000"/>
                        </a:lnSpc>
                        <a:spcAft>
                          <a:spcPts val="0"/>
                        </a:spcAft>
                      </a:pPr>
                      <a:r>
                        <a:rPr lang="en-MY" sz="1400" dirty="0">
                          <a:effectLst/>
                        </a:rPr>
                        <a:t> </a:t>
                      </a:r>
                      <a:endParaRPr lang="en-MY" sz="1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marL="342900" lvl="0" indent="-342900" algn="l">
                        <a:lnSpc>
                          <a:spcPct val="115000"/>
                        </a:lnSpc>
                        <a:spcAft>
                          <a:spcPts val="600"/>
                        </a:spcAft>
                        <a:buFont typeface="+mj-lt"/>
                        <a:buAutoNum type="alphaLcPeriod"/>
                      </a:pPr>
                      <a:r>
                        <a:rPr lang="en-GB" sz="1400" dirty="0">
                          <a:effectLst/>
                        </a:rPr>
                        <a:t>Feasibility study and conceptual design benefits which include enhanced processes and reduction in unnecessary time required.</a:t>
                      </a:r>
                      <a:endParaRPr lang="en-MY" sz="1400" dirty="0">
                        <a:effectLst/>
                      </a:endParaRPr>
                    </a:p>
                    <a:p>
                      <a:pPr marL="342900" lvl="0" indent="-342900" algn="l">
                        <a:lnSpc>
                          <a:spcPct val="115000"/>
                        </a:lnSpc>
                        <a:spcAft>
                          <a:spcPts val="600"/>
                        </a:spcAft>
                        <a:buFont typeface="+mj-lt"/>
                        <a:buAutoNum type="alphaLcPeriod"/>
                      </a:pPr>
                      <a:r>
                        <a:rPr lang="en-GB" sz="1400" dirty="0">
                          <a:effectLst/>
                        </a:rPr>
                        <a:t>Schematic model design prior to detailed building model development allows for enhanced evaluation for increased buildability and performance </a:t>
                      </a:r>
                      <a:endParaRPr lang="en-MY" sz="1400" dirty="0">
                        <a:effectLst/>
                      </a:endParaRPr>
                    </a:p>
                    <a:p>
                      <a:pPr marL="342900" lvl="0" indent="-342900" algn="l">
                        <a:lnSpc>
                          <a:spcPct val="115000"/>
                        </a:lnSpc>
                        <a:spcAft>
                          <a:spcPts val="600"/>
                        </a:spcAft>
                        <a:buFont typeface="+mj-lt"/>
                        <a:buAutoNum type="alphaLcPeriod"/>
                      </a:pPr>
                      <a:r>
                        <a:rPr lang="en-GB" sz="1400" dirty="0">
                          <a:effectLst/>
                        </a:rPr>
                        <a:t>Incorporate BIM with client’s requirements, established budgetary need and constraints. </a:t>
                      </a:r>
                      <a:endParaRPr lang="en-MY" sz="1400" dirty="0">
                        <a:effectLst/>
                        <a:latin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811031574"/>
                  </a:ext>
                </a:extLst>
              </a:tr>
              <a:tr h="1274120">
                <a:tc>
                  <a:txBody>
                    <a:bodyPr/>
                    <a:lstStyle/>
                    <a:p>
                      <a:pPr algn="l">
                        <a:lnSpc>
                          <a:spcPct val="115000"/>
                        </a:lnSpc>
                        <a:spcAft>
                          <a:spcPts val="600"/>
                        </a:spcAft>
                      </a:pPr>
                      <a:r>
                        <a:rPr lang="en-GB" sz="1400">
                          <a:effectLst/>
                        </a:rPr>
                        <a:t>Schematic design</a:t>
                      </a:r>
                      <a:endParaRPr lang="en-MY" sz="1400">
                        <a:effectLst/>
                      </a:endParaRPr>
                    </a:p>
                    <a:p>
                      <a:pPr algn="just">
                        <a:lnSpc>
                          <a:spcPct val="115000"/>
                        </a:lnSpc>
                        <a:spcAft>
                          <a:spcPts val="0"/>
                        </a:spcAft>
                      </a:pPr>
                      <a:r>
                        <a:rPr lang="en-MY" sz="1400">
                          <a:effectLst/>
                        </a:rPr>
                        <a:t> </a:t>
                      </a:r>
                      <a:endParaRPr lang="en-MY" sz="140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marL="342900" lvl="0" indent="-342900" algn="l">
                        <a:lnSpc>
                          <a:spcPct val="115000"/>
                        </a:lnSpc>
                        <a:spcAft>
                          <a:spcPts val="600"/>
                        </a:spcAft>
                        <a:buFont typeface="+mj-lt"/>
                        <a:buAutoNum type="alphaLcPeriod"/>
                      </a:pPr>
                      <a:r>
                        <a:rPr lang="en-GB" sz="1400" dirty="0">
                          <a:effectLst/>
                        </a:rPr>
                        <a:t>Improve communication and more collaborative work among members of supply chain.</a:t>
                      </a:r>
                      <a:endParaRPr lang="en-MY" sz="1400" dirty="0">
                        <a:effectLst/>
                      </a:endParaRPr>
                    </a:p>
                    <a:p>
                      <a:pPr marL="342900" lvl="0" indent="-342900" algn="l">
                        <a:lnSpc>
                          <a:spcPct val="115000"/>
                        </a:lnSpc>
                        <a:spcAft>
                          <a:spcPts val="600"/>
                        </a:spcAft>
                        <a:buFont typeface="+mj-lt"/>
                        <a:buAutoNum type="alphaLcPeriod"/>
                      </a:pPr>
                      <a:r>
                        <a:rPr lang="en-GB" sz="1400" dirty="0">
                          <a:effectLst/>
                        </a:rPr>
                        <a:t>Earlier and more accurate visualizations of Design with 3D model</a:t>
                      </a:r>
                      <a:endParaRPr lang="en-MY" sz="1400" dirty="0">
                        <a:effectLst/>
                      </a:endParaRPr>
                    </a:p>
                    <a:p>
                      <a:pPr marL="342900" lvl="0" indent="-342900" algn="l">
                        <a:lnSpc>
                          <a:spcPct val="115000"/>
                        </a:lnSpc>
                        <a:spcAft>
                          <a:spcPts val="600"/>
                        </a:spcAft>
                        <a:buFont typeface="+mj-lt"/>
                        <a:buAutoNum type="alphaLcPeriod"/>
                      </a:pPr>
                      <a:r>
                        <a:rPr lang="en-GB" sz="1400" dirty="0">
                          <a:effectLst/>
                        </a:rPr>
                        <a:t>Automated corrections (low-level) when design changes are made</a:t>
                      </a:r>
                      <a:endParaRPr lang="en-MY" sz="1400" dirty="0">
                        <a:effectLst/>
                      </a:endParaRPr>
                    </a:p>
                    <a:p>
                      <a:pPr marL="342900" lvl="0" indent="-342900" algn="l">
                        <a:lnSpc>
                          <a:spcPct val="115000"/>
                        </a:lnSpc>
                        <a:spcAft>
                          <a:spcPts val="600"/>
                        </a:spcAft>
                        <a:buFont typeface="+mj-lt"/>
                        <a:buAutoNum type="alphaLcPeriod"/>
                      </a:pPr>
                      <a:r>
                        <a:rPr lang="en-GB" sz="1400" dirty="0">
                          <a:effectLst/>
                        </a:rPr>
                        <a:t>Earlier collaborate and simultaneous work by multiple design disciplines</a:t>
                      </a:r>
                      <a:endParaRPr lang="en-MY" sz="1400" dirty="0">
                        <a:effectLst/>
                        <a:latin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1432970970"/>
                  </a:ext>
                </a:extLst>
              </a:tr>
            </a:tbl>
          </a:graphicData>
        </a:graphic>
      </p:graphicFrame>
    </p:spTree>
    <p:extLst>
      <p:ext uri="{BB962C8B-B14F-4D97-AF65-F5344CB8AC3E}">
        <p14:creationId xmlns:p14="http://schemas.microsoft.com/office/powerpoint/2010/main" val="413815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BA266A8B-E3F0-4C4E-ADC0-7B6CAEC5B8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33677"/>
            <a:ext cx="718163" cy="718163"/>
          </a:xfrm>
          <a:prstGeom prst="rect">
            <a:avLst/>
          </a:prstGeom>
        </p:spPr>
      </p:pic>
      <p:sp>
        <p:nvSpPr>
          <p:cNvPr id="5" name="TextBox 4">
            <a:extLst>
              <a:ext uri="{FF2B5EF4-FFF2-40B4-BE49-F238E27FC236}">
                <a16:creationId xmlns:a16="http://schemas.microsoft.com/office/drawing/2014/main" id="{65ABDAFD-13F6-4A1D-A580-2CC61DD8AFC9}"/>
              </a:ext>
            </a:extLst>
          </p:cNvPr>
          <p:cNvSpPr txBox="1"/>
          <p:nvPr/>
        </p:nvSpPr>
        <p:spPr>
          <a:xfrm>
            <a:off x="718162" y="128316"/>
            <a:ext cx="8955925" cy="707886"/>
          </a:xfrm>
          <a:prstGeom prst="rect">
            <a:avLst/>
          </a:prstGeom>
          <a:noFill/>
          <a:ln w="15875">
            <a:solidFill>
              <a:srgbClr val="FF0000"/>
            </a:solidFill>
          </a:ln>
        </p:spPr>
        <p:txBody>
          <a:bodyPr wrap="square" rtlCol="0">
            <a:spAutoFit/>
          </a:bodyPr>
          <a:lstStyle/>
          <a:p>
            <a:pPr algn="just"/>
            <a:r>
              <a:rPr lang="en-US" sz="4000" dirty="0">
                <a:latin typeface="Cambria" panose="02040503050406030204" pitchFamily="18" charset="0"/>
              </a:rPr>
              <a:t>PROJECT BASED PERSPECTIVE ON BIM</a:t>
            </a:r>
            <a:endParaRPr lang="en-MY" sz="4000" dirty="0">
              <a:latin typeface="Cambria" panose="02040503050406030204" pitchFamily="18" charset="0"/>
            </a:endParaRPr>
          </a:p>
        </p:txBody>
      </p:sp>
      <p:graphicFrame>
        <p:nvGraphicFramePr>
          <p:cNvPr id="6" name="Table 5">
            <a:extLst>
              <a:ext uri="{FF2B5EF4-FFF2-40B4-BE49-F238E27FC236}">
                <a16:creationId xmlns:a16="http://schemas.microsoft.com/office/drawing/2014/main" id="{D3C302B3-A876-4484-8929-02DC3198CE57}"/>
              </a:ext>
            </a:extLst>
          </p:cNvPr>
          <p:cNvGraphicFramePr>
            <a:graphicFrameLocks noGrp="1"/>
          </p:cNvGraphicFramePr>
          <p:nvPr>
            <p:extLst>
              <p:ext uri="{D42A27DB-BD31-4B8C-83A1-F6EECF244321}">
                <p14:modId xmlns:p14="http://schemas.microsoft.com/office/powerpoint/2010/main" val="2580266526"/>
              </p:ext>
            </p:extLst>
          </p:nvPr>
        </p:nvGraphicFramePr>
        <p:xfrm>
          <a:off x="225287" y="1020417"/>
          <a:ext cx="11622156" cy="5759760"/>
        </p:xfrm>
        <a:graphic>
          <a:graphicData uri="http://schemas.openxmlformats.org/drawingml/2006/table">
            <a:tbl>
              <a:tblPr firstRow="1" firstCol="1" bandRow="1">
                <a:tableStyleId>{D7AC3CCA-C797-4891-BE02-D94E43425B78}</a:tableStyleId>
              </a:tblPr>
              <a:tblGrid>
                <a:gridCol w="2820910">
                  <a:extLst>
                    <a:ext uri="{9D8B030D-6E8A-4147-A177-3AD203B41FA5}">
                      <a16:colId xmlns:a16="http://schemas.microsoft.com/office/drawing/2014/main" val="479891098"/>
                    </a:ext>
                  </a:extLst>
                </a:gridCol>
                <a:gridCol w="8801246">
                  <a:extLst>
                    <a:ext uri="{9D8B030D-6E8A-4147-A177-3AD203B41FA5}">
                      <a16:colId xmlns:a16="http://schemas.microsoft.com/office/drawing/2014/main" val="1671208486"/>
                    </a:ext>
                  </a:extLst>
                </a:gridCol>
              </a:tblGrid>
              <a:tr h="397566">
                <a:tc>
                  <a:txBody>
                    <a:bodyPr/>
                    <a:lstStyle/>
                    <a:p>
                      <a:pPr algn="ctr">
                        <a:lnSpc>
                          <a:spcPct val="115000"/>
                        </a:lnSpc>
                        <a:spcAft>
                          <a:spcPts val="0"/>
                        </a:spcAft>
                      </a:pPr>
                      <a:r>
                        <a:rPr lang="en-MY" sz="1400" dirty="0">
                          <a:effectLst/>
                        </a:rPr>
                        <a:t>Phase of project</a:t>
                      </a:r>
                      <a:endParaRPr lang="en-MY" sz="1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MY" sz="1400" dirty="0">
                          <a:effectLst/>
                        </a:rPr>
                        <a:t>Benefits</a:t>
                      </a:r>
                      <a:endParaRPr lang="en-MY" sz="1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17267190"/>
                  </a:ext>
                </a:extLst>
              </a:tr>
              <a:tr h="1450472">
                <a:tc>
                  <a:txBody>
                    <a:bodyPr/>
                    <a:lstStyle/>
                    <a:p>
                      <a:pPr algn="l">
                        <a:lnSpc>
                          <a:spcPct val="115000"/>
                        </a:lnSpc>
                        <a:spcAft>
                          <a:spcPts val="600"/>
                        </a:spcAft>
                      </a:pPr>
                      <a:r>
                        <a:rPr lang="en-GB" sz="1400" dirty="0">
                          <a:effectLst/>
                        </a:rPr>
                        <a:t>Design development</a:t>
                      </a:r>
                      <a:endParaRPr lang="en-MY" sz="1400" dirty="0">
                        <a:effectLst/>
                      </a:endParaRPr>
                    </a:p>
                    <a:p>
                      <a:pPr algn="just">
                        <a:lnSpc>
                          <a:spcPct val="115000"/>
                        </a:lnSpc>
                        <a:spcAft>
                          <a:spcPts val="0"/>
                        </a:spcAft>
                      </a:pPr>
                      <a:r>
                        <a:rPr lang="en-MY" sz="1400" dirty="0">
                          <a:effectLst/>
                        </a:rPr>
                        <a:t> </a:t>
                      </a:r>
                      <a:endParaRPr lang="en-MY" sz="1400" dirty="0">
                        <a:solidFill>
                          <a:schemeClr val="tx1"/>
                        </a:solidFill>
                        <a:effectLst/>
                        <a:latin typeface="Arial" panose="020B0604020202020204" pitchFamily="34" charset="0"/>
                        <a:ea typeface="Cambria Math" panose="02040503050406030204" pitchFamily="18" charset="0"/>
                        <a:cs typeface="Times New Roman" panose="02020603050405020304" pitchFamily="18" charset="0"/>
                      </a:endParaRPr>
                    </a:p>
                  </a:txBody>
                  <a:tcPr marL="42228" marR="42228" marT="0" marB="0"/>
                </a:tc>
                <a:tc>
                  <a:txBody>
                    <a:bodyPr/>
                    <a:lstStyle/>
                    <a:p>
                      <a:pPr marL="342900" lvl="0" indent="-342900">
                        <a:lnSpc>
                          <a:spcPct val="115000"/>
                        </a:lnSpc>
                        <a:spcAft>
                          <a:spcPts val="600"/>
                        </a:spcAft>
                        <a:buFont typeface="+mj-lt"/>
                        <a:buAutoNum type="alphaLcPeriod"/>
                      </a:pPr>
                      <a:r>
                        <a:rPr lang="en-GB" sz="1400" b="0" dirty="0">
                          <a:effectLst/>
                        </a:rPr>
                        <a:t>The design capabilities of BIM are among its most obvious and immediately understood aspects, particularly as more detailed models are created.</a:t>
                      </a:r>
                      <a:endParaRPr lang="en-MY" sz="1400" b="0" dirty="0">
                        <a:effectLst/>
                      </a:endParaRPr>
                    </a:p>
                    <a:p>
                      <a:pPr marL="342900" lvl="0" indent="-342900">
                        <a:lnSpc>
                          <a:spcPct val="115000"/>
                        </a:lnSpc>
                        <a:spcAft>
                          <a:spcPts val="600"/>
                        </a:spcAft>
                        <a:buFont typeface="+mj-lt"/>
                        <a:buAutoNum type="alphaLcPeriod"/>
                      </a:pPr>
                      <a:r>
                        <a:rPr lang="en-GB" sz="1400" b="0" dirty="0">
                          <a:effectLst/>
                        </a:rPr>
                        <a:t>Solution based value engineering with accurate definitions of early estimates, disruption avoidance.</a:t>
                      </a:r>
                      <a:endParaRPr lang="en-MY" sz="1400" b="0" dirty="0">
                        <a:effectLst/>
                      </a:endParaRPr>
                    </a:p>
                    <a:p>
                      <a:pPr marL="342900" lvl="0" indent="-342900">
                        <a:lnSpc>
                          <a:spcPct val="115000"/>
                        </a:lnSpc>
                        <a:spcAft>
                          <a:spcPts val="600"/>
                        </a:spcAft>
                        <a:buFont typeface="+mj-lt"/>
                        <a:buAutoNum type="alphaLcPeriod"/>
                      </a:pPr>
                      <a:r>
                        <a:rPr lang="en-GB" sz="1400" b="0" dirty="0">
                          <a:effectLst/>
                        </a:rPr>
                        <a:t>Increased accuracy and consistency – of 2D drawings – from early stages and at any stage of the design production phase</a:t>
                      </a:r>
                      <a:endParaRPr lang="en-MY" sz="1400" b="0" dirty="0">
                        <a:effectLst/>
                      </a:endParaRPr>
                    </a:p>
                    <a:p>
                      <a:pPr marL="342900" lvl="0" indent="-342900">
                        <a:lnSpc>
                          <a:spcPct val="115000"/>
                        </a:lnSpc>
                        <a:spcAft>
                          <a:spcPts val="600"/>
                        </a:spcAft>
                        <a:buFont typeface="+mj-lt"/>
                        <a:buAutoNum type="alphaLcPeriod"/>
                      </a:pPr>
                      <a:r>
                        <a:rPr lang="en-GB" sz="1400" b="0" dirty="0">
                          <a:effectLst/>
                        </a:rPr>
                        <a:t>Linking of building model to energy analysis tools (early) to improve energy efficiency and sustainability</a:t>
                      </a:r>
                      <a:endParaRPr lang="en-MY" sz="1400" b="0" dirty="0">
                        <a:solidFill>
                          <a:schemeClr val="tx1"/>
                        </a:solidFill>
                        <a:effectLst/>
                        <a:latin typeface="Arial" panose="020B0604020202020204" pitchFamily="34" charset="0"/>
                        <a:ea typeface="Cambria Math" panose="02040503050406030204" pitchFamily="18" charset="0"/>
                        <a:cs typeface="Times New Roman" panose="02020603050405020304" pitchFamily="18" charset="0"/>
                      </a:endParaRPr>
                    </a:p>
                  </a:txBody>
                  <a:tcPr marL="42228" marR="42228" marT="0" marB="0"/>
                </a:tc>
                <a:extLst>
                  <a:ext uri="{0D108BD9-81ED-4DB2-BD59-A6C34878D82A}">
                    <a16:rowId xmlns:a16="http://schemas.microsoft.com/office/drawing/2014/main" val="75651549"/>
                  </a:ext>
                </a:extLst>
              </a:tr>
              <a:tr h="2138390">
                <a:tc>
                  <a:txBody>
                    <a:bodyPr/>
                    <a:lstStyle/>
                    <a:p>
                      <a:pPr algn="l">
                        <a:lnSpc>
                          <a:spcPct val="115000"/>
                        </a:lnSpc>
                        <a:spcAft>
                          <a:spcPts val="600"/>
                        </a:spcAft>
                      </a:pPr>
                      <a:r>
                        <a:rPr lang="en-GB" sz="1400" dirty="0">
                          <a:effectLst/>
                        </a:rPr>
                        <a:t>Construction Documents</a:t>
                      </a:r>
                      <a:endParaRPr lang="en-MY" sz="1400" dirty="0">
                        <a:effectLst/>
                      </a:endParaRPr>
                    </a:p>
                    <a:p>
                      <a:pPr algn="just">
                        <a:lnSpc>
                          <a:spcPct val="115000"/>
                        </a:lnSpc>
                        <a:spcAft>
                          <a:spcPts val="0"/>
                        </a:spcAft>
                      </a:pPr>
                      <a:r>
                        <a:rPr lang="en-MY" sz="1400" dirty="0">
                          <a:effectLst/>
                        </a:rPr>
                        <a:t> </a:t>
                      </a:r>
                      <a:endParaRPr lang="en-MY" sz="1400" dirty="0">
                        <a:solidFill>
                          <a:schemeClr val="tx1"/>
                        </a:solidFill>
                        <a:effectLst/>
                        <a:latin typeface="Arial" panose="020B0604020202020204" pitchFamily="34" charset="0"/>
                        <a:ea typeface="Cambria Math" panose="02040503050406030204" pitchFamily="18" charset="0"/>
                        <a:cs typeface="Times New Roman" panose="02020603050405020304" pitchFamily="18" charset="0"/>
                      </a:endParaRPr>
                    </a:p>
                  </a:txBody>
                  <a:tcPr marL="42228" marR="42228" marT="0" marB="0"/>
                </a:tc>
                <a:tc>
                  <a:txBody>
                    <a:bodyPr/>
                    <a:lstStyle/>
                    <a:p>
                      <a:pPr marL="342900" lvl="0" indent="-342900">
                        <a:lnSpc>
                          <a:spcPct val="115000"/>
                        </a:lnSpc>
                        <a:spcAft>
                          <a:spcPts val="600"/>
                        </a:spcAft>
                        <a:buFont typeface="+mj-lt"/>
                        <a:buAutoNum type="alphaLcPeriod"/>
                      </a:pPr>
                      <a:r>
                        <a:rPr lang="en-GB" sz="1400" b="0" dirty="0">
                          <a:effectLst/>
                        </a:rPr>
                        <a:t>BIM pays off as designs become rich with data. With the addition of specifications for contractors, BIM aids in improving communication between the design world and the building team. </a:t>
                      </a:r>
                      <a:endParaRPr lang="en-MY" sz="1400" b="0" dirty="0">
                        <a:effectLst/>
                      </a:endParaRPr>
                    </a:p>
                    <a:p>
                      <a:pPr marL="342900" lvl="0" indent="-342900">
                        <a:lnSpc>
                          <a:spcPct val="115000"/>
                        </a:lnSpc>
                        <a:spcAft>
                          <a:spcPts val="600"/>
                        </a:spcAft>
                        <a:buFont typeface="+mj-lt"/>
                        <a:buAutoNum type="alphaLcPeriod"/>
                      </a:pPr>
                      <a:r>
                        <a:rPr lang="en-GB" sz="1400" b="0" dirty="0">
                          <a:effectLst/>
                        </a:rPr>
                        <a:t>Enhances coordination of design disciplines, time savings, improved understanding and building systems. </a:t>
                      </a:r>
                      <a:endParaRPr lang="en-MY" sz="1400" b="0" dirty="0">
                        <a:effectLst/>
                      </a:endParaRPr>
                    </a:p>
                    <a:p>
                      <a:pPr marL="342900" lvl="0" indent="-342900">
                        <a:lnSpc>
                          <a:spcPct val="115000"/>
                        </a:lnSpc>
                        <a:spcAft>
                          <a:spcPts val="600"/>
                        </a:spcAft>
                        <a:buFont typeface="+mj-lt"/>
                        <a:buAutoNum type="alphaLcPeriod"/>
                      </a:pPr>
                      <a:r>
                        <a:rPr lang="en-GB" sz="1400" b="0" dirty="0">
                          <a:effectLst/>
                        </a:rPr>
                        <a:t>Synchronization of design and construction planning can be done using tools like simulation of construction processes to reveal sources of potential problems.</a:t>
                      </a:r>
                      <a:endParaRPr lang="en-MY" sz="1400" b="0" dirty="0">
                        <a:effectLst/>
                      </a:endParaRPr>
                    </a:p>
                    <a:p>
                      <a:pPr marL="342900" lvl="0" indent="-342900">
                        <a:lnSpc>
                          <a:spcPct val="115000"/>
                        </a:lnSpc>
                        <a:spcAft>
                          <a:spcPts val="600"/>
                        </a:spcAft>
                        <a:buFont typeface="+mj-lt"/>
                        <a:buAutoNum type="alphaLcPeriod"/>
                      </a:pPr>
                      <a:r>
                        <a:rPr lang="en-GB" sz="1400" b="0" dirty="0">
                          <a:effectLst/>
                        </a:rPr>
                        <a:t>Enhance synchronization of procurement with design as well as construction through the generation of 3D models</a:t>
                      </a:r>
                      <a:endParaRPr lang="en-MY" sz="1400" b="0" dirty="0">
                        <a:effectLst/>
                      </a:endParaRPr>
                    </a:p>
                    <a:p>
                      <a:pPr marL="342900" lvl="0" indent="-342900">
                        <a:lnSpc>
                          <a:spcPct val="115000"/>
                        </a:lnSpc>
                        <a:spcAft>
                          <a:spcPts val="600"/>
                        </a:spcAft>
                        <a:buFont typeface="+mj-lt"/>
                        <a:buAutoNum type="alphaLcPeriod"/>
                      </a:pPr>
                      <a:r>
                        <a:rPr lang="en-GB" sz="1400" b="0" dirty="0">
                          <a:effectLst/>
                        </a:rPr>
                        <a:t>Extraction of bill of quantities for cost estimation </a:t>
                      </a:r>
                      <a:endParaRPr lang="en-MY" sz="1400" b="0" dirty="0">
                        <a:effectLst/>
                      </a:endParaRPr>
                    </a:p>
                    <a:p>
                      <a:pPr marL="342900" lvl="0" indent="-342900">
                        <a:lnSpc>
                          <a:spcPct val="115000"/>
                        </a:lnSpc>
                        <a:spcAft>
                          <a:spcPts val="600"/>
                        </a:spcAft>
                        <a:buFont typeface="+mj-lt"/>
                        <a:buAutoNum type="alphaLcPeriod"/>
                      </a:pPr>
                      <a:r>
                        <a:rPr lang="en-GB" sz="1400" b="0" dirty="0">
                          <a:effectLst/>
                        </a:rPr>
                        <a:t>Design intent checks using 3D visualizations as well as quantification of the space areas</a:t>
                      </a:r>
                      <a:endParaRPr lang="en-MY" sz="1400" b="0" dirty="0">
                        <a:solidFill>
                          <a:schemeClr val="tx1"/>
                        </a:solidFill>
                        <a:effectLst/>
                        <a:latin typeface="Arial" panose="020B0604020202020204" pitchFamily="34" charset="0"/>
                        <a:ea typeface="Cambria Math" panose="02040503050406030204" pitchFamily="18" charset="0"/>
                        <a:cs typeface="Times New Roman" panose="02020603050405020304" pitchFamily="18" charset="0"/>
                      </a:endParaRPr>
                    </a:p>
                  </a:txBody>
                  <a:tcPr marL="42228" marR="42228" marT="0" marB="0"/>
                </a:tc>
                <a:extLst>
                  <a:ext uri="{0D108BD9-81ED-4DB2-BD59-A6C34878D82A}">
                    <a16:rowId xmlns:a16="http://schemas.microsoft.com/office/drawing/2014/main" val="4185445025"/>
                  </a:ext>
                </a:extLst>
              </a:tr>
              <a:tr h="1106514">
                <a:tc>
                  <a:txBody>
                    <a:bodyPr/>
                    <a:lstStyle/>
                    <a:p>
                      <a:pPr algn="l">
                        <a:lnSpc>
                          <a:spcPct val="115000"/>
                        </a:lnSpc>
                        <a:spcAft>
                          <a:spcPts val="600"/>
                        </a:spcAft>
                      </a:pPr>
                      <a:r>
                        <a:rPr lang="en-GB" sz="1400">
                          <a:effectLst/>
                        </a:rPr>
                        <a:t>Construction</a:t>
                      </a:r>
                      <a:endParaRPr lang="en-MY" sz="1400">
                        <a:effectLst/>
                      </a:endParaRPr>
                    </a:p>
                    <a:p>
                      <a:pPr algn="just">
                        <a:lnSpc>
                          <a:spcPct val="115000"/>
                        </a:lnSpc>
                        <a:spcAft>
                          <a:spcPts val="0"/>
                        </a:spcAft>
                      </a:pPr>
                      <a:r>
                        <a:rPr lang="en-MY" sz="1400">
                          <a:effectLst/>
                        </a:rPr>
                        <a:t> </a:t>
                      </a:r>
                      <a:endParaRPr lang="en-MY" sz="1400">
                        <a:solidFill>
                          <a:schemeClr val="tx1"/>
                        </a:solidFill>
                        <a:effectLst/>
                        <a:latin typeface="Arial" panose="020B0604020202020204" pitchFamily="34" charset="0"/>
                        <a:ea typeface="Cambria Math" panose="02040503050406030204" pitchFamily="18" charset="0"/>
                        <a:cs typeface="Times New Roman" panose="02020603050405020304" pitchFamily="18" charset="0"/>
                      </a:endParaRPr>
                    </a:p>
                  </a:txBody>
                  <a:tcPr marL="42228" marR="42228" marT="0" marB="0"/>
                </a:tc>
                <a:tc>
                  <a:txBody>
                    <a:bodyPr/>
                    <a:lstStyle/>
                    <a:p>
                      <a:pPr marL="342900" lvl="0" indent="-342900">
                        <a:lnSpc>
                          <a:spcPct val="115000"/>
                        </a:lnSpc>
                        <a:spcAft>
                          <a:spcPts val="600"/>
                        </a:spcAft>
                        <a:buFont typeface="+mj-lt"/>
                        <a:buAutoNum type="alphaLcPeriod"/>
                      </a:pPr>
                      <a:r>
                        <a:rPr lang="en-GB" sz="1400" b="0" dirty="0">
                          <a:effectLst/>
                        </a:rPr>
                        <a:t>BIM can save time and money—a benefit that becomes clear during construction. For example, reducing systems clashes can help budget and schedule.</a:t>
                      </a:r>
                      <a:endParaRPr lang="en-MY" sz="1400" b="0" dirty="0">
                        <a:effectLst/>
                      </a:endParaRPr>
                    </a:p>
                    <a:p>
                      <a:pPr marL="342900" lvl="0" indent="-342900">
                        <a:lnSpc>
                          <a:spcPct val="115000"/>
                        </a:lnSpc>
                        <a:spcAft>
                          <a:spcPts val="600"/>
                        </a:spcAft>
                        <a:buFont typeface="+mj-lt"/>
                        <a:buAutoNum type="alphaLcPeriod"/>
                      </a:pPr>
                      <a:r>
                        <a:rPr lang="en-GB" sz="1400" b="0" dirty="0">
                          <a:effectLst/>
                        </a:rPr>
                        <a:t>Clash detection allows for discovery of design errors as well as omissions before actual construction</a:t>
                      </a:r>
                      <a:endParaRPr lang="en-MY" sz="1400" b="0" dirty="0">
                        <a:effectLst/>
                      </a:endParaRPr>
                    </a:p>
                    <a:p>
                      <a:pPr marL="342900" lvl="0" indent="-342900">
                        <a:lnSpc>
                          <a:spcPct val="115000"/>
                        </a:lnSpc>
                        <a:spcAft>
                          <a:spcPts val="600"/>
                        </a:spcAft>
                        <a:buFont typeface="+mj-lt"/>
                        <a:buAutoNum type="alphaLcPeriod"/>
                      </a:pPr>
                      <a:r>
                        <a:rPr lang="en-GB" sz="1400" b="0" dirty="0">
                          <a:effectLst/>
                        </a:rPr>
                        <a:t>Cross system updates enable quicker reaction to design problems or site issues</a:t>
                      </a:r>
                      <a:endParaRPr lang="en-MY" sz="1400" b="0" dirty="0">
                        <a:solidFill>
                          <a:schemeClr val="tx1"/>
                        </a:solidFill>
                        <a:effectLst/>
                        <a:latin typeface="Arial" panose="020B0604020202020204" pitchFamily="34" charset="0"/>
                        <a:ea typeface="Cambria Math" panose="02040503050406030204" pitchFamily="18" charset="0"/>
                        <a:cs typeface="Times New Roman" panose="02020603050405020304" pitchFamily="18" charset="0"/>
                      </a:endParaRPr>
                    </a:p>
                  </a:txBody>
                  <a:tcPr marL="42228" marR="42228" marT="0" marB="0"/>
                </a:tc>
                <a:extLst>
                  <a:ext uri="{0D108BD9-81ED-4DB2-BD59-A6C34878D82A}">
                    <a16:rowId xmlns:a16="http://schemas.microsoft.com/office/drawing/2014/main" val="570298106"/>
                  </a:ext>
                </a:extLst>
              </a:tr>
            </a:tbl>
          </a:graphicData>
        </a:graphic>
      </p:graphicFrame>
    </p:spTree>
    <p:extLst>
      <p:ext uri="{BB962C8B-B14F-4D97-AF65-F5344CB8AC3E}">
        <p14:creationId xmlns:p14="http://schemas.microsoft.com/office/powerpoint/2010/main" val="426989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3F3B3A3-E132-4C01-AB86-E0AB4AB7F4CD}"/>
              </a:ext>
            </a:extLst>
          </p:cNvPr>
          <p:cNvGraphicFramePr>
            <a:graphicFrameLocks noGrp="1"/>
          </p:cNvGraphicFramePr>
          <p:nvPr>
            <p:extLst>
              <p:ext uri="{D42A27DB-BD31-4B8C-83A1-F6EECF244321}">
                <p14:modId xmlns:p14="http://schemas.microsoft.com/office/powerpoint/2010/main" val="687346745"/>
              </p:ext>
            </p:extLst>
          </p:nvPr>
        </p:nvGraphicFramePr>
        <p:xfrm>
          <a:off x="359081" y="1449027"/>
          <a:ext cx="11457919" cy="2899596"/>
        </p:xfrm>
        <a:graphic>
          <a:graphicData uri="http://schemas.openxmlformats.org/drawingml/2006/table">
            <a:tbl>
              <a:tblPr firstRow="1" firstCol="1" bandRow="1">
                <a:tableStyleId>{616DA210-FB5B-4158-B5E0-FEB733F419BA}</a:tableStyleId>
              </a:tblPr>
              <a:tblGrid>
                <a:gridCol w="2781048">
                  <a:extLst>
                    <a:ext uri="{9D8B030D-6E8A-4147-A177-3AD203B41FA5}">
                      <a16:colId xmlns:a16="http://schemas.microsoft.com/office/drawing/2014/main" val="3106200416"/>
                    </a:ext>
                  </a:extLst>
                </a:gridCol>
                <a:gridCol w="8676871">
                  <a:extLst>
                    <a:ext uri="{9D8B030D-6E8A-4147-A177-3AD203B41FA5}">
                      <a16:colId xmlns:a16="http://schemas.microsoft.com/office/drawing/2014/main" val="4248157110"/>
                    </a:ext>
                  </a:extLst>
                </a:gridCol>
              </a:tblGrid>
              <a:tr h="499042">
                <a:tc>
                  <a:txBody>
                    <a:bodyPr/>
                    <a:lstStyle/>
                    <a:p>
                      <a:pPr algn="ctr">
                        <a:lnSpc>
                          <a:spcPct val="115000"/>
                        </a:lnSpc>
                        <a:spcAft>
                          <a:spcPts val="0"/>
                        </a:spcAft>
                      </a:pPr>
                      <a:r>
                        <a:rPr lang="en-MY" sz="1400" dirty="0">
                          <a:effectLst/>
                        </a:rPr>
                        <a:t>Phase of project</a:t>
                      </a:r>
                      <a:endParaRPr lang="en-MY" sz="1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tc>
                  <a:txBody>
                    <a:bodyPr/>
                    <a:lstStyle/>
                    <a:p>
                      <a:pPr algn="ctr">
                        <a:lnSpc>
                          <a:spcPct val="115000"/>
                        </a:lnSpc>
                        <a:spcAft>
                          <a:spcPts val="0"/>
                        </a:spcAft>
                      </a:pPr>
                      <a:r>
                        <a:rPr lang="en-MY" sz="1400" dirty="0">
                          <a:effectLst/>
                        </a:rPr>
                        <a:t>Benefits</a:t>
                      </a:r>
                      <a:endParaRPr lang="en-MY" sz="1400" dirty="0">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nchor="ctr">
                    <a:solidFill>
                      <a:schemeClr val="bg1">
                        <a:lumMod val="95000"/>
                      </a:schemeClr>
                    </a:solidFill>
                  </a:tcPr>
                </a:tc>
                <a:extLst>
                  <a:ext uri="{0D108BD9-81ED-4DB2-BD59-A6C34878D82A}">
                    <a16:rowId xmlns:a16="http://schemas.microsoft.com/office/drawing/2014/main" val="2528137669"/>
                  </a:ext>
                </a:extLst>
              </a:tr>
              <a:tr h="0">
                <a:tc>
                  <a:txBody>
                    <a:bodyPr/>
                    <a:lstStyle/>
                    <a:p>
                      <a:pPr algn="l">
                        <a:lnSpc>
                          <a:spcPct val="115000"/>
                        </a:lnSpc>
                        <a:spcAft>
                          <a:spcPts val="600"/>
                        </a:spcAft>
                      </a:pPr>
                      <a:r>
                        <a:rPr lang="en-GB" sz="1400" b="0" dirty="0">
                          <a:solidFill>
                            <a:schemeClr val="tx1"/>
                          </a:solidFill>
                          <a:effectLst/>
                        </a:rPr>
                        <a:t>Fabrication</a:t>
                      </a:r>
                      <a:endParaRPr lang="en-MY" sz="1400" b="0" dirty="0">
                        <a:solidFill>
                          <a:schemeClr val="tx1"/>
                        </a:solidFill>
                        <a:effectLst/>
                      </a:endParaRPr>
                    </a:p>
                    <a:p>
                      <a:pPr algn="l">
                        <a:lnSpc>
                          <a:spcPct val="115000"/>
                        </a:lnSpc>
                        <a:spcAft>
                          <a:spcPts val="600"/>
                        </a:spcAft>
                      </a:pPr>
                      <a:r>
                        <a:rPr lang="en-GB" sz="1400" b="0" dirty="0">
                          <a:solidFill>
                            <a:schemeClr val="tx1"/>
                          </a:solidFill>
                          <a:effectLst/>
                        </a:rPr>
                        <a:t> </a:t>
                      </a:r>
                      <a:endParaRPr lang="en-MY" sz="1400" b="0" dirty="0">
                        <a:solidFill>
                          <a:schemeClr val="tx1"/>
                        </a:solidFill>
                        <a:effectLst/>
                        <a:latin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marL="342900" lvl="0" indent="-342900" algn="l">
                        <a:lnSpc>
                          <a:spcPct val="115000"/>
                        </a:lnSpc>
                        <a:spcAft>
                          <a:spcPts val="600"/>
                        </a:spcAft>
                        <a:buFont typeface="+mj-lt"/>
                        <a:buAutoNum type="alphaLcPeriod"/>
                      </a:pPr>
                      <a:r>
                        <a:rPr lang="en-GB" sz="1400" b="0" dirty="0">
                          <a:solidFill>
                            <a:schemeClr val="tx1"/>
                          </a:solidFill>
                          <a:effectLst/>
                        </a:rPr>
                        <a:t>Accuracy is critical for fabrication, and a data-rich BIM model can have a positive impact. By using BIM, many fabricators can extract data rather than draw specifications that feed directly into their existing systems.</a:t>
                      </a:r>
                      <a:endParaRPr lang="en-MY" sz="1400" b="0" dirty="0">
                        <a:solidFill>
                          <a:schemeClr val="tx1"/>
                        </a:solidFill>
                        <a:effectLst/>
                      </a:endParaRPr>
                    </a:p>
                    <a:p>
                      <a:pPr marL="342900" lvl="0" indent="-342900" algn="l">
                        <a:lnSpc>
                          <a:spcPct val="115000"/>
                        </a:lnSpc>
                        <a:spcAft>
                          <a:spcPts val="600"/>
                        </a:spcAft>
                        <a:buFont typeface="+mj-lt"/>
                        <a:buAutoNum type="alphaLcPeriod"/>
                      </a:pPr>
                      <a:r>
                        <a:rPr lang="en-GB" sz="1400" b="0" dirty="0">
                          <a:solidFill>
                            <a:schemeClr val="tx1"/>
                          </a:solidFill>
                          <a:effectLst/>
                        </a:rPr>
                        <a:t>BIM model as well as objects and families can be utilized as basis for fabricated components</a:t>
                      </a:r>
                      <a:endParaRPr lang="en-MY" sz="1400" b="0" dirty="0">
                        <a:solidFill>
                          <a:schemeClr val="tx1"/>
                        </a:solidFill>
                        <a:effectLst/>
                      </a:endParaRPr>
                    </a:p>
                    <a:p>
                      <a:pPr marL="342900" lvl="0" indent="-342900" algn="l">
                        <a:lnSpc>
                          <a:spcPct val="115000"/>
                        </a:lnSpc>
                        <a:spcAft>
                          <a:spcPts val="600"/>
                        </a:spcAft>
                        <a:buFont typeface="+mj-lt"/>
                        <a:buAutoNum type="alphaLcPeriod"/>
                      </a:pPr>
                      <a:r>
                        <a:rPr lang="en-GB" sz="1400" b="0" dirty="0">
                          <a:solidFill>
                            <a:schemeClr val="tx1"/>
                          </a:solidFill>
                          <a:effectLst/>
                        </a:rPr>
                        <a:t>Reduction of wastages and better implementation of lean construction techniques</a:t>
                      </a:r>
                      <a:endParaRPr lang="en-MY" sz="1400" b="0" dirty="0">
                        <a:solidFill>
                          <a:schemeClr val="tx1"/>
                        </a:solidFill>
                        <a:effectLst/>
                        <a:latin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2133487599"/>
                  </a:ext>
                </a:extLst>
              </a:tr>
              <a:tr h="0">
                <a:tc>
                  <a:txBody>
                    <a:bodyPr/>
                    <a:lstStyle/>
                    <a:p>
                      <a:pPr algn="l">
                        <a:lnSpc>
                          <a:spcPct val="115000"/>
                        </a:lnSpc>
                        <a:spcAft>
                          <a:spcPts val="600"/>
                        </a:spcAft>
                      </a:pPr>
                      <a:r>
                        <a:rPr lang="en-GB" sz="1400" b="0">
                          <a:solidFill>
                            <a:schemeClr val="tx1"/>
                          </a:solidFill>
                          <a:effectLst/>
                        </a:rPr>
                        <a:t>Post-construction</a:t>
                      </a:r>
                      <a:endParaRPr lang="en-MY" sz="1400" b="0">
                        <a:solidFill>
                          <a:schemeClr val="tx1"/>
                        </a:solidFill>
                        <a:effectLst/>
                      </a:endParaRPr>
                    </a:p>
                    <a:p>
                      <a:pPr algn="l">
                        <a:lnSpc>
                          <a:spcPct val="115000"/>
                        </a:lnSpc>
                        <a:spcAft>
                          <a:spcPts val="600"/>
                        </a:spcAft>
                      </a:pPr>
                      <a:r>
                        <a:rPr lang="en-GB" sz="1400" b="0">
                          <a:solidFill>
                            <a:schemeClr val="tx1"/>
                          </a:solidFill>
                          <a:effectLst/>
                        </a:rPr>
                        <a:t> </a:t>
                      </a:r>
                      <a:endParaRPr lang="en-MY" sz="1400" b="0">
                        <a:solidFill>
                          <a:schemeClr val="tx1"/>
                        </a:solidFill>
                        <a:effectLst/>
                        <a:latin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tc>
                  <a:txBody>
                    <a:bodyPr/>
                    <a:lstStyle/>
                    <a:p>
                      <a:pPr marL="342900" lvl="0" indent="-342900">
                        <a:lnSpc>
                          <a:spcPct val="115000"/>
                        </a:lnSpc>
                        <a:spcAft>
                          <a:spcPts val="600"/>
                        </a:spcAft>
                        <a:buFont typeface="+mj-lt"/>
                        <a:buAutoNum type="alphaLcPeriod"/>
                      </a:pPr>
                      <a:r>
                        <a:rPr lang="en-GB" sz="1400" b="0" dirty="0">
                          <a:solidFill>
                            <a:schemeClr val="tx1"/>
                          </a:solidFill>
                          <a:effectLst/>
                        </a:rPr>
                        <a:t>Model provides a source of information for building systems for better operations and facilities management.</a:t>
                      </a:r>
                      <a:endParaRPr lang="en-MY" sz="1400" b="0" dirty="0">
                        <a:solidFill>
                          <a:schemeClr val="tx1"/>
                        </a:solidFill>
                        <a:effectLst/>
                      </a:endParaRPr>
                    </a:p>
                    <a:p>
                      <a:pPr marL="342900" lvl="0" indent="-342900">
                        <a:lnSpc>
                          <a:spcPct val="115000"/>
                        </a:lnSpc>
                        <a:spcAft>
                          <a:spcPts val="600"/>
                        </a:spcAft>
                        <a:buFont typeface="+mj-lt"/>
                        <a:buAutoNum type="alphaLcPeriod"/>
                      </a:pPr>
                      <a:r>
                        <a:rPr lang="en-GB" sz="1400" b="0" dirty="0">
                          <a:solidFill>
                            <a:schemeClr val="tx1"/>
                          </a:solidFill>
                          <a:effectLst/>
                        </a:rPr>
                        <a:t>As-built spaces and systems utilised as a starting point for maintenance and operations, as well as a database for possible future retrofits.</a:t>
                      </a:r>
                      <a:endParaRPr lang="en-MY" sz="14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solidFill>
                      <a:schemeClr val="bg1">
                        <a:lumMod val="95000"/>
                      </a:schemeClr>
                    </a:solidFill>
                  </a:tcPr>
                </a:tc>
                <a:extLst>
                  <a:ext uri="{0D108BD9-81ED-4DB2-BD59-A6C34878D82A}">
                    <a16:rowId xmlns:a16="http://schemas.microsoft.com/office/drawing/2014/main" val="358810060"/>
                  </a:ext>
                </a:extLst>
              </a:tr>
            </a:tbl>
          </a:graphicData>
        </a:graphic>
      </p:graphicFrame>
      <p:pic>
        <p:nvPicPr>
          <p:cNvPr id="5" name="Graphic 4" descr="Lightbulb">
            <a:extLst>
              <a:ext uri="{FF2B5EF4-FFF2-40B4-BE49-F238E27FC236}">
                <a16:creationId xmlns:a16="http://schemas.microsoft.com/office/drawing/2014/main" id="{AD28F391-87AF-4C17-9C21-EF9F81CD6F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33677"/>
            <a:ext cx="718163" cy="718163"/>
          </a:xfrm>
          <a:prstGeom prst="rect">
            <a:avLst/>
          </a:prstGeom>
        </p:spPr>
      </p:pic>
      <p:sp>
        <p:nvSpPr>
          <p:cNvPr id="6" name="TextBox 5">
            <a:extLst>
              <a:ext uri="{FF2B5EF4-FFF2-40B4-BE49-F238E27FC236}">
                <a16:creationId xmlns:a16="http://schemas.microsoft.com/office/drawing/2014/main" id="{FD13A21C-0060-4118-B648-623A9E5C3263}"/>
              </a:ext>
            </a:extLst>
          </p:cNvPr>
          <p:cNvSpPr txBox="1"/>
          <p:nvPr/>
        </p:nvSpPr>
        <p:spPr>
          <a:xfrm>
            <a:off x="718162" y="128316"/>
            <a:ext cx="8955925" cy="707886"/>
          </a:xfrm>
          <a:prstGeom prst="rect">
            <a:avLst/>
          </a:prstGeom>
          <a:noFill/>
          <a:ln w="15875">
            <a:solidFill>
              <a:srgbClr val="FF0000"/>
            </a:solidFill>
          </a:ln>
        </p:spPr>
        <p:txBody>
          <a:bodyPr wrap="square" rtlCol="0">
            <a:spAutoFit/>
          </a:bodyPr>
          <a:lstStyle/>
          <a:p>
            <a:pPr algn="just"/>
            <a:r>
              <a:rPr lang="en-US" sz="4000" dirty="0">
                <a:latin typeface="Cambria" panose="02040503050406030204" pitchFamily="18" charset="0"/>
              </a:rPr>
              <a:t>PROJECT BASED PERSPECTIVE ON BIM</a:t>
            </a:r>
            <a:endParaRPr lang="en-MY" sz="4000" dirty="0">
              <a:latin typeface="Cambria" panose="02040503050406030204" pitchFamily="18" charset="0"/>
            </a:endParaRPr>
          </a:p>
        </p:txBody>
      </p:sp>
    </p:spTree>
    <p:extLst>
      <p:ext uri="{BB962C8B-B14F-4D97-AF65-F5344CB8AC3E}">
        <p14:creationId xmlns:p14="http://schemas.microsoft.com/office/powerpoint/2010/main" val="63221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Graphic 3" descr="Lightbulb">
            <a:extLst>
              <a:ext uri="{FF2B5EF4-FFF2-40B4-BE49-F238E27FC236}">
                <a16:creationId xmlns:a16="http://schemas.microsoft.com/office/drawing/2014/main" id="{1B6F7AA3-8C4C-4B3C-A976-6D8BA2A118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3293" y="243159"/>
            <a:ext cx="718163" cy="718163"/>
          </a:xfrm>
          <a:prstGeom prst="rect">
            <a:avLst/>
          </a:prstGeom>
        </p:spPr>
      </p:pic>
      <p:sp>
        <p:nvSpPr>
          <p:cNvPr id="5" name="TextBox 4">
            <a:extLst>
              <a:ext uri="{FF2B5EF4-FFF2-40B4-BE49-F238E27FC236}">
                <a16:creationId xmlns:a16="http://schemas.microsoft.com/office/drawing/2014/main" id="{3B64137B-4B16-4AA8-9982-DE6DAE9AC271}"/>
              </a:ext>
            </a:extLst>
          </p:cNvPr>
          <p:cNvSpPr txBox="1"/>
          <p:nvPr/>
        </p:nvSpPr>
        <p:spPr>
          <a:xfrm>
            <a:off x="1001456" y="237798"/>
            <a:ext cx="8030818" cy="707886"/>
          </a:xfrm>
          <a:prstGeom prst="rect">
            <a:avLst/>
          </a:prstGeom>
          <a:noFill/>
          <a:ln w="15875">
            <a:solidFill>
              <a:srgbClr val="FF0000"/>
            </a:solidFill>
          </a:ln>
        </p:spPr>
        <p:txBody>
          <a:bodyPr wrap="square" rtlCol="0">
            <a:spAutoFit/>
          </a:bodyPr>
          <a:lstStyle/>
          <a:p>
            <a:r>
              <a:rPr lang="en-MY" sz="4000" dirty="0">
                <a:latin typeface="Cambria" panose="02040503050406030204" pitchFamily="18" charset="0"/>
              </a:rPr>
              <a:t>RESEARCH OBJECTIVES</a:t>
            </a:r>
          </a:p>
        </p:txBody>
      </p:sp>
      <p:sp>
        <p:nvSpPr>
          <p:cNvPr id="6" name="TextBox 5">
            <a:extLst>
              <a:ext uri="{FF2B5EF4-FFF2-40B4-BE49-F238E27FC236}">
                <a16:creationId xmlns:a16="http://schemas.microsoft.com/office/drawing/2014/main" id="{EEDA34E0-3631-4D92-B878-0E662548B6D1}"/>
              </a:ext>
            </a:extLst>
          </p:cNvPr>
          <p:cNvSpPr txBox="1"/>
          <p:nvPr/>
        </p:nvSpPr>
        <p:spPr>
          <a:xfrm>
            <a:off x="283292" y="1300934"/>
            <a:ext cx="11313621" cy="400110"/>
          </a:xfrm>
          <a:prstGeom prst="rect">
            <a:avLst/>
          </a:prstGeom>
          <a:noFill/>
        </p:spPr>
        <p:txBody>
          <a:bodyPr wrap="square" rtlCol="0">
            <a:spAutoFit/>
          </a:bodyPr>
          <a:lstStyle/>
          <a:p>
            <a:pPr marL="285750" indent="-285750">
              <a:buFont typeface="Wingdings" panose="05000000000000000000" pitchFamily="2" charset="2"/>
              <a:buChar char="Ø"/>
            </a:pPr>
            <a:r>
              <a:rPr lang="en-MY" sz="2000" dirty="0">
                <a:latin typeface="Cambria" panose="02040503050406030204" pitchFamily="18" charset="0"/>
              </a:rPr>
              <a:t>To measure Cost-Benefit Analysis (</a:t>
            </a:r>
            <a:r>
              <a:rPr lang="en-MY" sz="2000" b="1" dirty="0">
                <a:latin typeface="Cambria" panose="02040503050406030204" pitchFamily="18" charset="0"/>
              </a:rPr>
              <a:t>CBA</a:t>
            </a:r>
            <a:r>
              <a:rPr lang="en-MY" sz="2000" dirty="0">
                <a:latin typeface="Cambria" panose="02040503050406030204" pitchFamily="18" charset="0"/>
              </a:rPr>
              <a:t>) of Building Information Modelling (</a:t>
            </a:r>
            <a:r>
              <a:rPr lang="en-MY" sz="2000" b="1" dirty="0">
                <a:latin typeface="Cambria" panose="02040503050406030204" pitchFamily="18" charset="0"/>
              </a:rPr>
              <a:t>BIM</a:t>
            </a:r>
            <a:r>
              <a:rPr lang="en-MY" sz="2000" dirty="0">
                <a:latin typeface="Cambria" panose="02040503050406030204" pitchFamily="18" charset="0"/>
              </a:rPr>
              <a:t>) for </a:t>
            </a:r>
            <a:r>
              <a:rPr lang="en-MY" sz="2000" b="1" dirty="0">
                <a:latin typeface="Cambria" panose="02040503050406030204" pitchFamily="18" charset="0"/>
              </a:rPr>
              <a:t>Project Based</a:t>
            </a:r>
          </a:p>
        </p:txBody>
      </p:sp>
      <p:sp>
        <p:nvSpPr>
          <p:cNvPr id="68" name="TextBox 67">
            <a:extLst>
              <a:ext uri="{FF2B5EF4-FFF2-40B4-BE49-F238E27FC236}">
                <a16:creationId xmlns:a16="http://schemas.microsoft.com/office/drawing/2014/main" id="{C37D7C96-6916-4DCD-B555-67908D918539}"/>
              </a:ext>
            </a:extLst>
          </p:cNvPr>
          <p:cNvSpPr txBox="1"/>
          <p:nvPr/>
        </p:nvSpPr>
        <p:spPr>
          <a:xfrm>
            <a:off x="642913" y="6032440"/>
            <a:ext cx="10937653" cy="461665"/>
          </a:xfrm>
          <a:prstGeom prst="rect">
            <a:avLst/>
          </a:prstGeom>
          <a:noFill/>
        </p:spPr>
        <p:txBody>
          <a:bodyPr wrap="square" rtlCol="0">
            <a:spAutoFit/>
          </a:bodyPr>
          <a:lstStyle/>
          <a:p>
            <a:r>
              <a:rPr lang="en-MY" sz="2400" dirty="0">
                <a:solidFill>
                  <a:srgbClr val="FF0000"/>
                </a:solidFill>
                <a:latin typeface="Cambria" panose="02040503050406030204" pitchFamily="18" charset="0"/>
              </a:rPr>
              <a:t>What parameter/tools can be used to measure the productivity at each stages?</a:t>
            </a:r>
          </a:p>
        </p:txBody>
      </p:sp>
      <p:sp>
        <p:nvSpPr>
          <p:cNvPr id="69" name="TextBox 68">
            <a:extLst>
              <a:ext uri="{FF2B5EF4-FFF2-40B4-BE49-F238E27FC236}">
                <a16:creationId xmlns:a16="http://schemas.microsoft.com/office/drawing/2014/main" id="{1DE9C218-7717-4408-884A-CA50D4CBAFAB}"/>
              </a:ext>
            </a:extLst>
          </p:cNvPr>
          <p:cNvSpPr txBox="1"/>
          <p:nvPr/>
        </p:nvSpPr>
        <p:spPr>
          <a:xfrm>
            <a:off x="61869" y="3438411"/>
            <a:ext cx="1605368" cy="707886"/>
          </a:xfrm>
          <a:prstGeom prst="rect">
            <a:avLst/>
          </a:prstGeom>
          <a:noFill/>
          <a:ln>
            <a:solidFill>
              <a:schemeClr val="tx1"/>
            </a:solidFill>
          </a:ln>
        </p:spPr>
        <p:txBody>
          <a:bodyPr wrap="square" rtlCol="0">
            <a:spAutoFit/>
          </a:bodyPr>
          <a:lstStyle/>
          <a:p>
            <a:pPr algn="ctr"/>
            <a:r>
              <a:rPr lang="en-MY" sz="2000" dirty="0">
                <a:latin typeface="Cambria" panose="02040503050406030204" pitchFamily="18" charset="0"/>
              </a:rPr>
              <a:t>Pre-Design</a:t>
            </a:r>
          </a:p>
          <a:p>
            <a:pPr algn="ctr"/>
            <a:endParaRPr lang="en-MY" sz="2000" dirty="0">
              <a:latin typeface="Cambria" panose="02040503050406030204" pitchFamily="18" charset="0"/>
            </a:endParaRPr>
          </a:p>
        </p:txBody>
      </p:sp>
      <p:sp>
        <p:nvSpPr>
          <p:cNvPr id="70" name="TextBox 69">
            <a:extLst>
              <a:ext uri="{FF2B5EF4-FFF2-40B4-BE49-F238E27FC236}">
                <a16:creationId xmlns:a16="http://schemas.microsoft.com/office/drawing/2014/main" id="{0CE3EE87-AA6E-4289-AEB4-3DFFC60A129B}"/>
              </a:ext>
            </a:extLst>
          </p:cNvPr>
          <p:cNvSpPr txBox="1"/>
          <p:nvPr/>
        </p:nvSpPr>
        <p:spPr>
          <a:xfrm>
            <a:off x="1839361" y="3444190"/>
            <a:ext cx="1605368" cy="707886"/>
          </a:xfrm>
          <a:prstGeom prst="rect">
            <a:avLst/>
          </a:prstGeom>
          <a:noFill/>
          <a:ln>
            <a:solidFill>
              <a:schemeClr val="tx1"/>
            </a:solidFill>
          </a:ln>
        </p:spPr>
        <p:txBody>
          <a:bodyPr wrap="square" rtlCol="0">
            <a:spAutoFit/>
          </a:bodyPr>
          <a:lstStyle/>
          <a:p>
            <a:pPr algn="ctr"/>
            <a:r>
              <a:rPr lang="en-MY" sz="2000" dirty="0">
                <a:latin typeface="Cambria" panose="02040503050406030204" pitchFamily="18" charset="0"/>
              </a:rPr>
              <a:t>Schematic</a:t>
            </a:r>
          </a:p>
          <a:p>
            <a:pPr algn="ctr"/>
            <a:r>
              <a:rPr lang="en-MY" sz="2000" dirty="0">
                <a:latin typeface="Cambria" panose="02040503050406030204" pitchFamily="18" charset="0"/>
              </a:rPr>
              <a:t>Design</a:t>
            </a:r>
          </a:p>
        </p:txBody>
      </p:sp>
      <p:grpSp>
        <p:nvGrpSpPr>
          <p:cNvPr id="135" name="Group 134">
            <a:extLst>
              <a:ext uri="{FF2B5EF4-FFF2-40B4-BE49-F238E27FC236}">
                <a16:creationId xmlns:a16="http://schemas.microsoft.com/office/drawing/2014/main" id="{15C1E1DA-6FE7-4EFE-B02C-3C08A97484F8}"/>
              </a:ext>
            </a:extLst>
          </p:cNvPr>
          <p:cNvGrpSpPr/>
          <p:nvPr/>
        </p:nvGrpSpPr>
        <p:grpSpPr>
          <a:xfrm>
            <a:off x="141452" y="1957442"/>
            <a:ext cx="11909095" cy="1361775"/>
            <a:chOff x="216055" y="1949084"/>
            <a:chExt cx="11909095" cy="1361775"/>
          </a:xfrm>
        </p:grpSpPr>
        <p:grpSp>
          <p:nvGrpSpPr>
            <p:cNvPr id="107" name="Group 106">
              <a:extLst>
                <a:ext uri="{FF2B5EF4-FFF2-40B4-BE49-F238E27FC236}">
                  <a16:creationId xmlns:a16="http://schemas.microsoft.com/office/drawing/2014/main" id="{9BB4DE41-BB5B-46C9-9815-28D27DA2ACB7}"/>
                </a:ext>
              </a:extLst>
            </p:cNvPr>
            <p:cNvGrpSpPr/>
            <p:nvPr/>
          </p:nvGrpSpPr>
          <p:grpSpPr>
            <a:xfrm>
              <a:off x="216055" y="1949084"/>
              <a:ext cx="3147050" cy="1300542"/>
              <a:chOff x="274245" y="1977636"/>
              <a:chExt cx="3147050" cy="1300542"/>
            </a:xfrm>
          </p:grpSpPr>
          <p:grpSp>
            <p:nvGrpSpPr>
              <p:cNvPr id="7" name="Group 6">
                <a:extLst>
                  <a:ext uri="{FF2B5EF4-FFF2-40B4-BE49-F238E27FC236}">
                    <a16:creationId xmlns:a16="http://schemas.microsoft.com/office/drawing/2014/main" id="{AF46977D-B414-4AAB-BE12-7B789A8BC6CF}"/>
                  </a:ext>
                </a:extLst>
              </p:cNvPr>
              <p:cNvGrpSpPr>
                <a:grpSpLocks noChangeAspect="1"/>
              </p:cNvGrpSpPr>
              <p:nvPr/>
            </p:nvGrpSpPr>
            <p:grpSpPr>
              <a:xfrm rot="21224235" flipH="1">
                <a:off x="274245" y="1979703"/>
                <a:ext cx="1331963" cy="1298475"/>
                <a:chOff x="4275748" y="1323417"/>
                <a:chExt cx="2276420" cy="2219186"/>
              </a:xfrm>
              <a:effectLst>
                <a:outerShdw blurRad="63500" sx="102000" sy="102000" algn="ctr" rotWithShape="0">
                  <a:prstClr val="black">
                    <a:alpha val="40000"/>
                  </a:prstClr>
                </a:outerShdw>
              </a:effectLst>
            </p:grpSpPr>
            <p:sp>
              <p:nvSpPr>
                <p:cNvPr id="8" name="8-Point Star 18">
                  <a:extLst>
                    <a:ext uri="{FF2B5EF4-FFF2-40B4-BE49-F238E27FC236}">
                      <a16:creationId xmlns:a16="http://schemas.microsoft.com/office/drawing/2014/main" id="{42444754-A21C-42F9-A0A8-EF9EA54957F2}"/>
                    </a:ext>
                  </a:extLst>
                </p:cNvPr>
                <p:cNvSpPr/>
                <p:nvPr/>
              </p:nvSpPr>
              <p:spPr>
                <a:xfrm rot="1200000">
                  <a:off x="4275748" y="1323417"/>
                  <a:ext cx="2219186" cy="2219186"/>
                </a:xfrm>
                <a:custGeom>
                  <a:avLst/>
                  <a:gdLst/>
                  <a:ahLst/>
                  <a:cxnLst/>
                  <a:rect l="l" t="t" r="r" b="b"/>
                  <a:pathLst>
                    <a:path w="3040380" h="3040380">
                      <a:moveTo>
                        <a:pt x="1520190" y="971550"/>
                      </a:moveTo>
                      <a:cubicBezTo>
                        <a:pt x="1217184" y="971550"/>
                        <a:pt x="971550" y="1217184"/>
                        <a:pt x="971550" y="1520190"/>
                      </a:cubicBezTo>
                      <a:cubicBezTo>
                        <a:pt x="971550" y="1823196"/>
                        <a:pt x="1217184" y="2068830"/>
                        <a:pt x="1520190" y="2068830"/>
                      </a:cubicBezTo>
                      <a:cubicBezTo>
                        <a:pt x="1823196" y="2068830"/>
                        <a:pt x="2068830" y="1823196"/>
                        <a:pt x="2068830" y="1520190"/>
                      </a:cubicBezTo>
                      <a:cubicBezTo>
                        <a:pt x="2068830" y="1217184"/>
                        <a:pt x="1823196" y="971550"/>
                        <a:pt x="1520190" y="971550"/>
                      </a:cubicBezTo>
                      <a:close/>
                      <a:moveTo>
                        <a:pt x="1520190" y="0"/>
                      </a:moveTo>
                      <a:cubicBezTo>
                        <a:pt x="1586792" y="0"/>
                        <a:pt x="1652393" y="4283"/>
                        <a:pt x="1716539" y="14094"/>
                      </a:cubicBezTo>
                      <a:lnTo>
                        <a:pt x="1824743" y="350145"/>
                      </a:lnTo>
                      <a:cubicBezTo>
                        <a:pt x="1933334" y="374378"/>
                        <a:pt x="2037036" y="417195"/>
                        <a:pt x="2131002" y="478094"/>
                      </a:cubicBezTo>
                      <a:lnTo>
                        <a:pt x="2446152" y="316463"/>
                      </a:lnTo>
                      <a:cubicBezTo>
                        <a:pt x="2551357" y="395501"/>
                        <a:pt x="2644879" y="489023"/>
                        <a:pt x="2723917" y="594229"/>
                      </a:cubicBezTo>
                      <a:lnTo>
                        <a:pt x="2564636" y="904796"/>
                      </a:lnTo>
                      <a:cubicBezTo>
                        <a:pt x="2569646" y="911341"/>
                        <a:pt x="2573744" y="918462"/>
                        <a:pt x="2577779" y="925640"/>
                      </a:cubicBezTo>
                      <a:cubicBezTo>
                        <a:pt x="2630072" y="1018660"/>
                        <a:pt x="2668781" y="1115626"/>
                        <a:pt x="2689512" y="1215405"/>
                      </a:cubicBezTo>
                      <a:lnTo>
                        <a:pt x="3026287" y="1323842"/>
                      </a:lnTo>
                      <a:cubicBezTo>
                        <a:pt x="3036097" y="1387988"/>
                        <a:pt x="3040380" y="1453589"/>
                        <a:pt x="3040380" y="1520190"/>
                      </a:cubicBezTo>
                      <a:cubicBezTo>
                        <a:pt x="3040380" y="1586792"/>
                        <a:pt x="3036097" y="1652393"/>
                        <a:pt x="3026287" y="1716539"/>
                      </a:cubicBezTo>
                      <a:lnTo>
                        <a:pt x="2690239" y="1824742"/>
                      </a:lnTo>
                      <a:cubicBezTo>
                        <a:pt x="2666005" y="1933335"/>
                        <a:pt x="2623188" y="2037037"/>
                        <a:pt x="2562287" y="2131005"/>
                      </a:cubicBezTo>
                      <a:lnTo>
                        <a:pt x="2723917" y="2446152"/>
                      </a:lnTo>
                      <a:cubicBezTo>
                        <a:pt x="2644879" y="2551357"/>
                        <a:pt x="2551357" y="2644879"/>
                        <a:pt x="2446151" y="2723917"/>
                      </a:cubicBezTo>
                      <a:lnTo>
                        <a:pt x="2135585" y="2564637"/>
                      </a:lnTo>
                      <a:cubicBezTo>
                        <a:pt x="2129042" y="2569647"/>
                        <a:pt x="2121921" y="2573744"/>
                        <a:pt x="2114744" y="2577779"/>
                      </a:cubicBezTo>
                      <a:cubicBezTo>
                        <a:pt x="2021723" y="2630072"/>
                        <a:pt x="1924755" y="2668781"/>
                        <a:pt x="1824976" y="2689511"/>
                      </a:cubicBezTo>
                      <a:lnTo>
                        <a:pt x="1716539" y="3026287"/>
                      </a:lnTo>
                      <a:cubicBezTo>
                        <a:pt x="1652393" y="3036097"/>
                        <a:pt x="1586792" y="3040380"/>
                        <a:pt x="1520190" y="3040380"/>
                      </a:cubicBezTo>
                      <a:cubicBezTo>
                        <a:pt x="1453589" y="3040380"/>
                        <a:pt x="1387987" y="3036097"/>
                        <a:pt x="1323841" y="3026287"/>
                      </a:cubicBezTo>
                      <a:lnTo>
                        <a:pt x="1215638" y="2690237"/>
                      </a:lnTo>
                      <a:cubicBezTo>
                        <a:pt x="1107045" y="2666005"/>
                        <a:pt x="1003344" y="2623186"/>
                        <a:pt x="909378" y="2562286"/>
                      </a:cubicBezTo>
                      <a:lnTo>
                        <a:pt x="594229" y="2723917"/>
                      </a:lnTo>
                      <a:cubicBezTo>
                        <a:pt x="489023" y="2644879"/>
                        <a:pt x="395501" y="2551357"/>
                        <a:pt x="316463" y="2446152"/>
                      </a:cubicBezTo>
                      <a:lnTo>
                        <a:pt x="475745" y="2135582"/>
                      </a:lnTo>
                      <a:cubicBezTo>
                        <a:pt x="470736" y="2129039"/>
                        <a:pt x="466639" y="2121919"/>
                        <a:pt x="462604" y="2114742"/>
                      </a:cubicBezTo>
                      <a:cubicBezTo>
                        <a:pt x="410311" y="2021723"/>
                        <a:pt x="371603" y="1924756"/>
                        <a:pt x="350872" y="1824977"/>
                      </a:cubicBezTo>
                      <a:lnTo>
                        <a:pt x="14094" y="1716539"/>
                      </a:lnTo>
                      <a:cubicBezTo>
                        <a:pt x="4283" y="1652393"/>
                        <a:pt x="0" y="1586792"/>
                        <a:pt x="0" y="1520190"/>
                      </a:cubicBezTo>
                      <a:cubicBezTo>
                        <a:pt x="0" y="1453589"/>
                        <a:pt x="4283" y="1387988"/>
                        <a:pt x="14093" y="1323841"/>
                      </a:cubicBezTo>
                      <a:lnTo>
                        <a:pt x="350147" y="1215637"/>
                      </a:lnTo>
                      <a:cubicBezTo>
                        <a:pt x="374379" y="1107046"/>
                        <a:pt x="417197" y="1003347"/>
                        <a:pt x="478096" y="909381"/>
                      </a:cubicBezTo>
                      <a:lnTo>
                        <a:pt x="316464" y="594228"/>
                      </a:lnTo>
                      <a:cubicBezTo>
                        <a:pt x="395501" y="489023"/>
                        <a:pt x="489023" y="395501"/>
                        <a:pt x="594229" y="316463"/>
                      </a:cubicBezTo>
                      <a:lnTo>
                        <a:pt x="904800" y="475746"/>
                      </a:lnTo>
                      <a:cubicBezTo>
                        <a:pt x="911343" y="470736"/>
                        <a:pt x="918463" y="466639"/>
                        <a:pt x="925641" y="462604"/>
                      </a:cubicBezTo>
                      <a:cubicBezTo>
                        <a:pt x="1018661" y="410311"/>
                        <a:pt x="1115626" y="371603"/>
                        <a:pt x="1215403" y="350873"/>
                      </a:cubicBezTo>
                      <a:lnTo>
                        <a:pt x="1323841" y="14093"/>
                      </a:lnTo>
                      <a:cubicBezTo>
                        <a:pt x="1387988" y="4283"/>
                        <a:pt x="1453589" y="0"/>
                        <a:pt x="15201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9" name="8-Point Star 6">
                  <a:extLst>
                    <a:ext uri="{FF2B5EF4-FFF2-40B4-BE49-F238E27FC236}">
                      <a16:creationId xmlns:a16="http://schemas.microsoft.com/office/drawing/2014/main" id="{B8FC419F-809C-436F-BFA6-38591211D271}"/>
                    </a:ext>
                  </a:extLst>
                </p:cNvPr>
                <p:cNvSpPr>
                  <a:spLocks noChangeAspect="1"/>
                </p:cNvSpPr>
                <p:nvPr/>
              </p:nvSpPr>
              <p:spPr>
                <a:xfrm rot="1200000">
                  <a:off x="4317462" y="1365131"/>
                  <a:ext cx="2135758" cy="2135758"/>
                </a:xfrm>
                <a:custGeom>
                  <a:avLst/>
                  <a:gdLst/>
                  <a:ahLst/>
                  <a:cxnLst/>
                  <a:rect l="l" t="t" r="r" b="b"/>
                  <a:pathLst>
                    <a:path w="1874520" h="1874520">
                      <a:moveTo>
                        <a:pt x="739496" y="595923"/>
                      </a:moveTo>
                      <a:cubicBezTo>
                        <a:pt x="550981" y="705145"/>
                        <a:pt x="486701" y="946509"/>
                        <a:pt x="595923" y="1135024"/>
                      </a:cubicBezTo>
                      <a:cubicBezTo>
                        <a:pt x="705145" y="1323539"/>
                        <a:pt x="946509" y="1387819"/>
                        <a:pt x="1135024" y="1278597"/>
                      </a:cubicBezTo>
                      <a:cubicBezTo>
                        <a:pt x="1323539" y="1169375"/>
                        <a:pt x="1387819" y="928011"/>
                        <a:pt x="1278597" y="739496"/>
                      </a:cubicBezTo>
                      <a:cubicBezTo>
                        <a:pt x="1169375" y="550981"/>
                        <a:pt x="928011" y="486701"/>
                        <a:pt x="739496" y="595923"/>
                      </a:cubicBezTo>
                      <a:close/>
                      <a:moveTo>
                        <a:pt x="349309" y="212809"/>
                      </a:moveTo>
                      <a:lnTo>
                        <a:pt x="549487" y="318071"/>
                      </a:lnTo>
                      <a:cubicBezTo>
                        <a:pt x="558730" y="311181"/>
                        <a:pt x="568662" y="305287"/>
                        <a:pt x="578782" y="299598"/>
                      </a:cubicBezTo>
                      <a:cubicBezTo>
                        <a:pt x="640907" y="264673"/>
                        <a:pt x="705951" y="239798"/>
                        <a:pt x="772822" y="227822"/>
                      </a:cubicBezTo>
                      <a:lnTo>
                        <a:pt x="842125" y="4804"/>
                      </a:lnTo>
                      <a:lnTo>
                        <a:pt x="937260" y="0"/>
                      </a:lnTo>
                      <a:cubicBezTo>
                        <a:pt x="969377" y="0"/>
                        <a:pt x="1001116" y="1615"/>
                        <a:pt x="1032398" y="4804"/>
                      </a:cubicBezTo>
                      <a:lnTo>
                        <a:pt x="1101417" y="226909"/>
                      </a:lnTo>
                      <a:cubicBezTo>
                        <a:pt x="1180333" y="242653"/>
                        <a:pt x="1255615" y="273607"/>
                        <a:pt x="1322618" y="319342"/>
                      </a:cubicBezTo>
                      <a:lnTo>
                        <a:pt x="1525213" y="212810"/>
                      </a:lnTo>
                      <a:cubicBezTo>
                        <a:pt x="1578197" y="250355"/>
                        <a:pt x="1624168" y="296326"/>
                        <a:pt x="1661713" y="349310"/>
                      </a:cubicBezTo>
                      <a:lnTo>
                        <a:pt x="1556452" y="549486"/>
                      </a:lnTo>
                      <a:cubicBezTo>
                        <a:pt x="1563341" y="558729"/>
                        <a:pt x="1569235" y="568662"/>
                        <a:pt x="1574924" y="578781"/>
                      </a:cubicBezTo>
                      <a:cubicBezTo>
                        <a:pt x="1609849" y="640906"/>
                        <a:pt x="1634724" y="705951"/>
                        <a:pt x="1646701" y="772822"/>
                      </a:cubicBezTo>
                      <a:lnTo>
                        <a:pt x="1869716" y="842124"/>
                      </a:lnTo>
                      <a:lnTo>
                        <a:pt x="1874520" y="937260"/>
                      </a:lnTo>
                      <a:cubicBezTo>
                        <a:pt x="1874520" y="969377"/>
                        <a:pt x="1872905" y="1001117"/>
                        <a:pt x="1869716" y="1032399"/>
                      </a:cubicBezTo>
                      <a:lnTo>
                        <a:pt x="1647613" y="1101417"/>
                      </a:lnTo>
                      <a:cubicBezTo>
                        <a:pt x="1631869" y="1180333"/>
                        <a:pt x="1600915" y="1255615"/>
                        <a:pt x="1555180" y="1322618"/>
                      </a:cubicBezTo>
                      <a:lnTo>
                        <a:pt x="1661712" y="1525211"/>
                      </a:lnTo>
                      <a:cubicBezTo>
                        <a:pt x="1624167" y="1578195"/>
                        <a:pt x="1578196" y="1624166"/>
                        <a:pt x="1525211" y="1661712"/>
                      </a:cubicBezTo>
                      <a:lnTo>
                        <a:pt x="1325036" y="1556451"/>
                      </a:lnTo>
                      <a:cubicBezTo>
                        <a:pt x="1315793" y="1563341"/>
                        <a:pt x="1305860" y="1569235"/>
                        <a:pt x="1295741" y="1574924"/>
                      </a:cubicBezTo>
                      <a:cubicBezTo>
                        <a:pt x="1233616" y="1609849"/>
                        <a:pt x="1168571" y="1634724"/>
                        <a:pt x="1101700" y="1646700"/>
                      </a:cubicBezTo>
                      <a:lnTo>
                        <a:pt x="1032398" y="1869716"/>
                      </a:lnTo>
                      <a:lnTo>
                        <a:pt x="937260" y="1874520"/>
                      </a:lnTo>
                      <a:cubicBezTo>
                        <a:pt x="905144" y="1874520"/>
                        <a:pt x="873405" y="1872905"/>
                        <a:pt x="842124" y="1869716"/>
                      </a:cubicBezTo>
                      <a:lnTo>
                        <a:pt x="773105" y="1647612"/>
                      </a:lnTo>
                      <a:cubicBezTo>
                        <a:pt x="694189" y="1631869"/>
                        <a:pt x="618908" y="1600914"/>
                        <a:pt x="551905" y="1555180"/>
                      </a:cubicBezTo>
                      <a:lnTo>
                        <a:pt x="349310" y="1661713"/>
                      </a:lnTo>
                      <a:cubicBezTo>
                        <a:pt x="296326" y="1624168"/>
                        <a:pt x="250355" y="1578197"/>
                        <a:pt x="212810" y="1525212"/>
                      </a:cubicBezTo>
                      <a:lnTo>
                        <a:pt x="318071" y="1325035"/>
                      </a:lnTo>
                      <a:cubicBezTo>
                        <a:pt x="311181" y="1315792"/>
                        <a:pt x="305287" y="1305860"/>
                        <a:pt x="299598" y="1295740"/>
                      </a:cubicBezTo>
                      <a:cubicBezTo>
                        <a:pt x="264673" y="1233616"/>
                        <a:pt x="239799" y="1168571"/>
                        <a:pt x="227822" y="1101700"/>
                      </a:cubicBezTo>
                      <a:lnTo>
                        <a:pt x="4804" y="1032398"/>
                      </a:lnTo>
                      <a:lnTo>
                        <a:pt x="0" y="937260"/>
                      </a:lnTo>
                      <a:cubicBezTo>
                        <a:pt x="0" y="905144"/>
                        <a:pt x="1616" y="873405"/>
                        <a:pt x="4804" y="842124"/>
                      </a:cubicBezTo>
                      <a:lnTo>
                        <a:pt x="226910" y="773105"/>
                      </a:lnTo>
                      <a:cubicBezTo>
                        <a:pt x="242653" y="694189"/>
                        <a:pt x="273608" y="618908"/>
                        <a:pt x="319342" y="551905"/>
                      </a:cubicBezTo>
                      <a:lnTo>
                        <a:pt x="212809" y="349309"/>
                      </a:lnTo>
                      <a:cubicBezTo>
                        <a:pt x="250354" y="296325"/>
                        <a:pt x="296325" y="250354"/>
                        <a:pt x="349309" y="212809"/>
                      </a:cubicBezTo>
                      <a:close/>
                    </a:path>
                  </a:pathLst>
                </a:custGeom>
                <a:gradFill flip="none" rotWithShape="1">
                  <a:gsLst>
                    <a:gs pos="0">
                      <a:schemeClr val="tx2">
                        <a:lumMod val="60000"/>
                        <a:lumOff val="40000"/>
                      </a:schemeClr>
                    </a:gs>
                    <a:gs pos="10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8-Point Star 18">
                  <a:extLst>
                    <a:ext uri="{FF2B5EF4-FFF2-40B4-BE49-F238E27FC236}">
                      <a16:creationId xmlns:a16="http://schemas.microsoft.com/office/drawing/2014/main" id="{FACC0AA0-9B32-4351-A506-047AAB04529E}"/>
                    </a:ext>
                  </a:extLst>
                </p:cNvPr>
                <p:cNvSpPr/>
                <p:nvPr/>
              </p:nvSpPr>
              <p:spPr>
                <a:xfrm rot="1200000">
                  <a:off x="4758995" y="1408628"/>
                  <a:ext cx="1793173" cy="1809385"/>
                </a:xfrm>
                <a:custGeom>
                  <a:avLst/>
                  <a:gdLst/>
                  <a:ahLst/>
                  <a:cxnLst/>
                  <a:rect l="l" t="t" r="r" b="b"/>
                  <a:pathLst>
                    <a:path w="1793173" h="1809385">
                      <a:moveTo>
                        <a:pt x="540264" y="10286"/>
                      </a:moveTo>
                      <a:lnTo>
                        <a:pt x="683581" y="0"/>
                      </a:lnTo>
                      <a:cubicBezTo>
                        <a:pt x="732193" y="0"/>
                        <a:pt x="780076" y="3126"/>
                        <a:pt x="826897" y="10287"/>
                      </a:cubicBezTo>
                      <a:lnTo>
                        <a:pt x="905875" y="255572"/>
                      </a:lnTo>
                      <a:cubicBezTo>
                        <a:pt x="985136" y="273260"/>
                        <a:pt x="1060829" y="304512"/>
                        <a:pt x="1129415" y="348963"/>
                      </a:cubicBezTo>
                      <a:lnTo>
                        <a:pt x="1359444" y="230987"/>
                      </a:lnTo>
                      <a:cubicBezTo>
                        <a:pt x="1436234" y="288678"/>
                        <a:pt x="1504495" y="356940"/>
                        <a:pt x="1562186" y="433730"/>
                      </a:cubicBezTo>
                      <a:lnTo>
                        <a:pt x="1445926" y="660414"/>
                      </a:lnTo>
                      <a:cubicBezTo>
                        <a:pt x="1449583" y="665192"/>
                        <a:pt x="1452574" y="670389"/>
                        <a:pt x="1455519" y="675628"/>
                      </a:cubicBezTo>
                      <a:cubicBezTo>
                        <a:pt x="1493688" y="743524"/>
                        <a:pt x="1521942" y="814300"/>
                        <a:pt x="1537074" y="887129"/>
                      </a:cubicBezTo>
                      <a:lnTo>
                        <a:pt x="1782887" y="966278"/>
                      </a:lnTo>
                      <a:cubicBezTo>
                        <a:pt x="1790047" y="1013098"/>
                        <a:pt x="1793174" y="1060981"/>
                        <a:pt x="1793173" y="1109593"/>
                      </a:cubicBezTo>
                      <a:cubicBezTo>
                        <a:pt x="1793174" y="1158206"/>
                        <a:pt x="1790047" y="1206089"/>
                        <a:pt x="1782887" y="1252909"/>
                      </a:cubicBezTo>
                      <a:lnTo>
                        <a:pt x="1537604" y="1331887"/>
                      </a:lnTo>
                      <a:cubicBezTo>
                        <a:pt x="1519916" y="1411149"/>
                        <a:pt x="1488663" y="1486842"/>
                        <a:pt x="1444212" y="1555429"/>
                      </a:cubicBezTo>
                      <a:lnTo>
                        <a:pt x="1562186" y="1785457"/>
                      </a:lnTo>
                      <a:lnTo>
                        <a:pt x="1541415" y="1809385"/>
                      </a:lnTo>
                      <a:cubicBezTo>
                        <a:pt x="1282525" y="1763268"/>
                        <a:pt x="1028742" y="1654791"/>
                        <a:pt x="802157" y="1490156"/>
                      </a:cubicBezTo>
                      <a:cubicBezTo>
                        <a:pt x="965712" y="1441296"/>
                        <a:pt x="1084035" y="1289263"/>
                        <a:pt x="1084035" y="1109593"/>
                      </a:cubicBezTo>
                      <a:cubicBezTo>
                        <a:pt x="1084035" y="888428"/>
                        <a:pt x="904746" y="709138"/>
                        <a:pt x="683580" y="709138"/>
                      </a:cubicBezTo>
                      <a:cubicBezTo>
                        <a:pt x="508801" y="709138"/>
                        <a:pt x="360173" y="821108"/>
                        <a:pt x="307122" y="977792"/>
                      </a:cubicBezTo>
                      <a:cubicBezTo>
                        <a:pt x="149161" y="745008"/>
                        <a:pt x="47166" y="492202"/>
                        <a:pt x="0" y="237686"/>
                      </a:cubicBezTo>
                      <a:cubicBezTo>
                        <a:pt x="2290" y="235086"/>
                        <a:pt x="4999" y="233030"/>
                        <a:pt x="7717" y="230988"/>
                      </a:cubicBezTo>
                      <a:lnTo>
                        <a:pt x="234405" y="347249"/>
                      </a:lnTo>
                      <a:cubicBezTo>
                        <a:pt x="239180" y="343592"/>
                        <a:pt x="244378" y="340602"/>
                        <a:pt x="249617" y="337656"/>
                      </a:cubicBezTo>
                      <a:cubicBezTo>
                        <a:pt x="317512" y="299488"/>
                        <a:pt x="388287" y="271234"/>
                        <a:pt x="461115" y="256103"/>
                      </a:cubicBezTo>
                      <a:close/>
                    </a:path>
                  </a:pathLst>
                </a:custGeom>
                <a:gradFill flip="none" rotWithShape="1">
                  <a:gsLst>
                    <a:gs pos="0">
                      <a:schemeClr val="bg1">
                        <a:alpha val="10000"/>
                      </a:schemeClr>
                    </a:gs>
                    <a:gs pos="100000">
                      <a:schemeClr val="bg1">
                        <a:alpha val="4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nvGrpSpPr>
              <p:cNvPr id="95" name="Group 94">
                <a:extLst>
                  <a:ext uri="{FF2B5EF4-FFF2-40B4-BE49-F238E27FC236}">
                    <a16:creationId xmlns:a16="http://schemas.microsoft.com/office/drawing/2014/main" id="{C69A5E84-B959-44D4-8B32-74416F6C86CA}"/>
                  </a:ext>
                </a:extLst>
              </p:cNvPr>
              <p:cNvGrpSpPr>
                <a:grpSpLocks noChangeAspect="1"/>
              </p:cNvGrpSpPr>
              <p:nvPr/>
            </p:nvGrpSpPr>
            <p:grpSpPr>
              <a:xfrm rot="21224235" flipH="1">
                <a:off x="2089332" y="1977636"/>
                <a:ext cx="1331963" cy="1298475"/>
                <a:chOff x="4275748" y="1323417"/>
                <a:chExt cx="2276420" cy="2219186"/>
              </a:xfrm>
              <a:effectLst>
                <a:outerShdw blurRad="63500" sx="102000" sy="102000" algn="ctr" rotWithShape="0">
                  <a:prstClr val="black">
                    <a:alpha val="40000"/>
                  </a:prstClr>
                </a:outerShdw>
              </a:effectLst>
            </p:grpSpPr>
            <p:sp>
              <p:nvSpPr>
                <p:cNvPr id="96" name="8-Point Star 18">
                  <a:extLst>
                    <a:ext uri="{FF2B5EF4-FFF2-40B4-BE49-F238E27FC236}">
                      <a16:creationId xmlns:a16="http://schemas.microsoft.com/office/drawing/2014/main" id="{BA97706E-2A60-4016-B11B-7680BDFE8202}"/>
                    </a:ext>
                  </a:extLst>
                </p:cNvPr>
                <p:cNvSpPr/>
                <p:nvPr/>
              </p:nvSpPr>
              <p:spPr>
                <a:xfrm rot="1200000">
                  <a:off x="4275748" y="1323417"/>
                  <a:ext cx="2219186" cy="2219186"/>
                </a:xfrm>
                <a:custGeom>
                  <a:avLst/>
                  <a:gdLst/>
                  <a:ahLst/>
                  <a:cxnLst/>
                  <a:rect l="l" t="t" r="r" b="b"/>
                  <a:pathLst>
                    <a:path w="3040380" h="3040380">
                      <a:moveTo>
                        <a:pt x="1520190" y="971550"/>
                      </a:moveTo>
                      <a:cubicBezTo>
                        <a:pt x="1217184" y="971550"/>
                        <a:pt x="971550" y="1217184"/>
                        <a:pt x="971550" y="1520190"/>
                      </a:cubicBezTo>
                      <a:cubicBezTo>
                        <a:pt x="971550" y="1823196"/>
                        <a:pt x="1217184" y="2068830"/>
                        <a:pt x="1520190" y="2068830"/>
                      </a:cubicBezTo>
                      <a:cubicBezTo>
                        <a:pt x="1823196" y="2068830"/>
                        <a:pt x="2068830" y="1823196"/>
                        <a:pt x="2068830" y="1520190"/>
                      </a:cubicBezTo>
                      <a:cubicBezTo>
                        <a:pt x="2068830" y="1217184"/>
                        <a:pt x="1823196" y="971550"/>
                        <a:pt x="1520190" y="971550"/>
                      </a:cubicBezTo>
                      <a:close/>
                      <a:moveTo>
                        <a:pt x="1520190" y="0"/>
                      </a:moveTo>
                      <a:cubicBezTo>
                        <a:pt x="1586792" y="0"/>
                        <a:pt x="1652393" y="4283"/>
                        <a:pt x="1716539" y="14094"/>
                      </a:cubicBezTo>
                      <a:lnTo>
                        <a:pt x="1824743" y="350145"/>
                      </a:lnTo>
                      <a:cubicBezTo>
                        <a:pt x="1933334" y="374378"/>
                        <a:pt x="2037036" y="417195"/>
                        <a:pt x="2131002" y="478094"/>
                      </a:cubicBezTo>
                      <a:lnTo>
                        <a:pt x="2446152" y="316463"/>
                      </a:lnTo>
                      <a:cubicBezTo>
                        <a:pt x="2551357" y="395501"/>
                        <a:pt x="2644879" y="489023"/>
                        <a:pt x="2723917" y="594229"/>
                      </a:cubicBezTo>
                      <a:lnTo>
                        <a:pt x="2564636" y="904796"/>
                      </a:lnTo>
                      <a:cubicBezTo>
                        <a:pt x="2569646" y="911341"/>
                        <a:pt x="2573744" y="918462"/>
                        <a:pt x="2577779" y="925640"/>
                      </a:cubicBezTo>
                      <a:cubicBezTo>
                        <a:pt x="2630072" y="1018660"/>
                        <a:pt x="2668781" y="1115626"/>
                        <a:pt x="2689512" y="1215405"/>
                      </a:cubicBezTo>
                      <a:lnTo>
                        <a:pt x="3026287" y="1323842"/>
                      </a:lnTo>
                      <a:cubicBezTo>
                        <a:pt x="3036097" y="1387988"/>
                        <a:pt x="3040380" y="1453589"/>
                        <a:pt x="3040380" y="1520190"/>
                      </a:cubicBezTo>
                      <a:cubicBezTo>
                        <a:pt x="3040380" y="1586792"/>
                        <a:pt x="3036097" y="1652393"/>
                        <a:pt x="3026287" y="1716539"/>
                      </a:cubicBezTo>
                      <a:lnTo>
                        <a:pt x="2690239" y="1824742"/>
                      </a:lnTo>
                      <a:cubicBezTo>
                        <a:pt x="2666005" y="1933335"/>
                        <a:pt x="2623188" y="2037037"/>
                        <a:pt x="2562287" y="2131005"/>
                      </a:cubicBezTo>
                      <a:lnTo>
                        <a:pt x="2723917" y="2446152"/>
                      </a:lnTo>
                      <a:cubicBezTo>
                        <a:pt x="2644879" y="2551357"/>
                        <a:pt x="2551357" y="2644879"/>
                        <a:pt x="2446151" y="2723917"/>
                      </a:cubicBezTo>
                      <a:lnTo>
                        <a:pt x="2135585" y="2564637"/>
                      </a:lnTo>
                      <a:cubicBezTo>
                        <a:pt x="2129042" y="2569647"/>
                        <a:pt x="2121921" y="2573744"/>
                        <a:pt x="2114744" y="2577779"/>
                      </a:cubicBezTo>
                      <a:cubicBezTo>
                        <a:pt x="2021723" y="2630072"/>
                        <a:pt x="1924755" y="2668781"/>
                        <a:pt x="1824976" y="2689511"/>
                      </a:cubicBezTo>
                      <a:lnTo>
                        <a:pt x="1716539" y="3026287"/>
                      </a:lnTo>
                      <a:cubicBezTo>
                        <a:pt x="1652393" y="3036097"/>
                        <a:pt x="1586792" y="3040380"/>
                        <a:pt x="1520190" y="3040380"/>
                      </a:cubicBezTo>
                      <a:cubicBezTo>
                        <a:pt x="1453589" y="3040380"/>
                        <a:pt x="1387987" y="3036097"/>
                        <a:pt x="1323841" y="3026287"/>
                      </a:cubicBezTo>
                      <a:lnTo>
                        <a:pt x="1215638" y="2690237"/>
                      </a:lnTo>
                      <a:cubicBezTo>
                        <a:pt x="1107045" y="2666005"/>
                        <a:pt x="1003344" y="2623186"/>
                        <a:pt x="909378" y="2562286"/>
                      </a:cubicBezTo>
                      <a:lnTo>
                        <a:pt x="594229" y="2723917"/>
                      </a:lnTo>
                      <a:cubicBezTo>
                        <a:pt x="489023" y="2644879"/>
                        <a:pt x="395501" y="2551357"/>
                        <a:pt x="316463" y="2446152"/>
                      </a:cubicBezTo>
                      <a:lnTo>
                        <a:pt x="475745" y="2135582"/>
                      </a:lnTo>
                      <a:cubicBezTo>
                        <a:pt x="470736" y="2129039"/>
                        <a:pt x="466639" y="2121919"/>
                        <a:pt x="462604" y="2114742"/>
                      </a:cubicBezTo>
                      <a:cubicBezTo>
                        <a:pt x="410311" y="2021723"/>
                        <a:pt x="371603" y="1924756"/>
                        <a:pt x="350872" y="1824977"/>
                      </a:cubicBezTo>
                      <a:lnTo>
                        <a:pt x="14094" y="1716539"/>
                      </a:lnTo>
                      <a:cubicBezTo>
                        <a:pt x="4283" y="1652393"/>
                        <a:pt x="0" y="1586792"/>
                        <a:pt x="0" y="1520190"/>
                      </a:cubicBezTo>
                      <a:cubicBezTo>
                        <a:pt x="0" y="1453589"/>
                        <a:pt x="4283" y="1387988"/>
                        <a:pt x="14093" y="1323841"/>
                      </a:cubicBezTo>
                      <a:lnTo>
                        <a:pt x="350147" y="1215637"/>
                      </a:lnTo>
                      <a:cubicBezTo>
                        <a:pt x="374379" y="1107046"/>
                        <a:pt x="417197" y="1003347"/>
                        <a:pt x="478096" y="909381"/>
                      </a:cubicBezTo>
                      <a:lnTo>
                        <a:pt x="316464" y="594228"/>
                      </a:lnTo>
                      <a:cubicBezTo>
                        <a:pt x="395501" y="489023"/>
                        <a:pt x="489023" y="395501"/>
                        <a:pt x="594229" y="316463"/>
                      </a:cubicBezTo>
                      <a:lnTo>
                        <a:pt x="904800" y="475746"/>
                      </a:lnTo>
                      <a:cubicBezTo>
                        <a:pt x="911343" y="470736"/>
                        <a:pt x="918463" y="466639"/>
                        <a:pt x="925641" y="462604"/>
                      </a:cubicBezTo>
                      <a:cubicBezTo>
                        <a:pt x="1018661" y="410311"/>
                        <a:pt x="1115626" y="371603"/>
                        <a:pt x="1215403" y="350873"/>
                      </a:cubicBezTo>
                      <a:lnTo>
                        <a:pt x="1323841" y="14093"/>
                      </a:lnTo>
                      <a:cubicBezTo>
                        <a:pt x="1387988" y="4283"/>
                        <a:pt x="1453589" y="0"/>
                        <a:pt x="15201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97" name="8-Point Star 6">
                  <a:extLst>
                    <a:ext uri="{FF2B5EF4-FFF2-40B4-BE49-F238E27FC236}">
                      <a16:creationId xmlns:a16="http://schemas.microsoft.com/office/drawing/2014/main" id="{1B506FEF-64BE-40F0-BD03-D802D21D860C}"/>
                    </a:ext>
                  </a:extLst>
                </p:cNvPr>
                <p:cNvSpPr>
                  <a:spLocks noChangeAspect="1"/>
                </p:cNvSpPr>
                <p:nvPr/>
              </p:nvSpPr>
              <p:spPr>
                <a:xfrm rot="1200000">
                  <a:off x="4317462" y="1365131"/>
                  <a:ext cx="2135758" cy="2135758"/>
                </a:xfrm>
                <a:custGeom>
                  <a:avLst/>
                  <a:gdLst/>
                  <a:ahLst/>
                  <a:cxnLst/>
                  <a:rect l="l" t="t" r="r" b="b"/>
                  <a:pathLst>
                    <a:path w="1874520" h="1874520">
                      <a:moveTo>
                        <a:pt x="739496" y="595923"/>
                      </a:moveTo>
                      <a:cubicBezTo>
                        <a:pt x="550981" y="705145"/>
                        <a:pt x="486701" y="946509"/>
                        <a:pt x="595923" y="1135024"/>
                      </a:cubicBezTo>
                      <a:cubicBezTo>
                        <a:pt x="705145" y="1323539"/>
                        <a:pt x="946509" y="1387819"/>
                        <a:pt x="1135024" y="1278597"/>
                      </a:cubicBezTo>
                      <a:cubicBezTo>
                        <a:pt x="1323539" y="1169375"/>
                        <a:pt x="1387819" y="928011"/>
                        <a:pt x="1278597" y="739496"/>
                      </a:cubicBezTo>
                      <a:cubicBezTo>
                        <a:pt x="1169375" y="550981"/>
                        <a:pt x="928011" y="486701"/>
                        <a:pt x="739496" y="595923"/>
                      </a:cubicBezTo>
                      <a:close/>
                      <a:moveTo>
                        <a:pt x="349309" y="212809"/>
                      </a:moveTo>
                      <a:lnTo>
                        <a:pt x="549487" y="318071"/>
                      </a:lnTo>
                      <a:cubicBezTo>
                        <a:pt x="558730" y="311181"/>
                        <a:pt x="568662" y="305287"/>
                        <a:pt x="578782" y="299598"/>
                      </a:cubicBezTo>
                      <a:cubicBezTo>
                        <a:pt x="640907" y="264673"/>
                        <a:pt x="705951" y="239798"/>
                        <a:pt x="772822" y="227822"/>
                      </a:cubicBezTo>
                      <a:lnTo>
                        <a:pt x="842125" y="4804"/>
                      </a:lnTo>
                      <a:lnTo>
                        <a:pt x="937260" y="0"/>
                      </a:lnTo>
                      <a:cubicBezTo>
                        <a:pt x="969377" y="0"/>
                        <a:pt x="1001116" y="1615"/>
                        <a:pt x="1032398" y="4804"/>
                      </a:cubicBezTo>
                      <a:lnTo>
                        <a:pt x="1101417" y="226909"/>
                      </a:lnTo>
                      <a:cubicBezTo>
                        <a:pt x="1180333" y="242653"/>
                        <a:pt x="1255615" y="273607"/>
                        <a:pt x="1322618" y="319342"/>
                      </a:cubicBezTo>
                      <a:lnTo>
                        <a:pt x="1525213" y="212810"/>
                      </a:lnTo>
                      <a:cubicBezTo>
                        <a:pt x="1578197" y="250355"/>
                        <a:pt x="1624168" y="296326"/>
                        <a:pt x="1661713" y="349310"/>
                      </a:cubicBezTo>
                      <a:lnTo>
                        <a:pt x="1556452" y="549486"/>
                      </a:lnTo>
                      <a:cubicBezTo>
                        <a:pt x="1563341" y="558729"/>
                        <a:pt x="1569235" y="568662"/>
                        <a:pt x="1574924" y="578781"/>
                      </a:cubicBezTo>
                      <a:cubicBezTo>
                        <a:pt x="1609849" y="640906"/>
                        <a:pt x="1634724" y="705951"/>
                        <a:pt x="1646701" y="772822"/>
                      </a:cubicBezTo>
                      <a:lnTo>
                        <a:pt x="1869716" y="842124"/>
                      </a:lnTo>
                      <a:lnTo>
                        <a:pt x="1874520" y="937260"/>
                      </a:lnTo>
                      <a:cubicBezTo>
                        <a:pt x="1874520" y="969377"/>
                        <a:pt x="1872905" y="1001117"/>
                        <a:pt x="1869716" y="1032399"/>
                      </a:cubicBezTo>
                      <a:lnTo>
                        <a:pt x="1647613" y="1101417"/>
                      </a:lnTo>
                      <a:cubicBezTo>
                        <a:pt x="1631869" y="1180333"/>
                        <a:pt x="1600915" y="1255615"/>
                        <a:pt x="1555180" y="1322618"/>
                      </a:cubicBezTo>
                      <a:lnTo>
                        <a:pt x="1661712" y="1525211"/>
                      </a:lnTo>
                      <a:cubicBezTo>
                        <a:pt x="1624167" y="1578195"/>
                        <a:pt x="1578196" y="1624166"/>
                        <a:pt x="1525211" y="1661712"/>
                      </a:cubicBezTo>
                      <a:lnTo>
                        <a:pt x="1325036" y="1556451"/>
                      </a:lnTo>
                      <a:cubicBezTo>
                        <a:pt x="1315793" y="1563341"/>
                        <a:pt x="1305860" y="1569235"/>
                        <a:pt x="1295741" y="1574924"/>
                      </a:cubicBezTo>
                      <a:cubicBezTo>
                        <a:pt x="1233616" y="1609849"/>
                        <a:pt x="1168571" y="1634724"/>
                        <a:pt x="1101700" y="1646700"/>
                      </a:cubicBezTo>
                      <a:lnTo>
                        <a:pt x="1032398" y="1869716"/>
                      </a:lnTo>
                      <a:lnTo>
                        <a:pt x="937260" y="1874520"/>
                      </a:lnTo>
                      <a:cubicBezTo>
                        <a:pt x="905144" y="1874520"/>
                        <a:pt x="873405" y="1872905"/>
                        <a:pt x="842124" y="1869716"/>
                      </a:cubicBezTo>
                      <a:lnTo>
                        <a:pt x="773105" y="1647612"/>
                      </a:lnTo>
                      <a:cubicBezTo>
                        <a:pt x="694189" y="1631869"/>
                        <a:pt x="618908" y="1600914"/>
                        <a:pt x="551905" y="1555180"/>
                      </a:cubicBezTo>
                      <a:lnTo>
                        <a:pt x="349310" y="1661713"/>
                      </a:lnTo>
                      <a:cubicBezTo>
                        <a:pt x="296326" y="1624168"/>
                        <a:pt x="250355" y="1578197"/>
                        <a:pt x="212810" y="1525212"/>
                      </a:cubicBezTo>
                      <a:lnTo>
                        <a:pt x="318071" y="1325035"/>
                      </a:lnTo>
                      <a:cubicBezTo>
                        <a:pt x="311181" y="1315792"/>
                        <a:pt x="305287" y="1305860"/>
                        <a:pt x="299598" y="1295740"/>
                      </a:cubicBezTo>
                      <a:cubicBezTo>
                        <a:pt x="264673" y="1233616"/>
                        <a:pt x="239799" y="1168571"/>
                        <a:pt x="227822" y="1101700"/>
                      </a:cubicBezTo>
                      <a:lnTo>
                        <a:pt x="4804" y="1032398"/>
                      </a:lnTo>
                      <a:lnTo>
                        <a:pt x="0" y="937260"/>
                      </a:lnTo>
                      <a:cubicBezTo>
                        <a:pt x="0" y="905144"/>
                        <a:pt x="1616" y="873405"/>
                        <a:pt x="4804" y="842124"/>
                      </a:cubicBezTo>
                      <a:lnTo>
                        <a:pt x="226910" y="773105"/>
                      </a:lnTo>
                      <a:cubicBezTo>
                        <a:pt x="242653" y="694189"/>
                        <a:pt x="273608" y="618908"/>
                        <a:pt x="319342" y="551905"/>
                      </a:cubicBezTo>
                      <a:lnTo>
                        <a:pt x="212809" y="349309"/>
                      </a:lnTo>
                      <a:cubicBezTo>
                        <a:pt x="250354" y="296325"/>
                        <a:pt x="296325" y="250354"/>
                        <a:pt x="349309" y="212809"/>
                      </a:cubicBezTo>
                      <a:close/>
                    </a:path>
                  </a:pathLst>
                </a:custGeom>
                <a:gradFill flip="none" rotWithShape="1">
                  <a:gsLst>
                    <a:gs pos="0">
                      <a:schemeClr val="tx2">
                        <a:lumMod val="60000"/>
                        <a:lumOff val="40000"/>
                      </a:schemeClr>
                    </a:gs>
                    <a:gs pos="10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8-Point Star 18">
                  <a:extLst>
                    <a:ext uri="{FF2B5EF4-FFF2-40B4-BE49-F238E27FC236}">
                      <a16:creationId xmlns:a16="http://schemas.microsoft.com/office/drawing/2014/main" id="{149BF972-4A85-465F-A004-D01D346B06F0}"/>
                    </a:ext>
                  </a:extLst>
                </p:cNvPr>
                <p:cNvSpPr/>
                <p:nvPr/>
              </p:nvSpPr>
              <p:spPr>
                <a:xfrm rot="1200000">
                  <a:off x="4758995" y="1408628"/>
                  <a:ext cx="1793173" cy="1809385"/>
                </a:xfrm>
                <a:custGeom>
                  <a:avLst/>
                  <a:gdLst/>
                  <a:ahLst/>
                  <a:cxnLst/>
                  <a:rect l="l" t="t" r="r" b="b"/>
                  <a:pathLst>
                    <a:path w="1793173" h="1809385">
                      <a:moveTo>
                        <a:pt x="540264" y="10286"/>
                      </a:moveTo>
                      <a:lnTo>
                        <a:pt x="683581" y="0"/>
                      </a:lnTo>
                      <a:cubicBezTo>
                        <a:pt x="732193" y="0"/>
                        <a:pt x="780076" y="3126"/>
                        <a:pt x="826897" y="10287"/>
                      </a:cubicBezTo>
                      <a:lnTo>
                        <a:pt x="905875" y="255572"/>
                      </a:lnTo>
                      <a:cubicBezTo>
                        <a:pt x="985136" y="273260"/>
                        <a:pt x="1060829" y="304512"/>
                        <a:pt x="1129415" y="348963"/>
                      </a:cubicBezTo>
                      <a:lnTo>
                        <a:pt x="1359444" y="230987"/>
                      </a:lnTo>
                      <a:cubicBezTo>
                        <a:pt x="1436234" y="288678"/>
                        <a:pt x="1504495" y="356940"/>
                        <a:pt x="1562186" y="433730"/>
                      </a:cubicBezTo>
                      <a:lnTo>
                        <a:pt x="1445926" y="660414"/>
                      </a:lnTo>
                      <a:cubicBezTo>
                        <a:pt x="1449583" y="665192"/>
                        <a:pt x="1452574" y="670389"/>
                        <a:pt x="1455519" y="675628"/>
                      </a:cubicBezTo>
                      <a:cubicBezTo>
                        <a:pt x="1493688" y="743524"/>
                        <a:pt x="1521942" y="814300"/>
                        <a:pt x="1537074" y="887129"/>
                      </a:cubicBezTo>
                      <a:lnTo>
                        <a:pt x="1782887" y="966278"/>
                      </a:lnTo>
                      <a:cubicBezTo>
                        <a:pt x="1790047" y="1013098"/>
                        <a:pt x="1793174" y="1060981"/>
                        <a:pt x="1793173" y="1109593"/>
                      </a:cubicBezTo>
                      <a:cubicBezTo>
                        <a:pt x="1793174" y="1158206"/>
                        <a:pt x="1790047" y="1206089"/>
                        <a:pt x="1782887" y="1252909"/>
                      </a:cubicBezTo>
                      <a:lnTo>
                        <a:pt x="1537604" y="1331887"/>
                      </a:lnTo>
                      <a:cubicBezTo>
                        <a:pt x="1519916" y="1411149"/>
                        <a:pt x="1488663" y="1486842"/>
                        <a:pt x="1444212" y="1555429"/>
                      </a:cubicBezTo>
                      <a:lnTo>
                        <a:pt x="1562186" y="1785457"/>
                      </a:lnTo>
                      <a:lnTo>
                        <a:pt x="1541415" y="1809385"/>
                      </a:lnTo>
                      <a:cubicBezTo>
                        <a:pt x="1282525" y="1763268"/>
                        <a:pt x="1028742" y="1654791"/>
                        <a:pt x="802157" y="1490156"/>
                      </a:cubicBezTo>
                      <a:cubicBezTo>
                        <a:pt x="965712" y="1441296"/>
                        <a:pt x="1084035" y="1289263"/>
                        <a:pt x="1084035" y="1109593"/>
                      </a:cubicBezTo>
                      <a:cubicBezTo>
                        <a:pt x="1084035" y="888428"/>
                        <a:pt x="904746" y="709138"/>
                        <a:pt x="683580" y="709138"/>
                      </a:cubicBezTo>
                      <a:cubicBezTo>
                        <a:pt x="508801" y="709138"/>
                        <a:pt x="360173" y="821108"/>
                        <a:pt x="307122" y="977792"/>
                      </a:cubicBezTo>
                      <a:cubicBezTo>
                        <a:pt x="149161" y="745008"/>
                        <a:pt x="47166" y="492202"/>
                        <a:pt x="0" y="237686"/>
                      </a:cubicBezTo>
                      <a:cubicBezTo>
                        <a:pt x="2290" y="235086"/>
                        <a:pt x="4999" y="233030"/>
                        <a:pt x="7717" y="230988"/>
                      </a:cubicBezTo>
                      <a:lnTo>
                        <a:pt x="234405" y="347249"/>
                      </a:lnTo>
                      <a:cubicBezTo>
                        <a:pt x="239180" y="343592"/>
                        <a:pt x="244378" y="340602"/>
                        <a:pt x="249617" y="337656"/>
                      </a:cubicBezTo>
                      <a:cubicBezTo>
                        <a:pt x="317512" y="299488"/>
                        <a:pt x="388287" y="271234"/>
                        <a:pt x="461115" y="256103"/>
                      </a:cubicBezTo>
                      <a:close/>
                    </a:path>
                  </a:pathLst>
                </a:custGeom>
                <a:gradFill flip="none" rotWithShape="1">
                  <a:gsLst>
                    <a:gs pos="0">
                      <a:schemeClr val="bg1">
                        <a:alpha val="10000"/>
                      </a:schemeClr>
                    </a:gs>
                    <a:gs pos="100000">
                      <a:schemeClr val="bg1">
                        <a:alpha val="4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grpSp>
          <p:nvGrpSpPr>
            <p:cNvPr id="108" name="Group 107">
              <a:extLst>
                <a:ext uri="{FF2B5EF4-FFF2-40B4-BE49-F238E27FC236}">
                  <a16:creationId xmlns:a16="http://schemas.microsoft.com/office/drawing/2014/main" id="{CED5CF71-A5DC-4366-B2B5-EB21886D3632}"/>
                </a:ext>
              </a:extLst>
            </p:cNvPr>
            <p:cNvGrpSpPr/>
            <p:nvPr/>
          </p:nvGrpSpPr>
          <p:grpSpPr>
            <a:xfrm>
              <a:off x="3728254" y="1950425"/>
              <a:ext cx="3147050" cy="1300542"/>
              <a:chOff x="274245" y="1977636"/>
              <a:chExt cx="3147050" cy="1300542"/>
            </a:xfrm>
          </p:grpSpPr>
          <p:grpSp>
            <p:nvGrpSpPr>
              <p:cNvPr id="109" name="Group 108">
                <a:extLst>
                  <a:ext uri="{FF2B5EF4-FFF2-40B4-BE49-F238E27FC236}">
                    <a16:creationId xmlns:a16="http://schemas.microsoft.com/office/drawing/2014/main" id="{CF79DA6B-3A78-47BB-B617-6ED1A32A080C}"/>
                  </a:ext>
                </a:extLst>
              </p:cNvPr>
              <p:cNvGrpSpPr>
                <a:grpSpLocks noChangeAspect="1"/>
              </p:cNvGrpSpPr>
              <p:nvPr/>
            </p:nvGrpSpPr>
            <p:grpSpPr>
              <a:xfrm rot="21224235" flipH="1">
                <a:off x="274245" y="1979703"/>
                <a:ext cx="1331963" cy="1298475"/>
                <a:chOff x="4275748" y="1323417"/>
                <a:chExt cx="2276420" cy="2219186"/>
              </a:xfrm>
              <a:effectLst>
                <a:outerShdw blurRad="63500" sx="102000" sy="102000" algn="ctr" rotWithShape="0">
                  <a:prstClr val="black">
                    <a:alpha val="40000"/>
                  </a:prstClr>
                </a:outerShdw>
              </a:effectLst>
            </p:grpSpPr>
            <p:sp>
              <p:nvSpPr>
                <p:cNvPr id="114" name="8-Point Star 18">
                  <a:extLst>
                    <a:ext uri="{FF2B5EF4-FFF2-40B4-BE49-F238E27FC236}">
                      <a16:creationId xmlns:a16="http://schemas.microsoft.com/office/drawing/2014/main" id="{84DD847A-20C4-417C-AE2B-8E73976F65B9}"/>
                    </a:ext>
                  </a:extLst>
                </p:cNvPr>
                <p:cNvSpPr/>
                <p:nvPr/>
              </p:nvSpPr>
              <p:spPr>
                <a:xfrm rot="1200000">
                  <a:off x="4275748" y="1323417"/>
                  <a:ext cx="2219186" cy="2219186"/>
                </a:xfrm>
                <a:custGeom>
                  <a:avLst/>
                  <a:gdLst/>
                  <a:ahLst/>
                  <a:cxnLst/>
                  <a:rect l="l" t="t" r="r" b="b"/>
                  <a:pathLst>
                    <a:path w="3040380" h="3040380">
                      <a:moveTo>
                        <a:pt x="1520190" y="971550"/>
                      </a:moveTo>
                      <a:cubicBezTo>
                        <a:pt x="1217184" y="971550"/>
                        <a:pt x="971550" y="1217184"/>
                        <a:pt x="971550" y="1520190"/>
                      </a:cubicBezTo>
                      <a:cubicBezTo>
                        <a:pt x="971550" y="1823196"/>
                        <a:pt x="1217184" y="2068830"/>
                        <a:pt x="1520190" y="2068830"/>
                      </a:cubicBezTo>
                      <a:cubicBezTo>
                        <a:pt x="1823196" y="2068830"/>
                        <a:pt x="2068830" y="1823196"/>
                        <a:pt x="2068830" y="1520190"/>
                      </a:cubicBezTo>
                      <a:cubicBezTo>
                        <a:pt x="2068830" y="1217184"/>
                        <a:pt x="1823196" y="971550"/>
                        <a:pt x="1520190" y="971550"/>
                      </a:cubicBezTo>
                      <a:close/>
                      <a:moveTo>
                        <a:pt x="1520190" y="0"/>
                      </a:moveTo>
                      <a:cubicBezTo>
                        <a:pt x="1586792" y="0"/>
                        <a:pt x="1652393" y="4283"/>
                        <a:pt x="1716539" y="14094"/>
                      </a:cubicBezTo>
                      <a:lnTo>
                        <a:pt x="1824743" y="350145"/>
                      </a:lnTo>
                      <a:cubicBezTo>
                        <a:pt x="1933334" y="374378"/>
                        <a:pt x="2037036" y="417195"/>
                        <a:pt x="2131002" y="478094"/>
                      </a:cubicBezTo>
                      <a:lnTo>
                        <a:pt x="2446152" y="316463"/>
                      </a:lnTo>
                      <a:cubicBezTo>
                        <a:pt x="2551357" y="395501"/>
                        <a:pt x="2644879" y="489023"/>
                        <a:pt x="2723917" y="594229"/>
                      </a:cubicBezTo>
                      <a:lnTo>
                        <a:pt x="2564636" y="904796"/>
                      </a:lnTo>
                      <a:cubicBezTo>
                        <a:pt x="2569646" y="911341"/>
                        <a:pt x="2573744" y="918462"/>
                        <a:pt x="2577779" y="925640"/>
                      </a:cubicBezTo>
                      <a:cubicBezTo>
                        <a:pt x="2630072" y="1018660"/>
                        <a:pt x="2668781" y="1115626"/>
                        <a:pt x="2689512" y="1215405"/>
                      </a:cubicBezTo>
                      <a:lnTo>
                        <a:pt x="3026287" y="1323842"/>
                      </a:lnTo>
                      <a:cubicBezTo>
                        <a:pt x="3036097" y="1387988"/>
                        <a:pt x="3040380" y="1453589"/>
                        <a:pt x="3040380" y="1520190"/>
                      </a:cubicBezTo>
                      <a:cubicBezTo>
                        <a:pt x="3040380" y="1586792"/>
                        <a:pt x="3036097" y="1652393"/>
                        <a:pt x="3026287" y="1716539"/>
                      </a:cubicBezTo>
                      <a:lnTo>
                        <a:pt x="2690239" y="1824742"/>
                      </a:lnTo>
                      <a:cubicBezTo>
                        <a:pt x="2666005" y="1933335"/>
                        <a:pt x="2623188" y="2037037"/>
                        <a:pt x="2562287" y="2131005"/>
                      </a:cubicBezTo>
                      <a:lnTo>
                        <a:pt x="2723917" y="2446152"/>
                      </a:lnTo>
                      <a:cubicBezTo>
                        <a:pt x="2644879" y="2551357"/>
                        <a:pt x="2551357" y="2644879"/>
                        <a:pt x="2446151" y="2723917"/>
                      </a:cubicBezTo>
                      <a:lnTo>
                        <a:pt x="2135585" y="2564637"/>
                      </a:lnTo>
                      <a:cubicBezTo>
                        <a:pt x="2129042" y="2569647"/>
                        <a:pt x="2121921" y="2573744"/>
                        <a:pt x="2114744" y="2577779"/>
                      </a:cubicBezTo>
                      <a:cubicBezTo>
                        <a:pt x="2021723" y="2630072"/>
                        <a:pt x="1924755" y="2668781"/>
                        <a:pt x="1824976" y="2689511"/>
                      </a:cubicBezTo>
                      <a:lnTo>
                        <a:pt x="1716539" y="3026287"/>
                      </a:lnTo>
                      <a:cubicBezTo>
                        <a:pt x="1652393" y="3036097"/>
                        <a:pt x="1586792" y="3040380"/>
                        <a:pt x="1520190" y="3040380"/>
                      </a:cubicBezTo>
                      <a:cubicBezTo>
                        <a:pt x="1453589" y="3040380"/>
                        <a:pt x="1387987" y="3036097"/>
                        <a:pt x="1323841" y="3026287"/>
                      </a:cubicBezTo>
                      <a:lnTo>
                        <a:pt x="1215638" y="2690237"/>
                      </a:lnTo>
                      <a:cubicBezTo>
                        <a:pt x="1107045" y="2666005"/>
                        <a:pt x="1003344" y="2623186"/>
                        <a:pt x="909378" y="2562286"/>
                      </a:cubicBezTo>
                      <a:lnTo>
                        <a:pt x="594229" y="2723917"/>
                      </a:lnTo>
                      <a:cubicBezTo>
                        <a:pt x="489023" y="2644879"/>
                        <a:pt x="395501" y="2551357"/>
                        <a:pt x="316463" y="2446152"/>
                      </a:cubicBezTo>
                      <a:lnTo>
                        <a:pt x="475745" y="2135582"/>
                      </a:lnTo>
                      <a:cubicBezTo>
                        <a:pt x="470736" y="2129039"/>
                        <a:pt x="466639" y="2121919"/>
                        <a:pt x="462604" y="2114742"/>
                      </a:cubicBezTo>
                      <a:cubicBezTo>
                        <a:pt x="410311" y="2021723"/>
                        <a:pt x="371603" y="1924756"/>
                        <a:pt x="350872" y="1824977"/>
                      </a:cubicBezTo>
                      <a:lnTo>
                        <a:pt x="14094" y="1716539"/>
                      </a:lnTo>
                      <a:cubicBezTo>
                        <a:pt x="4283" y="1652393"/>
                        <a:pt x="0" y="1586792"/>
                        <a:pt x="0" y="1520190"/>
                      </a:cubicBezTo>
                      <a:cubicBezTo>
                        <a:pt x="0" y="1453589"/>
                        <a:pt x="4283" y="1387988"/>
                        <a:pt x="14093" y="1323841"/>
                      </a:cubicBezTo>
                      <a:lnTo>
                        <a:pt x="350147" y="1215637"/>
                      </a:lnTo>
                      <a:cubicBezTo>
                        <a:pt x="374379" y="1107046"/>
                        <a:pt x="417197" y="1003347"/>
                        <a:pt x="478096" y="909381"/>
                      </a:cubicBezTo>
                      <a:lnTo>
                        <a:pt x="316464" y="594228"/>
                      </a:lnTo>
                      <a:cubicBezTo>
                        <a:pt x="395501" y="489023"/>
                        <a:pt x="489023" y="395501"/>
                        <a:pt x="594229" y="316463"/>
                      </a:cubicBezTo>
                      <a:lnTo>
                        <a:pt x="904800" y="475746"/>
                      </a:lnTo>
                      <a:cubicBezTo>
                        <a:pt x="911343" y="470736"/>
                        <a:pt x="918463" y="466639"/>
                        <a:pt x="925641" y="462604"/>
                      </a:cubicBezTo>
                      <a:cubicBezTo>
                        <a:pt x="1018661" y="410311"/>
                        <a:pt x="1115626" y="371603"/>
                        <a:pt x="1215403" y="350873"/>
                      </a:cubicBezTo>
                      <a:lnTo>
                        <a:pt x="1323841" y="14093"/>
                      </a:lnTo>
                      <a:cubicBezTo>
                        <a:pt x="1387988" y="4283"/>
                        <a:pt x="1453589" y="0"/>
                        <a:pt x="15201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5" name="8-Point Star 6">
                  <a:extLst>
                    <a:ext uri="{FF2B5EF4-FFF2-40B4-BE49-F238E27FC236}">
                      <a16:creationId xmlns:a16="http://schemas.microsoft.com/office/drawing/2014/main" id="{7DEC2294-7195-40CA-823D-C5651F97136B}"/>
                    </a:ext>
                  </a:extLst>
                </p:cNvPr>
                <p:cNvSpPr>
                  <a:spLocks noChangeAspect="1"/>
                </p:cNvSpPr>
                <p:nvPr/>
              </p:nvSpPr>
              <p:spPr>
                <a:xfrm rot="1200000">
                  <a:off x="4317462" y="1365131"/>
                  <a:ext cx="2135758" cy="2135758"/>
                </a:xfrm>
                <a:custGeom>
                  <a:avLst/>
                  <a:gdLst/>
                  <a:ahLst/>
                  <a:cxnLst/>
                  <a:rect l="l" t="t" r="r" b="b"/>
                  <a:pathLst>
                    <a:path w="1874520" h="1874520">
                      <a:moveTo>
                        <a:pt x="739496" y="595923"/>
                      </a:moveTo>
                      <a:cubicBezTo>
                        <a:pt x="550981" y="705145"/>
                        <a:pt x="486701" y="946509"/>
                        <a:pt x="595923" y="1135024"/>
                      </a:cubicBezTo>
                      <a:cubicBezTo>
                        <a:pt x="705145" y="1323539"/>
                        <a:pt x="946509" y="1387819"/>
                        <a:pt x="1135024" y="1278597"/>
                      </a:cubicBezTo>
                      <a:cubicBezTo>
                        <a:pt x="1323539" y="1169375"/>
                        <a:pt x="1387819" y="928011"/>
                        <a:pt x="1278597" y="739496"/>
                      </a:cubicBezTo>
                      <a:cubicBezTo>
                        <a:pt x="1169375" y="550981"/>
                        <a:pt x="928011" y="486701"/>
                        <a:pt x="739496" y="595923"/>
                      </a:cubicBezTo>
                      <a:close/>
                      <a:moveTo>
                        <a:pt x="349309" y="212809"/>
                      </a:moveTo>
                      <a:lnTo>
                        <a:pt x="549487" y="318071"/>
                      </a:lnTo>
                      <a:cubicBezTo>
                        <a:pt x="558730" y="311181"/>
                        <a:pt x="568662" y="305287"/>
                        <a:pt x="578782" y="299598"/>
                      </a:cubicBezTo>
                      <a:cubicBezTo>
                        <a:pt x="640907" y="264673"/>
                        <a:pt x="705951" y="239798"/>
                        <a:pt x="772822" y="227822"/>
                      </a:cubicBezTo>
                      <a:lnTo>
                        <a:pt x="842125" y="4804"/>
                      </a:lnTo>
                      <a:lnTo>
                        <a:pt x="937260" y="0"/>
                      </a:lnTo>
                      <a:cubicBezTo>
                        <a:pt x="969377" y="0"/>
                        <a:pt x="1001116" y="1615"/>
                        <a:pt x="1032398" y="4804"/>
                      </a:cubicBezTo>
                      <a:lnTo>
                        <a:pt x="1101417" y="226909"/>
                      </a:lnTo>
                      <a:cubicBezTo>
                        <a:pt x="1180333" y="242653"/>
                        <a:pt x="1255615" y="273607"/>
                        <a:pt x="1322618" y="319342"/>
                      </a:cubicBezTo>
                      <a:lnTo>
                        <a:pt x="1525213" y="212810"/>
                      </a:lnTo>
                      <a:cubicBezTo>
                        <a:pt x="1578197" y="250355"/>
                        <a:pt x="1624168" y="296326"/>
                        <a:pt x="1661713" y="349310"/>
                      </a:cubicBezTo>
                      <a:lnTo>
                        <a:pt x="1556452" y="549486"/>
                      </a:lnTo>
                      <a:cubicBezTo>
                        <a:pt x="1563341" y="558729"/>
                        <a:pt x="1569235" y="568662"/>
                        <a:pt x="1574924" y="578781"/>
                      </a:cubicBezTo>
                      <a:cubicBezTo>
                        <a:pt x="1609849" y="640906"/>
                        <a:pt x="1634724" y="705951"/>
                        <a:pt x="1646701" y="772822"/>
                      </a:cubicBezTo>
                      <a:lnTo>
                        <a:pt x="1869716" y="842124"/>
                      </a:lnTo>
                      <a:lnTo>
                        <a:pt x="1874520" y="937260"/>
                      </a:lnTo>
                      <a:cubicBezTo>
                        <a:pt x="1874520" y="969377"/>
                        <a:pt x="1872905" y="1001117"/>
                        <a:pt x="1869716" y="1032399"/>
                      </a:cubicBezTo>
                      <a:lnTo>
                        <a:pt x="1647613" y="1101417"/>
                      </a:lnTo>
                      <a:cubicBezTo>
                        <a:pt x="1631869" y="1180333"/>
                        <a:pt x="1600915" y="1255615"/>
                        <a:pt x="1555180" y="1322618"/>
                      </a:cubicBezTo>
                      <a:lnTo>
                        <a:pt x="1661712" y="1525211"/>
                      </a:lnTo>
                      <a:cubicBezTo>
                        <a:pt x="1624167" y="1578195"/>
                        <a:pt x="1578196" y="1624166"/>
                        <a:pt x="1525211" y="1661712"/>
                      </a:cubicBezTo>
                      <a:lnTo>
                        <a:pt x="1325036" y="1556451"/>
                      </a:lnTo>
                      <a:cubicBezTo>
                        <a:pt x="1315793" y="1563341"/>
                        <a:pt x="1305860" y="1569235"/>
                        <a:pt x="1295741" y="1574924"/>
                      </a:cubicBezTo>
                      <a:cubicBezTo>
                        <a:pt x="1233616" y="1609849"/>
                        <a:pt x="1168571" y="1634724"/>
                        <a:pt x="1101700" y="1646700"/>
                      </a:cubicBezTo>
                      <a:lnTo>
                        <a:pt x="1032398" y="1869716"/>
                      </a:lnTo>
                      <a:lnTo>
                        <a:pt x="937260" y="1874520"/>
                      </a:lnTo>
                      <a:cubicBezTo>
                        <a:pt x="905144" y="1874520"/>
                        <a:pt x="873405" y="1872905"/>
                        <a:pt x="842124" y="1869716"/>
                      </a:cubicBezTo>
                      <a:lnTo>
                        <a:pt x="773105" y="1647612"/>
                      </a:lnTo>
                      <a:cubicBezTo>
                        <a:pt x="694189" y="1631869"/>
                        <a:pt x="618908" y="1600914"/>
                        <a:pt x="551905" y="1555180"/>
                      </a:cubicBezTo>
                      <a:lnTo>
                        <a:pt x="349310" y="1661713"/>
                      </a:lnTo>
                      <a:cubicBezTo>
                        <a:pt x="296326" y="1624168"/>
                        <a:pt x="250355" y="1578197"/>
                        <a:pt x="212810" y="1525212"/>
                      </a:cubicBezTo>
                      <a:lnTo>
                        <a:pt x="318071" y="1325035"/>
                      </a:lnTo>
                      <a:cubicBezTo>
                        <a:pt x="311181" y="1315792"/>
                        <a:pt x="305287" y="1305860"/>
                        <a:pt x="299598" y="1295740"/>
                      </a:cubicBezTo>
                      <a:cubicBezTo>
                        <a:pt x="264673" y="1233616"/>
                        <a:pt x="239799" y="1168571"/>
                        <a:pt x="227822" y="1101700"/>
                      </a:cubicBezTo>
                      <a:lnTo>
                        <a:pt x="4804" y="1032398"/>
                      </a:lnTo>
                      <a:lnTo>
                        <a:pt x="0" y="937260"/>
                      </a:lnTo>
                      <a:cubicBezTo>
                        <a:pt x="0" y="905144"/>
                        <a:pt x="1616" y="873405"/>
                        <a:pt x="4804" y="842124"/>
                      </a:cubicBezTo>
                      <a:lnTo>
                        <a:pt x="226910" y="773105"/>
                      </a:lnTo>
                      <a:cubicBezTo>
                        <a:pt x="242653" y="694189"/>
                        <a:pt x="273608" y="618908"/>
                        <a:pt x="319342" y="551905"/>
                      </a:cubicBezTo>
                      <a:lnTo>
                        <a:pt x="212809" y="349309"/>
                      </a:lnTo>
                      <a:cubicBezTo>
                        <a:pt x="250354" y="296325"/>
                        <a:pt x="296325" y="250354"/>
                        <a:pt x="349309" y="212809"/>
                      </a:cubicBezTo>
                      <a:close/>
                    </a:path>
                  </a:pathLst>
                </a:custGeom>
                <a:gradFill flip="none" rotWithShape="1">
                  <a:gsLst>
                    <a:gs pos="0">
                      <a:schemeClr val="tx2">
                        <a:lumMod val="60000"/>
                        <a:lumOff val="40000"/>
                      </a:schemeClr>
                    </a:gs>
                    <a:gs pos="10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6" name="8-Point Star 18">
                  <a:extLst>
                    <a:ext uri="{FF2B5EF4-FFF2-40B4-BE49-F238E27FC236}">
                      <a16:creationId xmlns:a16="http://schemas.microsoft.com/office/drawing/2014/main" id="{4B6C60CE-1EE3-454D-9F1C-8152E1A1651E}"/>
                    </a:ext>
                  </a:extLst>
                </p:cNvPr>
                <p:cNvSpPr/>
                <p:nvPr/>
              </p:nvSpPr>
              <p:spPr>
                <a:xfrm rot="1200000">
                  <a:off x="4758995" y="1408628"/>
                  <a:ext cx="1793173" cy="1809385"/>
                </a:xfrm>
                <a:custGeom>
                  <a:avLst/>
                  <a:gdLst/>
                  <a:ahLst/>
                  <a:cxnLst/>
                  <a:rect l="l" t="t" r="r" b="b"/>
                  <a:pathLst>
                    <a:path w="1793173" h="1809385">
                      <a:moveTo>
                        <a:pt x="540264" y="10286"/>
                      </a:moveTo>
                      <a:lnTo>
                        <a:pt x="683581" y="0"/>
                      </a:lnTo>
                      <a:cubicBezTo>
                        <a:pt x="732193" y="0"/>
                        <a:pt x="780076" y="3126"/>
                        <a:pt x="826897" y="10287"/>
                      </a:cubicBezTo>
                      <a:lnTo>
                        <a:pt x="905875" y="255572"/>
                      </a:lnTo>
                      <a:cubicBezTo>
                        <a:pt x="985136" y="273260"/>
                        <a:pt x="1060829" y="304512"/>
                        <a:pt x="1129415" y="348963"/>
                      </a:cubicBezTo>
                      <a:lnTo>
                        <a:pt x="1359444" y="230987"/>
                      </a:lnTo>
                      <a:cubicBezTo>
                        <a:pt x="1436234" y="288678"/>
                        <a:pt x="1504495" y="356940"/>
                        <a:pt x="1562186" y="433730"/>
                      </a:cubicBezTo>
                      <a:lnTo>
                        <a:pt x="1445926" y="660414"/>
                      </a:lnTo>
                      <a:cubicBezTo>
                        <a:pt x="1449583" y="665192"/>
                        <a:pt x="1452574" y="670389"/>
                        <a:pt x="1455519" y="675628"/>
                      </a:cubicBezTo>
                      <a:cubicBezTo>
                        <a:pt x="1493688" y="743524"/>
                        <a:pt x="1521942" y="814300"/>
                        <a:pt x="1537074" y="887129"/>
                      </a:cubicBezTo>
                      <a:lnTo>
                        <a:pt x="1782887" y="966278"/>
                      </a:lnTo>
                      <a:cubicBezTo>
                        <a:pt x="1790047" y="1013098"/>
                        <a:pt x="1793174" y="1060981"/>
                        <a:pt x="1793173" y="1109593"/>
                      </a:cubicBezTo>
                      <a:cubicBezTo>
                        <a:pt x="1793174" y="1158206"/>
                        <a:pt x="1790047" y="1206089"/>
                        <a:pt x="1782887" y="1252909"/>
                      </a:cubicBezTo>
                      <a:lnTo>
                        <a:pt x="1537604" y="1331887"/>
                      </a:lnTo>
                      <a:cubicBezTo>
                        <a:pt x="1519916" y="1411149"/>
                        <a:pt x="1488663" y="1486842"/>
                        <a:pt x="1444212" y="1555429"/>
                      </a:cubicBezTo>
                      <a:lnTo>
                        <a:pt x="1562186" y="1785457"/>
                      </a:lnTo>
                      <a:lnTo>
                        <a:pt x="1541415" y="1809385"/>
                      </a:lnTo>
                      <a:cubicBezTo>
                        <a:pt x="1282525" y="1763268"/>
                        <a:pt x="1028742" y="1654791"/>
                        <a:pt x="802157" y="1490156"/>
                      </a:cubicBezTo>
                      <a:cubicBezTo>
                        <a:pt x="965712" y="1441296"/>
                        <a:pt x="1084035" y="1289263"/>
                        <a:pt x="1084035" y="1109593"/>
                      </a:cubicBezTo>
                      <a:cubicBezTo>
                        <a:pt x="1084035" y="888428"/>
                        <a:pt x="904746" y="709138"/>
                        <a:pt x="683580" y="709138"/>
                      </a:cubicBezTo>
                      <a:cubicBezTo>
                        <a:pt x="508801" y="709138"/>
                        <a:pt x="360173" y="821108"/>
                        <a:pt x="307122" y="977792"/>
                      </a:cubicBezTo>
                      <a:cubicBezTo>
                        <a:pt x="149161" y="745008"/>
                        <a:pt x="47166" y="492202"/>
                        <a:pt x="0" y="237686"/>
                      </a:cubicBezTo>
                      <a:cubicBezTo>
                        <a:pt x="2290" y="235086"/>
                        <a:pt x="4999" y="233030"/>
                        <a:pt x="7717" y="230988"/>
                      </a:cubicBezTo>
                      <a:lnTo>
                        <a:pt x="234405" y="347249"/>
                      </a:lnTo>
                      <a:cubicBezTo>
                        <a:pt x="239180" y="343592"/>
                        <a:pt x="244378" y="340602"/>
                        <a:pt x="249617" y="337656"/>
                      </a:cubicBezTo>
                      <a:cubicBezTo>
                        <a:pt x="317512" y="299488"/>
                        <a:pt x="388287" y="271234"/>
                        <a:pt x="461115" y="256103"/>
                      </a:cubicBezTo>
                      <a:close/>
                    </a:path>
                  </a:pathLst>
                </a:custGeom>
                <a:gradFill flip="none" rotWithShape="1">
                  <a:gsLst>
                    <a:gs pos="0">
                      <a:schemeClr val="bg1">
                        <a:alpha val="10000"/>
                      </a:schemeClr>
                    </a:gs>
                    <a:gs pos="100000">
                      <a:schemeClr val="bg1">
                        <a:alpha val="4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nvGrpSpPr>
              <p:cNvPr id="110" name="Group 109">
                <a:extLst>
                  <a:ext uri="{FF2B5EF4-FFF2-40B4-BE49-F238E27FC236}">
                    <a16:creationId xmlns:a16="http://schemas.microsoft.com/office/drawing/2014/main" id="{82AACAB0-3270-4ECF-A975-3816AB78D447}"/>
                  </a:ext>
                </a:extLst>
              </p:cNvPr>
              <p:cNvGrpSpPr>
                <a:grpSpLocks noChangeAspect="1"/>
              </p:cNvGrpSpPr>
              <p:nvPr/>
            </p:nvGrpSpPr>
            <p:grpSpPr>
              <a:xfrm rot="21224235" flipH="1">
                <a:off x="2089332" y="1977636"/>
                <a:ext cx="1331963" cy="1298475"/>
                <a:chOff x="4275748" y="1323417"/>
                <a:chExt cx="2276420" cy="2219186"/>
              </a:xfrm>
              <a:effectLst>
                <a:outerShdw blurRad="63500" sx="102000" sy="102000" algn="ctr" rotWithShape="0">
                  <a:prstClr val="black">
                    <a:alpha val="40000"/>
                  </a:prstClr>
                </a:outerShdw>
              </a:effectLst>
            </p:grpSpPr>
            <p:sp>
              <p:nvSpPr>
                <p:cNvPr id="111" name="8-Point Star 18">
                  <a:extLst>
                    <a:ext uri="{FF2B5EF4-FFF2-40B4-BE49-F238E27FC236}">
                      <a16:creationId xmlns:a16="http://schemas.microsoft.com/office/drawing/2014/main" id="{5456F340-6946-4124-A630-5FF16155C2FF}"/>
                    </a:ext>
                  </a:extLst>
                </p:cNvPr>
                <p:cNvSpPr/>
                <p:nvPr/>
              </p:nvSpPr>
              <p:spPr>
                <a:xfrm rot="1200000">
                  <a:off x="4275748" y="1323417"/>
                  <a:ext cx="2219186" cy="2219186"/>
                </a:xfrm>
                <a:custGeom>
                  <a:avLst/>
                  <a:gdLst/>
                  <a:ahLst/>
                  <a:cxnLst/>
                  <a:rect l="l" t="t" r="r" b="b"/>
                  <a:pathLst>
                    <a:path w="3040380" h="3040380">
                      <a:moveTo>
                        <a:pt x="1520190" y="971550"/>
                      </a:moveTo>
                      <a:cubicBezTo>
                        <a:pt x="1217184" y="971550"/>
                        <a:pt x="971550" y="1217184"/>
                        <a:pt x="971550" y="1520190"/>
                      </a:cubicBezTo>
                      <a:cubicBezTo>
                        <a:pt x="971550" y="1823196"/>
                        <a:pt x="1217184" y="2068830"/>
                        <a:pt x="1520190" y="2068830"/>
                      </a:cubicBezTo>
                      <a:cubicBezTo>
                        <a:pt x="1823196" y="2068830"/>
                        <a:pt x="2068830" y="1823196"/>
                        <a:pt x="2068830" y="1520190"/>
                      </a:cubicBezTo>
                      <a:cubicBezTo>
                        <a:pt x="2068830" y="1217184"/>
                        <a:pt x="1823196" y="971550"/>
                        <a:pt x="1520190" y="971550"/>
                      </a:cubicBezTo>
                      <a:close/>
                      <a:moveTo>
                        <a:pt x="1520190" y="0"/>
                      </a:moveTo>
                      <a:cubicBezTo>
                        <a:pt x="1586792" y="0"/>
                        <a:pt x="1652393" y="4283"/>
                        <a:pt x="1716539" y="14094"/>
                      </a:cubicBezTo>
                      <a:lnTo>
                        <a:pt x="1824743" y="350145"/>
                      </a:lnTo>
                      <a:cubicBezTo>
                        <a:pt x="1933334" y="374378"/>
                        <a:pt x="2037036" y="417195"/>
                        <a:pt x="2131002" y="478094"/>
                      </a:cubicBezTo>
                      <a:lnTo>
                        <a:pt x="2446152" y="316463"/>
                      </a:lnTo>
                      <a:cubicBezTo>
                        <a:pt x="2551357" y="395501"/>
                        <a:pt x="2644879" y="489023"/>
                        <a:pt x="2723917" y="594229"/>
                      </a:cubicBezTo>
                      <a:lnTo>
                        <a:pt x="2564636" y="904796"/>
                      </a:lnTo>
                      <a:cubicBezTo>
                        <a:pt x="2569646" y="911341"/>
                        <a:pt x="2573744" y="918462"/>
                        <a:pt x="2577779" y="925640"/>
                      </a:cubicBezTo>
                      <a:cubicBezTo>
                        <a:pt x="2630072" y="1018660"/>
                        <a:pt x="2668781" y="1115626"/>
                        <a:pt x="2689512" y="1215405"/>
                      </a:cubicBezTo>
                      <a:lnTo>
                        <a:pt x="3026287" y="1323842"/>
                      </a:lnTo>
                      <a:cubicBezTo>
                        <a:pt x="3036097" y="1387988"/>
                        <a:pt x="3040380" y="1453589"/>
                        <a:pt x="3040380" y="1520190"/>
                      </a:cubicBezTo>
                      <a:cubicBezTo>
                        <a:pt x="3040380" y="1586792"/>
                        <a:pt x="3036097" y="1652393"/>
                        <a:pt x="3026287" y="1716539"/>
                      </a:cubicBezTo>
                      <a:lnTo>
                        <a:pt x="2690239" y="1824742"/>
                      </a:lnTo>
                      <a:cubicBezTo>
                        <a:pt x="2666005" y="1933335"/>
                        <a:pt x="2623188" y="2037037"/>
                        <a:pt x="2562287" y="2131005"/>
                      </a:cubicBezTo>
                      <a:lnTo>
                        <a:pt x="2723917" y="2446152"/>
                      </a:lnTo>
                      <a:cubicBezTo>
                        <a:pt x="2644879" y="2551357"/>
                        <a:pt x="2551357" y="2644879"/>
                        <a:pt x="2446151" y="2723917"/>
                      </a:cubicBezTo>
                      <a:lnTo>
                        <a:pt x="2135585" y="2564637"/>
                      </a:lnTo>
                      <a:cubicBezTo>
                        <a:pt x="2129042" y="2569647"/>
                        <a:pt x="2121921" y="2573744"/>
                        <a:pt x="2114744" y="2577779"/>
                      </a:cubicBezTo>
                      <a:cubicBezTo>
                        <a:pt x="2021723" y="2630072"/>
                        <a:pt x="1924755" y="2668781"/>
                        <a:pt x="1824976" y="2689511"/>
                      </a:cubicBezTo>
                      <a:lnTo>
                        <a:pt x="1716539" y="3026287"/>
                      </a:lnTo>
                      <a:cubicBezTo>
                        <a:pt x="1652393" y="3036097"/>
                        <a:pt x="1586792" y="3040380"/>
                        <a:pt x="1520190" y="3040380"/>
                      </a:cubicBezTo>
                      <a:cubicBezTo>
                        <a:pt x="1453589" y="3040380"/>
                        <a:pt x="1387987" y="3036097"/>
                        <a:pt x="1323841" y="3026287"/>
                      </a:cubicBezTo>
                      <a:lnTo>
                        <a:pt x="1215638" y="2690237"/>
                      </a:lnTo>
                      <a:cubicBezTo>
                        <a:pt x="1107045" y="2666005"/>
                        <a:pt x="1003344" y="2623186"/>
                        <a:pt x="909378" y="2562286"/>
                      </a:cubicBezTo>
                      <a:lnTo>
                        <a:pt x="594229" y="2723917"/>
                      </a:lnTo>
                      <a:cubicBezTo>
                        <a:pt x="489023" y="2644879"/>
                        <a:pt x="395501" y="2551357"/>
                        <a:pt x="316463" y="2446152"/>
                      </a:cubicBezTo>
                      <a:lnTo>
                        <a:pt x="475745" y="2135582"/>
                      </a:lnTo>
                      <a:cubicBezTo>
                        <a:pt x="470736" y="2129039"/>
                        <a:pt x="466639" y="2121919"/>
                        <a:pt x="462604" y="2114742"/>
                      </a:cubicBezTo>
                      <a:cubicBezTo>
                        <a:pt x="410311" y="2021723"/>
                        <a:pt x="371603" y="1924756"/>
                        <a:pt x="350872" y="1824977"/>
                      </a:cubicBezTo>
                      <a:lnTo>
                        <a:pt x="14094" y="1716539"/>
                      </a:lnTo>
                      <a:cubicBezTo>
                        <a:pt x="4283" y="1652393"/>
                        <a:pt x="0" y="1586792"/>
                        <a:pt x="0" y="1520190"/>
                      </a:cubicBezTo>
                      <a:cubicBezTo>
                        <a:pt x="0" y="1453589"/>
                        <a:pt x="4283" y="1387988"/>
                        <a:pt x="14093" y="1323841"/>
                      </a:cubicBezTo>
                      <a:lnTo>
                        <a:pt x="350147" y="1215637"/>
                      </a:lnTo>
                      <a:cubicBezTo>
                        <a:pt x="374379" y="1107046"/>
                        <a:pt x="417197" y="1003347"/>
                        <a:pt x="478096" y="909381"/>
                      </a:cubicBezTo>
                      <a:lnTo>
                        <a:pt x="316464" y="594228"/>
                      </a:lnTo>
                      <a:cubicBezTo>
                        <a:pt x="395501" y="489023"/>
                        <a:pt x="489023" y="395501"/>
                        <a:pt x="594229" y="316463"/>
                      </a:cubicBezTo>
                      <a:lnTo>
                        <a:pt x="904800" y="475746"/>
                      </a:lnTo>
                      <a:cubicBezTo>
                        <a:pt x="911343" y="470736"/>
                        <a:pt x="918463" y="466639"/>
                        <a:pt x="925641" y="462604"/>
                      </a:cubicBezTo>
                      <a:cubicBezTo>
                        <a:pt x="1018661" y="410311"/>
                        <a:pt x="1115626" y="371603"/>
                        <a:pt x="1215403" y="350873"/>
                      </a:cubicBezTo>
                      <a:lnTo>
                        <a:pt x="1323841" y="14093"/>
                      </a:lnTo>
                      <a:cubicBezTo>
                        <a:pt x="1387988" y="4283"/>
                        <a:pt x="1453589" y="0"/>
                        <a:pt x="15201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12" name="8-Point Star 6">
                  <a:extLst>
                    <a:ext uri="{FF2B5EF4-FFF2-40B4-BE49-F238E27FC236}">
                      <a16:creationId xmlns:a16="http://schemas.microsoft.com/office/drawing/2014/main" id="{FB66606C-FD76-49FA-AC3C-452118126155}"/>
                    </a:ext>
                  </a:extLst>
                </p:cNvPr>
                <p:cNvSpPr>
                  <a:spLocks noChangeAspect="1"/>
                </p:cNvSpPr>
                <p:nvPr/>
              </p:nvSpPr>
              <p:spPr>
                <a:xfrm rot="1200000">
                  <a:off x="4317462" y="1365131"/>
                  <a:ext cx="2135758" cy="2135758"/>
                </a:xfrm>
                <a:custGeom>
                  <a:avLst/>
                  <a:gdLst/>
                  <a:ahLst/>
                  <a:cxnLst/>
                  <a:rect l="l" t="t" r="r" b="b"/>
                  <a:pathLst>
                    <a:path w="1874520" h="1874520">
                      <a:moveTo>
                        <a:pt x="739496" y="595923"/>
                      </a:moveTo>
                      <a:cubicBezTo>
                        <a:pt x="550981" y="705145"/>
                        <a:pt x="486701" y="946509"/>
                        <a:pt x="595923" y="1135024"/>
                      </a:cubicBezTo>
                      <a:cubicBezTo>
                        <a:pt x="705145" y="1323539"/>
                        <a:pt x="946509" y="1387819"/>
                        <a:pt x="1135024" y="1278597"/>
                      </a:cubicBezTo>
                      <a:cubicBezTo>
                        <a:pt x="1323539" y="1169375"/>
                        <a:pt x="1387819" y="928011"/>
                        <a:pt x="1278597" y="739496"/>
                      </a:cubicBezTo>
                      <a:cubicBezTo>
                        <a:pt x="1169375" y="550981"/>
                        <a:pt x="928011" y="486701"/>
                        <a:pt x="739496" y="595923"/>
                      </a:cubicBezTo>
                      <a:close/>
                      <a:moveTo>
                        <a:pt x="349309" y="212809"/>
                      </a:moveTo>
                      <a:lnTo>
                        <a:pt x="549487" y="318071"/>
                      </a:lnTo>
                      <a:cubicBezTo>
                        <a:pt x="558730" y="311181"/>
                        <a:pt x="568662" y="305287"/>
                        <a:pt x="578782" y="299598"/>
                      </a:cubicBezTo>
                      <a:cubicBezTo>
                        <a:pt x="640907" y="264673"/>
                        <a:pt x="705951" y="239798"/>
                        <a:pt x="772822" y="227822"/>
                      </a:cubicBezTo>
                      <a:lnTo>
                        <a:pt x="842125" y="4804"/>
                      </a:lnTo>
                      <a:lnTo>
                        <a:pt x="937260" y="0"/>
                      </a:lnTo>
                      <a:cubicBezTo>
                        <a:pt x="969377" y="0"/>
                        <a:pt x="1001116" y="1615"/>
                        <a:pt x="1032398" y="4804"/>
                      </a:cubicBezTo>
                      <a:lnTo>
                        <a:pt x="1101417" y="226909"/>
                      </a:lnTo>
                      <a:cubicBezTo>
                        <a:pt x="1180333" y="242653"/>
                        <a:pt x="1255615" y="273607"/>
                        <a:pt x="1322618" y="319342"/>
                      </a:cubicBezTo>
                      <a:lnTo>
                        <a:pt x="1525213" y="212810"/>
                      </a:lnTo>
                      <a:cubicBezTo>
                        <a:pt x="1578197" y="250355"/>
                        <a:pt x="1624168" y="296326"/>
                        <a:pt x="1661713" y="349310"/>
                      </a:cubicBezTo>
                      <a:lnTo>
                        <a:pt x="1556452" y="549486"/>
                      </a:lnTo>
                      <a:cubicBezTo>
                        <a:pt x="1563341" y="558729"/>
                        <a:pt x="1569235" y="568662"/>
                        <a:pt x="1574924" y="578781"/>
                      </a:cubicBezTo>
                      <a:cubicBezTo>
                        <a:pt x="1609849" y="640906"/>
                        <a:pt x="1634724" y="705951"/>
                        <a:pt x="1646701" y="772822"/>
                      </a:cubicBezTo>
                      <a:lnTo>
                        <a:pt x="1869716" y="842124"/>
                      </a:lnTo>
                      <a:lnTo>
                        <a:pt x="1874520" y="937260"/>
                      </a:lnTo>
                      <a:cubicBezTo>
                        <a:pt x="1874520" y="969377"/>
                        <a:pt x="1872905" y="1001117"/>
                        <a:pt x="1869716" y="1032399"/>
                      </a:cubicBezTo>
                      <a:lnTo>
                        <a:pt x="1647613" y="1101417"/>
                      </a:lnTo>
                      <a:cubicBezTo>
                        <a:pt x="1631869" y="1180333"/>
                        <a:pt x="1600915" y="1255615"/>
                        <a:pt x="1555180" y="1322618"/>
                      </a:cubicBezTo>
                      <a:lnTo>
                        <a:pt x="1661712" y="1525211"/>
                      </a:lnTo>
                      <a:cubicBezTo>
                        <a:pt x="1624167" y="1578195"/>
                        <a:pt x="1578196" y="1624166"/>
                        <a:pt x="1525211" y="1661712"/>
                      </a:cubicBezTo>
                      <a:lnTo>
                        <a:pt x="1325036" y="1556451"/>
                      </a:lnTo>
                      <a:cubicBezTo>
                        <a:pt x="1315793" y="1563341"/>
                        <a:pt x="1305860" y="1569235"/>
                        <a:pt x="1295741" y="1574924"/>
                      </a:cubicBezTo>
                      <a:cubicBezTo>
                        <a:pt x="1233616" y="1609849"/>
                        <a:pt x="1168571" y="1634724"/>
                        <a:pt x="1101700" y="1646700"/>
                      </a:cubicBezTo>
                      <a:lnTo>
                        <a:pt x="1032398" y="1869716"/>
                      </a:lnTo>
                      <a:lnTo>
                        <a:pt x="937260" y="1874520"/>
                      </a:lnTo>
                      <a:cubicBezTo>
                        <a:pt x="905144" y="1874520"/>
                        <a:pt x="873405" y="1872905"/>
                        <a:pt x="842124" y="1869716"/>
                      </a:cubicBezTo>
                      <a:lnTo>
                        <a:pt x="773105" y="1647612"/>
                      </a:lnTo>
                      <a:cubicBezTo>
                        <a:pt x="694189" y="1631869"/>
                        <a:pt x="618908" y="1600914"/>
                        <a:pt x="551905" y="1555180"/>
                      </a:cubicBezTo>
                      <a:lnTo>
                        <a:pt x="349310" y="1661713"/>
                      </a:lnTo>
                      <a:cubicBezTo>
                        <a:pt x="296326" y="1624168"/>
                        <a:pt x="250355" y="1578197"/>
                        <a:pt x="212810" y="1525212"/>
                      </a:cubicBezTo>
                      <a:lnTo>
                        <a:pt x="318071" y="1325035"/>
                      </a:lnTo>
                      <a:cubicBezTo>
                        <a:pt x="311181" y="1315792"/>
                        <a:pt x="305287" y="1305860"/>
                        <a:pt x="299598" y="1295740"/>
                      </a:cubicBezTo>
                      <a:cubicBezTo>
                        <a:pt x="264673" y="1233616"/>
                        <a:pt x="239799" y="1168571"/>
                        <a:pt x="227822" y="1101700"/>
                      </a:cubicBezTo>
                      <a:lnTo>
                        <a:pt x="4804" y="1032398"/>
                      </a:lnTo>
                      <a:lnTo>
                        <a:pt x="0" y="937260"/>
                      </a:lnTo>
                      <a:cubicBezTo>
                        <a:pt x="0" y="905144"/>
                        <a:pt x="1616" y="873405"/>
                        <a:pt x="4804" y="842124"/>
                      </a:cubicBezTo>
                      <a:lnTo>
                        <a:pt x="226910" y="773105"/>
                      </a:lnTo>
                      <a:cubicBezTo>
                        <a:pt x="242653" y="694189"/>
                        <a:pt x="273608" y="618908"/>
                        <a:pt x="319342" y="551905"/>
                      </a:cubicBezTo>
                      <a:lnTo>
                        <a:pt x="212809" y="349309"/>
                      </a:lnTo>
                      <a:cubicBezTo>
                        <a:pt x="250354" y="296325"/>
                        <a:pt x="296325" y="250354"/>
                        <a:pt x="349309" y="212809"/>
                      </a:cubicBezTo>
                      <a:close/>
                    </a:path>
                  </a:pathLst>
                </a:custGeom>
                <a:gradFill flip="none" rotWithShape="1">
                  <a:gsLst>
                    <a:gs pos="0">
                      <a:schemeClr val="tx2">
                        <a:lumMod val="60000"/>
                        <a:lumOff val="40000"/>
                      </a:schemeClr>
                    </a:gs>
                    <a:gs pos="10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3" name="8-Point Star 18">
                  <a:extLst>
                    <a:ext uri="{FF2B5EF4-FFF2-40B4-BE49-F238E27FC236}">
                      <a16:creationId xmlns:a16="http://schemas.microsoft.com/office/drawing/2014/main" id="{C1F0C938-7986-4806-B092-B80C566390E9}"/>
                    </a:ext>
                  </a:extLst>
                </p:cNvPr>
                <p:cNvSpPr/>
                <p:nvPr/>
              </p:nvSpPr>
              <p:spPr>
                <a:xfrm rot="1200000">
                  <a:off x="4758995" y="1408628"/>
                  <a:ext cx="1793173" cy="1809385"/>
                </a:xfrm>
                <a:custGeom>
                  <a:avLst/>
                  <a:gdLst/>
                  <a:ahLst/>
                  <a:cxnLst/>
                  <a:rect l="l" t="t" r="r" b="b"/>
                  <a:pathLst>
                    <a:path w="1793173" h="1809385">
                      <a:moveTo>
                        <a:pt x="540264" y="10286"/>
                      </a:moveTo>
                      <a:lnTo>
                        <a:pt x="683581" y="0"/>
                      </a:lnTo>
                      <a:cubicBezTo>
                        <a:pt x="732193" y="0"/>
                        <a:pt x="780076" y="3126"/>
                        <a:pt x="826897" y="10287"/>
                      </a:cubicBezTo>
                      <a:lnTo>
                        <a:pt x="905875" y="255572"/>
                      </a:lnTo>
                      <a:cubicBezTo>
                        <a:pt x="985136" y="273260"/>
                        <a:pt x="1060829" y="304512"/>
                        <a:pt x="1129415" y="348963"/>
                      </a:cubicBezTo>
                      <a:lnTo>
                        <a:pt x="1359444" y="230987"/>
                      </a:lnTo>
                      <a:cubicBezTo>
                        <a:pt x="1436234" y="288678"/>
                        <a:pt x="1504495" y="356940"/>
                        <a:pt x="1562186" y="433730"/>
                      </a:cubicBezTo>
                      <a:lnTo>
                        <a:pt x="1445926" y="660414"/>
                      </a:lnTo>
                      <a:cubicBezTo>
                        <a:pt x="1449583" y="665192"/>
                        <a:pt x="1452574" y="670389"/>
                        <a:pt x="1455519" y="675628"/>
                      </a:cubicBezTo>
                      <a:cubicBezTo>
                        <a:pt x="1493688" y="743524"/>
                        <a:pt x="1521942" y="814300"/>
                        <a:pt x="1537074" y="887129"/>
                      </a:cubicBezTo>
                      <a:lnTo>
                        <a:pt x="1782887" y="966278"/>
                      </a:lnTo>
                      <a:cubicBezTo>
                        <a:pt x="1790047" y="1013098"/>
                        <a:pt x="1793174" y="1060981"/>
                        <a:pt x="1793173" y="1109593"/>
                      </a:cubicBezTo>
                      <a:cubicBezTo>
                        <a:pt x="1793174" y="1158206"/>
                        <a:pt x="1790047" y="1206089"/>
                        <a:pt x="1782887" y="1252909"/>
                      </a:cubicBezTo>
                      <a:lnTo>
                        <a:pt x="1537604" y="1331887"/>
                      </a:lnTo>
                      <a:cubicBezTo>
                        <a:pt x="1519916" y="1411149"/>
                        <a:pt x="1488663" y="1486842"/>
                        <a:pt x="1444212" y="1555429"/>
                      </a:cubicBezTo>
                      <a:lnTo>
                        <a:pt x="1562186" y="1785457"/>
                      </a:lnTo>
                      <a:lnTo>
                        <a:pt x="1541415" y="1809385"/>
                      </a:lnTo>
                      <a:cubicBezTo>
                        <a:pt x="1282525" y="1763268"/>
                        <a:pt x="1028742" y="1654791"/>
                        <a:pt x="802157" y="1490156"/>
                      </a:cubicBezTo>
                      <a:cubicBezTo>
                        <a:pt x="965712" y="1441296"/>
                        <a:pt x="1084035" y="1289263"/>
                        <a:pt x="1084035" y="1109593"/>
                      </a:cubicBezTo>
                      <a:cubicBezTo>
                        <a:pt x="1084035" y="888428"/>
                        <a:pt x="904746" y="709138"/>
                        <a:pt x="683580" y="709138"/>
                      </a:cubicBezTo>
                      <a:cubicBezTo>
                        <a:pt x="508801" y="709138"/>
                        <a:pt x="360173" y="821108"/>
                        <a:pt x="307122" y="977792"/>
                      </a:cubicBezTo>
                      <a:cubicBezTo>
                        <a:pt x="149161" y="745008"/>
                        <a:pt x="47166" y="492202"/>
                        <a:pt x="0" y="237686"/>
                      </a:cubicBezTo>
                      <a:cubicBezTo>
                        <a:pt x="2290" y="235086"/>
                        <a:pt x="4999" y="233030"/>
                        <a:pt x="7717" y="230988"/>
                      </a:cubicBezTo>
                      <a:lnTo>
                        <a:pt x="234405" y="347249"/>
                      </a:lnTo>
                      <a:cubicBezTo>
                        <a:pt x="239180" y="343592"/>
                        <a:pt x="244378" y="340602"/>
                        <a:pt x="249617" y="337656"/>
                      </a:cubicBezTo>
                      <a:cubicBezTo>
                        <a:pt x="317512" y="299488"/>
                        <a:pt x="388287" y="271234"/>
                        <a:pt x="461115" y="256103"/>
                      </a:cubicBezTo>
                      <a:close/>
                    </a:path>
                  </a:pathLst>
                </a:custGeom>
                <a:gradFill flip="none" rotWithShape="1">
                  <a:gsLst>
                    <a:gs pos="0">
                      <a:schemeClr val="bg1">
                        <a:alpha val="10000"/>
                      </a:schemeClr>
                    </a:gs>
                    <a:gs pos="100000">
                      <a:schemeClr val="bg1">
                        <a:alpha val="4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grpSp>
          <p:nvGrpSpPr>
            <p:cNvPr id="117" name="Group 116">
              <a:extLst>
                <a:ext uri="{FF2B5EF4-FFF2-40B4-BE49-F238E27FC236}">
                  <a16:creationId xmlns:a16="http://schemas.microsoft.com/office/drawing/2014/main" id="{D8F5CFA1-BA26-41EF-87AF-BEF14F70AF92}"/>
                </a:ext>
              </a:extLst>
            </p:cNvPr>
            <p:cNvGrpSpPr/>
            <p:nvPr/>
          </p:nvGrpSpPr>
          <p:grpSpPr>
            <a:xfrm>
              <a:off x="7326437" y="1950425"/>
              <a:ext cx="3147050" cy="1300542"/>
              <a:chOff x="274245" y="1977636"/>
              <a:chExt cx="3147050" cy="1300542"/>
            </a:xfrm>
          </p:grpSpPr>
          <p:grpSp>
            <p:nvGrpSpPr>
              <p:cNvPr id="118" name="Group 117">
                <a:extLst>
                  <a:ext uri="{FF2B5EF4-FFF2-40B4-BE49-F238E27FC236}">
                    <a16:creationId xmlns:a16="http://schemas.microsoft.com/office/drawing/2014/main" id="{FADCDF55-4F58-40E5-87AE-40677095544C}"/>
                  </a:ext>
                </a:extLst>
              </p:cNvPr>
              <p:cNvGrpSpPr>
                <a:grpSpLocks noChangeAspect="1"/>
              </p:cNvGrpSpPr>
              <p:nvPr/>
            </p:nvGrpSpPr>
            <p:grpSpPr>
              <a:xfrm rot="21224235" flipH="1">
                <a:off x="274245" y="1979703"/>
                <a:ext cx="1331963" cy="1298475"/>
                <a:chOff x="4275748" y="1323417"/>
                <a:chExt cx="2276420" cy="2219186"/>
              </a:xfrm>
              <a:effectLst>
                <a:outerShdw blurRad="63500" sx="102000" sy="102000" algn="ctr" rotWithShape="0">
                  <a:prstClr val="black">
                    <a:alpha val="40000"/>
                  </a:prstClr>
                </a:outerShdw>
              </a:effectLst>
            </p:grpSpPr>
            <p:sp>
              <p:nvSpPr>
                <p:cNvPr id="123" name="8-Point Star 18">
                  <a:extLst>
                    <a:ext uri="{FF2B5EF4-FFF2-40B4-BE49-F238E27FC236}">
                      <a16:creationId xmlns:a16="http://schemas.microsoft.com/office/drawing/2014/main" id="{A00F3A53-D2B7-4562-922E-3F2D6E1975F6}"/>
                    </a:ext>
                  </a:extLst>
                </p:cNvPr>
                <p:cNvSpPr/>
                <p:nvPr/>
              </p:nvSpPr>
              <p:spPr>
                <a:xfrm rot="1200000">
                  <a:off x="4275748" y="1323417"/>
                  <a:ext cx="2219186" cy="2219186"/>
                </a:xfrm>
                <a:custGeom>
                  <a:avLst/>
                  <a:gdLst/>
                  <a:ahLst/>
                  <a:cxnLst/>
                  <a:rect l="l" t="t" r="r" b="b"/>
                  <a:pathLst>
                    <a:path w="3040380" h="3040380">
                      <a:moveTo>
                        <a:pt x="1520190" y="971550"/>
                      </a:moveTo>
                      <a:cubicBezTo>
                        <a:pt x="1217184" y="971550"/>
                        <a:pt x="971550" y="1217184"/>
                        <a:pt x="971550" y="1520190"/>
                      </a:cubicBezTo>
                      <a:cubicBezTo>
                        <a:pt x="971550" y="1823196"/>
                        <a:pt x="1217184" y="2068830"/>
                        <a:pt x="1520190" y="2068830"/>
                      </a:cubicBezTo>
                      <a:cubicBezTo>
                        <a:pt x="1823196" y="2068830"/>
                        <a:pt x="2068830" y="1823196"/>
                        <a:pt x="2068830" y="1520190"/>
                      </a:cubicBezTo>
                      <a:cubicBezTo>
                        <a:pt x="2068830" y="1217184"/>
                        <a:pt x="1823196" y="971550"/>
                        <a:pt x="1520190" y="971550"/>
                      </a:cubicBezTo>
                      <a:close/>
                      <a:moveTo>
                        <a:pt x="1520190" y="0"/>
                      </a:moveTo>
                      <a:cubicBezTo>
                        <a:pt x="1586792" y="0"/>
                        <a:pt x="1652393" y="4283"/>
                        <a:pt x="1716539" y="14094"/>
                      </a:cubicBezTo>
                      <a:lnTo>
                        <a:pt x="1824743" y="350145"/>
                      </a:lnTo>
                      <a:cubicBezTo>
                        <a:pt x="1933334" y="374378"/>
                        <a:pt x="2037036" y="417195"/>
                        <a:pt x="2131002" y="478094"/>
                      </a:cubicBezTo>
                      <a:lnTo>
                        <a:pt x="2446152" y="316463"/>
                      </a:lnTo>
                      <a:cubicBezTo>
                        <a:pt x="2551357" y="395501"/>
                        <a:pt x="2644879" y="489023"/>
                        <a:pt x="2723917" y="594229"/>
                      </a:cubicBezTo>
                      <a:lnTo>
                        <a:pt x="2564636" y="904796"/>
                      </a:lnTo>
                      <a:cubicBezTo>
                        <a:pt x="2569646" y="911341"/>
                        <a:pt x="2573744" y="918462"/>
                        <a:pt x="2577779" y="925640"/>
                      </a:cubicBezTo>
                      <a:cubicBezTo>
                        <a:pt x="2630072" y="1018660"/>
                        <a:pt x="2668781" y="1115626"/>
                        <a:pt x="2689512" y="1215405"/>
                      </a:cubicBezTo>
                      <a:lnTo>
                        <a:pt x="3026287" y="1323842"/>
                      </a:lnTo>
                      <a:cubicBezTo>
                        <a:pt x="3036097" y="1387988"/>
                        <a:pt x="3040380" y="1453589"/>
                        <a:pt x="3040380" y="1520190"/>
                      </a:cubicBezTo>
                      <a:cubicBezTo>
                        <a:pt x="3040380" y="1586792"/>
                        <a:pt x="3036097" y="1652393"/>
                        <a:pt x="3026287" y="1716539"/>
                      </a:cubicBezTo>
                      <a:lnTo>
                        <a:pt x="2690239" y="1824742"/>
                      </a:lnTo>
                      <a:cubicBezTo>
                        <a:pt x="2666005" y="1933335"/>
                        <a:pt x="2623188" y="2037037"/>
                        <a:pt x="2562287" y="2131005"/>
                      </a:cubicBezTo>
                      <a:lnTo>
                        <a:pt x="2723917" y="2446152"/>
                      </a:lnTo>
                      <a:cubicBezTo>
                        <a:pt x="2644879" y="2551357"/>
                        <a:pt x="2551357" y="2644879"/>
                        <a:pt x="2446151" y="2723917"/>
                      </a:cubicBezTo>
                      <a:lnTo>
                        <a:pt x="2135585" y="2564637"/>
                      </a:lnTo>
                      <a:cubicBezTo>
                        <a:pt x="2129042" y="2569647"/>
                        <a:pt x="2121921" y="2573744"/>
                        <a:pt x="2114744" y="2577779"/>
                      </a:cubicBezTo>
                      <a:cubicBezTo>
                        <a:pt x="2021723" y="2630072"/>
                        <a:pt x="1924755" y="2668781"/>
                        <a:pt x="1824976" y="2689511"/>
                      </a:cubicBezTo>
                      <a:lnTo>
                        <a:pt x="1716539" y="3026287"/>
                      </a:lnTo>
                      <a:cubicBezTo>
                        <a:pt x="1652393" y="3036097"/>
                        <a:pt x="1586792" y="3040380"/>
                        <a:pt x="1520190" y="3040380"/>
                      </a:cubicBezTo>
                      <a:cubicBezTo>
                        <a:pt x="1453589" y="3040380"/>
                        <a:pt x="1387987" y="3036097"/>
                        <a:pt x="1323841" y="3026287"/>
                      </a:cubicBezTo>
                      <a:lnTo>
                        <a:pt x="1215638" y="2690237"/>
                      </a:lnTo>
                      <a:cubicBezTo>
                        <a:pt x="1107045" y="2666005"/>
                        <a:pt x="1003344" y="2623186"/>
                        <a:pt x="909378" y="2562286"/>
                      </a:cubicBezTo>
                      <a:lnTo>
                        <a:pt x="594229" y="2723917"/>
                      </a:lnTo>
                      <a:cubicBezTo>
                        <a:pt x="489023" y="2644879"/>
                        <a:pt x="395501" y="2551357"/>
                        <a:pt x="316463" y="2446152"/>
                      </a:cubicBezTo>
                      <a:lnTo>
                        <a:pt x="475745" y="2135582"/>
                      </a:lnTo>
                      <a:cubicBezTo>
                        <a:pt x="470736" y="2129039"/>
                        <a:pt x="466639" y="2121919"/>
                        <a:pt x="462604" y="2114742"/>
                      </a:cubicBezTo>
                      <a:cubicBezTo>
                        <a:pt x="410311" y="2021723"/>
                        <a:pt x="371603" y="1924756"/>
                        <a:pt x="350872" y="1824977"/>
                      </a:cubicBezTo>
                      <a:lnTo>
                        <a:pt x="14094" y="1716539"/>
                      </a:lnTo>
                      <a:cubicBezTo>
                        <a:pt x="4283" y="1652393"/>
                        <a:pt x="0" y="1586792"/>
                        <a:pt x="0" y="1520190"/>
                      </a:cubicBezTo>
                      <a:cubicBezTo>
                        <a:pt x="0" y="1453589"/>
                        <a:pt x="4283" y="1387988"/>
                        <a:pt x="14093" y="1323841"/>
                      </a:cubicBezTo>
                      <a:lnTo>
                        <a:pt x="350147" y="1215637"/>
                      </a:lnTo>
                      <a:cubicBezTo>
                        <a:pt x="374379" y="1107046"/>
                        <a:pt x="417197" y="1003347"/>
                        <a:pt x="478096" y="909381"/>
                      </a:cubicBezTo>
                      <a:lnTo>
                        <a:pt x="316464" y="594228"/>
                      </a:lnTo>
                      <a:cubicBezTo>
                        <a:pt x="395501" y="489023"/>
                        <a:pt x="489023" y="395501"/>
                        <a:pt x="594229" y="316463"/>
                      </a:cubicBezTo>
                      <a:lnTo>
                        <a:pt x="904800" y="475746"/>
                      </a:lnTo>
                      <a:cubicBezTo>
                        <a:pt x="911343" y="470736"/>
                        <a:pt x="918463" y="466639"/>
                        <a:pt x="925641" y="462604"/>
                      </a:cubicBezTo>
                      <a:cubicBezTo>
                        <a:pt x="1018661" y="410311"/>
                        <a:pt x="1115626" y="371603"/>
                        <a:pt x="1215403" y="350873"/>
                      </a:cubicBezTo>
                      <a:lnTo>
                        <a:pt x="1323841" y="14093"/>
                      </a:lnTo>
                      <a:cubicBezTo>
                        <a:pt x="1387988" y="4283"/>
                        <a:pt x="1453589" y="0"/>
                        <a:pt x="15201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24" name="8-Point Star 6">
                  <a:extLst>
                    <a:ext uri="{FF2B5EF4-FFF2-40B4-BE49-F238E27FC236}">
                      <a16:creationId xmlns:a16="http://schemas.microsoft.com/office/drawing/2014/main" id="{350EA47C-A793-4E47-8531-8FD43663F877}"/>
                    </a:ext>
                  </a:extLst>
                </p:cNvPr>
                <p:cNvSpPr>
                  <a:spLocks noChangeAspect="1"/>
                </p:cNvSpPr>
                <p:nvPr/>
              </p:nvSpPr>
              <p:spPr>
                <a:xfrm rot="1200000">
                  <a:off x="4317462" y="1365131"/>
                  <a:ext cx="2135758" cy="2135758"/>
                </a:xfrm>
                <a:custGeom>
                  <a:avLst/>
                  <a:gdLst/>
                  <a:ahLst/>
                  <a:cxnLst/>
                  <a:rect l="l" t="t" r="r" b="b"/>
                  <a:pathLst>
                    <a:path w="1874520" h="1874520">
                      <a:moveTo>
                        <a:pt x="739496" y="595923"/>
                      </a:moveTo>
                      <a:cubicBezTo>
                        <a:pt x="550981" y="705145"/>
                        <a:pt x="486701" y="946509"/>
                        <a:pt x="595923" y="1135024"/>
                      </a:cubicBezTo>
                      <a:cubicBezTo>
                        <a:pt x="705145" y="1323539"/>
                        <a:pt x="946509" y="1387819"/>
                        <a:pt x="1135024" y="1278597"/>
                      </a:cubicBezTo>
                      <a:cubicBezTo>
                        <a:pt x="1323539" y="1169375"/>
                        <a:pt x="1387819" y="928011"/>
                        <a:pt x="1278597" y="739496"/>
                      </a:cubicBezTo>
                      <a:cubicBezTo>
                        <a:pt x="1169375" y="550981"/>
                        <a:pt x="928011" y="486701"/>
                        <a:pt x="739496" y="595923"/>
                      </a:cubicBezTo>
                      <a:close/>
                      <a:moveTo>
                        <a:pt x="349309" y="212809"/>
                      </a:moveTo>
                      <a:lnTo>
                        <a:pt x="549487" y="318071"/>
                      </a:lnTo>
                      <a:cubicBezTo>
                        <a:pt x="558730" y="311181"/>
                        <a:pt x="568662" y="305287"/>
                        <a:pt x="578782" y="299598"/>
                      </a:cubicBezTo>
                      <a:cubicBezTo>
                        <a:pt x="640907" y="264673"/>
                        <a:pt x="705951" y="239798"/>
                        <a:pt x="772822" y="227822"/>
                      </a:cubicBezTo>
                      <a:lnTo>
                        <a:pt x="842125" y="4804"/>
                      </a:lnTo>
                      <a:lnTo>
                        <a:pt x="937260" y="0"/>
                      </a:lnTo>
                      <a:cubicBezTo>
                        <a:pt x="969377" y="0"/>
                        <a:pt x="1001116" y="1615"/>
                        <a:pt x="1032398" y="4804"/>
                      </a:cubicBezTo>
                      <a:lnTo>
                        <a:pt x="1101417" y="226909"/>
                      </a:lnTo>
                      <a:cubicBezTo>
                        <a:pt x="1180333" y="242653"/>
                        <a:pt x="1255615" y="273607"/>
                        <a:pt x="1322618" y="319342"/>
                      </a:cubicBezTo>
                      <a:lnTo>
                        <a:pt x="1525213" y="212810"/>
                      </a:lnTo>
                      <a:cubicBezTo>
                        <a:pt x="1578197" y="250355"/>
                        <a:pt x="1624168" y="296326"/>
                        <a:pt x="1661713" y="349310"/>
                      </a:cubicBezTo>
                      <a:lnTo>
                        <a:pt x="1556452" y="549486"/>
                      </a:lnTo>
                      <a:cubicBezTo>
                        <a:pt x="1563341" y="558729"/>
                        <a:pt x="1569235" y="568662"/>
                        <a:pt x="1574924" y="578781"/>
                      </a:cubicBezTo>
                      <a:cubicBezTo>
                        <a:pt x="1609849" y="640906"/>
                        <a:pt x="1634724" y="705951"/>
                        <a:pt x="1646701" y="772822"/>
                      </a:cubicBezTo>
                      <a:lnTo>
                        <a:pt x="1869716" y="842124"/>
                      </a:lnTo>
                      <a:lnTo>
                        <a:pt x="1874520" y="937260"/>
                      </a:lnTo>
                      <a:cubicBezTo>
                        <a:pt x="1874520" y="969377"/>
                        <a:pt x="1872905" y="1001117"/>
                        <a:pt x="1869716" y="1032399"/>
                      </a:cubicBezTo>
                      <a:lnTo>
                        <a:pt x="1647613" y="1101417"/>
                      </a:lnTo>
                      <a:cubicBezTo>
                        <a:pt x="1631869" y="1180333"/>
                        <a:pt x="1600915" y="1255615"/>
                        <a:pt x="1555180" y="1322618"/>
                      </a:cubicBezTo>
                      <a:lnTo>
                        <a:pt x="1661712" y="1525211"/>
                      </a:lnTo>
                      <a:cubicBezTo>
                        <a:pt x="1624167" y="1578195"/>
                        <a:pt x="1578196" y="1624166"/>
                        <a:pt x="1525211" y="1661712"/>
                      </a:cubicBezTo>
                      <a:lnTo>
                        <a:pt x="1325036" y="1556451"/>
                      </a:lnTo>
                      <a:cubicBezTo>
                        <a:pt x="1315793" y="1563341"/>
                        <a:pt x="1305860" y="1569235"/>
                        <a:pt x="1295741" y="1574924"/>
                      </a:cubicBezTo>
                      <a:cubicBezTo>
                        <a:pt x="1233616" y="1609849"/>
                        <a:pt x="1168571" y="1634724"/>
                        <a:pt x="1101700" y="1646700"/>
                      </a:cubicBezTo>
                      <a:lnTo>
                        <a:pt x="1032398" y="1869716"/>
                      </a:lnTo>
                      <a:lnTo>
                        <a:pt x="937260" y="1874520"/>
                      </a:lnTo>
                      <a:cubicBezTo>
                        <a:pt x="905144" y="1874520"/>
                        <a:pt x="873405" y="1872905"/>
                        <a:pt x="842124" y="1869716"/>
                      </a:cubicBezTo>
                      <a:lnTo>
                        <a:pt x="773105" y="1647612"/>
                      </a:lnTo>
                      <a:cubicBezTo>
                        <a:pt x="694189" y="1631869"/>
                        <a:pt x="618908" y="1600914"/>
                        <a:pt x="551905" y="1555180"/>
                      </a:cubicBezTo>
                      <a:lnTo>
                        <a:pt x="349310" y="1661713"/>
                      </a:lnTo>
                      <a:cubicBezTo>
                        <a:pt x="296326" y="1624168"/>
                        <a:pt x="250355" y="1578197"/>
                        <a:pt x="212810" y="1525212"/>
                      </a:cubicBezTo>
                      <a:lnTo>
                        <a:pt x="318071" y="1325035"/>
                      </a:lnTo>
                      <a:cubicBezTo>
                        <a:pt x="311181" y="1315792"/>
                        <a:pt x="305287" y="1305860"/>
                        <a:pt x="299598" y="1295740"/>
                      </a:cubicBezTo>
                      <a:cubicBezTo>
                        <a:pt x="264673" y="1233616"/>
                        <a:pt x="239799" y="1168571"/>
                        <a:pt x="227822" y="1101700"/>
                      </a:cubicBezTo>
                      <a:lnTo>
                        <a:pt x="4804" y="1032398"/>
                      </a:lnTo>
                      <a:lnTo>
                        <a:pt x="0" y="937260"/>
                      </a:lnTo>
                      <a:cubicBezTo>
                        <a:pt x="0" y="905144"/>
                        <a:pt x="1616" y="873405"/>
                        <a:pt x="4804" y="842124"/>
                      </a:cubicBezTo>
                      <a:lnTo>
                        <a:pt x="226910" y="773105"/>
                      </a:lnTo>
                      <a:cubicBezTo>
                        <a:pt x="242653" y="694189"/>
                        <a:pt x="273608" y="618908"/>
                        <a:pt x="319342" y="551905"/>
                      </a:cubicBezTo>
                      <a:lnTo>
                        <a:pt x="212809" y="349309"/>
                      </a:lnTo>
                      <a:cubicBezTo>
                        <a:pt x="250354" y="296325"/>
                        <a:pt x="296325" y="250354"/>
                        <a:pt x="349309" y="212809"/>
                      </a:cubicBezTo>
                      <a:close/>
                    </a:path>
                  </a:pathLst>
                </a:custGeom>
                <a:gradFill flip="none" rotWithShape="1">
                  <a:gsLst>
                    <a:gs pos="0">
                      <a:schemeClr val="tx2">
                        <a:lumMod val="60000"/>
                        <a:lumOff val="40000"/>
                      </a:schemeClr>
                    </a:gs>
                    <a:gs pos="10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5" name="8-Point Star 18">
                  <a:extLst>
                    <a:ext uri="{FF2B5EF4-FFF2-40B4-BE49-F238E27FC236}">
                      <a16:creationId xmlns:a16="http://schemas.microsoft.com/office/drawing/2014/main" id="{22D2C549-FC83-4065-A031-BE2BDBF1A3E8}"/>
                    </a:ext>
                  </a:extLst>
                </p:cNvPr>
                <p:cNvSpPr/>
                <p:nvPr/>
              </p:nvSpPr>
              <p:spPr>
                <a:xfrm rot="1200000">
                  <a:off x="4758995" y="1408628"/>
                  <a:ext cx="1793173" cy="1809385"/>
                </a:xfrm>
                <a:custGeom>
                  <a:avLst/>
                  <a:gdLst/>
                  <a:ahLst/>
                  <a:cxnLst/>
                  <a:rect l="l" t="t" r="r" b="b"/>
                  <a:pathLst>
                    <a:path w="1793173" h="1809385">
                      <a:moveTo>
                        <a:pt x="540264" y="10286"/>
                      </a:moveTo>
                      <a:lnTo>
                        <a:pt x="683581" y="0"/>
                      </a:lnTo>
                      <a:cubicBezTo>
                        <a:pt x="732193" y="0"/>
                        <a:pt x="780076" y="3126"/>
                        <a:pt x="826897" y="10287"/>
                      </a:cubicBezTo>
                      <a:lnTo>
                        <a:pt x="905875" y="255572"/>
                      </a:lnTo>
                      <a:cubicBezTo>
                        <a:pt x="985136" y="273260"/>
                        <a:pt x="1060829" y="304512"/>
                        <a:pt x="1129415" y="348963"/>
                      </a:cubicBezTo>
                      <a:lnTo>
                        <a:pt x="1359444" y="230987"/>
                      </a:lnTo>
                      <a:cubicBezTo>
                        <a:pt x="1436234" y="288678"/>
                        <a:pt x="1504495" y="356940"/>
                        <a:pt x="1562186" y="433730"/>
                      </a:cubicBezTo>
                      <a:lnTo>
                        <a:pt x="1445926" y="660414"/>
                      </a:lnTo>
                      <a:cubicBezTo>
                        <a:pt x="1449583" y="665192"/>
                        <a:pt x="1452574" y="670389"/>
                        <a:pt x="1455519" y="675628"/>
                      </a:cubicBezTo>
                      <a:cubicBezTo>
                        <a:pt x="1493688" y="743524"/>
                        <a:pt x="1521942" y="814300"/>
                        <a:pt x="1537074" y="887129"/>
                      </a:cubicBezTo>
                      <a:lnTo>
                        <a:pt x="1782887" y="966278"/>
                      </a:lnTo>
                      <a:cubicBezTo>
                        <a:pt x="1790047" y="1013098"/>
                        <a:pt x="1793174" y="1060981"/>
                        <a:pt x="1793173" y="1109593"/>
                      </a:cubicBezTo>
                      <a:cubicBezTo>
                        <a:pt x="1793174" y="1158206"/>
                        <a:pt x="1790047" y="1206089"/>
                        <a:pt x="1782887" y="1252909"/>
                      </a:cubicBezTo>
                      <a:lnTo>
                        <a:pt x="1537604" y="1331887"/>
                      </a:lnTo>
                      <a:cubicBezTo>
                        <a:pt x="1519916" y="1411149"/>
                        <a:pt x="1488663" y="1486842"/>
                        <a:pt x="1444212" y="1555429"/>
                      </a:cubicBezTo>
                      <a:lnTo>
                        <a:pt x="1562186" y="1785457"/>
                      </a:lnTo>
                      <a:lnTo>
                        <a:pt x="1541415" y="1809385"/>
                      </a:lnTo>
                      <a:cubicBezTo>
                        <a:pt x="1282525" y="1763268"/>
                        <a:pt x="1028742" y="1654791"/>
                        <a:pt x="802157" y="1490156"/>
                      </a:cubicBezTo>
                      <a:cubicBezTo>
                        <a:pt x="965712" y="1441296"/>
                        <a:pt x="1084035" y="1289263"/>
                        <a:pt x="1084035" y="1109593"/>
                      </a:cubicBezTo>
                      <a:cubicBezTo>
                        <a:pt x="1084035" y="888428"/>
                        <a:pt x="904746" y="709138"/>
                        <a:pt x="683580" y="709138"/>
                      </a:cubicBezTo>
                      <a:cubicBezTo>
                        <a:pt x="508801" y="709138"/>
                        <a:pt x="360173" y="821108"/>
                        <a:pt x="307122" y="977792"/>
                      </a:cubicBezTo>
                      <a:cubicBezTo>
                        <a:pt x="149161" y="745008"/>
                        <a:pt x="47166" y="492202"/>
                        <a:pt x="0" y="237686"/>
                      </a:cubicBezTo>
                      <a:cubicBezTo>
                        <a:pt x="2290" y="235086"/>
                        <a:pt x="4999" y="233030"/>
                        <a:pt x="7717" y="230988"/>
                      </a:cubicBezTo>
                      <a:lnTo>
                        <a:pt x="234405" y="347249"/>
                      </a:lnTo>
                      <a:cubicBezTo>
                        <a:pt x="239180" y="343592"/>
                        <a:pt x="244378" y="340602"/>
                        <a:pt x="249617" y="337656"/>
                      </a:cubicBezTo>
                      <a:cubicBezTo>
                        <a:pt x="317512" y="299488"/>
                        <a:pt x="388287" y="271234"/>
                        <a:pt x="461115" y="256103"/>
                      </a:cubicBezTo>
                      <a:close/>
                    </a:path>
                  </a:pathLst>
                </a:custGeom>
                <a:gradFill flip="none" rotWithShape="1">
                  <a:gsLst>
                    <a:gs pos="0">
                      <a:schemeClr val="bg1">
                        <a:alpha val="10000"/>
                      </a:schemeClr>
                    </a:gs>
                    <a:gs pos="100000">
                      <a:schemeClr val="bg1">
                        <a:alpha val="4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nvGrpSpPr>
              <p:cNvPr id="119" name="Group 118">
                <a:extLst>
                  <a:ext uri="{FF2B5EF4-FFF2-40B4-BE49-F238E27FC236}">
                    <a16:creationId xmlns:a16="http://schemas.microsoft.com/office/drawing/2014/main" id="{EE3FDCE1-7350-4D4F-B155-E1DF4AB611F6}"/>
                  </a:ext>
                </a:extLst>
              </p:cNvPr>
              <p:cNvGrpSpPr>
                <a:grpSpLocks noChangeAspect="1"/>
              </p:cNvGrpSpPr>
              <p:nvPr/>
            </p:nvGrpSpPr>
            <p:grpSpPr>
              <a:xfrm rot="21224235" flipH="1">
                <a:off x="2089332" y="1977636"/>
                <a:ext cx="1331963" cy="1298475"/>
                <a:chOff x="4275748" y="1323417"/>
                <a:chExt cx="2276420" cy="2219186"/>
              </a:xfrm>
              <a:effectLst>
                <a:outerShdw blurRad="63500" sx="102000" sy="102000" algn="ctr" rotWithShape="0">
                  <a:prstClr val="black">
                    <a:alpha val="40000"/>
                  </a:prstClr>
                </a:outerShdw>
              </a:effectLst>
            </p:grpSpPr>
            <p:sp>
              <p:nvSpPr>
                <p:cNvPr id="120" name="8-Point Star 18">
                  <a:extLst>
                    <a:ext uri="{FF2B5EF4-FFF2-40B4-BE49-F238E27FC236}">
                      <a16:creationId xmlns:a16="http://schemas.microsoft.com/office/drawing/2014/main" id="{7E8A936F-3334-455F-A6DD-294CE50355D8}"/>
                    </a:ext>
                  </a:extLst>
                </p:cNvPr>
                <p:cNvSpPr/>
                <p:nvPr/>
              </p:nvSpPr>
              <p:spPr>
                <a:xfrm rot="1200000">
                  <a:off x="4275748" y="1323417"/>
                  <a:ext cx="2219186" cy="2219186"/>
                </a:xfrm>
                <a:custGeom>
                  <a:avLst/>
                  <a:gdLst/>
                  <a:ahLst/>
                  <a:cxnLst/>
                  <a:rect l="l" t="t" r="r" b="b"/>
                  <a:pathLst>
                    <a:path w="3040380" h="3040380">
                      <a:moveTo>
                        <a:pt x="1520190" y="971550"/>
                      </a:moveTo>
                      <a:cubicBezTo>
                        <a:pt x="1217184" y="971550"/>
                        <a:pt x="971550" y="1217184"/>
                        <a:pt x="971550" y="1520190"/>
                      </a:cubicBezTo>
                      <a:cubicBezTo>
                        <a:pt x="971550" y="1823196"/>
                        <a:pt x="1217184" y="2068830"/>
                        <a:pt x="1520190" y="2068830"/>
                      </a:cubicBezTo>
                      <a:cubicBezTo>
                        <a:pt x="1823196" y="2068830"/>
                        <a:pt x="2068830" y="1823196"/>
                        <a:pt x="2068830" y="1520190"/>
                      </a:cubicBezTo>
                      <a:cubicBezTo>
                        <a:pt x="2068830" y="1217184"/>
                        <a:pt x="1823196" y="971550"/>
                        <a:pt x="1520190" y="971550"/>
                      </a:cubicBezTo>
                      <a:close/>
                      <a:moveTo>
                        <a:pt x="1520190" y="0"/>
                      </a:moveTo>
                      <a:cubicBezTo>
                        <a:pt x="1586792" y="0"/>
                        <a:pt x="1652393" y="4283"/>
                        <a:pt x="1716539" y="14094"/>
                      </a:cubicBezTo>
                      <a:lnTo>
                        <a:pt x="1824743" y="350145"/>
                      </a:lnTo>
                      <a:cubicBezTo>
                        <a:pt x="1933334" y="374378"/>
                        <a:pt x="2037036" y="417195"/>
                        <a:pt x="2131002" y="478094"/>
                      </a:cubicBezTo>
                      <a:lnTo>
                        <a:pt x="2446152" y="316463"/>
                      </a:lnTo>
                      <a:cubicBezTo>
                        <a:pt x="2551357" y="395501"/>
                        <a:pt x="2644879" y="489023"/>
                        <a:pt x="2723917" y="594229"/>
                      </a:cubicBezTo>
                      <a:lnTo>
                        <a:pt x="2564636" y="904796"/>
                      </a:lnTo>
                      <a:cubicBezTo>
                        <a:pt x="2569646" y="911341"/>
                        <a:pt x="2573744" y="918462"/>
                        <a:pt x="2577779" y="925640"/>
                      </a:cubicBezTo>
                      <a:cubicBezTo>
                        <a:pt x="2630072" y="1018660"/>
                        <a:pt x="2668781" y="1115626"/>
                        <a:pt x="2689512" y="1215405"/>
                      </a:cubicBezTo>
                      <a:lnTo>
                        <a:pt x="3026287" y="1323842"/>
                      </a:lnTo>
                      <a:cubicBezTo>
                        <a:pt x="3036097" y="1387988"/>
                        <a:pt x="3040380" y="1453589"/>
                        <a:pt x="3040380" y="1520190"/>
                      </a:cubicBezTo>
                      <a:cubicBezTo>
                        <a:pt x="3040380" y="1586792"/>
                        <a:pt x="3036097" y="1652393"/>
                        <a:pt x="3026287" y="1716539"/>
                      </a:cubicBezTo>
                      <a:lnTo>
                        <a:pt x="2690239" y="1824742"/>
                      </a:lnTo>
                      <a:cubicBezTo>
                        <a:pt x="2666005" y="1933335"/>
                        <a:pt x="2623188" y="2037037"/>
                        <a:pt x="2562287" y="2131005"/>
                      </a:cubicBezTo>
                      <a:lnTo>
                        <a:pt x="2723917" y="2446152"/>
                      </a:lnTo>
                      <a:cubicBezTo>
                        <a:pt x="2644879" y="2551357"/>
                        <a:pt x="2551357" y="2644879"/>
                        <a:pt x="2446151" y="2723917"/>
                      </a:cubicBezTo>
                      <a:lnTo>
                        <a:pt x="2135585" y="2564637"/>
                      </a:lnTo>
                      <a:cubicBezTo>
                        <a:pt x="2129042" y="2569647"/>
                        <a:pt x="2121921" y="2573744"/>
                        <a:pt x="2114744" y="2577779"/>
                      </a:cubicBezTo>
                      <a:cubicBezTo>
                        <a:pt x="2021723" y="2630072"/>
                        <a:pt x="1924755" y="2668781"/>
                        <a:pt x="1824976" y="2689511"/>
                      </a:cubicBezTo>
                      <a:lnTo>
                        <a:pt x="1716539" y="3026287"/>
                      </a:lnTo>
                      <a:cubicBezTo>
                        <a:pt x="1652393" y="3036097"/>
                        <a:pt x="1586792" y="3040380"/>
                        <a:pt x="1520190" y="3040380"/>
                      </a:cubicBezTo>
                      <a:cubicBezTo>
                        <a:pt x="1453589" y="3040380"/>
                        <a:pt x="1387987" y="3036097"/>
                        <a:pt x="1323841" y="3026287"/>
                      </a:cubicBezTo>
                      <a:lnTo>
                        <a:pt x="1215638" y="2690237"/>
                      </a:lnTo>
                      <a:cubicBezTo>
                        <a:pt x="1107045" y="2666005"/>
                        <a:pt x="1003344" y="2623186"/>
                        <a:pt x="909378" y="2562286"/>
                      </a:cubicBezTo>
                      <a:lnTo>
                        <a:pt x="594229" y="2723917"/>
                      </a:lnTo>
                      <a:cubicBezTo>
                        <a:pt x="489023" y="2644879"/>
                        <a:pt x="395501" y="2551357"/>
                        <a:pt x="316463" y="2446152"/>
                      </a:cubicBezTo>
                      <a:lnTo>
                        <a:pt x="475745" y="2135582"/>
                      </a:lnTo>
                      <a:cubicBezTo>
                        <a:pt x="470736" y="2129039"/>
                        <a:pt x="466639" y="2121919"/>
                        <a:pt x="462604" y="2114742"/>
                      </a:cubicBezTo>
                      <a:cubicBezTo>
                        <a:pt x="410311" y="2021723"/>
                        <a:pt x="371603" y="1924756"/>
                        <a:pt x="350872" y="1824977"/>
                      </a:cubicBezTo>
                      <a:lnTo>
                        <a:pt x="14094" y="1716539"/>
                      </a:lnTo>
                      <a:cubicBezTo>
                        <a:pt x="4283" y="1652393"/>
                        <a:pt x="0" y="1586792"/>
                        <a:pt x="0" y="1520190"/>
                      </a:cubicBezTo>
                      <a:cubicBezTo>
                        <a:pt x="0" y="1453589"/>
                        <a:pt x="4283" y="1387988"/>
                        <a:pt x="14093" y="1323841"/>
                      </a:cubicBezTo>
                      <a:lnTo>
                        <a:pt x="350147" y="1215637"/>
                      </a:lnTo>
                      <a:cubicBezTo>
                        <a:pt x="374379" y="1107046"/>
                        <a:pt x="417197" y="1003347"/>
                        <a:pt x="478096" y="909381"/>
                      </a:cubicBezTo>
                      <a:lnTo>
                        <a:pt x="316464" y="594228"/>
                      </a:lnTo>
                      <a:cubicBezTo>
                        <a:pt x="395501" y="489023"/>
                        <a:pt x="489023" y="395501"/>
                        <a:pt x="594229" y="316463"/>
                      </a:cubicBezTo>
                      <a:lnTo>
                        <a:pt x="904800" y="475746"/>
                      </a:lnTo>
                      <a:cubicBezTo>
                        <a:pt x="911343" y="470736"/>
                        <a:pt x="918463" y="466639"/>
                        <a:pt x="925641" y="462604"/>
                      </a:cubicBezTo>
                      <a:cubicBezTo>
                        <a:pt x="1018661" y="410311"/>
                        <a:pt x="1115626" y="371603"/>
                        <a:pt x="1215403" y="350873"/>
                      </a:cubicBezTo>
                      <a:lnTo>
                        <a:pt x="1323841" y="14093"/>
                      </a:lnTo>
                      <a:cubicBezTo>
                        <a:pt x="1387988" y="4283"/>
                        <a:pt x="1453589" y="0"/>
                        <a:pt x="15201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21" name="8-Point Star 6">
                  <a:extLst>
                    <a:ext uri="{FF2B5EF4-FFF2-40B4-BE49-F238E27FC236}">
                      <a16:creationId xmlns:a16="http://schemas.microsoft.com/office/drawing/2014/main" id="{73988229-7940-45B3-9C26-A2CC8DCA291B}"/>
                    </a:ext>
                  </a:extLst>
                </p:cNvPr>
                <p:cNvSpPr>
                  <a:spLocks noChangeAspect="1"/>
                </p:cNvSpPr>
                <p:nvPr/>
              </p:nvSpPr>
              <p:spPr>
                <a:xfrm rot="1200000">
                  <a:off x="4317462" y="1365131"/>
                  <a:ext cx="2135758" cy="2135758"/>
                </a:xfrm>
                <a:custGeom>
                  <a:avLst/>
                  <a:gdLst/>
                  <a:ahLst/>
                  <a:cxnLst/>
                  <a:rect l="l" t="t" r="r" b="b"/>
                  <a:pathLst>
                    <a:path w="1874520" h="1874520">
                      <a:moveTo>
                        <a:pt x="739496" y="595923"/>
                      </a:moveTo>
                      <a:cubicBezTo>
                        <a:pt x="550981" y="705145"/>
                        <a:pt x="486701" y="946509"/>
                        <a:pt x="595923" y="1135024"/>
                      </a:cubicBezTo>
                      <a:cubicBezTo>
                        <a:pt x="705145" y="1323539"/>
                        <a:pt x="946509" y="1387819"/>
                        <a:pt x="1135024" y="1278597"/>
                      </a:cubicBezTo>
                      <a:cubicBezTo>
                        <a:pt x="1323539" y="1169375"/>
                        <a:pt x="1387819" y="928011"/>
                        <a:pt x="1278597" y="739496"/>
                      </a:cubicBezTo>
                      <a:cubicBezTo>
                        <a:pt x="1169375" y="550981"/>
                        <a:pt x="928011" y="486701"/>
                        <a:pt x="739496" y="595923"/>
                      </a:cubicBezTo>
                      <a:close/>
                      <a:moveTo>
                        <a:pt x="349309" y="212809"/>
                      </a:moveTo>
                      <a:lnTo>
                        <a:pt x="549487" y="318071"/>
                      </a:lnTo>
                      <a:cubicBezTo>
                        <a:pt x="558730" y="311181"/>
                        <a:pt x="568662" y="305287"/>
                        <a:pt x="578782" y="299598"/>
                      </a:cubicBezTo>
                      <a:cubicBezTo>
                        <a:pt x="640907" y="264673"/>
                        <a:pt x="705951" y="239798"/>
                        <a:pt x="772822" y="227822"/>
                      </a:cubicBezTo>
                      <a:lnTo>
                        <a:pt x="842125" y="4804"/>
                      </a:lnTo>
                      <a:lnTo>
                        <a:pt x="937260" y="0"/>
                      </a:lnTo>
                      <a:cubicBezTo>
                        <a:pt x="969377" y="0"/>
                        <a:pt x="1001116" y="1615"/>
                        <a:pt x="1032398" y="4804"/>
                      </a:cubicBezTo>
                      <a:lnTo>
                        <a:pt x="1101417" y="226909"/>
                      </a:lnTo>
                      <a:cubicBezTo>
                        <a:pt x="1180333" y="242653"/>
                        <a:pt x="1255615" y="273607"/>
                        <a:pt x="1322618" y="319342"/>
                      </a:cubicBezTo>
                      <a:lnTo>
                        <a:pt x="1525213" y="212810"/>
                      </a:lnTo>
                      <a:cubicBezTo>
                        <a:pt x="1578197" y="250355"/>
                        <a:pt x="1624168" y="296326"/>
                        <a:pt x="1661713" y="349310"/>
                      </a:cubicBezTo>
                      <a:lnTo>
                        <a:pt x="1556452" y="549486"/>
                      </a:lnTo>
                      <a:cubicBezTo>
                        <a:pt x="1563341" y="558729"/>
                        <a:pt x="1569235" y="568662"/>
                        <a:pt x="1574924" y="578781"/>
                      </a:cubicBezTo>
                      <a:cubicBezTo>
                        <a:pt x="1609849" y="640906"/>
                        <a:pt x="1634724" y="705951"/>
                        <a:pt x="1646701" y="772822"/>
                      </a:cubicBezTo>
                      <a:lnTo>
                        <a:pt x="1869716" y="842124"/>
                      </a:lnTo>
                      <a:lnTo>
                        <a:pt x="1874520" y="937260"/>
                      </a:lnTo>
                      <a:cubicBezTo>
                        <a:pt x="1874520" y="969377"/>
                        <a:pt x="1872905" y="1001117"/>
                        <a:pt x="1869716" y="1032399"/>
                      </a:cubicBezTo>
                      <a:lnTo>
                        <a:pt x="1647613" y="1101417"/>
                      </a:lnTo>
                      <a:cubicBezTo>
                        <a:pt x="1631869" y="1180333"/>
                        <a:pt x="1600915" y="1255615"/>
                        <a:pt x="1555180" y="1322618"/>
                      </a:cubicBezTo>
                      <a:lnTo>
                        <a:pt x="1661712" y="1525211"/>
                      </a:lnTo>
                      <a:cubicBezTo>
                        <a:pt x="1624167" y="1578195"/>
                        <a:pt x="1578196" y="1624166"/>
                        <a:pt x="1525211" y="1661712"/>
                      </a:cubicBezTo>
                      <a:lnTo>
                        <a:pt x="1325036" y="1556451"/>
                      </a:lnTo>
                      <a:cubicBezTo>
                        <a:pt x="1315793" y="1563341"/>
                        <a:pt x="1305860" y="1569235"/>
                        <a:pt x="1295741" y="1574924"/>
                      </a:cubicBezTo>
                      <a:cubicBezTo>
                        <a:pt x="1233616" y="1609849"/>
                        <a:pt x="1168571" y="1634724"/>
                        <a:pt x="1101700" y="1646700"/>
                      </a:cubicBezTo>
                      <a:lnTo>
                        <a:pt x="1032398" y="1869716"/>
                      </a:lnTo>
                      <a:lnTo>
                        <a:pt x="937260" y="1874520"/>
                      </a:lnTo>
                      <a:cubicBezTo>
                        <a:pt x="905144" y="1874520"/>
                        <a:pt x="873405" y="1872905"/>
                        <a:pt x="842124" y="1869716"/>
                      </a:cubicBezTo>
                      <a:lnTo>
                        <a:pt x="773105" y="1647612"/>
                      </a:lnTo>
                      <a:cubicBezTo>
                        <a:pt x="694189" y="1631869"/>
                        <a:pt x="618908" y="1600914"/>
                        <a:pt x="551905" y="1555180"/>
                      </a:cubicBezTo>
                      <a:lnTo>
                        <a:pt x="349310" y="1661713"/>
                      </a:lnTo>
                      <a:cubicBezTo>
                        <a:pt x="296326" y="1624168"/>
                        <a:pt x="250355" y="1578197"/>
                        <a:pt x="212810" y="1525212"/>
                      </a:cubicBezTo>
                      <a:lnTo>
                        <a:pt x="318071" y="1325035"/>
                      </a:lnTo>
                      <a:cubicBezTo>
                        <a:pt x="311181" y="1315792"/>
                        <a:pt x="305287" y="1305860"/>
                        <a:pt x="299598" y="1295740"/>
                      </a:cubicBezTo>
                      <a:cubicBezTo>
                        <a:pt x="264673" y="1233616"/>
                        <a:pt x="239799" y="1168571"/>
                        <a:pt x="227822" y="1101700"/>
                      </a:cubicBezTo>
                      <a:lnTo>
                        <a:pt x="4804" y="1032398"/>
                      </a:lnTo>
                      <a:lnTo>
                        <a:pt x="0" y="937260"/>
                      </a:lnTo>
                      <a:cubicBezTo>
                        <a:pt x="0" y="905144"/>
                        <a:pt x="1616" y="873405"/>
                        <a:pt x="4804" y="842124"/>
                      </a:cubicBezTo>
                      <a:lnTo>
                        <a:pt x="226910" y="773105"/>
                      </a:lnTo>
                      <a:cubicBezTo>
                        <a:pt x="242653" y="694189"/>
                        <a:pt x="273608" y="618908"/>
                        <a:pt x="319342" y="551905"/>
                      </a:cubicBezTo>
                      <a:lnTo>
                        <a:pt x="212809" y="349309"/>
                      </a:lnTo>
                      <a:cubicBezTo>
                        <a:pt x="250354" y="296325"/>
                        <a:pt x="296325" y="250354"/>
                        <a:pt x="349309" y="212809"/>
                      </a:cubicBezTo>
                      <a:close/>
                    </a:path>
                  </a:pathLst>
                </a:custGeom>
                <a:gradFill flip="none" rotWithShape="1">
                  <a:gsLst>
                    <a:gs pos="0">
                      <a:schemeClr val="tx2">
                        <a:lumMod val="60000"/>
                        <a:lumOff val="40000"/>
                      </a:schemeClr>
                    </a:gs>
                    <a:gs pos="10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2" name="8-Point Star 18">
                  <a:extLst>
                    <a:ext uri="{FF2B5EF4-FFF2-40B4-BE49-F238E27FC236}">
                      <a16:creationId xmlns:a16="http://schemas.microsoft.com/office/drawing/2014/main" id="{1D685BE8-4C3B-4F89-8BF0-181AC7D3AE48}"/>
                    </a:ext>
                  </a:extLst>
                </p:cNvPr>
                <p:cNvSpPr/>
                <p:nvPr/>
              </p:nvSpPr>
              <p:spPr>
                <a:xfrm rot="1200000">
                  <a:off x="4758995" y="1408628"/>
                  <a:ext cx="1793173" cy="1809385"/>
                </a:xfrm>
                <a:custGeom>
                  <a:avLst/>
                  <a:gdLst/>
                  <a:ahLst/>
                  <a:cxnLst/>
                  <a:rect l="l" t="t" r="r" b="b"/>
                  <a:pathLst>
                    <a:path w="1793173" h="1809385">
                      <a:moveTo>
                        <a:pt x="540264" y="10286"/>
                      </a:moveTo>
                      <a:lnTo>
                        <a:pt x="683581" y="0"/>
                      </a:lnTo>
                      <a:cubicBezTo>
                        <a:pt x="732193" y="0"/>
                        <a:pt x="780076" y="3126"/>
                        <a:pt x="826897" y="10287"/>
                      </a:cubicBezTo>
                      <a:lnTo>
                        <a:pt x="905875" y="255572"/>
                      </a:lnTo>
                      <a:cubicBezTo>
                        <a:pt x="985136" y="273260"/>
                        <a:pt x="1060829" y="304512"/>
                        <a:pt x="1129415" y="348963"/>
                      </a:cubicBezTo>
                      <a:lnTo>
                        <a:pt x="1359444" y="230987"/>
                      </a:lnTo>
                      <a:cubicBezTo>
                        <a:pt x="1436234" y="288678"/>
                        <a:pt x="1504495" y="356940"/>
                        <a:pt x="1562186" y="433730"/>
                      </a:cubicBezTo>
                      <a:lnTo>
                        <a:pt x="1445926" y="660414"/>
                      </a:lnTo>
                      <a:cubicBezTo>
                        <a:pt x="1449583" y="665192"/>
                        <a:pt x="1452574" y="670389"/>
                        <a:pt x="1455519" y="675628"/>
                      </a:cubicBezTo>
                      <a:cubicBezTo>
                        <a:pt x="1493688" y="743524"/>
                        <a:pt x="1521942" y="814300"/>
                        <a:pt x="1537074" y="887129"/>
                      </a:cubicBezTo>
                      <a:lnTo>
                        <a:pt x="1782887" y="966278"/>
                      </a:lnTo>
                      <a:cubicBezTo>
                        <a:pt x="1790047" y="1013098"/>
                        <a:pt x="1793174" y="1060981"/>
                        <a:pt x="1793173" y="1109593"/>
                      </a:cubicBezTo>
                      <a:cubicBezTo>
                        <a:pt x="1793174" y="1158206"/>
                        <a:pt x="1790047" y="1206089"/>
                        <a:pt x="1782887" y="1252909"/>
                      </a:cubicBezTo>
                      <a:lnTo>
                        <a:pt x="1537604" y="1331887"/>
                      </a:lnTo>
                      <a:cubicBezTo>
                        <a:pt x="1519916" y="1411149"/>
                        <a:pt x="1488663" y="1486842"/>
                        <a:pt x="1444212" y="1555429"/>
                      </a:cubicBezTo>
                      <a:lnTo>
                        <a:pt x="1562186" y="1785457"/>
                      </a:lnTo>
                      <a:lnTo>
                        <a:pt x="1541415" y="1809385"/>
                      </a:lnTo>
                      <a:cubicBezTo>
                        <a:pt x="1282525" y="1763268"/>
                        <a:pt x="1028742" y="1654791"/>
                        <a:pt x="802157" y="1490156"/>
                      </a:cubicBezTo>
                      <a:cubicBezTo>
                        <a:pt x="965712" y="1441296"/>
                        <a:pt x="1084035" y="1289263"/>
                        <a:pt x="1084035" y="1109593"/>
                      </a:cubicBezTo>
                      <a:cubicBezTo>
                        <a:pt x="1084035" y="888428"/>
                        <a:pt x="904746" y="709138"/>
                        <a:pt x="683580" y="709138"/>
                      </a:cubicBezTo>
                      <a:cubicBezTo>
                        <a:pt x="508801" y="709138"/>
                        <a:pt x="360173" y="821108"/>
                        <a:pt x="307122" y="977792"/>
                      </a:cubicBezTo>
                      <a:cubicBezTo>
                        <a:pt x="149161" y="745008"/>
                        <a:pt x="47166" y="492202"/>
                        <a:pt x="0" y="237686"/>
                      </a:cubicBezTo>
                      <a:cubicBezTo>
                        <a:pt x="2290" y="235086"/>
                        <a:pt x="4999" y="233030"/>
                        <a:pt x="7717" y="230988"/>
                      </a:cubicBezTo>
                      <a:lnTo>
                        <a:pt x="234405" y="347249"/>
                      </a:lnTo>
                      <a:cubicBezTo>
                        <a:pt x="239180" y="343592"/>
                        <a:pt x="244378" y="340602"/>
                        <a:pt x="249617" y="337656"/>
                      </a:cubicBezTo>
                      <a:cubicBezTo>
                        <a:pt x="317512" y="299488"/>
                        <a:pt x="388287" y="271234"/>
                        <a:pt x="461115" y="256103"/>
                      </a:cubicBezTo>
                      <a:close/>
                    </a:path>
                  </a:pathLst>
                </a:custGeom>
                <a:gradFill flip="none" rotWithShape="1">
                  <a:gsLst>
                    <a:gs pos="0">
                      <a:schemeClr val="bg1">
                        <a:alpha val="10000"/>
                      </a:schemeClr>
                    </a:gs>
                    <a:gs pos="100000">
                      <a:schemeClr val="bg1">
                        <a:alpha val="4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grpSp>
          <p:nvGrpSpPr>
            <p:cNvPr id="128" name="Group 127">
              <a:extLst>
                <a:ext uri="{FF2B5EF4-FFF2-40B4-BE49-F238E27FC236}">
                  <a16:creationId xmlns:a16="http://schemas.microsoft.com/office/drawing/2014/main" id="{CA03DFC1-19A9-407E-8633-974CB672EDF5}"/>
                </a:ext>
              </a:extLst>
            </p:cNvPr>
            <p:cNvGrpSpPr>
              <a:grpSpLocks noChangeAspect="1"/>
            </p:cNvGrpSpPr>
            <p:nvPr/>
          </p:nvGrpSpPr>
          <p:grpSpPr>
            <a:xfrm rot="21224235" flipH="1">
              <a:off x="10793187" y="2012384"/>
              <a:ext cx="1331963" cy="1298475"/>
              <a:chOff x="4275748" y="1323417"/>
              <a:chExt cx="2276420" cy="2219186"/>
            </a:xfrm>
            <a:effectLst>
              <a:outerShdw blurRad="63500" sx="102000" sy="102000" algn="ctr" rotWithShape="0">
                <a:prstClr val="black">
                  <a:alpha val="40000"/>
                </a:prstClr>
              </a:outerShdw>
            </a:effectLst>
          </p:grpSpPr>
          <p:sp>
            <p:nvSpPr>
              <p:cNvPr id="129" name="8-Point Star 18">
                <a:extLst>
                  <a:ext uri="{FF2B5EF4-FFF2-40B4-BE49-F238E27FC236}">
                    <a16:creationId xmlns:a16="http://schemas.microsoft.com/office/drawing/2014/main" id="{CFB4423D-BF50-4739-9F8A-DC461551799D}"/>
                  </a:ext>
                </a:extLst>
              </p:cNvPr>
              <p:cNvSpPr/>
              <p:nvPr/>
            </p:nvSpPr>
            <p:spPr>
              <a:xfrm rot="1200000">
                <a:off x="4275748" y="1323417"/>
                <a:ext cx="2219186" cy="2219186"/>
              </a:xfrm>
              <a:custGeom>
                <a:avLst/>
                <a:gdLst/>
                <a:ahLst/>
                <a:cxnLst/>
                <a:rect l="l" t="t" r="r" b="b"/>
                <a:pathLst>
                  <a:path w="3040380" h="3040380">
                    <a:moveTo>
                      <a:pt x="1520190" y="971550"/>
                    </a:moveTo>
                    <a:cubicBezTo>
                      <a:pt x="1217184" y="971550"/>
                      <a:pt x="971550" y="1217184"/>
                      <a:pt x="971550" y="1520190"/>
                    </a:cubicBezTo>
                    <a:cubicBezTo>
                      <a:pt x="971550" y="1823196"/>
                      <a:pt x="1217184" y="2068830"/>
                      <a:pt x="1520190" y="2068830"/>
                    </a:cubicBezTo>
                    <a:cubicBezTo>
                      <a:pt x="1823196" y="2068830"/>
                      <a:pt x="2068830" y="1823196"/>
                      <a:pt x="2068830" y="1520190"/>
                    </a:cubicBezTo>
                    <a:cubicBezTo>
                      <a:pt x="2068830" y="1217184"/>
                      <a:pt x="1823196" y="971550"/>
                      <a:pt x="1520190" y="971550"/>
                    </a:cubicBezTo>
                    <a:close/>
                    <a:moveTo>
                      <a:pt x="1520190" y="0"/>
                    </a:moveTo>
                    <a:cubicBezTo>
                      <a:pt x="1586792" y="0"/>
                      <a:pt x="1652393" y="4283"/>
                      <a:pt x="1716539" y="14094"/>
                    </a:cubicBezTo>
                    <a:lnTo>
                      <a:pt x="1824743" y="350145"/>
                    </a:lnTo>
                    <a:cubicBezTo>
                      <a:pt x="1933334" y="374378"/>
                      <a:pt x="2037036" y="417195"/>
                      <a:pt x="2131002" y="478094"/>
                    </a:cubicBezTo>
                    <a:lnTo>
                      <a:pt x="2446152" y="316463"/>
                    </a:lnTo>
                    <a:cubicBezTo>
                      <a:pt x="2551357" y="395501"/>
                      <a:pt x="2644879" y="489023"/>
                      <a:pt x="2723917" y="594229"/>
                    </a:cubicBezTo>
                    <a:lnTo>
                      <a:pt x="2564636" y="904796"/>
                    </a:lnTo>
                    <a:cubicBezTo>
                      <a:pt x="2569646" y="911341"/>
                      <a:pt x="2573744" y="918462"/>
                      <a:pt x="2577779" y="925640"/>
                    </a:cubicBezTo>
                    <a:cubicBezTo>
                      <a:pt x="2630072" y="1018660"/>
                      <a:pt x="2668781" y="1115626"/>
                      <a:pt x="2689512" y="1215405"/>
                    </a:cubicBezTo>
                    <a:lnTo>
                      <a:pt x="3026287" y="1323842"/>
                    </a:lnTo>
                    <a:cubicBezTo>
                      <a:pt x="3036097" y="1387988"/>
                      <a:pt x="3040380" y="1453589"/>
                      <a:pt x="3040380" y="1520190"/>
                    </a:cubicBezTo>
                    <a:cubicBezTo>
                      <a:pt x="3040380" y="1586792"/>
                      <a:pt x="3036097" y="1652393"/>
                      <a:pt x="3026287" y="1716539"/>
                    </a:cubicBezTo>
                    <a:lnTo>
                      <a:pt x="2690239" y="1824742"/>
                    </a:lnTo>
                    <a:cubicBezTo>
                      <a:pt x="2666005" y="1933335"/>
                      <a:pt x="2623188" y="2037037"/>
                      <a:pt x="2562287" y="2131005"/>
                    </a:cubicBezTo>
                    <a:lnTo>
                      <a:pt x="2723917" y="2446152"/>
                    </a:lnTo>
                    <a:cubicBezTo>
                      <a:pt x="2644879" y="2551357"/>
                      <a:pt x="2551357" y="2644879"/>
                      <a:pt x="2446151" y="2723917"/>
                    </a:cubicBezTo>
                    <a:lnTo>
                      <a:pt x="2135585" y="2564637"/>
                    </a:lnTo>
                    <a:cubicBezTo>
                      <a:pt x="2129042" y="2569647"/>
                      <a:pt x="2121921" y="2573744"/>
                      <a:pt x="2114744" y="2577779"/>
                    </a:cubicBezTo>
                    <a:cubicBezTo>
                      <a:pt x="2021723" y="2630072"/>
                      <a:pt x="1924755" y="2668781"/>
                      <a:pt x="1824976" y="2689511"/>
                    </a:cubicBezTo>
                    <a:lnTo>
                      <a:pt x="1716539" y="3026287"/>
                    </a:lnTo>
                    <a:cubicBezTo>
                      <a:pt x="1652393" y="3036097"/>
                      <a:pt x="1586792" y="3040380"/>
                      <a:pt x="1520190" y="3040380"/>
                    </a:cubicBezTo>
                    <a:cubicBezTo>
                      <a:pt x="1453589" y="3040380"/>
                      <a:pt x="1387987" y="3036097"/>
                      <a:pt x="1323841" y="3026287"/>
                    </a:cubicBezTo>
                    <a:lnTo>
                      <a:pt x="1215638" y="2690237"/>
                    </a:lnTo>
                    <a:cubicBezTo>
                      <a:pt x="1107045" y="2666005"/>
                      <a:pt x="1003344" y="2623186"/>
                      <a:pt x="909378" y="2562286"/>
                    </a:cubicBezTo>
                    <a:lnTo>
                      <a:pt x="594229" y="2723917"/>
                    </a:lnTo>
                    <a:cubicBezTo>
                      <a:pt x="489023" y="2644879"/>
                      <a:pt x="395501" y="2551357"/>
                      <a:pt x="316463" y="2446152"/>
                    </a:cubicBezTo>
                    <a:lnTo>
                      <a:pt x="475745" y="2135582"/>
                    </a:lnTo>
                    <a:cubicBezTo>
                      <a:pt x="470736" y="2129039"/>
                      <a:pt x="466639" y="2121919"/>
                      <a:pt x="462604" y="2114742"/>
                    </a:cubicBezTo>
                    <a:cubicBezTo>
                      <a:pt x="410311" y="2021723"/>
                      <a:pt x="371603" y="1924756"/>
                      <a:pt x="350872" y="1824977"/>
                    </a:cubicBezTo>
                    <a:lnTo>
                      <a:pt x="14094" y="1716539"/>
                    </a:lnTo>
                    <a:cubicBezTo>
                      <a:pt x="4283" y="1652393"/>
                      <a:pt x="0" y="1586792"/>
                      <a:pt x="0" y="1520190"/>
                    </a:cubicBezTo>
                    <a:cubicBezTo>
                      <a:pt x="0" y="1453589"/>
                      <a:pt x="4283" y="1387988"/>
                      <a:pt x="14093" y="1323841"/>
                    </a:cubicBezTo>
                    <a:lnTo>
                      <a:pt x="350147" y="1215637"/>
                    </a:lnTo>
                    <a:cubicBezTo>
                      <a:pt x="374379" y="1107046"/>
                      <a:pt x="417197" y="1003347"/>
                      <a:pt x="478096" y="909381"/>
                    </a:cubicBezTo>
                    <a:lnTo>
                      <a:pt x="316464" y="594228"/>
                    </a:lnTo>
                    <a:cubicBezTo>
                      <a:pt x="395501" y="489023"/>
                      <a:pt x="489023" y="395501"/>
                      <a:pt x="594229" y="316463"/>
                    </a:cubicBezTo>
                    <a:lnTo>
                      <a:pt x="904800" y="475746"/>
                    </a:lnTo>
                    <a:cubicBezTo>
                      <a:pt x="911343" y="470736"/>
                      <a:pt x="918463" y="466639"/>
                      <a:pt x="925641" y="462604"/>
                    </a:cubicBezTo>
                    <a:cubicBezTo>
                      <a:pt x="1018661" y="410311"/>
                      <a:pt x="1115626" y="371603"/>
                      <a:pt x="1215403" y="350873"/>
                    </a:cubicBezTo>
                    <a:lnTo>
                      <a:pt x="1323841" y="14093"/>
                    </a:lnTo>
                    <a:cubicBezTo>
                      <a:pt x="1387988" y="4283"/>
                      <a:pt x="1453589" y="0"/>
                      <a:pt x="15201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130" name="8-Point Star 6">
                <a:extLst>
                  <a:ext uri="{FF2B5EF4-FFF2-40B4-BE49-F238E27FC236}">
                    <a16:creationId xmlns:a16="http://schemas.microsoft.com/office/drawing/2014/main" id="{43994305-F217-4A47-BE37-BF1F18ED400F}"/>
                  </a:ext>
                </a:extLst>
              </p:cNvPr>
              <p:cNvSpPr>
                <a:spLocks noChangeAspect="1"/>
              </p:cNvSpPr>
              <p:nvPr/>
            </p:nvSpPr>
            <p:spPr>
              <a:xfrm rot="1200000">
                <a:off x="4317462" y="1365131"/>
                <a:ext cx="2135758" cy="2135758"/>
              </a:xfrm>
              <a:custGeom>
                <a:avLst/>
                <a:gdLst/>
                <a:ahLst/>
                <a:cxnLst/>
                <a:rect l="l" t="t" r="r" b="b"/>
                <a:pathLst>
                  <a:path w="1874520" h="1874520">
                    <a:moveTo>
                      <a:pt x="739496" y="595923"/>
                    </a:moveTo>
                    <a:cubicBezTo>
                      <a:pt x="550981" y="705145"/>
                      <a:pt x="486701" y="946509"/>
                      <a:pt x="595923" y="1135024"/>
                    </a:cubicBezTo>
                    <a:cubicBezTo>
                      <a:pt x="705145" y="1323539"/>
                      <a:pt x="946509" y="1387819"/>
                      <a:pt x="1135024" y="1278597"/>
                    </a:cubicBezTo>
                    <a:cubicBezTo>
                      <a:pt x="1323539" y="1169375"/>
                      <a:pt x="1387819" y="928011"/>
                      <a:pt x="1278597" y="739496"/>
                    </a:cubicBezTo>
                    <a:cubicBezTo>
                      <a:pt x="1169375" y="550981"/>
                      <a:pt x="928011" y="486701"/>
                      <a:pt x="739496" y="595923"/>
                    </a:cubicBezTo>
                    <a:close/>
                    <a:moveTo>
                      <a:pt x="349309" y="212809"/>
                    </a:moveTo>
                    <a:lnTo>
                      <a:pt x="549487" y="318071"/>
                    </a:lnTo>
                    <a:cubicBezTo>
                      <a:pt x="558730" y="311181"/>
                      <a:pt x="568662" y="305287"/>
                      <a:pt x="578782" y="299598"/>
                    </a:cubicBezTo>
                    <a:cubicBezTo>
                      <a:pt x="640907" y="264673"/>
                      <a:pt x="705951" y="239798"/>
                      <a:pt x="772822" y="227822"/>
                    </a:cubicBezTo>
                    <a:lnTo>
                      <a:pt x="842125" y="4804"/>
                    </a:lnTo>
                    <a:lnTo>
                      <a:pt x="937260" y="0"/>
                    </a:lnTo>
                    <a:cubicBezTo>
                      <a:pt x="969377" y="0"/>
                      <a:pt x="1001116" y="1615"/>
                      <a:pt x="1032398" y="4804"/>
                    </a:cubicBezTo>
                    <a:lnTo>
                      <a:pt x="1101417" y="226909"/>
                    </a:lnTo>
                    <a:cubicBezTo>
                      <a:pt x="1180333" y="242653"/>
                      <a:pt x="1255615" y="273607"/>
                      <a:pt x="1322618" y="319342"/>
                    </a:cubicBezTo>
                    <a:lnTo>
                      <a:pt x="1525213" y="212810"/>
                    </a:lnTo>
                    <a:cubicBezTo>
                      <a:pt x="1578197" y="250355"/>
                      <a:pt x="1624168" y="296326"/>
                      <a:pt x="1661713" y="349310"/>
                    </a:cubicBezTo>
                    <a:lnTo>
                      <a:pt x="1556452" y="549486"/>
                    </a:lnTo>
                    <a:cubicBezTo>
                      <a:pt x="1563341" y="558729"/>
                      <a:pt x="1569235" y="568662"/>
                      <a:pt x="1574924" y="578781"/>
                    </a:cubicBezTo>
                    <a:cubicBezTo>
                      <a:pt x="1609849" y="640906"/>
                      <a:pt x="1634724" y="705951"/>
                      <a:pt x="1646701" y="772822"/>
                    </a:cubicBezTo>
                    <a:lnTo>
                      <a:pt x="1869716" y="842124"/>
                    </a:lnTo>
                    <a:lnTo>
                      <a:pt x="1874520" y="937260"/>
                    </a:lnTo>
                    <a:cubicBezTo>
                      <a:pt x="1874520" y="969377"/>
                      <a:pt x="1872905" y="1001117"/>
                      <a:pt x="1869716" y="1032399"/>
                    </a:cubicBezTo>
                    <a:lnTo>
                      <a:pt x="1647613" y="1101417"/>
                    </a:lnTo>
                    <a:cubicBezTo>
                      <a:pt x="1631869" y="1180333"/>
                      <a:pt x="1600915" y="1255615"/>
                      <a:pt x="1555180" y="1322618"/>
                    </a:cubicBezTo>
                    <a:lnTo>
                      <a:pt x="1661712" y="1525211"/>
                    </a:lnTo>
                    <a:cubicBezTo>
                      <a:pt x="1624167" y="1578195"/>
                      <a:pt x="1578196" y="1624166"/>
                      <a:pt x="1525211" y="1661712"/>
                    </a:cubicBezTo>
                    <a:lnTo>
                      <a:pt x="1325036" y="1556451"/>
                    </a:lnTo>
                    <a:cubicBezTo>
                      <a:pt x="1315793" y="1563341"/>
                      <a:pt x="1305860" y="1569235"/>
                      <a:pt x="1295741" y="1574924"/>
                    </a:cubicBezTo>
                    <a:cubicBezTo>
                      <a:pt x="1233616" y="1609849"/>
                      <a:pt x="1168571" y="1634724"/>
                      <a:pt x="1101700" y="1646700"/>
                    </a:cubicBezTo>
                    <a:lnTo>
                      <a:pt x="1032398" y="1869716"/>
                    </a:lnTo>
                    <a:lnTo>
                      <a:pt x="937260" y="1874520"/>
                    </a:lnTo>
                    <a:cubicBezTo>
                      <a:pt x="905144" y="1874520"/>
                      <a:pt x="873405" y="1872905"/>
                      <a:pt x="842124" y="1869716"/>
                    </a:cubicBezTo>
                    <a:lnTo>
                      <a:pt x="773105" y="1647612"/>
                    </a:lnTo>
                    <a:cubicBezTo>
                      <a:pt x="694189" y="1631869"/>
                      <a:pt x="618908" y="1600914"/>
                      <a:pt x="551905" y="1555180"/>
                    </a:cubicBezTo>
                    <a:lnTo>
                      <a:pt x="349310" y="1661713"/>
                    </a:lnTo>
                    <a:cubicBezTo>
                      <a:pt x="296326" y="1624168"/>
                      <a:pt x="250355" y="1578197"/>
                      <a:pt x="212810" y="1525212"/>
                    </a:cubicBezTo>
                    <a:lnTo>
                      <a:pt x="318071" y="1325035"/>
                    </a:lnTo>
                    <a:cubicBezTo>
                      <a:pt x="311181" y="1315792"/>
                      <a:pt x="305287" y="1305860"/>
                      <a:pt x="299598" y="1295740"/>
                    </a:cubicBezTo>
                    <a:cubicBezTo>
                      <a:pt x="264673" y="1233616"/>
                      <a:pt x="239799" y="1168571"/>
                      <a:pt x="227822" y="1101700"/>
                    </a:cubicBezTo>
                    <a:lnTo>
                      <a:pt x="4804" y="1032398"/>
                    </a:lnTo>
                    <a:lnTo>
                      <a:pt x="0" y="937260"/>
                    </a:lnTo>
                    <a:cubicBezTo>
                      <a:pt x="0" y="905144"/>
                      <a:pt x="1616" y="873405"/>
                      <a:pt x="4804" y="842124"/>
                    </a:cubicBezTo>
                    <a:lnTo>
                      <a:pt x="226910" y="773105"/>
                    </a:lnTo>
                    <a:cubicBezTo>
                      <a:pt x="242653" y="694189"/>
                      <a:pt x="273608" y="618908"/>
                      <a:pt x="319342" y="551905"/>
                    </a:cubicBezTo>
                    <a:lnTo>
                      <a:pt x="212809" y="349309"/>
                    </a:lnTo>
                    <a:cubicBezTo>
                      <a:pt x="250354" y="296325"/>
                      <a:pt x="296325" y="250354"/>
                      <a:pt x="349309" y="212809"/>
                    </a:cubicBezTo>
                    <a:close/>
                  </a:path>
                </a:pathLst>
              </a:custGeom>
              <a:gradFill flip="none" rotWithShape="1">
                <a:gsLst>
                  <a:gs pos="0">
                    <a:schemeClr val="tx2">
                      <a:lumMod val="60000"/>
                      <a:lumOff val="40000"/>
                    </a:schemeClr>
                  </a:gs>
                  <a:gs pos="10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1" name="8-Point Star 18">
                <a:extLst>
                  <a:ext uri="{FF2B5EF4-FFF2-40B4-BE49-F238E27FC236}">
                    <a16:creationId xmlns:a16="http://schemas.microsoft.com/office/drawing/2014/main" id="{26C4AC28-6841-4A05-BA7C-FC784866EA5D}"/>
                  </a:ext>
                </a:extLst>
              </p:cNvPr>
              <p:cNvSpPr/>
              <p:nvPr/>
            </p:nvSpPr>
            <p:spPr>
              <a:xfrm rot="1200000">
                <a:off x="4758995" y="1408628"/>
                <a:ext cx="1793173" cy="1809385"/>
              </a:xfrm>
              <a:custGeom>
                <a:avLst/>
                <a:gdLst/>
                <a:ahLst/>
                <a:cxnLst/>
                <a:rect l="l" t="t" r="r" b="b"/>
                <a:pathLst>
                  <a:path w="1793173" h="1809385">
                    <a:moveTo>
                      <a:pt x="540264" y="10286"/>
                    </a:moveTo>
                    <a:lnTo>
                      <a:pt x="683581" y="0"/>
                    </a:lnTo>
                    <a:cubicBezTo>
                      <a:pt x="732193" y="0"/>
                      <a:pt x="780076" y="3126"/>
                      <a:pt x="826897" y="10287"/>
                    </a:cubicBezTo>
                    <a:lnTo>
                      <a:pt x="905875" y="255572"/>
                    </a:lnTo>
                    <a:cubicBezTo>
                      <a:pt x="985136" y="273260"/>
                      <a:pt x="1060829" y="304512"/>
                      <a:pt x="1129415" y="348963"/>
                    </a:cubicBezTo>
                    <a:lnTo>
                      <a:pt x="1359444" y="230987"/>
                    </a:lnTo>
                    <a:cubicBezTo>
                      <a:pt x="1436234" y="288678"/>
                      <a:pt x="1504495" y="356940"/>
                      <a:pt x="1562186" y="433730"/>
                    </a:cubicBezTo>
                    <a:lnTo>
                      <a:pt x="1445926" y="660414"/>
                    </a:lnTo>
                    <a:cubicBezTo>
                      <a:pt x="1449583" y="665192"/>
                      <a:pt x="1452574" y="670389"/>
                      <a:pt x="1455519" y="675628"/>
                    </a:cubicBezTo>
                    <a:cubicBezTo>
                      <a:pt x="1493688" y="743524"/>
                      <a:pt x="1521942" y="814300"/>
                      <a:pt x="1537074" y="887129"/>
                    </a:cubicBezTo>
                    <a:lnTo>
                      <a:pt x="1782887" y="966278"/>
                    </a:lnTo>
                    <a:cubicBezTo>
                      <a:pt x="1790047" y="1013098"/>
                      <a:pt x="1793174" y="1060981"/>
                      <a:pt x="1793173" y="1109593"/>
                    </a:cubicBezTo>
                    <a:cubicBezTo>
                      <a:pt x="1793174" y="1158206"/>
                      <a:pt x="1790047" y="1206089"/>
                      <a:pt x="1782887" y="1252909"/>
                    </a:cubicBezTo>
                    <a:lnTo>
                      <a:pt x="1537604" y="1331887"/>
                    </a:lnTo>
                    <a:cubicBezTo>
                      <a:pt x="1519916" y="1411149"/>
                      <a:pt x="1488663" y="1486842"/>
                      <a:pt x="1444212" y="1555429"/>
                    </a:cubicBezTo>
                    <a:lnTo>
                      <a:pt x="1562186" y="1785457"/>
                    </a:lnTo>
                    <a:lnTo>
                      <a:pt x="1541415" y="1809385"/>
                    </a:lnTo>
                    <a:cubicBezTo>
                      <a:pt x="1282525" y="1763268"/>
                      <a:pt x="1028742" y="1654791"/>
                      <a:pt x="802157" y="1490156"/>
                    </a:cubicBezTo>
                    <a:cubicBezTo>
                      <a:pt x="965712" y="1441296"/>
                      <a:pt x="1084035" y="1289263"/>
                      <a:pt x="1084035" y="1109593"/>
                    </a:cubicBezTo>
                    <a:cubicBezTo>
                      <a:pt x="1084035" y="888428"/>
                      <a:pt x="904746" y="709138"/>
                      <a:pt x="683580" y="709138"/>
                    </a:cubicBezTo>
                    <a:cubicBezTo>
                      <a:pt x="508801" y="709138"/>
                      <a:pt x="360173" y="821108"/>
                      <a:pt x="307122" y="977792"/>
                    </a:cubicBezTo>
                    <a:cubicBezTo>
                      <a:pt x="149161" y="745008"/>
                      <a:pt x="47166" y="492202"/>
                      <a:pt x="0" y="237686"/>
                    </a:cubicBezTo>
                    <a:cubicBezTo>
                      <a:pt x="2290" y="235086"/>
                      <a:pt x="4999" y="233030"/>
                      <a:pt x="7717" y="230988"/>
                    </a:cubicBezTo>
                    <a:lnTo>
                      <a:pt x="234405" y="347249"/>
                    </a:lnTo>
                    <a:cubicBezTo>
                      <a:pt x="239180" y="343592"/>
                      <a:pt x="244378" y="340602"/>
                      <a:pt x="249617" y="337656"/>
                    </a:cubicBezTo>
                    <a:cubicBezTo>
                      <a:pt x="317512" y="299488"/>
                      <a:pt x="388287" y="271234"/>
                      <a:pt x="461115" y="256103"/>
                    </a:cubicBezTo>
                    <a:close/>
                  </a:path>
                </a:pathLst>
              </a:custGeom>
              <a:gradFill flip="none" rotWithShape="1">
                <a:gsLst>
                  <a:gs pos="0">
                    <a:schemeClr val="bg1">
                      <a:alpha val="10000"/>
                    </a:schemeClr>
                  </a:gs>
                  <a:gs pos="100000">
                    <a:schemeClr val="bg1">
                      <a:alpha val="40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grpSp>
      </p:grpSp>
      <p:sp>
        <p:nvSpPr>
          <p:cNvPr id="145" name="TextBox 144">
            <a:extLst>
              <a:ext uri="{FF2B5EF4-FFF2-40B4-BE49-F238E27FC236}">
                <a16:creationId xmlns:a16="http://schemas.microsoft.com/office/drawing/2014/main" id="{FC22D355-46C2-4D80-9B9D-D2A6C2C87215}"/>
              </a:ext>
            </a:extLst>
          </p:cNvPr>
          <p:cNvSpPr txBox="1"/>
          <p:nvPr/>
        </p:nvSpPr>
        <p:spPr>
          <a:xfrm>
            <a:off x="3544638" y="3436936"/>
            <a:ext cx="1673016" cy="707886"/>
          </a:xfrm>
          <a:prstGeom prst="rect">
            <a:avLst/>
          </a:prstGeom>
          <a:noFill/>
          <a:ln>
            <a:solidFill>
              <a:schemeClr val="tx1"/>
            </a:solidFill>
          </a:ln>
        </p:spPr>
        <p:txBody>
          <a:bodyPr wrap="square" rtlCol="0">
            <a:spAutoFit/>
          </a:bodyPr>
          <a:lstStyle/>
          <a:p>
            <a:pPr algn="ctr"/>
            <a:r>
              <a:rPr lang="en-MY" sz="2000" dirty="0">
                <a:latin typeface="Cambria" panose="02040503050406030204" pitchFamily="18" charset="0"/>
              </a:rPr>
              <a:t>Design </a:t>
            </a:r>
          </a:p>
          <a:p>
            <a:pPr algn="ctr"/>
            <a:r>
              <a:rPr lang="en-MY" sz="2000" dirty="0">
                <a:latin typeface="Cambria" panose="02040503050406030204" pitchFamily="18" charset="0"/>
              </a:rPr>
              <a:t>Development</a:t>
            </a:r>
          </a:p>
        </p:txBody>
      </p:sp>
      <p:sp>
        <p:nvSpPr>
          <p:cNvPr id="146" name="TextBox 145">
            <a:extLst>
              <a:ext uri="{FF2B5EF4-FFF2-40B4-BE49-F238E27FC236}">
                <a16:creationId xmlns:a16="http://schemas.microsoft.com/office/drawing/2014/main" id="{F0FFED4F-F70B-4478-849D-2B15F9214034}"/>
              </a:ext>
            </a:extLst>
          </p:cNvPr>
          <p:cNvSpPr txBox="1"/>
          <p:nvPr/>
        </p:nvSpPr>
        <p:spPr>
          <a:xfrm>
            <a:off x="5352308" y="3429000"/>
            <a:ext cx="1605368" cy="707886"/>
          </a:xfrm>
          <a:prstGeom prst="rect">
            <a:avLst/>
          </a:prstGeom>
          <a:noFill/>
          <a:ln>
            <a:solidFill>
              <a:schemeClr val="tx1"/>
            </a:solidFill>
          </a:ln>
        </p:spPr>
        <p:txBody>
          <a:bodyPr wrap="square" rtlCol="0">
            <a:spAutoFit/>
          </a:bodyPr>
          <a:lstStyle/>
          <a:p>
            <a:pPr algn="ctr"/>
            <a:r>
              <a:rPr lang="en-MY" sz="2000" dirty="0">
                <a:latin typeface="Cambria" panose="02040503050406030204" pitchFamily="18" charset="0"/>
              </a:rPr>
              <a:t>Construction</a:t>
            </a:r>
          </a:p>
          <a:p>
            <a:pPr algn="ctr"/>
            <a:r>
              <a:rPr lang="en-MY" sz="2000" dirty="0">
                <a:latin typeface="Cambria" panose="02040503050406030204" pitchFamily="18" charset="0"/>
              </a:rPr>
              <a:t>Document</a:t>
            </a:r>
          </a:p>
        </p:txBody>
      </p:sp>
      <p:sp>
        <p:nvSpPr>
          <p:cNvPr id="147" name="TextBox 146">
            <a:extLst>
              <a:ext uri="{FF2B5EF4-FFF2-40B4-BE49-F238E27FC236}">
                <a16:creationId xmlns:a16="http://schemas.microsoft.com/office/drawing/2014/main" id="{CDCB9D21-0DD3-4323-B97B-CD33040DAF21}"/>
              </a:ext>
            </a:extLst>
          </p:cNvPr>
          <p:cNvSpPr txBox="1"/>
          <p:nvPr/>
        </p:nvSpPr>
        <p:spPr>
          <a:xfrm>
            <a:off x="7129008" y="3410568"/>
            <a:ext cx="1605368" cy="707886"/>
          </a:xfrm>
          <a:prstGeom prst="rect">
            <a:avLst/>
          </a:prstGeom>
          <a:noFill/>
          <a:ln>
            <a:solidFill>
              <a:schemeClr val="tx1"/>
            </a:solidFill>
          </a:ln>
        </p:spPr>
        <p:txBody>
          <a:bodyPr wrap="square" rtlCol="0">
            <a:spAutoFit/>
          </a:bodyPr>
          <a:lstStyle/>
          <a:p>
            <a:pPr algn="ctr"/>
            <a:r>
              <a:rPr lang="en-MY" sz="2000" dirty="0">
                <a:latin typeface="Cambria" panose="02040503050406030204" pitchFamily="18" charset="0"/>
              </a:rPr>
              <a:t>Construction</a:t>
            </a:r>
          </a:p>
          <a:p>
            <a:pPr algn="ctr"/>
            <a:endParaRPr lang="en-MY" sz="2000" dirty="0">
              <a:latin typeface="Cambria" panose="02040503050406030204" pitchFamily="18" charset="0"/>
            </a:endParaRPr>
          </a:p>
        </p:txBody>
      </p:sp>
      <p:sp>
        <p:nvSpPr>
          <p:cNvPr id="148" name="TextBox 147">
            <a:extLst>
              <a:ext uri="{FF2B5EF4-FFF2-40B4-BE49-F238E27FC236}">
                <a16:creationId xmlns:a16="http://schemas.microsoft.com/office/drawing/2014/main" id="{63828175-419A-467D-838D-FC0321C5E47E}"/>
              </a:ext>
            </a:extLst>
          </p:cNvPr>
          <p:cNvSpPr txBox="1"/>
          <p:nvPr/>
        </p:nvSpPr>
        <p:spPr>
          <a:xfrm>
            <a:off x="9009448" y="3410568"/>
            <a:ext cx="1425550" cy="707886"/>
          </a:xfrm>
          <a:prstGeom prst="rect">
            <a:avLst/>
          </a:prstGeom>
          <a:noFill/>
          <a:ln>
            <a:solidFill>
              <a:schemeClr val="tx1"/>
            </a:solidFill>
          </a:ln>
        </p:spPr>
        <p:txBody>
          <a:bodyPr wrap="square" rtlCol="0">
            <a:spAutoFit/>
          </a:bodyPr>
          <a:lstStyle/>
          <a:p>
            <a:pPr algn="ctr"/>
            <a:r>
              <a:rPr lang="en-MY" sz="2000" dirty="0">
                <a:latin typeface="Cambria" panose="02040503050406030204" pitchFamily="18" charset="0"/>
              </a:rPr>
              <a:t>Fabrication</a:t>
            </a:r>
          </a:p>
          <a:p>
            <a:pPr algn="ctr"/>
            <a:endParaRPr lang="en-MY" sz="2000" dirty="0">
              <a:latin typeface="Cambria" panose="02040503050406030204" pitchFamily="18" charset="0"/>
            </a:endParaRPr>
          </a:p>
        </p:txBody>
      </p:sp>
      <p:sp>
        <p:nvSpPr>
          <p:cNvPr id="149" name="TextBox 148">
            <a:extLst>
              <a:ext uri="{FF2B5EF4-FFF2-40B4-BE49-F238E27FC236}">
                <a16:creationId xmlns:a16="http://schemas.microsoft.com/office/drawing/2014/main" id="{AAED556A-A2A7-4EFD-A622-DA8DE1DAFA44}"/>
              </a:ext>
            </a:extLst>
          </p:cNvPr>
          <p:cNvSpPr txBox="1"/>
          <p:nvPr/>
        </p:nvSpPr>
        <p:spPr>
          <a:xfrm>
            <a:off x="10531710" y="3410568"/>
            <a:ext cx="1639770" cy="707886"/>
          </a:xfrm>
          <a:prstGeom prst="rect">
            <a:avLst/>
          </a:prstGeom>
          <a:noFill/>
          <a:ln>
            <a:solidFill>
              <a:schemeClr val="tx1"/>
            </a:solidFill>
          </a:ln>
        </p:spPr>
        <p:txBody>
          <a:bodyPr wrap="square" rtlCol="0">
            <a:spAutoFit/>
          </a:bodyPr>
          <a:lstStyle/>
          <a:p>
            <a:pPr algn="ctr"/>
            <a:r>
              <a:rPr lang="en-MY" sz="2000" dirty="0">
                <a:latin typeface="Cambria" panose="02040503050406030204" pitchFamily="18" charset="0"/>
              </a:rPr>
              <a:t>Post-Construction</a:t>
            </a:r>
          </a:p>
        </p:txBody>
      </p:sp>
      <p:sp>
        <p:nvSpPr>
          <p:cNvPr id="151" name="TextBox 150">
            <a:extLst>
              <a:ext uri="{FF2B5EF4-FFF2-40B4-BE49-F238E27FC236}">
                <a16:creationId xmlns:a16="http://schemas.microsoft.com/office/drawing/2014/main" id="{3D35805F-892C-4C13-BC3D-27DB3F68FF8C}"/>
              </a:ext>
            </a:extLst>
          </p:cNvPr>
          <p:cNvSpPr txBox="1"/>
          <p:nvPr/>
        </p:nvSpPr>
        <p:spPr>
          <a:xfrm>
            <a:off x="36307" y="4986000"/>
            <a:ext cx="1056847" cy="2092881"/>
          </a:xfrm>
          <a:prstGeom prst="rect">
            <a:avLst/>
          </a:prstGeom>
          <a:noFill/>
        </p:spPr>
        <p:txBody>
          <a:bodyPr wrap="square" rtlCol="0">
            <a:spAutoFit/>
          </a:bodyPr>
          <a:lstStyle/>
          <a:p>
            <a:r>
              <a:rPr lang="en-MY" sz="13000" dirty="0"/>
              <a:t>?</a:t>
            </a:r>
          </a:p>
        </p:txBody>
      </p:sp>
      <p:sp>
        <p:nvSpPr>
          <p:cNvPr id="2" name="TextBox 1">
            <a:extLst>
              <a:ext uri="{FF2B5EF4-FFF2-40B4-BE49-F238E27FC236}">
                <a16:creationId xmlns:a16="http://schemas.microsoft.com/office/drawing/2014/main" id="{A9A3A0A2-B9DF-49FA-9C91-6C352BA2179F}"/>
              </a:ext>
            </a:extLst>
          </p:cNvPr>
          <p:cNvSpPr txBox="1"/>
          <p:nvPr/>
        </p:nvSpPr>
        <p:spPr>
          <a:xfrm rot="19763581">
            <a:off x="-23127" y="4342503"/>
            <a:ext cx="2000855" cy="646331"/>
          </a:xfrm>
          <a:prstGeom prst="rect">
            <a:avLst/>
          </a:prstGeom>
          <a:noFill/>
        </p:spPr>
        <p:txBody>
          <a:bodyPr wrap="square" rtlCol="0">
            <a:spAutoFit/>
          </a:bodyPr>
          <a:lstStyle/>
          <a:p>
            <a:r>
              <a:rPr lang="en-MY" dirty="0">
                <a:latin typeface="Cambria" panose="02040503050406030204" pitchFamily="18" charset="0"/>
              </a:rPr>
              <a:t>BIM’s Software and hardware cost</a:t>
            </a:r>
          </a:p>
        </p:txBody>
      </p:sp>
      <p:sp>
        <p:nvSpPr>
          <p:cNvPr id="47" name="TextBox 46">
            <a:extLst>
              <a:ext uri="{FF2B5EF4-FFF2-40B4-BE49-F238E27FC236}">
                <a16:creationId xmlns:a16="http://schemas.microsoft.com/office/drawing/2014/main" id="{1AE97088-D69C-4CF8-9D33-786B71173718}"/>
              </a:ext>
            </a:extLst>
          </p:cNvPr>
          <p:cNvSpPr txBox="1"/>
          <p:nvPr/>
        </p:nvSpPr>
        <p:spPr>
          <a:xfrm rot="19763581">
            <a:off x="1314068" y="4422067"/>
            <a:ext cx="2000855" cy="369332"/>
          </a:xfrm>
          <a:prstGeom prst="rect">
            <a:avLst/>
          </a:prstGeom>
          <a:noFill/>
        </p:spPr>
        <p:txBody>
          <a:bodyPr wrap="square" rtlCol="0">
            <a:spAutoFit/>
          </a:bodyPr>
          <a:lstStyle/>
          <a:p>
            <a:r>
              <a:rPr lang="en-MY" dirty="0">
                <a:latin typeface="Cambria" panose="02040503050406030204" pitchFamily="18" charset="0"/>
              </a:rPr>
              <a:t>Design changes</a:t>
            </a:r>
          </a:p>
        </p:txBody>
      </p:sp>
      <p:sp>
        <p:nvSpPr>
          <p:cNvPr id="48" name="TextBox 47">
            <a:extLst>
              <a:ext uri="{FF2B5EF4-FFF2-40B4-BE49-F238E27FC236}">
                <a16:creationId xmlns:a16="http://schemas.microsoft.com/office/drawing/2014/main" id="{317311D6-7AE1-4285-A8A6-37BFB48F9C73}"/>
              </a:ext>
            </a:extLst>
          </p:cNvPr>
          <p:cNvSpPr txBox="1"/>
          <p:nvPr/>
        </p:nvSpPr>
        <p:spPr>
          <a:xfrm rot="19763581">
            <a:off x="3430540" y="4216789"/>
            <a:ext cx="1540414" cy="646331"/>
          </a:xfrm>
          <a:prstGeom prst="rect">
            <a:avLst/>
          </a:prstGeom>
          <a:noFill/>
        </p:spPr>
        <p:txBody>
          <a:bodyPr wrap="square" rtlCol="0">
            <a:spAutoFit/>
          </a:bodyPr>
          <a:lstStyle/>
          <a:p>
            <a:r>
              <a:rPr lang="en-MY" dirty="0">
                <a:latin typeface="Cambria" panose="02040503050406030204" pitchFamily="18" charset="0"/>
              </a:rPr>
              <a:t>Drawing coordination</a:t>
            </a:r>
          </a:p>
        </p:txBody>
      </p:sp>
      <p:sp>
        <p:nvSpPr>
          <p:cNvPr id="49" name="TextBox 48">
            <a:extLst>
              <a:ext uri="{FF2B5EF4-FFF2-40B4-BE49-F238E27FC236}">
                <a16:creationId xmlns:a16="http://schemas.microsoft.com/office/drawing/2014/main" id="{7C2417C2-423D-4E42-9E3F-DA05BF2FC13E}"/>
              </a:ext>
            </a:extLst>
          </p:cNvPr>
          <p:cNvSpPr txBox="1"/>
          <p:nvPr/>
        </p:nvSpPr>
        <p:spPr>
          <a:xfrm rot="19763581">
            <a:off x="5046880" y="4404090"/>
            <a:ext cx="2000855" cy="369332"/>
          </a:xfrm>
          <a:prstGeom prst="rect">
            <a:avLst/>
          </a:prstGeom>
          <a:noFill/>
        </p:spPr>
        <p:txBody>
          <a:bodyPr wrap="square" rtlCol="0">
            <a:spAutoFit/>
          </a:bodyPr>
          <a:lstStyle/>
          <a:p>
            <a:r>
              <a:rPr lang="en-MY" dirty="0">
                <a:latin typeface="Cambria" panose="02040503050406030204" pitchFamily="18" charset="0"/>
              </a:rPr>
              <a:t>Bill of quantities</a:t>
            </a:r>
          </a:p>
        </p:txBody>
      </p:sp>
      <p:sp>
        <p:nvSpPr>
          <p:cNvPr id="50" name="TextBox 49">
            <a:extLst>
              <a:ext uri="{FF2B5EF4-FFF2-40B4-BE49-F238E27FC236}">
                <a16:creationId xmlns:a16="http://schemas.microsoft.com/office/drawing/2014/main" id="{F9B2DB75-1F74-4B2C-BBFF-D0A6C23B4673}"/>
              </a:ext>
            </a:extLst>
          </p:cNvPr>
          <p:cNvSpPr txBox="1"/>
          <p:nvPr/>
        </p:nvSpPr>
        <p:spPr>
          <a:xfrm rot="19763581">
            <a:off x="7540545" y="4217400"/>
            <a:ext cx="752738" cy="369332"/>
          </a:xfrm>
          <a:prstGeom prst="rect">
            <a:avLst/>
          </a:prstGeom>
          <a:noFill/>
        </p:spPr>
        <p:txBody>
          <a:bodyPr wrap="square" rtlCol="0">
            <a:spAutoFit/>
          </a:bodyPr>
          <a:lstStyle/>
          <a:p>
            <a:r>
              <a:rPr lang="en-MY" dirty="0">
                <a:latin typeface="Cambria" panose="02040503050406030204" pitchFamily="18" charset="0"/>
              </a:rPr>
              <a:t>RFI</a:t>
            </a:r>
          </a:p>
        </p:txBody>
      </p:sp>
      <p:sp>
        <p:nvSpPr>
          <p:cNvPr id="51" name="TextBox 50">
            <a:extLst>
              <a:ext uri="{FF2B5EF4-FFF2-40B4-BE49-F238E27FC236}">
                <a16:creationId xmlns:a16="http://schemas.microsoft.com/office/drawing/2014/main" id="{887AD9F1-B9EC-4073-9C6C-4A1608C25D6B}"/>
              </a:ext>
            </a:extLst>
          </p:cNvPr>
          <p:cNvSpPr txBox="1"/>
          <p:nvPr/>
        </p:nvSpPr>
        <p:spPr>
          <a:xfrm rot="19763581">
            <a:off x="8846062" y="4255066"/>
            <a:ext cx="1595259" cy="646331"/>
          </a:xfrm>
          <a:prstGeom prst="rect">
            <a:avLst/>
          </a:prstGeom>
          <a:noFill/>
        </p:spPr>
        <p:txBody>
          <a:bodyPr wrap="square" rtlCol="0">
            <a:spAutoFit/>
          </a:bodyPr>
          <a:lstStyle/>
          <a:p>
            <a:r>
              <a:rPr lang="en-MY" dirty="0">
                <a:latin typeface="Cambria" panose="02040503050406030204" pitchFamily="18" charset="0"/>
              </a:rPr>
              <a:t>Construction wastage</a:t>
            </a:r>
          </a:p>
        </p:txBody>
      </p:sp>
      <p:sp>
        <p:nvSpPr>
          <p:cNvPr id="52" name="TextBox 51">
            <a:extLst>
              <a:ext uri="{FF2B5EF4-FFF2-40B4-BE49-F238E27FC236}">
                <a16:creationId xmlns:a16="http://schemas.microsoft.com/office/drawing/2014/main" id="{5103A707-16D4-4D62-88A8-F369C91F93E4}"/>
              </a:ext>
            </a:extLst>
          </p:cNvPr>
          <p:cNvSpPr txBox="1"/>
          <p:nvPr/>
        </p:nvSpPr>
        <p:spPr>
          <a:xfrm rot="19763581">
            <a:off x="10791782" y="4216787"/>
            <a:ext cx="1189019" cy="646331"/>
          </a:xfrm>
          <a:prstGeom prst="rect">
            <a:avLst/>
          </a:prstGeom>
          <a:noFill/>
        </p:spPr>
        <p:txBody>
          <a:bodyPr wrap="square" rtlCol="0">
            <a:spAutoFit/>
          </a:bodyPr>
          <a:lstStyle/>
          <a:p>
            <a:r>
              <a:rPr lang="en-MY" dirty="0">
                <a:latin typeface="Cambria" panose="02040503050406030204" pitchFamily="18" charset="0"/>
              </a:rPr>
              <a:t>As Built drawing</a:t>
            </a:r>
          </a:p>
        </p:txBody>
      </p:sp>
    </p:spTree>
    <p:extLst>
      <p:ext uri="{BB962C8B-B14F-4D97-AF65-F5344CB8AC3E}">
        <p14:creationId xmlns:p14="http://schemas.microsoft.com/office/powerpoint/2010/main" val="21291793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873</TotalTime>
  <Words>3377</Words>
  <Application>Microsoft Office PowerPoint</Application>
  <PresentationFormat>Widescreen</PresentationFormat>
  <Paragraphs>234</Paragraphs>
  <Slides>26</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9" baseType="lpstr">
      <vt:lpstr>MS Mincho</vt:lpstr>
      <vt:lpstr>Arial</vt:lpstr>
      <vt:lpstr>Calibri</vt:lpstr>
      <vt:lpstr>Cambria</vt:lpstr>
      <vt:lpstr>Cambria Math</vt:lpstr>
      <vt:lpstr>Century Gothic</vt:lpstr>
      <vt:lpstr>Symbol</vt:lpstr>
      <vt:lpstr>Times New Roman</vt:lpstr>
      <vt:lpstr>Trebuchet MS</vt:lpstr>
      <vt:lpstr>Wingdings</vt:lpstr>
      <vt:lpstr>Wingdings 3</vt:lpstr>
      <vt:lpstr>Facet</vt:lpstr>
      <vt:lpstr>Microsoft Excel Worksheet</vt:lpstr>
      <vt:lpstr>PRODUCTIVITY OF BUILDING INFORMATION MODELLING (BIM)</vt:lpstr>
      <vt:lpstr>Presentation Outlines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PRODUCTIVITY OF BUILDING INFORMATION MODELLING (BIM)</dc:title>
  <dc:creator>Mohammad Faedzwan bin Abdul Rahman</dc:creator>
  <cp:lastModifiedBy>Mohammad Faedzwan bin Abdul Rahman</cp:lastModifiedBy>
  <cp:revision>50</cp:revision>
  <dcterms:created xsi:type="dcterms:W3CDTF">2018-05-07T01:03:43Z</dcterms:created>
  <dcterms:modified xsi:type="dcterms:W3CDTF">2018-06-12T03:46:30Z</dcterms:modified>
</cp:coreProperties>
</file>