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350" r:id="rId2"/>
  </p:sldIdLst>
  <p:sldSz cx="6858000" cy="9906000" type="A4"/>
  <p:notesSz cx="6807200" cy="99393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  <p15:guide id="3" pos="261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CCFF"/>
    <a:srgbClr val="CC99FF"/>
    <a:srgbClr val="660066"/>
    <a:srgbClr val="CCFFFF"/>
    <a:srgbClr val="99FFCC"/>
    <a:srgbClr val="00FFFF"/>
    <a:srgbClr val="33CCCC"/>
    <a:srgbClr val="009999"/>
    <a:srgbClr val="00808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>
        <p:scale>
          <a:sx n="120" d="100"/>
          <a:sy n="120" d="100"/>
        </p:scale>
        <p:origin x="-804" y="2442"/>
      </p:cViewPr>
      <p:guideLst>
        <p:guide orient="horz" pos="3120"/>
        <p:guide pos="2160"/>
        <p:guide pos="261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50083" cy="49795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5641" y="1"/>
            <a:ext cx="2950083" cy="49795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64CAC4-1839-46B7-9C84-EB72FF3FE7CB}" type="datetimeFigureOut">
              <a:rPr lang="en-US" smtClean="0"/>
              <a:pPr/>
              <a:t>1/9/2019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43138" y="1243013"/>
            <a:ext cx="2320925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1017" y="4783965"/>
            <a:ext cx="5445169" cy="391295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441386"/>
            <a:ext cx="2950083" cy="49795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5641" y="9441386"/>
            <a:ext cx="2950083" cy="49795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C0E639-514B-4374-9596-F1BD26317F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8489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ADDCD-F0B0-4023-B01F-2161B4D109FB}" type="datetimeFigureOut">
              <a:rPr lang="ms-MY" smtClean="0"/>
              <a:pPr/>
              <a:t>09/01/2019</a:t>
            </a:fld>
            <a:endParaRPr lang="ms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s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9B8DE-906F-438B-A45B-5C9B1DA7FB74}" type="slidenum">
              <a:rPr lang="ms-MY" smtClean="0"/>
              <a:pPr/>
              <a:t>‹#›</a:t>
            </a:fld>
            <a:endParaRPr lang="ms-MY"/>
          </a:p>
        </p:txBody>
      </p:sp>
    </p:spTree>
    <p:extLst>
      <p:ext uri="{BB962C8B-B14F-4D97-AF65-F5344CB8AC3E}">
        <p14:creationId xmlns:p14="http://schemas.microsoft.com/office/powerpoint/2010/main" val="1890479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ADDCD-F0B0-4023-B01F-2161B4D109FB}" type="datetimeFigureOut">
              <a:rPr lang="ms-MY" smtClean="0"/>
              <a:pPr/>
              <a:t>09/01/2019</a:t>
            </a:fld>
            <a:endParaRPr lang="ms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s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9B8DE-906F-438B-A45B-5C9B1DA7FB74}" type="slidenum">
              <a:rPr lang="ms-MY" smtClean="0"/>
              <a:pPr/>
              <a:t>‹#›</a:t>
            </a:fld>
            <a:endParaRPr lang="ms-MY"/>
          </a:p>
        </p:txBody>
      </p:sp>
    </p:spTree>
    <p:extLst>
      <p:ext uri="{BB962C8B-B14F-4D97-AF65-F5344CB8AC3E}">
        <p14:creationId xmlns:p14="http://schemas.microsoft.com/office/powerpoint/2010/main" val="784319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ADDCD-F0B0-4023-B01F-2161B4D109FB}" type="datetimeFigureOut">
              <a:rPr lang="ms-MY" smtClean="0"/>
              <a:pPr/>
              <a:t>09/01/2019</a:t>
            </a:fld>
            <a:endParaRPr lang="ms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s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9B8DE-906F-438B-A45B-5C9B1DA7FB74}" type="slidenum">
              <a:rPr lang="ms-MY" smtClean="0"/>
              <a:pPr/>
              <a:t>‹#›</a:t>
            </a:fld>
            <a:endParaRPr lang="ms-MY"/>
          </a:p>
        </p:txBody>
      </p:sp>
    </p:spTree>
    <p:extLst>
      <p:ext uri="{BB962C8B-B14F-4D97-AF65-F5344CB8AC3E}">
        <p14:creationId xmlns:p14="http://schemas.microsoft.com/office/powerpoint/2010/main" val="1883870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ADDCD-F0B0-4023-B01F-2161B4D109FB}" type="datetimeFigureOut">
              <a:rPr lang="ms-MY" smtClean="0"/>
              <a:pPr/>
              <a:t>09/01/2019</a:t>
            </a:fld>
            <a:endParaRPr lang="ms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s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9B8DE-906F-438B-A45B-5C9B1DA7FB74}" type="slidenum">
              <a:rPr lang="ms-MY" smtClean="0"/>
              <a:pPr/>
              <a:t>‹#›</a:t>
            </a:fld>
            <a:endParaRPr lang="ms-MY"/>
          </a:p>
        </p:txBody>
      </p:sp>
    </p:spTree>
    <p:extLst>
      <p:ext uri="{BB962C8B-B14F-4D97-AF65-F5344CB8AC3E}">
        <p14:creationId xmlns:p14="http://schemas.microsoft.com/office/powerpoint/2010/main" val="3624122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ADDCD-F0B0-4023-B01F-2161B4D109FB}" type="datetimeFigureOut">
              <a:rPr lang="ms-MY" smtClean="0"/>
              <a:pPr/>
              <a:t>09/01/2019</a:t>
            </a:fld>
            <a:endParaRPr lang="ms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s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9B8DE-906F-438B-A45B-5C9B1DA7FB74}" type="slidenum">
              <a:rPr lang="ms-MY" smtClean="0"/>
              <a:pPr/>
              <a:t>‹#›</a:t>
            </a:fld>
            <a:endParaRPr lang="ms-MY"/>
          </a:p>
        </p:txBody>
      </p:sp>
    </p:spTree>
    <p:extLst>
      <p:ext uri="{BB962C8B-B14F-4D97-AF65-F5344CB8AC3E}">
        <p14:creationId xmlns:p14="http://schemas.microsoft.com/office/powerpoint/2010/main" val="2372694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ADDCD-F0B0-4023-B01F-2161B4D109FB}" type="datetimeFigureOut">
              <a:rPr lang="ms-MY" smtClean="0"/>
              <a:pPr/>
              <a:t>09/01/2019</a:t>
            </a:fld>
            <a:endParaRPr lang="ms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s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9B8DE-906F-438B-A45B-5C9B1DA7FB74}" type="slidenum">
              <a:rPr lang="ms-MY" smtClean="0"/>
              <a:pPr/>
              <a:t>‹#›</a:t>
            </a:fld>
            <a:endParaRPr lang="ms-MY"/>
          </a:p>
        </p:txBody>
      </p:sp>
    </p:spTree>
    <p:extLst>
      <p:ext uri="{BB962C8B-B14F-4D97-AF65-F5344CB8AC3E}">
        <p14:creationId xmlns:p14="http://schemas.microsoft.com/office/powerpoint/2010/main" val="72684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ADDCD-F0B0-4023-B01F-2161B4D109FB}" type="datetimeFigureOut">
              <a:rPr lang="ms-MY" smtClean="0"/>
              <a:pPr/>
              <a:t>09/01/2019</a:t>
            </a:fld>
            <a:endParaRPr lang="ms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s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9B8DE-906F-438B-A45B-5C9B1DA7FB74}" type="slidenum">
              <a:rPr lang="ms-MY" smtClean="0"/>
              <a:pPr/>
              <a:t>‹#›</a:t>
            </a:fld>
            <a:endParaRPr lang="ms-MY"/>
          </a:p>
        </p:txBody>
      </p:sp>
    </p:spTree>
    <p:extLst>
      <p:ext uri="{BB962C8B-B14F-4D97-AF65-F5344CB8AC3E}">
        <p14:creationId xmlns:p14="http://schemas.microsoft.com/office/powerpoint/2010/main" val="1828110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ADDCD-F0B0-4023-B01F-2161B4D109FB}" type="datetimeFigureOut">
              <a:rPr lang="ms-MY" smtClean="0"/>
              <a:pPr/>
              <a:t>09/01/2019</a:t>
            </a:fld>
            <a:endParaRPr lang="ms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s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9B8DE-906F-438B-A45B-5C9B1DA7FB74}" type="slidenum">
              <a:rPr lang="ms-MY" smtClean="0"/>
              <a:pPr/>
              <a:t>‹#›</a:t>
            </a:fld>
            <a:endParaRPr lang="ms-MY"/>
          </a:p>
        </p:txBody>
      </p:sp>
    </p:spTree>
    <p:extLst>
      <p:ext uri="{BB962C8B-B14F-4D97-AF65-F5344CB8AC3E}">
        <p14:creationId xmlns:p14="http://schemas.microsoft.com/office/powerpoint/2010/main" val="2296048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ADDCD-F0B0-4023-B01F-2161B4D109FB}" type="datetimeFigureOut">
              <a:rPr lang="ms-MY" smtClean="0"/>
              <a:pPr/>
              <a:t>09/01/2019</a:t>
            </a:fld>
            <a:endParaRPr lang="ms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s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9B8DE-906F-438B-A45B-5C9B1DA7FB74}" type="slidenum">
              <a:rPr lang="ms-MY" smtClean="0"/>
              <a:pPr/>
              <a:t>‹#›</a:t>
            </a:fld>
            <a:endParaRPr lang="ms-MY"/>
          </a:p>
        </p:txBody>
      </p:sp>
    </p:spTree>
    <p:extLst>
      <p:ext uri="{BB962C8B-B14F-4D97-AF65-F5344CB8AC3E}">
        <p14:creationId xmlns:p14="http://schemas.microsoft.com/office/powerpoint/2010/main" val="3747082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ADDCD-F0B0-4023-B01F-2161B4D109FB}" type="datetimeFigureOut">
              <a:rPr lang="ms-MY" smtClean="0"/>
              <a:pPr/>
              <a:t>09/01/2019</a:t>
            </a:fld>
            <a:endParaRPr lang="ms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s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9B8DE-906F-438B-A45B-5C9B1DA7FB74}" type="slidenum">
              <a:rPr lang="ms-MY" smtClean="0"/>
              <a:pPr/>
              <a:t>‹#›</a:t>
            </a:fld>
            <a:endParaRPr lang="ms-MY"/>
          </a:p>
        </p:txBody>
      </p:sp>
    </p:spTree>
    <p:extLst>
      <p:ext uri="{BB962C8B-B14F-4D97-AF65-F5344CB8AC3E}">
        <p14:creationId xmlns:p14="http://schemas.microsoft.com/office/powerpoint/2010/main" val="2667033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ADDCD-F0B0-4023-B01F-2161B4D109FB}" type="datetimeFigureOut">
              <a:rPr lang="ms-MY" smtClean="0"/>
              <a:pPr/>
              <a:t>09/01/2019</a:t>
            </a:fld>
            <a:endParaRPr lang="ms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s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9B8DE-906F-438B-A45B-5C9B1DA7FB74}" type="slidenum">
              <a:rPr lang="ms-MY" smtClean="0"/>
              <a:pPr/>
              <a:t>‹#›</a:t>
            </a:fld>
            <a:endParaRPr lang="ms-MY"/>
          </a:p>
        </p:txBody>
      </p:sp>
    </p:spTree>
    <p:extLst>
      <p:ext uri="{BB962C8B-B14F-4D97-AF65-F5344CB8AC3E}">
        <p14:creationId xmlns:p14="http://schemas.microsoft.com/office/powerpoint/2010/main" val="1977647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CADDCD-F0B0-4023-B01F-2161B4D109FB}" type="datetimeFigureOut">
              <a:rPr lang="ms-MY" smtClean="0"/>
              <a:pPr/>
              <a:t>09/01/2019</a:t>
            </a:fld>
            <a:endParaRPr lang="ms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ms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B9B8DE-906F-438B-A45B-5C9B1DA7FB74}" type="slidenum">
              <a:rPr lang="ms-MY" smtClean="0"/>
              <a:pPr/>
              <a:t>‹#›</a:t>
            </a:fld>
            <a:endParaRPr lang="ms-MY"/>
          </a:p>
        </p:txBody>
      </p:sp>
    </p:spTree>
    <p:extLst>
      <p:ext uri="{BB962C8B-B14F-4D97-AF65-F5344CB8AC3E}">
        <p14:creationId xmlns:p14="http://schemas.microsoft.com/office/powerpoint/2010/main" val="1447131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arallelogram 10"/>
          <p:cNvSpPr/>
          <p:nvPr/>
        </p:nvSpPr>
        <p:spPr>
          <a:xfrm>
            <a:off x="-151501" y="0"/>
            <a:ext cx="2320544" cy="369627"/>
          </a:xfrm>
          <a:prstGeom prst="parallelogram">
            <a:avLst/>
          </a:prstGeom>
          <a:solidFill>
            <a:srgbClr val="66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3" name="Rectangle 2"/>
          <p:cNvSpPr/>
          <p:nvPr/>
        </p:nvSpPr>
        <p:spPr>
          <a:xfrm>
            <a:off x="1" y="4934722"/>
            <a:ext cx="6857999" cy="4823793"/>
          </a:xfrm>
          <a:prstGeom prst="rect">
            <a:avLst/>
          </a:prstGeom>
          <a:noFill/>
          <a:ln w="19050"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ms-MY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0096590"/>
              </p:ext>
            </p:extLst>
          </p:nvPr>
        </p:nvGraphicFramePr>
        <p:xfrm>
          <a:off x="-1" y="356401"/>
          <a:ext cx="4774020" cy="179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4020">
                  <a:extLst>
                    <a:ext uri="{9D8B030D-6E8A-4147-A177-3AD203B41FA5}">
                      <a16:colId xmlns="" xmlns:a16="http://schemas.microsoft.com/office/drawing/2014/main" val="2880578049"/>
                    </a:ext>
                  </a:extLst>
                </a:gridCol>
              </a:tblGrid>
              <a:tr h="309775">
                <a:tc>
                  <a:txBody>
                    <a:bodyPr/>
                    <a:lstStyle/>
                    <a:p>
                      <a:r>
                        <a:rPr lang="ms-MY" sz="1000" b="1" dirty="0" smtClean="0">
                          <a:solidFill>
                            <a:schemeClr val="tx1"/>
                          </a:solidFill>
                          <a:latin typeface="Tw Cen MT" pitchFamily="34" charset="0"/>
                        </a:rPr>
                        <a:t>KPI DESCRIPTION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  <a:latin typeface="Tw Cen MT" pitchFamily="34" charset="0"/>
                          <a:cs typeface="Arial"/>
                        </a:rPr>
                        <a:t>100% achievements of all supporting </a:t>
                      </a:r>
                      <a:r>
                        <a:rPr lang="en-US" sz="1000" b="0" baseline="0" dirty="0" err="1" smtClean="0">
                          <a:solidFill>
                            <a:schemeClr val="tx1"/>
                          </a:solidFill>
                          <a:latin typeface="Tw Cen MT" pitchFamily="34" charset="0"/>
                          <a:cs typeface="Arial"/>
                        </a:rPr>
                        <a:t>programmes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  <a:latin typeface="Tw Cen MT" pitchFamily="34" charset="0"/>
                          <a:cs typeface="Arial"/>
                        </a:rPr>
                        <a:t> for CITP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  <a:latin typeface="Tw Cen MT" pitchFamily="34" charset="0"/>
                          <a:cs typeface="Arial"/>
                        </a:rPr>
                        <a:t>ii) 9,600 workers placed at CLAB CLQ starting 2018</a:t>
                      </a:r>
                      <a:endParaRPr lang="en-MY" sz="1000" b="0" kern="1200" dirty="0">
                        <a:solidFill>
                          <a:schemeClr val="tx1"/>
                        </a:solidFill>
                        <a:latin typeface="Tw Cen MT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014639380"/>
                  </a:ext>
                </a:extLst>
              </a:tr>
              <a:tr h="869752">
                <a:tc>
                  <a:txBody>
                    <a:bodyPr/>
                    <a:lstStyle/>
                    <a:p>
                      <a:r>
                        <a:rPr lang="ms-MY" sz="1000" b="1" dirty="0" smtClean="0"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rPr>
                        <a:t>STRATEGY OBJECTIVE / INITIATIVES</a:t>
                      </a:r>
                    </a:p>
                    <a:p>
                      <a:r>
                        <a:rPr lang="ms-MY" sz="1000" b="0" dirty="0" smtClean="0"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rPr>
                        <a:t>S12</a:t>
                      </a:r>
                      <a:r>
                        <a:rPr lang="ms-MY" sz="1000" b="0" baseline="0" dirty="0" smtClean="0"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rPr>
                        <a:t> – Ensure excellent delivery by subsidiary companies to fullfil CIDB functions</a:t>
                      </a:r>
                      <a:endParaRPr lang="ms-MY" sz="1000" b="0" dirty="0" smtClean="0">
                        <a:solidFill>
                          <a:schemeClr val="tx1"/>
                        </a:solidFill>
                        <a:latin typeface="Tw Cen MT" panose="020B0602020104020603" pitchFamily="34" charset="0"/>
                      </a:endParaRPr>
                    </a:p>
                    <a:p>
                      <a:endParaRPr lang="ms-MY" sz="1000" b="1" dirty="0" smtClean="0">
                        <a:solidFill>
                          <a:schemeClr val="tx1"/>
                        </a:solidFill>
                        <a:latin typeface="Tw Cen MT" panose="020B0602020104020603" pitchFamily="34" charset="0"/>
                      </a:endParaRPr>
                    </a:p>
                    <a:p>
                      <a:r>
                        <a:rPr lang="ms-MY" sz="1000" b="1" dirty="0" smtClean="0"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rPr>
                        <a:t>SUB-INITIATIVE</a:t>
                      </a:r>
                    </a:p>
                    <a:p>
                      <a:pPr marL="342900" marR="0" indent="-3429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cs typeface="Arial"/>
                        </a:rPr>
                        <a:t>S12b – Ensure management and distribution of 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cs typeface="Arial"/>
                        </a:rPr>
                        <a:t>construction workers</a:t>
                      </a:r>
                      <a:endParaRPr lang="en-US" sz="1000" dirty="0" smtClean="0">
                        <a:solidFill>
                          <a:schemeClr val="tx1"/>
                        </a:solidFill>
                        <a:latin typeface="Tw Cen MT" panose="020B0602020104020603" pitchFamily="34" charset="0"/>
                        <a:cs typeface="Arial"/>
                      </a:endParaRPr>
                    </a:p>
                    <a:p>
                      <a:endParaRPr lang="ms-MY" sz="1000" b="0" dirty="0" smtClean="0">
                        <a:solidFill>
                          <a:schemeClr val="tx1"/>
                        </a:solidFill>
                        <a:latin typeface="Tw Cen MT" panose="020B06020201040206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143451171"/>
                  </a:ext>
                </a:extLst>
              </a:tr>
              <a:tr h="190631">
                <a:tc>
                  <a:txBody>
                    <a:bodyPr/>
                    <a:lstStyle/>
                    <a:p>
                      <a:endParaRPr lang="ms-MY" sz="1000" dirty="0" smtClean="0">
                        <a:solidFill>
                          <a:schemeClr val="tx1"/>
                        </a:solidFill>
                        <a:latin typeface="Tw Cen MT" panose="020B06020201040206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779499597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2166091" y="31807"/>
            <a:ext cx="4681300" cy="30777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ms-MY" sz="1400" b="1" dirty="0" smtClean="0">
                <a:solidFill>
                  <a:srgbClr val="660066"/>
                </a:solidFill>
                <a:latin typeface="Tw Cen MT" panose="020B0602020104020603" pitchFamily="34" charset="0"/>
              </a:rPr>
              <a:t>SERVICE EXCELLENCE</a:t>
            </a:r>
            <a:endParaRPr lang="ms-MY" sz="1400" dirty="0">
              <a:solidFill>
                <a:srgbClr val="660066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47927" y="-14943"/>
            <a:ext cx="2052076" cy="40011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ms-MY" sz="2000" b="1" smtClean="0">
                <a:solidFill>
                  <a:schemeClr val="bg1"/>
                </a:solidFill>
                <a:latin typeface="Tw Cen MT" panose="020B0602020104020603" pitchFamily="34" charset="0"/>
              </a:rPr>
              <a:t>KPI S12-051</a:t>
            </a:r>
            <a:endParaRPr lang="ms-MY" sz="20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0" y="1868747"/>
            <a:ext cx="6858000" cy="230832"/>
          </a:xfrm>
          <a:prstGeom prst="rect">
            <a:avLst/>
          </a:prstGeom>
          <a:solidFill>
            <a:srgbClr val="66006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 smtClean="0">
                <a:solidFill>
                  <a:schemeClr val="bg1"/>
                </a:solidFill>
                <a:latin typeface="Tw Cen MT" panose="020B0602020104020603" pitchFamily="34" charset="0"/>
              </a:rPr>
              <a:t>ANNUAL TARGET</a:t>
            </a:r>
            <a:endParaRPr lang="en-MY" sz="900" b="1" dirty="0" smtClean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cxnSp>
        <p:nvCxnSpPr>
          <p:cNvPr id="23" name="Straight Connector 22"/>
          <p:cNvCxnSpPr>
            <a:stCxn id="3" idx="2"/>
            <a:endCxn id="3" idx="0"/>
          </p:cNvCxnSpPr>
          <p:nvPr/>
        </p:nvCxnSpPr>
        <p:spPr>
          <a:xfrm flipV="1">
            <a:off x="3429001" y="4934722"/>
            <a:ext cx="0" cy="4823793"/>
          </a:xfrm>
          <a:prstGeom prst="line">
            <a:avLst/>
          </a:prstGeom>
          <a:ln>
            <a:solidFill>
              <a:srgbClr val="66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-7378" y="4944056"/>
            <a:ext cx="6858000" cy="230832"/>
          </a:xfrm>
          <a:prstGeom prst="rect">
            <a:avLst/>
          </a:prstGeom>
          <a:solidFill>
            <a:srgbClr val="66006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 smtClean="0">
                <a:solidFill>
                  <a:schemeClr val="bg1"/>
                </a:solidFill>
                <a:latin typeface="Tw Cen MT" panose="020B0602020104020603" pitchFamily="34" charset="0"/>
              </a:rPr>
              <a:t>PROGRESS REPORT UNTIL Q2 2018</a:t>
            </a:r>
            <a:endParaRPr lang="en-MY" sz="900" b="1" dirty="0" smtClean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6804003"/>
              </p:ext>
            </p:extLst>
          </p:nvPr>
        </p:nvGraphicFramePr>
        <p:xfrm>
          <a:off x="4776716" y="409343"/>
          <a:ext cx="2070675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0675">
                  <a:extLst>
                    <a:ext uri="{9D8B030D-6E8A-4147-A177-3AD203B41FA5}">
                      <a16:colId xmlns="" xmlns:a16="http://schemas.microsoft.com/office/drawing/2014/main" val="2880578049"/>
                    </a:ext>
                  </a:extLst>
                </a:gridCol>
              </a:tblGrid>
              <a:tr h="352491">
                <a:tc>
                  <a:txBody>
                    <a:bodyPr/>
                    <a:lstStyle/>
                    <a:p>
                      <a:pPr algn="r"/>
                      <a:r>
                        <a:rPr lang="ms-MY" sz="1000" b="1" dirty="0" smtClean="0"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rPr>
                        <a:t>INITIATIVE</a:t>
                      </a:r>
                      <a:r>
                        <a:rPr lang="ms-MY" sz="1000" b="1" baseline="0" dirty="0" smtClean="0"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rPr>
                        <a:t> </a:t>
                      </a:r>
                      <a:r>
                        <a:rPr lang="ms-MY" sz="1000" b="1" dirty="0" smtClean="0"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rPr>
                        <a:t>SPONSOR</a:t>
                      </a:r>
                      <a:endParaRPr lang="ms-MY" sz="1000" b="1" baseline="0" dirty="0" smtClean="0">
                        <a:solidFill>
                          <a:schemeClr val="tx1"/>
                        </a:solidFill>
                        <a:latin typeface="Tw Cen MT" panose="020B0602020104020603" pitchFamily="34" charset="0"/>
                      </a:endParaRPr>
                    </a:p>
                    <a:p>
                      <a:pPr marL="0" marR="0" lvl="0" indent="0" algn="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s-MY" sz="1000" b="0" dirty="0" smtClean="0"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rPr>
                        <a:t>En. Megat Kamil Azmi Rus</a:t>
                      </a:r>
                      <a:r>
                        <a:rPr lang="ms-MY" sz="1000" b="0" baseline="0" dirty="0" smtClean="0"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rPr>
                        <a:t> Kamarani</a:t>
                      </a:r>
                      <a:endParaRPr lang="ms-MY" sz="1000" b="0" dirty="0" smtClean="0">
                        <a:solidFill>
                          <a:schemeClr val="tx1"/>
                        </a:solidFill>
                        <a:latin typeface="Tw Cen MT" panose="020B06020201040206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014639380"/>
                  </a:ext>
                </a:extLst>
              </a:tr>
              <a:tr h="285860">
                <a:tc>
                  <a:txBody>
                    <a:bodyPr/>
                    <a:lstStyle/>
                    <a:p>
                      <a:pPr algn="r"/>
                      <a:r>
                        <a:rPr lang="ms-MY" sz="1000" b="1" dirty="0" smtClean="0"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rPr>
                        <a:t>OWNER</a:t>
                      </a:r>
                      <a:r>
                        <a:rPr lang="ms-MY" sz="1000" b="1" baseline="0" dirty="0" smtClean="0"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rPr>
                        <a:t> </a:t>
                      </a:r>
                    </a:p>
                    <a:p>
                      <a:pPr algn="r"/>
                      <a:r>
                        <a:rPr lang="en-MY" sz="1000" b="0" dirty="0" smtClean="0">
                          <a:solidFill>
                            <a:srgbClr val="000000"/>
                          </a:solidFill>
                          <a:latin typeface="Tw Cen MT"/>
                        </a:rPr>
                        <a:t>Abdul </a:t>
                      </a:r>
                      <a:r>
                        <a:rPr lang="en-MY" sz="1000" b="0" dirty="0" err="1" smtClean="0">
                          <a:solidFill>
                            <a:srgbClr val="000000"/>
                          </a:solidFill>
                          <a:latin typeface="Tw Cen MT"/>
                        </a:rPr>
                        <a:t>Rafik</a:t>
                      </a:r>
                      <a:r>
                        <a:rPr lang="en-MY" sz="1000" b="0" dirty="0" smtClean="0">
                          <a:solidFill>
                            <a:srgbClr val="000000"/>
                          </a:solidFill>
                          <a:latin typeface="Tw Cen MT"/>
                        </a:rPr>
                        <a:t> Abdul </a:t>
                      </a:r>
                      <a:r>
                        <a:rPr lang="en-MY" sz="1000" b="0" dirty="0" err="1" smtClean="0">
                          <a:solidFill>
                            <a:srgbClr val="000000"/>
                          </a:solidFill>
                          <a:latin typeface="Tw Cen MT"/>
                        </a:rPr>
                        <a:t>Rajis</a:t>
                      </a:r>
                      <a:r>
                        <a:rPr lang="en-MY" sz="1000" b="0" dirty="0" smtClean="0">
                          <a:solidFill>
                            <a:srgbClr val="000000"/>
                          </a:solidFill>
                          <a:latin typeface="Tw Cen MT"/>
                        </a:rPr>
                        <a:t> (CEO)</a:t>
                      </a:r>
                      <a:endParaRPr lang="en-MY" sz="1000" b="0" dirty="0">
                        <a:solidFill>
                          <a:srgbClr val="000000"/>
                        </a:solidFill>
                        <a:latin typeface="Tw Cen M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143451171"/>
                  </a:ext>
                </a:extLst>
              </a:tr>
              <a:tr h="251127">
                <a:tc>
                  <a:txBody>
                    <a:bodyPr/>
                    <a:lstStyle/>
                    <a:p>
                      <a:pPr algn="r"/>
                      <a:r>
                        <a:rPr lang="ms-MY" sz="1000" b="1" dirty="0" smtClean="0"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rPr>
                        <a:t>OIC</a:t>
                      </a:r>
                    </a:p>
                    <a:p>
                      <a:pPr marL="0" marR="0" lvl="0" indent="0" algn="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s-MY" sz="1000" b="0" baseline="0" smtClean="0"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rPr>
                        <a:t>Puan marziyah</a:t>
                      </a:r>
                    </a:p>
                    <a:p>
                      <a:pPr algn="r"/>
                      <a:endParaRPr lang="ms-MY" sz="1000" b="1" dirty="0" smtClean="0">
                        <a:solidFill>
                          <a:schemeClr val="tx1"/>
                        </a:solidFill>
                        <a:latin typeface="Tw Cen MT" panose="020B0602020104020603" pitchFamily="34" charset="0"/>
                      </a:endParaRPr>
                    </a:p>
                    <a:p>
                      <a:pPr algn="r"/>
                      <a:endParaRPr lang="ms-MY" sz="1000" b="1" baseline="0" dirty="0" smtClean="0">
                        <a:solidFill>
                          <a:schemeClr val="tx1"/>
                        </a:solidFill>
                        <a:latin typeface="Tw Cen MT" panose="020B06020201040206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779499597"/>
                  </a:ext>
                </a:extLst>
              </a:tr>
              <a:tr h="183585">
                <a:tc>
                  <a:txBody>
                    <a:bodyPr/>
                    <a:lstStyle/>
                    <a:p>
                      <a:pPr marL="0" marR="0" lvl="0" indent="0" algn="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ms-MY" sz="1000" dirty="0" smtClean="0">
                        <a:latin typeface="Tw Cen MT" panose="020B06020201040206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5453137"/>
              </p:ext>
            </p:extLst>
          </p:nvPr>
        </p:nvGraphicFramePr>
        <p:xfrm>
          <a:off x="0" y="2105025"/>
          <a:ext cx="6858001" cy="27966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7667">
                  <a:extLst>
                    <a:ext uri="{9D8B030D-6E8A-4147-A177-3AD203B41FA5}">
                      <a16:colId xmlns="" xmlns:a16="http://schemas.microsoft.com/office/drawing/2014/main" val="3372148144"/>
                    </a:ext>
                  </a:extLst>
                </a:gridCol>
                <a:gridCol w="516467">
                  <a:extLst>
                    <a:ext uri="{9D8B030D-6E8A-4147-A177-3AD203B41FA5}">
                      <a16:colId xmlns="" xmlns:a16="http://schemas.microsoft.com/office/drawing/2014/main" val="1488282555"/>
                    </a:ext>
                  </a:extLst>
                </a:gridCol>
                <a:gridCol w="523363">
                  <a:extLst>
                    <a:ext uri="{9D8B030D-6E8A-4147-A177-3AD203B41FA5}">
                      <a16:colId xmlns="" xmlns:a16="http://schemas.microsoft.com/office/drawing/2014/main" val="1957881839"/>
                    </a:ext>
                  </a:extLst>
                </a:gridCol>
                <a:gridCol w="1404236">
                  <a:extLst>
                    <a:ext uri="{9D8B030D-6E8A-4147-A177-3AD203B41FA5}">
                      <a16:colId xmlns="" xmlns:a16="http://schemas.microsoft.com/office/drawing/2014/main" val="384475541"/>
                    </a:ext>
                  </a:extLst>
                </a:gridCol>
                <a:gridCol w="403747">
                  <a:extLst>
                    <a:ext uri="{9D8B030D-6E8A-4147-A177-3AD203B41FA5}">
                      <a16:colId xmlns="" xmlns:a16="http://schemas.microsoft.com/office/drawing/2014/main" val="2651054228"/>
                    </a:ext>
                  </a:extLst>
                </a:gridCol>
                <a:gridCol w="485563">
                  <a:extLst>
                    <a:ext uri="{9D8B030D-6E8A-4147-A177-3AD203B41FA5}">
                      <a16:colId xmlns="" xmlns:a16="http://schemas.microsoft.com/office/drawing/2014/main" val="1969101059"/>
                    </a:ext>
                  </a:extLst>
                </a:gridCol>
                <a:gridCol w="1415003">
                  <a:extLst>
                    <a:ext uri="{9D8B030D-6E8A-4147-A177-3AD203B41FA5}">
                      <a16:colId xmlns="" xmlns:a16="http://schemas.microsoft.com/office/drawing/2014/main" val="3666211108"/>
                    </a:ext>
                  </a:extLst>
                </a:gridCol>
                <a:gridCol w="406119">
                  <a:extLst>
                    <a:ext uri="{9D8B030D-6E8A-4147-A177-3AD203B41FA5}">
                      <a16:colId xmlns="" xmlns:a16="http://schemas.microsoft.com/office/drawing/2014/main" val="100555289"/>
                    </a:ext>
                  </a:extLst>
                </a:gridCol>
                <a:gridCol w="475836">
                  <a:extLst>
                    <a:ext uri="{9D8B030D-6E8A-4147-A177-3AD203B41FA5}">
                      <a16:colId xmlns="" xmlns:a16="http://schemas.microsoft.com/office/drawing/2014/main" val="634754406"/>
                    </a:ext>
                  </a:extLst>
                </a:gridCol>
              </a:tblGrid>
              <a:tr h="382890">
                <a:tc gridSpan="3">
                  <a:txBody>
                    <a:bodyPr/>
                    <a:lstStyle/>
                    <a:p>
                      <a:pPr algn="ctr"/>
                      <a:r>
                        <a:rPr lang="ms-MY" sz="900" dirty="0" smtClean="0">
                          <a:solidFill>
                            <a:schemeClr val="bg1"/>
                          </a:solidFill>
                          <a:latin typeface="Tw Cen MT" panose="020B0602020104020603" pitchFamily="34" charset="0"/>
                        </a:rPr>
                        <a:t>2018</a:t>
                      </a:r>
                    </a:p>
                    <a:p>
                      <a:pPr algn="ctr"/>
                      <a:r>
                        <a:rPr lang="ms-MY" sz="800" dirty="0" smtClean="0">
                          <a:solidFill>
                            <a:schemeClr val="bg1"/>
                          </a:solidFill>
                          <a:latin typeface="Tw Cen MT" panose="020B0602020104020603" pitchFamily="34" charset="0"/>
                        </a:rPr>
                        <a:t>Annual Weightage</a:t>
                      </a:r>
                      <a:r>
                        <a:rPr lang="ms-MY" sz="800" baseline="0" dirty="0" smtClean="0">
                          <a:solidFill>
                            <a:schemeClr val="bg1"/>
                          </a:solidFill>
                          <a:latin typeface="Tw Cen MT" panose="020B0602020104020603" pitchFamily="34" charset="0"/>
                        </a:rPr>
                        <a:t> : 40</a:t>
                      </a:r>
                      <a:r>
                        <a:rPr lang="ms-MY" sz="800" dirty="0" smtClean="0">
                          <a:solidFill>
                            <a:schemeClr val="bg1"/>
                          </a:solidFill>
                          <a:latin typeface="Tw Cen MT" panose="020B0602020104020603" pitchFamily="34" charset="0"/>
                        </a:rPr>
                        <a:t>%</a:t>
                      </a:r>
                      <a:endParaRPr lang="ms-MY" sz="800" dirty="0">
                        <a:solidFill>
                          <a:schemeClr val="bg1"/>
                        </a:solidFill>
                        <a:latin typeface="Tw Cen MT" panose="020B0602020104020603" pitchFamily="34" charset="0"/>
                      </a:endParaRPr>
                    </a:p>
                  </a:txBody>
                  <a:tcPr>
                    <a:solidFill>
                      <a:srgbClr val="7030A0">
                        <a:alpha val="64706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ms-MY" sz="900" dirty="0" smtClean="0">
                          <a:solidFill>
                            <a:schemeClr val="bg1"/>
                          </a:solidFill>
                          <a:latin typeface="Tw Cen MT" panose="020B0602020104020603" pitchFamily="34" charset="0"/>
                        </a:rPr>
                        <a:t>2019</a:t>
                      </a:r>
                    </a:p>
                    <a:p>
                      <a:pPr algn="ctr"/>
                      <a:r>
                        <a:rPr lang="ms-MY" sz="800" dirty="0" smtClean="0">
                          <a:solidFill>
                            <a:schemeClr val="bg1"/>
                          </a:solidFill>
                          <a:latin typeface="Tw Cen MT" panose="020B0602020104020603" pitchFamily="34" charset="0"/>
                        </a:rPr>
                        <a:t>Annual Weightage</a:t>
                      </a:r>
                      <a:r>
                        <a:rPr lang="ms-MY" sz="800" baseline="0" dirty="0" smtClean="0">
                          <a:solidFill>
                            <a:schemeClr val="bg1"/>
                          </a:solidFill>
                          <a:latin typeface="Tw Cen MT" panose="020B0602020104020603" pitchFamily="34" charset="0"/>
                        </a:rPr>
                        <a:t> : 30</a:t>
                      </a:r>
                      <a:r>
                        <a:rPr lang="ms-MY" sz="800" dirty="0" smtClean="0">
                          <a:solidFill>
                            <a:schemeClr val="bg1"/>
                          </a:solidFill>
                          <a:latin typeface="Tw Cen MT" panose="020B0602020104020603" pitchFamily="34" charset="0"/>
                        </a:rPr>
                        <a:t>%</a:t>
                      </a:r>
                      <a:endParaRPr lang="ms-MY" sz="800" dirty="0">
                        <a:solidFill>
                          <a:schemeClr val="bg1"/>
                        </a:solidFill>
                        <a:latin typeface="Tw Cen MT" panose="020B0602020104020603" pitchFamily="34" charset="0"/>
                      </a:endParaRPr>
                    </a:p>
                  </a:txBody>
                  <a:tcPr>
                    <a:solidFill>
                      <a:srgbClr val="7030A0">
                        <a:alpha val="64706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ms-MY" sz="900" dirty="0" smtClean="0">
                          <a:solidFill>
                            <a:schemeClr val="bg1"/>
                          </a:solidFill>
                          <a:latin typeface="Tw Cen MT" panose="020B0602020104020603" pitchFamily="34" charset="0"/>
                        </a:rPr>
                        <a:t>2020</a:t>
                      </a:r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s-MY" sz="800" dirty="0" smtClean="0">
                          <a:solidFill>
                            <a:schemeClr val="bg1"/>
                          </a:solidFill>
                          <a:latin typeface="Tw Cen MT" panose="020B0602020104020603" pitchFamily="34" charset="0"/>
                        </a:rPr>
                        <a:t>Annual Weightage</a:t>
                      </a:r>
                      <a:r>
                        <a:rPr lang="ms-MY" sz="800" baseline="0" dirty="0" smtClean="0">
                          <a:solidFill>
                            <a:schemeClr val="bg1"/>
                          </a:solidFill>
                          <a:latin typeface="Tw Cen MT" panose="020B0602020104020603" pitchFamily="34" charset="0"/>
                        </a:rPr>
                        <a:t> : 30</a:t>
                      </a:r>
                      <a:r>
                        <a:rPr lang="ms-MY" sz="800" dirty="0" smtClean="0">
                          <a:solidFill>
                            <a:schemeClr val="bg1"/>
                          </a:solidFill>
                          <a:latin typeface="Tw Cen MT" panose="020B0602020104020603" pitchFamily="34" charset="0"/>
                        </a:rPr>
                        <a:t>%</a:t>
                      </a:r>
                    </a:p>
                  </a:txBody>
                  <a:tcPr>
                    <a:solidFill>
                      <a:srgbClr val="7030A0">
                        <a:alpha val="64706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06563032"/>
                  </a:ext>
                </a:extLst>
              </a:tr>
              <a:tr h="2413763">
                <a:tc>
                  <a:txBody>
                    <a:bodyPr/>
                    <a:lstStyle/>
                    <a:p>
                      <a:pPr algn="l"/>
                      <a:r>
                        <a:rPr lang="en-US" sz="700" b="1" dirty="0" smtClean="0">
                          <a:solidFill>
                            <a:schemeClr val="tx1"/>
                          </a:solidFill>
                          <a:latin typeface="Tw Cen MT" pitchFamily="34" charset="0"/>
                        </a:rPr>
                        <a:t>600 </a:t>
                      </a:r>
                      <a:r>
                        <a:rPr lang="en-US" sz="700" b="1" baseline="0" dirty="0" smtClean="0">
                          <a:solidFill>
                            <a:schemeClr val="tx1"/>
                          </a:solidFill>
                          <a:latin typeface="Tw Cen MT" pitchFamily="34" charset="0"/>
                          <a:cs typeface="Arial"/>
                        </a:rPr>
                        <a:t>workers</a:t>
                      </a:r>
                      <a:r>
                        <a:rPr lang="en-US" sz="700" b="1" dirty="0" smtClean="0">
                          <a:solidFill>
                            <a:schemeClr val="tx1"/>
                          </a:solidFill>
                          <a:latin typeface="Tw Cen MT" pitchFamily="34" charset="0"/>
                        </a:rPr>
                        <a:t> placed at CLAB CLQ</a:t>
                      </a:r>
                      <a:endParaRPr lang="en-US" sz="700" b="1" dirty="0">
                        <a:solidFill>
                          <a:schemeClr val="tx1"/>
                        </a:solidFill>
                        <a:latin typeface="Tw Cen MT" pitchFamily="34" charset="0"/>
                      </a:endParaRPr>
                    </a:p>
                  </a:txBody>
                  <a:tcP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kumimoji="0" lang="ms-MY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w Cen MT" pitchFamily="34" charset="0"/>
                          <a:ea typeface="+mn-ea"/>
                          <a:cs typeface="+mn-cs"/>
                        </a:rPr>
                        <a:t>Q1</a:t>
                      </a:r>
                    </a:p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kumimoji="0" lang="ms-MY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w Cen MT" pitchFamily="34" charset="0"/>
                          <a:ea typeface="+mn-ea"/>
                          <a:cs typeface="+mn-cs"/>
                        </a:rPr>
                        <a:t>-</a:t>
                      </a:r>
                    </a:p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kumimoji="0" lang="ms-MY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w Cen MT" pitchFamily="34" charset="0"/>
                          <a:ea typeface="+mn-ea"/>
                          <a:cs typeface="+mn-cs"/>
                        </a:rPr>
                        <a:t>Q4</a:t>
                      </a:r>
                    </a:p>
                    <a:p>
                      <a:pPr marL="0" indent="0" algn="ctr">
                        <a:lnSpc>
                          <a:spcPct val="100000"/>
                        </a:lnSpc>
                      </a:pPr>
                      <a:endParaRPr kumimoji="0" lang="ms-MY" sz="7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w Cen MT" pitchFamily="34" charset="0"/>
                        <a:ea typeface="+mn-ea"/>
                        <a:cs typeface="+mn-cs"/>
                      </a:endParaRPr>
                    </a:p>
                    <a:p>
                      <a:pPr marL="0" indent="0" algn="ctr">
                        <a:lnSpc>
                          <a:spcPct val="100000"/>
                        </a:lnSpc>
                      </a:pPr>
                      <a:endParaRPr kumimoji="0" lang="ms-MY" sz="7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w Cen MT" pitchFamily="34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kumimoji="0" lang="ms-MY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w Cen MT" pitchFamily="34" charset="0"/>
                          <a:ea typeface="+mn-ea"/>
                          <a:cs typeface="+mn-cs"/>
                        </a:rPr>
                        <a:t>25 </a:t>
                      </a:r>
                    </a:p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kumimoji="0" lang="ms-MY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w Cen MT" pitchFamily="34" charset="0"/>
                          <a:ea typeface="+mn-ea"/>
                          <a:cs typeface="+mn-cs"/>
                        </a:rPr>
                        <a:t>ea</a:t>
                      </a:r>
                    </a:p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kumimoji="0" lang="ms-MY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w Cen MT" pitchFamily="34" charset="0"/>
                          <a:ea typeface="+mn-ea"/>
                          <a:cs typeface="+mn-cs"/>
                        </a:rPr>
                        <a:t>Q</a:t>
                      </a:r>
                    </a:p>
                  </a:txBody>
                  <a:tcP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 smtClean="0">
                          <a:solidFill>
                            <a:schemeClr val="tx1"/>
                          </a:solidFill>
                          <a:latin typeface="Tw Cen MT" pitchFamily="34" charset="0"/>
                        </a:rPr>
                        <a:t>800 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  <a:latin typeface="Tw Cen MT" pitchFamily="34" charset="0"/>
                          <a:cs typeface="Arial"/>
                        </a:rPr>
                        <a:t>workers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  <a:latin typeface="Tw Cen MT" pitchFamily="34" charset="0"/>
                        </a:rPr>
                        <a:t> placed at CLAB CLQ</a:t>
                      </a:r>
                      <a:endParaRPr lang="en-US" sz="700" dirty="0">
                        <a:solidFill>
                          <a:schemeClr val="tx1"/>
                        </a:solidFill>
                        <a:latin typeface="Tw Cen MT" pitchFamily="34" charset="0"/>
                      </a:endParaRPr>
                    </a:p>
                  </a:txBody>
                  <a:tcP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kumimoji="0" lang="ms-MY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w Cen MT" pitchFamily="34" charset="0"/>
                          <a:ea typeface="+mn-ea"/>
                          <a:cs typeface="+mn-cs"/>
                        </a:rPr>
                        <a:t>Q1</a:t>
                      </a:r>
                    </a:p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kumimoji="0" lang="ms-MY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w Cen MT" pitchFamily="34" charset="0"/>
                          <a:ea typeface="+mn-ea"/>
                          <a:cs typeface="+mn-cs"/>
                        </a:rPr>
                        <a:t>-</a:t>
                      </a:r>
                    </a:p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kumimoji="0" lang="ms-MY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w Cen MT" pitchFamily="34" charset="0"/>
                          <a:ea typeface="+mn-ea"/>
                          <a:cs typeface="+mn-cs"/>
                        </a:rPr>
                        <a:t>Q4</a:t>
                      </a:r>
                    </a:p>
                    <a:p>
                      <a:pPr marL="0" indent="0" algn="ctr">
                        <a:lnSpc>
                          <a:spcPct val="100000"/>
                        </a:lnSpc>
                      </a:pPr>
                      <a:endParaRPr kumimoji="0" lang="ms-MY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w Cen MT" pitchFamily="34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kumimoji="0" lang="ms-MY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w Cen MT" pitchFamily="34" charset="0"/>
                          <a:ea typeface="+mn-ea"/>
                          <a:cs typeface="+mn-cs"/>
                        </a:rPr>
                        <a:t>25 </a:t>
                      </a:r>
                    </a:p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kumimoji="0" lang="ms-MY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w Cen MT" pitchFamily="34" charset="0"/>
                          <a:ea typeface="+mn-ea"/>
                          <a:cs typeface="+mn-cs"/>
                        </a:rPr>
                        <a:t>ea</a:t>
                      </a:r>
                    </a:p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kumimoji="0" lang="ms-MY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w Cen MT" pitchFamily="34" charset="0"/>
                          <a:ea typeface="+mn-ea"/>
                          <a:cs typeface="+mn-cs"/>
                        </a:rPr>
                        <a:t>Q</a:t>
                      </a:r>
                    </a:p>
                  </a:txBody>
                  <a:tcP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 smtClean="0">
                          <a:solidFill>
                            <a:schemeClr val="tx1"/>
                          </a:solidFill>
                          <a:latin typeface="Tw Cen MT" pitchFamily="34" charset="0"/>
                        </a:rPr>
                        <a:t>1,000 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  <a:latin typeface="Tw Cen MT" pitchFamily="34" charset="0"/>
                          <a:cs typeface="Arial"/>
                        </a:rPr>
                        <a:t>workers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  <a:latin typeface="Tw Cen MT" pitchFamily="34" charset="0"/>
                        </a:rPr>
                        <a:t> placed at CLAB CLQ</a:t>
                      </a:r>
                      <a:endParaRPr lang="en-US" sz="700" dirty="0">
                        <a:solidFill>
                          <a:schemeClr val="tx1"/>
                        </a:solidFill>
                        <a:latin typeface="Tw Cen MT" pitchFamily="34" charset="0"/>
                      </a:endParaRPr>
                    </a:p>
                  </a:txBody>
                  <a:tcP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kumimoji="0" lang="ms-MY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w Cen MT" pitchFamily="34" charset="0"/>
                          <a:ea typeface="+mn-ea"/>
                          <a:cs typeface="+mn-cs"/>
                        </a:rPr>
                        <a:t>Q1</a:t>
                      </a:r>
                    </a:p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kumimoji="0" lang="ms-MY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w Cen MT" pitchFamily="34" charset="0"/>
                          <a:ea typeface="+mn-ea"/>
                          <a:cs typeface="+mn-cs"/>
                        </a:rPr>
                        <a:t>-</a:t>
                      </a:r>
                    </a:p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kumimoji="0" lang="ms-MY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w Cen MT" pitchFamily="34" charset="0"/>
                          <a:ea typeface="+mn-ea"/>
                          <a:cs typeface="+mn-cs"/>
                        </a:rPr>
                        <a:t>Q4</a:t>
                      </a:r>
                    </a:p>
                    <a:p>
                      <a:pPr marL="0" indent="0" algn="ctr">
                        <a:lnSpc>
                          <a:spcPct val="100000"/>
                        </a:lnSpc>
                      </a:pPr>
                      <a:endParaRPr kumimoji="0" lang="ms-MY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w Cen MT" pitchFamily="34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kumimoji="0" lang="ms-MY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w Cen MT" pitchFamily="34" charset="0"/>
                          <a:ea typeface="+mn-ea"/>
                          <a:cs typeface="+mn-cs"/>
                        </a:rPr>
                        <a:t>25 </a:t>
                      </a:r>
                    </a:p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kumimoji="0" lang="ms-MY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w Cen MT" pitchFamily="34" charset="0"/>
                          <a:ea typeface="+mn-ea"/>
                          <a:cs typeface="+mn-cs"/>
                        </a:rPr>
                        <a:t>ea</a:t>
                      </a:r>
                    </a:p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kumimoji="0" lang="ms-MY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w Cen MT" pitchFamily="34" charset="0"/>
                          <a:ea typeface="+mn-ea"/>
                          <a:cs typeface="+mn-cs"/>
                        </a:rPr>
                        <a:t>Q</a:t>
                      </a:r>
                    </a:p>
                  </a:txBody>
                  <a:tcPr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4683208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4490274"/>
              </p:ext>
            </p:extLst>
          </p:nvPr>
        </p:nvGraphicFramePr>
        <p:xfrm>
          <a:off x="95864" y="5221254"/>
          <a:ext cx="3252022" cy="1165860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471308">
                  <a:extLst>
                    <a:ext uri="{9D8B030D-6E8A-4147-A177-3AD203B41FA5}">
                      <a16:colId xmlns="" xmlns:a16="http://schemas.microsoft.com/office/drawing/2014/main" val="2373778049"/>
                    </a:ext>
                  </a:extLst>
                </a:gridCol>
                <a:gridCol w="863422">
                  <a:extLst>
                    <a:ext uri="{9D8B030D-6E8A-4147-A177-3AD203B41FA5}">
                      <a16:colId xmlns="" xmlns:a16="http://schemas.microsoft.com/office/drawing/2014/main" val="2950915856"/>
                    </a:ext>
                  </a:extLst>
                </a:gridCol>
                <a:gridCol w="958645">
                  <a:extLst>
                    <a:ext uri="{9D8B030D-6E8A-4147-A177-3AD203B41FA5}">
                      <a16:colId xmlns="" xmlns:a16="http://schemas.microsoft.com/office/drawing/2014/main" val="1710919547"/>
                    </a:ext>
                  </a:extLst>
                </a:gridCol>
                <a:gridCol w="958647">
                  <a:extLst>
                    <a:ext uri="{9D8B030D-6E8A-4147-A177-3AD203B41FA5}">
                      <a16:colId xmlns="" xmlns:a16="http://schemas.microsoft.com/office/drawing/2014/main" val="2435202706"/>
                    </a:ext>
                  </a:extLst>
                </a:gridCol>
              </a:tblGrid>
              <a:tr h="180506"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/>
                        <a:t>2018</a:t>
                      </a:r>
                      <a:endParaRPr lang="en-US" sz="105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Target</a:t>
                      </a:r>
                      <a:r>
                        <a:rPr lang="en-US" sz="1050" baseline="0" dirty="0" smtClean="0"/>
                        <a:t> (no.)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Target (%)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Achievement %</a:t>
                      </a:r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592478237"/>
                  </a:ext>
                </a:extLst>
              </a:tr>
              <a:tr h="180506"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>
                          <a:solidFill>
                            <a:schemeClr val="tx1"/>
                          </a:solidFill>
                        </a:rPr>
                        <a:t>Q1</a:t>
                      </a:r>
                      <a:endParaRPr 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tx1"/>
                          </a:solidFill>
                        </a:rPr>
                        <a:t>600</a:t>
                      </a:r>
                      <a:endParaRPr 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10</a:t>
                      </a:r>
                      <a:endParaRPr lang="en-US" sz="105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811541229"/>
                  </a:ext>
                </a:extLst>
              </a:tr>
              <a:tr h="180506"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>
                          <a:solidFill>
                            <a:schemeClr val="tx1"/>
                          </a:solidFill>
                        </a:rPr>
                        <a:t>Q2</a:t>
                      </a:r>
                      <a:endParaRPr 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tx1"/>
                          </a:solidFill>
                        </a:rPr>
                        <a:t>600</a:t>
                      </a:r>
                      <a:endParaRPr 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10</a:t>
                      </a:r>
                      <a:endParaRPr lang="en-US" sz="105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947078749"/>
                  </a:ext>
                </a:extLst>
              </a:tr>
              <a:tr h="180506">
                <a:tc gridSpan="2">
                  <a:txBody>
                    <a:bodyPr/>
                    <a:lstStyle/>
                    <a:p>
                      <a:pPr algn="ctr"/>
                      <a:r>
                        <a:rPr lang="en-US" sz="1050" b="1" dirty="0" smtClean="0">
                          <a:solidFill>
                            <a:schemeClr val="tx1"/>
                          </a:solidFill>
                        </a:rPr>
                        <a:t>CUMMULATIVE %</a:t>
                      </a:r>
                      <a:endParaRPr 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20</a:t>
                      </a:r>
                      <a:endParaRPr lang="en-US" sz="105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6036172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60994" y="6546759"/>
            <a:ext cx="3330836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000" dirty="0" smtClean="0">
                <a:latin typeface="Tw Cen MT" panose="020B0602020104020603" pitchFamily="34" charset="0"/>
              </a:rPr>
              <a:t>Workers</a:t>
            </a:r>
            <a:r>
              <a:rPr lang="en-MY" sz="1000" dirty="0">
                <a:latin typeface="Tw Cen MT" panose="020B0602020104020603" pitchFamily="34" charset="0"/>
              </a:rPr>
              <a:t> </a:t>
            </a:r>
            <a:r>
              <a:rPr lang="en-MY" sz="1000" dirty="0" smtClean="0">
                <a:latin typeface="Tw Cen MT" panose="020B0602020104020603" pitchFamily="34" charset="0"/>
              </a:rPr>
              <a:t>was placed at CLAB CLQ (including transit) as follows:</a:t>
            </a:r>
          </a:p>
          <a:p>
            <a:endParaRPr lang="en-MY" sz="1000" dirty="0" smtClean="0">
              <a:latin typeface="Tw Cen MT" panose="020B0602020104020603" pitchFamily="34" charset="0"/>
            </a:endParaRPr>
          </a:p>
          <a:p>
            <a:r>
              <a:rPr lang="en-MY" sz="1000" dirty="0">
                <a:latin typeface="Tw Cen MT" panose="020B0602020104020603" pitchFamily="34" charset="0"/>
              </a:rPr>
              <a:t>1</a:t>
            </a:r>
            <a:r>
              <a:rPr lang="en-MY" sz="1000" baseline="30000" dirty="0">
                <a:latin typeface="Tw Cen MT" panose="020B0602020104020603" pitchFamily="34" charset="0"/>
              </a:rPr>
              <a:t>st</a:t>
            </a:r>
            <a:r>
              <a:rPr lang="en-MY" sz="1000" dirty="0">
                <a:latin typeface="Tw Cen MT" panose="020B0602020104020603" pitchFamily="34" charset="0"/>
              </a:rPr>
              <a:t> Quarter of </a:t>
            </a:r>
            <a:r>
              <a:rPr lang="en-MY" sz="1000" dirty="0" smtClean="0">
                <a:latin typeface="Tw Cen MT" panose="020B0602020104020603" pitchFamily="34" charset="0"/>
              </a:rPr>
              <a:t>2018</a:t>
            </a:r>
            <a:endParaRPr lang="en-MY" sz="1000" dirty="0">
              <a:latin typeface="Tw Cen MT" panose="020B0602020104020603" pitchFamily="34" charset="0"/>
            </a:endParaRPr>
          </a:p>
          <a:p>
            <a:endParaRPr lang="en-MY" sz="1000" dirty="0" smtClean="0">
              <a:latin typeface="Tw Cen MT" panose="020B0602020104020603" pitchFamily="34" charset="0"/>
            </a:endParaRPr>
          </a:p>
          <a:p>
            <a:pPr marL="400050" indent="-400050">
              <a:buFont typeface="+mj-lt"/>
              <a:buAutoNum type="romanLcPeriod"/>
            </a:pPr>
            <a:r>
              <a:rPr lang="en-MY" sz="1000" dirty="0" smtClean="0">
                <a:latin typeface="Tw Cen MT" panose="020B0602020104020603" pitchFamily="34" charset="0"/>
              </a:rPr>
              <a:t>January 2018   	– 355 workers</a:t>
            </a:r>
          </a:p>
          <a:p>
            <a:pPr marL="400050" indent="-400050">
              <a:buFont typeface="+mj-lt"/>
              <a:buAutoNum type="romanLcPeriod"/>
            </a:pPr>
            <a:r>
              <a:rPr lang="en-MY" sz="1000" dirty="0" smtClean="0">
                <a:latin typeface="Tw Cen MT" panose="020B0602020104020603" pitchFamily="34" charset="0"/>
              </a:rPr>
              <a:t>February 2018 	– 303 workers</a:t>
            </a:r>
          </a:p>
          <a:p>
            <a:pPr marL="400050" indent="-400050">
              <a:buFont typeface="+mj-lt"/>
              <a:buAutoNum type="romanLcPeriod"/>
            </a:pPr>
            <a:r>
              <a:rPr lang="en-MY" sz="1000" dirty="0" smtClean="0">
                <a:latin typeface="Tw Cen MT" panose="020B0602020104020603" pitchFamily="34" charset="0"/>
              </a:rPr>
              <a:t>March 2018     	– 273 workers</a:t>
            </a:r>
          </a:p>
          <a:p>
            <a:r>
              <a:rPr lang="en-MY" sz="1000" b="1" dirty="0" smtClean="0">
                <a:latin typeface="Tw Cen MT" panose="020B0602020104020603" pitchFamily="34" charset="0"/>
              </a:rPr>
              <a:t>             Total                  	– 931 workers</a:t>
            </a:r>
          </a:p>
          <a:p>
            <a:endParaRPr lang="en-MY" sz="1000" dirty="0" smtClean="0">
              <a:latin typeface="Tw Cen MT" panose="020B0602020104020603" pitchFamily="34" charset="0"/>
            </a:endParaRPr>
          </a:p>
          <a:p>
            <a:r>
              <a:rPr lang="en-MY" sz="1000" dirty="0">
                <a:latin typeface="Tw Cen MT" panose="020B0602020104020603" pitchFamily="34" charset="0"/>
              </a:rPr>
              <a:t>2</a:t>
            </a:r>
            <a:r>
              <a:rPr lang="en-MY" sz="1000" baseline="30000" dirty="0">
                <a:latin typeface="Tw Cen MT" panose="020B0602020104020603" pitchFamily="34" charset="0"/>
              </a:rPr>
              <a:t>nd</a:t>
            </a:r>
            <a:r>
              <a:rPr lang="en-MY" sz="1000" dirty="0">
                <a:latin typeface="Tw Cen MT" panose="020B0602020104020603" pitchFamily="34" charset="0"/>
              </a:rPr>
              <a:t> Quarter of 2018</a:t>
            </a:r>
          </a:p>
          <a:p>
            <a:endParaRPr lang="en-MY" sz="1000" dirty="0">
              <a:latin typeface="Tw Cen MT" panose="020B0602020104020603" pitchFamily="34" charset="0"/>
            </a:endParaRPr>
          </a:p>
          <a:p>
            <a:pPr marL="400050" indent="-400050">
              <a:buFont typeface="+mj-lt"/>
              <a:buAutoNum type="romanLcPeriod"/>
            </a:pPr>
            <a:r>
              <a:rPr lang="en-MY" sz="1000" dirty="0">
                <a:latin typeface="Tw Cen MT" panose="020B0602020104020603" pitchFamily="34" charset="0"/>
              </a:rPr>
              <a:t>April 2018   	– 371 workers</a:t>
            </a:r>
          </a:p>
          <a:p>
            <a:pPr marL="400050" indent="-400050">
              <a:buFont typeface="+mj-lt"/>
              <a:buAutoNum type="romanLcPeriod"/>
            </a:pPr>
            <a:r>
              <a:rPr lang="en-MY" sz="1000" dirty="0">
                <a:latin typeface="Tw Cen MT" panose="020B0602020104020603" pitchFamily="34" charset="0"/>
              </a:rPr>
              <a:t>May 2018 	– 423 workers</a:t>
            </a:r>
          </a:p>
          <a:p>
            <a:pPr marL="400050" indent="-400050">
              <a:buFont typeface="+mj-lt"/>
              <a:buAutoNum type="romanLcPeriod"/>
            </a:pPr>
            <a:r>
              <a:rPr lang="en-MY" sz="1000" dirty="0">
                <a:latin typeface="Tw Cen MT" panose="020B0602020104020603" pitchFamily="34" charset="0"/>
              </a:rPr>
              <a:t>June 2018     	– 166 workers</a:t>
            </a:r>
          </a:p>
          <a:p>
            <a:r>
              <a:rPr lang="en-MY" sz="1000" b="1" dirty="0">
                <a:latin typeface="Tw Cen MT" panose="020B0602020104020603" pitchFamily="34" charset="0"/>
              </a:rPr>
              <a:t>             Total                  	– 960 workers</a:t>
            </a:r>
          </a:p>
          <a:p>
            <a:endParaRPr lang="en-MY" sz="1000" b="1" dirty="0" smtClean="0">
              <a:latin typeface="Tw Cen MT" panose="020B0602020104020603" pitchFamily="34" charset="0"/>
            </a:endParaRPr>
          </a:p>
          <a:p>
            <a:endParaRPr lang="en-MY" sz="1600" dirty="0"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2805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14230</TotalTime>
  <Words>172</Words>
  <Application>Microsoft Office PowerPoint</Application>
  <PresentationFormat>A4 Paper (210x297 mm)</PresentationFormat>
  <Paragraphs>75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Syed Nazir</dc:creator>
  <cp:lastModifiedBy>MARDY</cp:lastModifiedBy>
  <cp:revision>453</cp:revision>
  <cp:lastPrinted>2018-08-09T03:21:35Z</cp:lastPrinted>
  <dcterms:created xsi:type="dcterms:W3CDTF">2017-12-19T05:02:18Z</dcterms:created>
  <dcterms:modified xsi:type="dcterms:W3CDTF">2019-01-09T04:10:45Z</dcterms:modified>
</cp:coreProperties>
</file>