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05" r:id="rId2"/>
    <p:sldId id="306" r:id="rId3"/>
    <p:sldId id="307" r:id="rId4"/>
    <p:sldId id="308" r:id="rId5"/>
    <p:sldId id="314" r:id="rId6"/>
    <p:sldId id="309" r:id="rId7"/>
    <p:sldId id="310" r:id="rId8"/>
    <p:sldId id="315" r:id="rId9"/>
    <p:sldId id="312" r:id="rId10"/>
    <p:sldId id="313" r:id="rId11"/>
  </p:sldIdLst>
  <p:sldSz cx="6858000" cy="9906000" type="A4"/>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guide id="3" pos="26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356AD3"/>
    <a:srgbClr val="339966"/>
    <a:srgbClr val="008080"/>
    <a:srgbClr val="339933"/>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660"/>
  </p:normalViewPr>
  <p:slideViewPr>
    <p:cSldViewPr snapToGrid="0" showGuides="1">
      <p:cViewPr>
        <p:scale>
          <a:sx n="90" d="100"/>
          <a:sy n="90" d="100"/>
        </p:scale>
        <p:origin x="1776" y="-2244"/>
      </p:cViewPr>
      <p:guideLst>
        <p:guide orient="horz" pos="3120"/>
        <p:guide pos="2160"/>
        <p:guide pos="26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9047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8431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8387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62412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37269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268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8" name="Footer Placeholder 7"/>
          <p:cNvSpPr>
            <a:spLocks noGrp="1"/>
          </p:cNvSpPr>
          <p:nvPr>
            <p:ph type="ftr" sz="quarter" idx="11"/>
          </p:nvPr>
        </p:nvSpPr>
        <p:spPr/>
        <p:txBody>
          <a:bodyPr/>
          <a:lstStyle/>
          <a:p>
            <a:endParaRPr lang="ms-MY"/>
          </a:p>
        </p:txBody>
      </p:sp>
      <p:sp>
        <p:nvSpPr>
          <p:cNvPr id="9" name="Slide Number Placeholder 8"/>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2811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4" name="Footer Placeholder 3"/>
          <p:cNvSpPr>
            <a:spLocks noGrp="1"/>
          </p:cNvSpPr>
          <p:nvPr>
            <p:ph type="ftr" sz="quarter" idx="11"/>
          </p:nvPr>
        </p:nvSpPr>
        <p:spPr/>
        <p:txBody>
          <a:bodyPr/>
          <a:lstStyle/>
          <a:p>
            <a:endParaRPr lang="ms-MY"/>
          </a:p>
        </p:txBody>
      </p:sp>
      <p:sp>
        <p:nvSpPr>
          <p:cNvPr id="5" name="Slide Number Placeholder 4"/>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29604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3" name="Footer Placeholder 2"/>
          <p:cNvSpPr>
            <a:spLocks noGrp="1"/>
          </p:cNvSpPr>
          <p:nvPr>
            <p:ph type="ftr" sz="quarter" idx="11"/>
          </p:nvPr>
        </p:nvSpPr>
        <p:spPr/>
        <p:txBody>
          <a:bodyPr/>
          <a:lstStyle/>
          <a:p>
            <a:endParaRPr lang="ms-MY"/>
          </a:p>
        </p:txBody>
      </p:sp>
      <p:sp>
        <p:nvSpPr>
          <p:cNvPr id="4" name="Slide Number Placeholder 3"/>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74708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66703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97764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ACADDCD-F0B0-4023-B01F-2161B4D109FB}" type="datetimeFigureOut">
              <a:rPr lang="ms-MY" smtClean="0"/>
              <a:pPr/>
              <a:t>31/12/2018</a:t>
            </a:fld>
            <a:endParaRPr lang="ms-MY"/>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ms-MY"/>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EB9B8DE-906F-438B-A45B-5C9B1DA7FB74}" type="slidenum">
              <a:rPr lang="ms-MY" smtClean="0"/>
              <a:pPr/>
              <a:t>‹#›</a:t>
            </a:fld>
            <a:endParaRPr lang="ms-MY"/>
          </a:p>
        </p:txBody>
      </p:sp>
    </p:spTree>
    <p:extLst>
      <p:ext uri="{BB962C8B-B14F-4D97-AF65-F5344CB8AC3E}">
        <p14:creationId xmlns:p14="http://schemas.microsoft.com/office/powerpoint/2010/main" val="1447131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graphicFrame>
        <p:nvGraphicFramePr>
          <p:cNvPr id="2" name="Table 1"/>
          <p:cNvGraphicFramePr>
            <a:graphicFrameLocks noGrp="1"/>
          </p:cNvGraphicFramePr>
          <p:nvPr>
            <p:extLst>
              <p:ext uri="{D42A27DB-BD31-4B8C-83A1-F6EECF244321}">
                <p14:modId xmlns:p14="http://schemas.microsoft.com/office/powerpoint/2010/main" val="3670689086"/>
              </p:ext>
            </p:extLst>
          </p:nvPr>
        </p:nvGraphicFramePr>
        <p:xfrm>
          <a:off x="2" y="2063918"/>
          <a:ext cx="6858000" cy="1828800"/>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344524">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15</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15</a:t>
                      </a:r>
                      <a:r>
                        <a:rPr lang="ms-MY" sz="900" dirty="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458164">
                <a:tc>
                  <a:txBody>
                    <a:bodyPr/>
                    <a:lstStyle/>
                    <a:p>
                      <a:pPr>
                        <a:lnSpc>
                          <a:spcPct val="100000"/>
                        </a:lnSpc>
                      </a:pPr>
                      <a:r>
                        <a:rPr lang="ms-MY" sz="900" dirty="0">
                          <a:solidFill>
                            <a:srgbClr val="000000"/>
                          </a:solidFill>
                          <a:latin typeface="Tw Cen MT" pitchFamily="34" charset="0"/>
                        </a:rPr>
                        <a:t>2 Report on status of IBS adoption submitted by ICU JPM to MOF &amp; AG for action  on non-compliance</a:t>
                      </a:r>
                    </a:p>
                    <a:p>
                      <a:pPr>
                        <a:lnSpc>
                          <a:spcPct val="100000"/>
                        </a:lnSpc>
                      </a:pPr>
                      <a:endParaRPr lang="ms-MY" sz="900" dirty="0">
                        <a:solidFill>
                          <a:srgbClr val="000000"/>
                        </a:solidFill>
                        <a:latin typeface="Tw Cen MT" pitchFamily="34" charset="0"/>
                      </a:endParaRPr>
                    </a:p>
                    <a:p>
                      <a:pPr>
                        <a:lnSpc>
                          <a:spcPct val="100000"/>
                        </a:lnSpc>
                      </a:pPr>
                      <a:r>
                        <a:rPr lang="ms-MY" sz="900" dirty="0">
                          <a:solidFill>
                            <a:srgbClr val="000000"/>
                          </a:solidFill>
                          <a:latin typeface="Tw Cen MT" pitchFamily="34" charset="0"/>
                        </a:rPr>
                        <a:t>AG agreement to audit on  IBS non-compliance secured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a:solidFill>
                            <a:srgbClr val="000000"/>
                          </a:solidFill>
                          <a:latin typeface="Tw Cen MT" pitchFamily="34" charset="0"/>
                        </a:rPr>
                        <a:t>2 Report on status of IBS adoption submitted by ICU JPM to MOF &amp; AG for action non-</a:t>
                      </a:r>
                    </a:p>
                    <a:p>
                      <a:pPr>
                        <a:lnSpc>
                          <a:spcPct val="100000"/>
                        </a:lnSpc>
                      </a:pPr>
                      <a:r>
                        <a:rPr lang="ms-MY" sz="900" dirty="0">
                          <a:solidFill>
                            <a:srgbClr val="000000"/>
                          </a:solidFill>
                          <a:latin typeface="Tw Cen MT" pitchFamily="34" charset="0"/>
                        </a:rPr>
                        <a:t>compliance.</a:t>
                      </a:r>
                    </a:p>
                    <a:p>
                      <a:pPr>
                        <a:lnSpc>
                          <a:spcPct val="100000"/>
                        </a:lnSpc>
                      </a:pPr>
                      <a:endParaRPr lang="ms-MY" sz="900" dirty="0">
                        <a:solidFill>
                          <a:srgbClr val="000000"/>
                        </a:solidFill>
                        <a:latin typeface="Tw Cen MT" pitchFamily="34" charset="0"/>
                      </a:endParaRPr>
                    </a:p>
                    <a:p>
                      <a:pPr>
                        <a:lnSpc>
                          <a:spcPct val="100000"/>
                        </a:lnSpc>
                      </a:pPr>
                      <a:r>
                        <a:rPr lang="ms-MY" sz="900" dirty="0">
                          <a:solidFill>
                            <a:srgbClr val="000000"/>
                          </a:solidFill>
                          <a:latin typeface="Tw Cen MT" pitchFamily="34" charset="0"/>
                        </a:rPr>
                        <a:t>Audit Report on IBS non compliance published by AG</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a:solidFill>
                            <a:srgbClr val="000000"/>
                          </a:solidFill>
                          <a:latin typeface="Tw Cen MT" pitchFamily="34" charset="0"/>
                        </a:rPr>
                        <a:t>2 Report on status of IBS adoption submitted by ICU JPM to MOF &amp; AG for action non-</a:t>
                      </a:r>
                    </a:p>
                    <a:p>
                      <a:pPr>
                        <a:lnSpc>
                          <a:spcPct val="100000"/>
                        </a:lnSpc>
                      </a:pPr>
                      <a:r>
                        <a:rPr lang="ms-MY" sz="900" dirty="0">
                          <a:solidFill>
                            <a:srgbClr val="000000"/>
                          </a:solidFill>
                          <a:latin typeface="Tw Cen MT" pitchFamily="34" charset="0"/>
                        </a:rPr>
                        <a:t>compliance</a:t>
                      </a:r>
                    </a:p>
                    <a:p>
                      <a:pPr>
                        <a:lnSpc>
                          <a:spcPct val="100000"/>
                        </a:lnSpc>
                      </a:pPr>
                      <a:endParaRPr lang="ms-MY" sz="900" dirty="0">
                        <a:solidFill>
                          <a:srgbClr val="000000"/>
                        </a:solidFill>
                        <a:latin typeface="Tw Cen MT" pitchFamily="34" charset="0"/>
                      </a:endParaRPr>
                    </a:p>
                    <a:p>
                      <a:pPr>
                        <a:lnSpc>
                          <a:spcPct val="100000"/>
                        </a:lnSpc>
                      </a:pPr>
                      <a:r>
                        <a:rPr lang="ms-MY" sz="900" dirty="0">
                          <a:solidFill>
                            <a:srgbClr val="000000"/>
                          </a:solidFill>
                          <a:latin typeface="Tw Cen MT" pitchFamily="34" charset="0"/>
                        </a:rPr>
                        <a:t>JKR corrective action on AG report on IBS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rgbClr val="000000"/>
                          </a:solidFill>
                          <a:latin typeface="Tw Cen MT" pitchFamily="34" charset="0"/>
                        </a:rPr>
                        <a:t>2 Report on status of IBS adoption submitted by ICU JPM to MOF &amp; AG for action non-compliance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rgbClr val="000000"/>
                          </a:solidFill>
                          <a:latin typeface="Tw Cen MT" pitchFamily="34" charset="0"/>
                        </a:rPr>
                        <a:t>2 Report on status of IBS adoption submitted by ICU JPM to MOF &amp; AG for action non-compliance</a:t>
                      </a:r>
                    </a:p>
                    <a:p>
                      <a:pPr>
                        <a:lnSpc>
                          <a:spcPct val="100000"/>
                        </a:lnSpc>
                      </a:pPr>
                      <a:endParaRPr lang="en-MY" sz="900" dirty="0">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174337"/>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dirty="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dirty="0">
                          <a:solidFill>
                            <a:schemeClr val="tx1"/>
                          </a:solidFill>
                          <a:latin typeface="Tw Cen MT" panose="020B0602020104020603" pitchFamily="34" charset="0"/>
                        </a:rPr>
                        <a:t>Ahmad Farrin Mokhtar</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ICU /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1" y="360089"/>
          <a:ext cx="5465136" cy="1609344"/>
        </p:xfrm>
        <a:graphic>
          <a:graphicData uri="http://schemas.openxmlformats.org/drawingml/2006/table">
            <a:tbl>
              <a:tblPr firstRow="1" bandRow="1">
                <a:tableStyleId>{5C22544A-7EE6-4342-B048-85BDC9FD1C3A}</a:tableStyleId>
              </a:tblPr>
              <a:tblGrid>
                <a:gridCol w="5465136">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2 reports annually on status of IBS adoption, submitted by Implementation Coordination Unit (ICU-JPM) to Ministry of Finance (MOF) and Auditor General (AG) for action on non-compliance beginning 2016</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a:solidFill>
                            <a:schemeClr val="tx1"/>
                          </a:solidFill>
                          <a:latin typeface="Tw Cen MT" panose="020B0602020104020603" pitchFamily="34" charset="0"/>
                          <a:ea typeface="+mn-ea"/>
                          <a:cs typeface="+mn-cs"/>
                        </a:rPr>
                        <a:t>INITIATIVE</a:t>
                      </a:r>
                    </a:p>
                    <a:p>
                      <a:pPr>
                        <a:lnSpc>
                          <a:spcPct val="88000"/>
                        </a:lnSpc>
                        <a:defRPr/>
                      </a:pPr>
                      <a:r>
                        <a:rPr lang="en-MY" sz="1000" b="0" kern="1200" dirty="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a:solidFill>
                            <a:schemeClr val="tx1"/>
                          </a:solidFill>
                          <a:latin typeface="Tw Cen MT" panose="020B0602020104020603" pitchFamily="34" charset="0"/>
                          <a:ea typeface="+mn-ea"/>
                          <a:cs typeface="+mn-cs"/>
                        </a:rPr>
                        <a:t> </a:t>
                      </a:r>
                      <a:r>
                        <a:rPr lang="en-MY" sz="1000" b="0" kern="1200" dirty="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a:solidFill>
                  <a:schemeClr val="bg2">
                    <a:lumMod val="50000"/>
                  </a:schemeClr>
                </a:solidFill>
                <a:latin typeface="Tw Cen MT" panose="020B0602020104020603" pitchFamily="34" charset="0"/>
              </a:rPr>
              <a:t>PRODUCTIVITY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P3-060</a:t>
            </a:r>
            <a:endParaRPr lang="ms-MY" sz="2800" dirty="0">
              <a:solidFill>
                <a:schemeClr val="bg1"/>
              </a:solidFill>
            </a:endParaRPr>
          </a:p>
        </p:txBody>
      </p:sp>
      <p:sp>
        <p:nvSpPr>
          <p:cNvPr id="15" name="TextBox 14"/>
          <p:cNvSpPr txBox="1"/>
          <p:nvPr/>
        </p:nvSpPr>
        <p:spPr>
          <a:xfrm>
            <a:off x="0" y="3922420"/>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Q3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2" name="TextBox 11"/>
          <p:cNvSpPr txBox="1"/>
          <p:nvPr/>
        </p:nvSpPr>
        <p:spPr>
          <a:xfrm>
            <a:off x="-6536" y="4201386"/>
            <a:ext cx="6864535" cy="4176464"/>
          </a:xfrm>
          <a:prstGeom prst="rect">
            <a:avLst/>
          </a:prstGeom>
          <a:noFill/>
        </p:spPr>
        <p:txBody>
          <a:bodyPr wrap="square" rtlCol="0">
            <a:spAutoFit/>
          </a:bodyPr>
          <a:lstStyle/>
          <a:p>
            <a:pPr>
              <a:lnSpc>
                <a:spcPct val="107000"/>
              </a:lnSpc>
              <a:spcAft>
                <a:spcPts val="800"/>
              </a:spcAft>
            </a:pPr>
            <a:r>
              <a:rPr lang="en-US" sz="1000" dirty="0">
                <a:latin typeface="Tw Cen MT" panose="020B0602020104020603" pitchFamily="34" charset="0"/>
              </a:rPr>
              <a:t>This KPI is under the purview of IWG10.</a:t>
            </a:r>
          </a:p>
          <a:p>
            <a:pPr>
              <a:lnSpc>
                <a:spcPct val="107000"/>
              </a:lnSpc>
              <a:spcAft>
                <a:spcPts val="800"/>
              </a:spcAft>
            </a:pPr>
            <a:r>
              <a:rPr lang="en-US" sz="1000" b="1" dirty="0">
                <a:latin typeface="Tw Cen MT" panose="020B0602020104020603" pitchFamily="34" charset="0"/>
              </a:rPr>
              <a:t>Report on Status of IBS Adoption </a:t>
            </a:r>
            <a:endParaRPr lang="en-MY" sz="1000" b="1" dirty="0">
              <a:latin typeface="Tw Cen MT" panose="020B0602020104020603" pitchFamily="34" charset="0"/>
            </a:endParaRPr>
          </a:p>
          <a:p>
            <a:pPr>
              <a:lnSpc>
                <a:spcPct val="107000"/>
              </a:lnSpc>
              <a:spcAft>
                <a:spcPts val="800"/>
              </a:spcAft>
            </a:pPr>
            <a:r>
              <a:rPr lang="en-US" sz="1000" dirty="0">
                <a:latin typeface="Tw Cen MT" panose="020B0602020104020603" pitchFamily="34" charset="0"/>
              </a:rPr>
              <a:t>ICU JPM produced 1 report on the status of IBS adoption in government projects and submitted to MOF and AG in June 2016. It was reported that 69.4% (465 out of 670 project) of public projects adopted IBS and achieved 70 IBS score. ICU JPM confirmed that the 2nd report for year 2016 will not be issued as the level of IBS adoption is status quo.</a:t>
            </a:r>
            <a:endParaRPr lang="en-MY" sz="1000" dirty="0">
              <a:latin typeface="Tw Cen MT" panose="020B0602020104020603" pitchFamily="34" charset="0"/>
            </a:endParaRPr>
          </a:p>
          <a:p>
            <a:pPr>
              <a:lnSpc>
                <a:spcPct val="107000"/>
              </a:lnSpc>
              <a:spcAft>
                <a:spcPts val="800"/>
              </a:spcAft>
            </a:pPr>
            <a:r>
              <a:rPr lang="en-US" sz="1000" dirty="0">
                <a:latin typeface="Tw Cen MT" panose="020B0602020104020603" pitchFamily="34" charset="0"/>
              </a:rPr>
              <a:t>For 2017, ICU JPM produced 1 report on the status of IBS adoption in government projects and submitted to MOF and AG on 31 July 2017 . The title of the report is “</a:t>
            </a:r>
            <a:r>
              <a:rPr lang="en-US" sz="1000" dirty="0" err="1">
                <a:latin typeface="Tw Cen MT" panose="020B0602020104020603" pitchFamily="34" charset="0"/>
              </a:rPr>
              <a:t>Laporan</a:t>
            </a:r>
            <a:r>
              <a:rPr lang="en-US" sz="1000" dirty="0">
                <a:latin typeface="Tw Cen MT" panose="020B0602020104020603" pitchFamily="34" charset="0"/>
              </a:rPr>
              <a:t> </a:t>
            </a:r>
            <a:r>
              <a:rPr lang="en-US" sz="1000" dirty="0" err="1">
                <a:latin typeface="Tw Cen MT" panose="020B0602020104020603" pitchFamily="34" charset="0"/>
              </a:rPr>
              <a:t>Pematuhan</a:t>
            </a:r>
            <a:r>
              <a:rPr lang="en-US" sz="1000" dirty="0">
                <a:latin typeface="Tw Cen MT" panose="020B0602020104020603" pitchFamily="34" charset="0"/>
              </a:rPr>
              <a:t> </a:t>
            </a:r>
            <a:r>
              <a:rPr lang="en-US" sz="1000" dirty="0" err="1">
                <a:latin typeface="Tw Cen MT" panose="020B0602020104020603" pitchFamily="34" charset="0"/>
              </a:rPr>
              <a:t>Pelaksanaan</a:t>
            </a:r>
            <a:r>
              <a:rPr lang="en-US" sz="1000" dirty="0">
                <a:latin typeface="Tw Cen MT" panose="020B0602020104020603" pitchFamily="34" charset="0"/>
              </a:rPr>
              <a:t> </a:t>
            </a:r>
            <a:r>
              <a:rPr lang="en-US" sz="1000" dirty="0" err="1">
                <a:latin typeface="Tw Cen MT" panose="020B0602020104020603" pitchFamily="34" charset="0"/>
              </a:rPr>
              <a:t>Untuk</a:t>
            </a:r>
            <a:r>
              <a:rPr lang="en-US" sz="1000" dirty="0">
                <a:latin typeface="Tw Cen MT" panose="020B0602020104020603" pitchFamily="34" charset="0"/>
              </a:rPr>
              <a:t> </a:t>
            </a:r>
            <a:r>
              <a:rPr lang="en-US" sz="1000" dirty="0" err="1">
                <a:latin typeface="Tw Cen MT" panose="020B0602020104020603" pitchFamily="34" charset="0"/>
              </a:rPr>
              <a:t>Projek-Projek</a:t>
            </a:r>
            <a:r>
              <a:rPr lang="en-US" sz="1000" dirty="0">
                <a:latin typeface="Tw Cen MT" panose="020B0602020104020603" pitchFamily="34" charset="0"/>
              </a:rPr>
              <a:t> </a:t>
            </a:r>
            <a:r>
              <a:rPr lang="en-US" sz="1000" dirty="0" err="1">
                <a:latin typeface="Tw Cen MT" panose="020B0602020104020603" pitchFamily="34" charset="0"/>
              </a:rPr>
              <a:t>Kerajaan</a:t>
            </a:r>
            <a:r>
              <a:rPr lang="en-US" sz="1000" dirty="0">
                <a:latin typeface="Tw Cen MT" panose="020B0602020104020603" pitchFamily="34" charset="0"/>
              </a:rPr>
              <a:t> RMKe-11 Bil.1/2017 (</a:t>
            </a:r>
            <a:r>
              <a:rPr lang="en-US" sz="1000" dirty="0" err="1">
                <a:latin typeface="Tw Cen MT" panose="020B0602020104020603" pitchFamily="34" charset="0"/>
              </a:rPr>
              <a:t>Januari</a:t>
            </a:r>
            <a:r>
              <a:rPr lang="en-US" sz="1000" dirty="0">
                <a:latin typeface="Tw Cen MT" panose="020B0602020104020603" pitchFamily="34" charset="0"/>
              </a:rPr>
              <a:t>-Jun 2017)”. It was reported that 77.8% (1113 out of 1431 projects) of public projects adopted IBS and achieved 70 IBS score. The 2nd report for year 2017 will not be issued .</a:t>
            </a:r>
          </a:p>
          <a:p>
            <a:pPr>
              <a:lnSpc>
                <a:spcPct val="107000"/>
              </a:lnSpc>
              <a:spcAft>
                <a:spcPts val="800"/>
              </a:spcAft>
            </a:pPr>
            <a:r>
              <a:rPr lang="en-MY" sz="1000" dirty="0">
                <a:latin typeface="Tw Cen MT" panose="020B0602020104020603" pitchFamily="34" charset="0"/>
              </a:rPr>
              <a:t> </a:t>
            </a:r>
            <a:r>
              <a:rPr lang="en-US" sz="1000" dirty="0">
                <a:latin typeface="Tw Cen MT" panose="020B0602020104020603" pitchFamily="34" charset="0"/>
              </a:rPr>
              <a:t>ICU JPM informed that the next report will be submitted by June 2018.</a:t>
            </a:r>
          </a:p>
          <a:p>
            <a:pPr>
              <a:lnSpc>
                <a:spcPct val="107000"/>
              </a:lnSpc>
              <a:spcAft>
                <a:spcPts val="800"/>
              </a:spcAft>
            </a:pPr>
            <a:r>
              <a:rPr lang="en-US" sz="1000" b="1" dirty="0">
                <a:latin typeface="Tw Cen MT" panose="020B0602020104020603" pitchFamily="34" charset="0"/>
              </a:rPr>
              <a:t>Audit Report on IBS Non-compliance</a:t>
            </a:r>
          </a:p>
          <a:p>
            <a:pPr>
              <a:lnSpc>
                <a:spcPct val="107000"/>
              </a:lnSpc>
              <a:spcAft>
                <a:spcPts val="800"/>
              </a:spcAft>
            </a:pPr>
            <a:r>
              <a:rPr lang="en-US" sz="1000" dirty="0">
                <a:latin typeface="Tw Cen MT" panose="020B0602020104020603" pitchFamily="34" charset="0"/>
              </a:rPr>
              <a:t>ICU JPM have submitted the report on the status of IBS adoption to AG for AG to audit on IBS non-compliance. No audit report has been received from AG.</a:t>
            </a:r>
          </a:p>
          <a:p>
            <a:pPr>
              <a:lnSpc>
                <a:spcPct val="107000"/>
              </a:lnSpc>
              <a:spcAft>
                <a:spcPts val="800"/>
              </a:spcAft>
            </a:pPr>
            <a:endParaRPr lang="en-US" sz="1000" dirty="0">
              <a:latin typeface="Tw Cen MT" panose="020B0602020104020603" pitchFamily="34" charset="0"/>
            </a:endParaRPr>
          </a:p>
          <a:p>
            <a:pPr>
              <a:lnSpc>
                <a:spcPct val="107000"/>
              </a:lnSpc>
              <a:spcAft>
                <a:spcPts val="800"/>
              </a:spcAft>
            </a:pPr>
            <a:r>
              <a:rPr lang="en-US" sz="1000" b="1" dirty="0">
                <a:latin typeface="Tw Cen MT" panose="020B0602020104020603" pitchFamily="34" charset="0"/>
              </a:rPr>
              <a:t>Q2 2018</a:t>
            </a:r>
          </a:p>
          <a:p>
            <a:pPr>
              <a:lnSpc>
                <a:spcPct val="107000"/>
              </a:lnSpc>
              <a:spcAft>
                <a:spcPts val="800"/>
              </a:spcAft>
            </a:pPr>
            <a:r>
              <a:rPr lang="en-US" sz="1000" dirty="0">
                <a:latin typeface="Tw Cen MT" panose="020B0602020104020603" pitchFamily="34" charset="0"/>
              </a:rPr>
              <a:t>ICU JPM has submitted the 1st report for year 2018 (Jan-Apr) on 25 May 2018 and the level of adoption was 64%.</a:t>
            </a:r>
          </a:p>
          <a:p>
            <a:pPr>
              <a:lnSpc>
                <a:spcPct val="107000"/>
              </a:lnSpc>
              <a:spcAft>
                <a:spcPts val="800"/>
              </a:spcAft>
            </a:pPr>
            <a:r>
              <a:rPr lang="en-US" sz="1000" b="1" dirty="0">
                <a:latin typeface="Tw Cen MT" panose="020B0602020104020603" pitchFamily="34" charset="0"/>
              </a:rPr>
              <a:t>Q3 2018</a:t>
            </a:r>
            <a:endParaRPr lang="en-MY" sz="1000" b="1" dirty="0">
              <a:latin typeface="Tw Cen MT" panose="020B0602020104020603" pitchFamily="34" charset="0"/>
            </a:endParaRPr>
          </a:p>
          <a:p>
            <a:pPr>
              <a:lnSpc>
                <a:spcPct val="107000"/>
              </a:lnSpc>
              <a:spcAft>
                <a:spcPts val="800"/>
              </a:spcAft>
            </a:pPr>
            <a:r>
              <a:rPr lang="en-MY" sz="1000" dirty="0">
                <a:latin typeface="Tw Cen MT" panose="020B0602020104020603" pitchFamily="34" charset="0"/>
              </a:rPr>
              <a:t>ICU JPM has submitted the 2nd report for year 2018 (Jan-July) on 10 August 2018 and the level of adoption was 80.8%</a:t>
            </a:r>
          </a:p>
        </p:txBody>
      </p:sp>
    </p:spTree>
    <p:extLst>
      <p:ext uri="{BB962C8B-B14F-4D97-AF65-F5344CB8AC3E}">
        <p14:creationId xmlns:p14="http://schemas.microsoft.com/office/powerpoint/2010/main" val="2867213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9235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dirty="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dirty="0">
                          <a:solidFill>
                            <a:schemeClr val="tx1"/>
                          </a:solidFill>
                          <a:latin typeface="Tw Cen MT" panose="020B0602020104020603" pitchFamily="34" charset="0"/>
                        </a:rPr>
                        <a:t>Ahmad Farrin Mokhtar</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MIDA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1" y="402621"/>
          <a:ext cx="4965406" cy="13137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At least two economic mechanisms to propel adoption of IBS introduced by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a:solidFill>
                            <a:schemeClr val="tx1"/>
                          </a:solidFill>
                          <a:latin typeface="Tw Cen MT" panose="020B0602020104020603" pitchFamily="34" charset="0"/>
                          <a:ea typeface="+mn-ea"/>
                          <a:cs typeface="+mn-cs"/>
                        </a:rPr>
                        <a:t>INITIATIVE</a:t>
                      </a:r>
                    </a:p>
                    <a:p>
                      <a:pPr>
                        <a:lnSpc>
                          <a:spcPct val="88000"/>
                        </a:lnSpc>
                        <a:defRPr/>
                      </a:pPr>
                      <a:r>
                        <a:rPr lang="en-MY" sz="1000" b="0" kern="1200" dirty="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a:solidFill>
                            <a:schemeClr val="tx1"/>
                          </a:solidFill>
                          <a:latin typeface="Tw Cen MT" panose="020B0602020104020603" pitchFamily="34" charset="0"/>
                          <a:ea typeface="+mn-ea"/>
                          <a:cs typeface="+mn-cs"/>
                        </a:rPr>
                        <a:t> </a:t>
                      </a:r>
                      <a:r>
                        <a:rPr lang="en-MY" sz="1000" b="0" kern="1200" dirty="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P3c - Propel IBS supply chain via economic mechanisms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610688"/>
            <a:ext cx="6864535" cy="4401205"/>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en-MY" sz="500" b="1" dirty="0">
              <a:latin typeface="Tw Cen MT" panose="020B0602020104020603" pitchFamily="34" charset="0"/>
            </a:endParaRPr>
          </a:p>
          <a:p>
            <a:r>
              <a:rPr lang="en-MY" sz="1000" b="1" dirty="0">
                <a:latin typeface="Tw Cen MT" panose="020B0602020104020603" pitchFamily="34" charset="0"/>
              </a:rPr>
              <a:t>Economic Mechanism to Propel IBS Adoption</a:t>
            </a:r>
            <a:r>
              <a:rPr lang="en-US" sz="1000" dirty="0">
                <a:latin typeface="Tw Cen MT" panose="020B0602020104020603" pitchFamily="34" charset="0"/>
              </a:rPr>
              <a:t>	</a:t>
            </a:r>
            <a:endParaRPr lang="en-MY" sz="1000" dirty="0">
              <a:latin typeface="Tw Cen MT" panose="020B0602020104020603" pitchFamily="34" charset="0"/>
            </a:endParaRPr>
          </a:p>
          <a:p>
            <a:r>
              <a:rPr lang="en-MY" sz="1000" dirty="0">
                <a:latin typeface="Tw Cen MT" panose="020B0602020104020603" pitchFamily="34" charset="0"/>
              </a:rPr>
              <a:t>The first economic mechanism - tax holiday for qualified local IBS manufacturers was introduced in 2016. </a:t>
            </a:r>
          </a:p>
          <a:p>
            <a:r>
              <a:rPr lang="en-MY" sz="1000" dirty="0">
                <a:latin typeface="Tw Cen MT" panose="020B0602020104020603" pitchFamily="34" charset="0"/>
              </a:rPr>
              <a:t>There are two qualified manufacturers that have enjoyed the tax holiday incentive, one in 2016 and 2017 respectively.</a:t>
            </a:r>
            <a:endParaRPr lang="en-MY" sz="1000" strike="sngStrike" dirty="0">
              <a:latin typeface="Tw Cen MT" panose="020B0602020104020603" pitchFamily="34" charset="0"/>
            </a:endParaRPr>
          </a:p>
          <a:p>
            <a:endParaRPr lang="en-MY" sz="500" dirty="0">
              <a:latin typeface="Tw Cen MT" panose="020B0602020104020603" pitchFamily="34" charset="0"/>
            </a:endParaRPr>
          </a:p>
          <a:p>
            <a:r>
              <a:rPr lang="en-MY" sz="1000" dirty="0">
                <a:latin typeface="Tw Cen MT" panose="020B0602020104020603" pitchFamily="34" charset="0"/>
              </a:rPr>
              <a:t>The second economic mechanism </a:t>
            </a:r>
            <a:r>
              <a:rPr lang="en-MY" sz="1000" strike="sngStrike" dirty="0">
                <a:latin typeface="Tw Cen MT" panose="020B0602020104020603" pitchFamily="34" charset="0"/>
              </a:rPr>
              <a:t>–</a:t>
            </a:r>
            <a:r>
              <a:rPr lang="en-MY" sz="1000" dirty="0">
                <a:latin typeface="Tw Cen MT" panose="020B0602020104020603" pitchFamily="34" charset="0"/>
              </a:rPr>
              <a:t>is with regards to heavy machinery and equipment import duty exemption. CIDB’s application was submitted to MOF on 14 April 2016. MOF requested for an impact study to be conducted to analyse the implementation to include productivity issues, machineries issues and revenue losses to the Government. The draft of the impact study was submitted to KKR on 9 August 2017.  The findings of the study are as follows :</a:t>
            </a:r>
          </a:p>
          <a:p>
            <a:pPr indent="-228600">
              <a:buAutoNum type="arabicPeriod"/>
            </a:pPr>
            <a:r>
              <a:rPr lang="en-US" sz="1000" dirty="0">
                <a:latin typeface="Tw Cen MT" panose="020B0602020104020603" pitchFamily="34" charset="0"/>
              </a:rPr>
              <a:t>Loss to government income is not significant</a:t>
            </a:r>
          </a:p>
          <a:p>
            <a:pPr indent="-228600">
              <a:buAutoNum type="arabicPeriod"/>
            </a:pPr>
            <a:r>
              <a:rPr lang="en-US" sz="1000" dirty="0">
                <a:latin typeface="Tw Cen MT" panose="020B0602020104020603" pitchFamily="34" charset="0"/>
              </a:rPr>
              <a:t>Advanced countries no longer impose tax on machineries</a:t>
            </a:r>
          </a:p>
          <a:p>
            <a:pPr indent="-228600">
              <a:buAutoNum type="arabicPeriod"/>
            </a:pPr>
            <a:r>
              <a:rPr lang="en-US" sz="1000" dirty="0">
                <a:latin typeface="Tw Cen MT" panose="020B0602020104020603" pitchFamily="34" charset="0"/>
              </a:rPr>
              <a:t>Increase in capital expenditure on machineries will lead to productivity increase</a:t>
            </a:r>
            <a:endParaRPr lang="en-MY" sz="1000" dirty="0">
              <a:latin typeface="Tw Cen MT" panose="020B0602020104020603" pitchFamily="34" charset="0"/>
            </a:endParaRPr>
          </a:p>
          <a:p>
            <a:endParaRPr lang="en-MY" sz="500" dirty="0">
              <a:latin typeface="Tw Cen MT" panose="020B0602020104020603" pitchFamily="34" charset="0"/>
            </a:endParaRPr>
          </a:p>
          <a:p>
            <a:r>
              <a:rPr lang="en-MY" sz="1000" dirty="0">
                <a:latin typeface="Tw Cen MT" panose="020B0602020104020603" pitchFamily="34" charset="0"/>
              </a:rPr>
              <a:t>On 5 December 2017, KKR requested for 3 issues to be addressed :</a:t>
            </a:r>
          </a:p>
          <a:p>
            <a:pPr indent="-228600">
              <a:buAutoNum type="arabicPeriod"/>
            </a:pPr>
            <a:r>
              <a:rPr lang="en-US" sz="1000" dirty="0">
                <a:latin typeface="Tw Cen MT" panose="020B0602020104020603" pitchFamily="34" charset="0"/>
              </a:rPr>
              <a:t>Focus on 5 machines </a:t>
            </a:r>
            <a:r>
              <a:rPr lang="en-US" sz="1000" dirty="0" err="1">
                <a:latin typeface="Tw Cen MT" panose="020B0602020104020603" pitchFamily="34" charset="0"/>
              </a:rPr>
              <a:t>i.e</a:t>
            </a:r>
            <a:r>
              <a:rPr lang="en-US" sz="1000" dirty="0">
                <a:latin typeface="Tw Cen MT" panose="020B0602020104020603" pitchFamily="34" charset="0"/>
              </a:rPr>
              <a:t> tower crane, gantry crane, crawler crane, overhead crane and mobile crane</a:t>
            </a:r>
          </a:p>
          <a:p>
            <a:pPr indent="-228600">
              <a:buAutoNum type="arabicPeriod"/>
            </a:pPr>
            <a:r>
              <a:rPr lang="en-US" sz="1000" dirty="0">
                <a:latin typeface="Tw Cen MT" panose="020B0602020104020603" pitchFamily="34" charset="0"/>
              </a:rPr>
              <a:t>Assurance that the incentives benefit the contractors not machineries rental companies</a:t>
            </a:r>
          </a:p>
          <a:p>
            <a:pPr indent="-228600">
              <a:buAutoNum type="arabicPeriod"/>
            </a:pPr>
            <a:r>
              <a:rPr lang="en-US" sz="1000" dirty="0">
                <a:latin typeface="Tw Cen MT" panose="020B0602020104020603" pitchFamily="34" charset="0"/>
              </a:rPr>
              <a:t>The necessity for tax exemption of the machineries since tax exemptions have been covered under FTA </a:t>
            </a:r>
          </a:p>
          <a:p>
            <a:endParaRPr lang="en-MY" sz="500" dirty="0">
              <a:latin typeface="Tw Cen MT" panose="020B0602020104020603" pitchFamily="34" charset="0"/>
            </a:endParaRPr>
          </a:p>
          <a:p>
            <a:endParaRPr lang="en-US" sz="1000" dirty="0">
              <a:latin typeface="Tw Cen MT" panose="020B0602020104020603" pitchFamily="34" charset="0"/>
            </a:endParaRPr>
          </a:p>
          <a:p>
            <a:r>
              <a:rPr lang="en-US" sz="1000" dirty="0">
                <a:latin typeface="Tw Cen MT" panose="020B0602020104020603" pitchFamily="34" charset="0"/>
              </a:rPr>
              <a:t>Revised study on exemption of tax for heavy machineries and equipment related to IBS has been completed and submitted to KKR on 12 Mac 2018. </a:t>
            </a:r>
          </a:p>
          <a:p>
            <a:endParaRPr lang="en-US" sz="1000" dirty="0">
              <a:latin typeface="Tw Cen MT" panose="020B0602020104020603" pitchFamily="34" charset="0"/>
            </a:endParaRPr>
          </a:p>
          <a:p>
            <a:r>
              <a:rPr lang="en-US" sz="1000" dirty="0">
                <a:latin typeface="Tw Cen MT" panose="020B0602020104020603" pitchFamily="34" charset="0"/>
              </a:rPr>
              <a:t>KKR is currently reviewing the Paper to </a:t>
            </a:r>
            <a:r>
              <a:rPr lang="en-US" sz="1000" dirty="0" err="1">
                <a:latin typeface="Tw Cen MT" panose="020B0602020104020603" pitchFamily="34" charset="0"/>
              </a:rPr>
              <a:t>MoF</a:t>
            </a:r>
            <a:r>
              <a:rPr lang="en-US" sz="1000" dirty="0">
                <a:latin typeface="Tw Cen MT" panose="020B0602020104020603" pitchFamily="34" charset="0"/>
              </a:rPr>
              <a:t> on the approval for exemption of tax for machineries and equipment related to IBS.</a:t>
            </a:r>
          </a:p>
          <a:p>
            <a:endParaRPr lang="en-US" sz="1000" dirty="0">
              <a:latin typeface="Tw Cen MT" panose="020B0602020104020603" pitchFamily="34" charset="0"/>
            </a:endParaRPr>
          </a:p>
          <a:p>
            <a:endParaRPr lang="en-US" sz="1000" b="1" dirty="0">
              <a:latin typeface="Tw Cen MT" panose="020B0602020104020603" pitchFamily="34" charset="0"/>
            </a:endParaRPr>
          </a:p>
          <a:p>
            <a:r>
              <a:rPr lang="en-US" sz="1000" b="1" dirty="0">
                <a:latin typeface="Tw Cen MT" panose="020B0602020104020603" pitchFamily="34" charset="0"/>
              </a:rPr>
              <a:t>Q3 2018</a:t>
            </a:r>
            <a:endParaRPr lang="en-US" sz="1000" dirty="0">
              <a:latin typeface="Tw Cen MT" panose="020B0602020104020603" pitchFamily="34" charset="0"/>
            </a:endParaRPr>
          </a:p>
          <a:p>
            <a:r>
              <a:rPr lang="en-US" sz="1000" dirty="0">
                <a:latin typeface="Tw Cen MT" panose="020B0602020104020603" pitchFamily="34" charset="0"/>
              </a:rPr>
              <a:t>KKR is still reviewing the Paper to </a:t>
            </a:r>
            <a:r>
              <a:rPr lang="en-US" sz="1000" dirty="0" err="1">
                <a:latin typeface="Tw Cen MT" panose="020B0602020104020603" pitchFamily="34" charset="0"/>
              </a:rPr>
              <a:t>MoF</a:t>
            </a:r>
            <a:r>
              <a:rPr lang="en-US" sz="1000" dirty="0">
                <a:latin typeface="Tw Cen MT" panose="020B0602020104020603" pitchFamily="34" charset="0"/>
              </a:rPr>
              <a:t> on the approval for exemption of tax for machineries and equipment related to IBS.</a:t>
            </a:r>
          </a:p>
          <a:p>
            <a:pPr algn="just"/>
            <a:endParaRPr lang="en-US" sz="1000" dirty="0"/>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a:solidFill>
                  <a:schemeClr val="bg2">
                    <a:lumMod val="50000"/>
                  </a:schemeClr>
                </a:solidFill>
                <a:latin typeface="Tw Cen MT" panose="020B0602020104020603" pitchFamily="34" charset="0"/>
              </a:rPr>
              <a:t>PRODUCTIVITY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P3-068</a:t>
            </a:r>
            <a:endParaRPr lang="ms-MY" sz="2800" dirty="0">
              <a:solidFill>
                <a:schemeClr val="bg1"/>
              </a:solidFill>
            </a:endParaRPr>
          </a:p>
        </p:txBody>
      </p:sp>
      <p:sp>
        <p:nvSpPr>
          <p:cNvPr id="15" name="TextBox 14"/>
          <p:cNvSpPr txBox="1"/>
          <p:nvPr/>
        </p:nvSpPr>
        <p:spPr>
          <a:xfrm>
            <a:off x="0" y="4331725"/>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Q3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2723570668"/>
              </p:ext>
            </p:extLst>
          </p:nvPr>
        </p:nvGraphicFramePr>
        <p:xfrm>
          <a:off x="2" y="2063918"/>
          <a:ext cx="6858000" cy="2245131"/>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211220">
                <a:tc rowSpan="2">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rowSpan="2">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2018</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2019</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2020</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2306563032"/>
                  </a:ext>
                </a:extLst>
              </a:tr>
              <a:tr h="211220">
                <a:tc vMerge="1">
                  <a:txBody>
                    <a:bodyPr/>
                    <a:lstStyle/>
                    <a:p>
                      <a:endParaRPr lang="en-MY"/>
                    </a:p>
                  </a:txBody>
                  <a:tcPr/>
                </a:tc>
                <a:tc vMerge="1">
                  <a:txBody>
                    <a:bodyPr/>
                    <a:lstStyle/>
                    <a:p>
                      <a:endParaRPr lang="en-MY"/>
                    </a:p>
                  </a:txBody>
                  <a:tcPr/>
                </a:tc>
                <a:tc grid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a:solidFill>
                            <a:schemeClr val="bg1"/>
                          </a:solidFill>
                          <a:latin typeface="Tw Cen MT" panose="020B0602020104020603" pitchFamily="34" charset="0"/>
                          <a:ea typeface="+mn-ea"/>
                          <a:cs typeface="+mn-cs"/>
                        </a:rPr>
                        <a:t>Weightage : 30%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10001"/>
                  </a:ext>
                </a:extLst>
              </a:tr>
              <a:tr h="1787931">
                <a:tc>
                  <a:txBody>
                    <a:bodyPr/>
                    <a:lstStyle/>
                    <a:p>
                      <a:pPr>
                        <a:lnSpc>
                          <a:spcPct val="100000"/>
                        </a:lnSpc>
                      </a:pPr>
                      <a:r>
                        <a:rPr lang="en-US" sz="900" dirty="0">
                          <a:solidFill>
                            <a:srgbClr val="231F20"/>
                          </a:solidFill>
                          <a:latin typeface="Tw Cen MT" pitchFamily="34" charset="0"/>
                        </a:rPr>
                        <a:t>Tax Holiday incentive  for new IBS manufacturing plants approved and implemented.</a:t>
                      </a:r>
                    </a:p>
                    <a:p>
                      <a:pPr>
                        <a:lnSpc>
                          <a:spcPct val="100000"/>
                        </a:lnSpc>
                      </a:pPr>
                      <a:endParaRPr lang="en-US" sz="900" dirty="0">
                        <a:solidFill>
                          <a:srgbClr val="231F20"/>
                        </a:solidFill>
                        <a:latin typeface="Tw Cen MT" pitchFamily="34" charset="0"/>
                      </a:endParaRPr>
                    </a:p>
                    <a:p>
                      <a:pPr>
                        <a:lnSpc>
                          <a:spcPct val="100000"/>
                        </a:lnSpc>
                      </a:pPr>
                      <a:r>
                        <a:rPr lang="en-US" sz="900" dirty="0">
                          <a:solidFill>
                            <a:srgbClr val="231F20"/>
                          </a:solidFill>
                          <a:latin typeface="Tw Cen MT" pitchFamily="34" charset="0"/>
                        </a:rPr>
                        <a:t>Cost Benefit Analysis (CBA) for IBS developed</a:t>
                      </a:r>
                    </a:p>
                    <a:p>
                      <a:pPr>
                        <a:lnSpc>
                          <a:spcPct val="100000"/>
                        </a:lnSpc>
                      </a:pPr>
                      <a:endParaRPr lang="en-US" sz="900" dirty="0">
                        <a:solidFill>
                          <a:srgbClr val="231F20"/>
                        </a:solidFill>
                        <a:latin typeface="Tw Cen MT" pitchFamily="34" charset="0"/>
                      </a:endParaRPr>
                    </a:p>
                    <a:p>
                      <a:pPr>
                        <a:lnSpc>
                          <a:spcPct val="100000"/>
                        </a:lnSpc>
                      </a:pPr>
                      <a:r>
                        <a:rPr lang="en-US" sz="900" dirty="0">
                          <a:solidFill>
                            <a:srgbClr val="231F20"/>
                          </a:solidFill>
                          <a:latin typeface="Tw Cen MT" pitchFamily="34" charset="0"/>
                        </a:rPr>
                        <a:t>Report on  IBS Tax Holiday incentive recipients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a:solidFill>
                            <a:srgbClr val="231F20"/>
                          </a:solidFill>
                          <a:latin typeface="Tw Cen MT" pitchFamily="34" charset="0"/>
                        </a:rPr>
                        <a:t>Second Incentive on economic mechanism to propel IBS adoption  proposed and submitted to MOF.</a:t>
                      </a:r>
                    </a:p>
                    <a:p>
                      <a:pPr>
                        <a:lnSpc>
                          <a:spcPct val="100000"/>
                        </a:lnSpc>
                      </a:pPr>
                      <a:endParaRPr lang="en-US" sz="900" dirty="0">
                        <a:solidFill>
                          <a:srgbClr val="231F20"/>
                        </a:solidFill>
                        <a:latin typeface="Tw Cen MT" pitchFamily="34" charset="0"/>
                      </a:endParaRPr>
                    </a:p>
                    <a:p>
                      <a:pPr defTabSz="914298" fontAlgn="auto">
                        <a:lnSpc>
                          <a:spcPct val="100000"/>
                        </a:lnSpc>
                        <a:defRPr/>
                      </a:pPr>
                      <a:r>
                        <a:rPr lang="en-US" sz="900" dirty="0">
                          <a:solidFill>
                            <a:srgbClr val="231F20"/>
                          </a:solidFill>
                          <a:latin typeface="Tw Cen MT" pitchFamily="34" charset="0"/>
                        </a:rPr>
                        <a:t>Report on  CBA for IBS &amp; incentive recipients published</a:t>
                      </a: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8" name="Rectangle 17"/>
          <p:cNvSpPr/>
          <p:nvPr/>
        </p:nvSpPr>
        <p:spPr>
          <a:xfrm>
            <a:off x="2885941" y="2579297"/>
            <a:ext cx="3900646" cy="343547"/>
          </a:xfrm>
          <a:prstGeom prst="rect">
            <a:avLst/>
          </a:prstGeom>
          <a:noFill/>
          <a:ln/>
        </p:spPr>
        <p:style>
          <a:lnRef idx="2">
            <a:schemeClr val="dk1"/>
          </a:lnRef>
          <a:fillRef idx="1">
            <a:schemeClr val="lt1"/>
          </a:fillRef>
          <a:effectRef idx="0">
            <a:schemeClr val="dk1"/>
          </a:effectRef>
          <a:fontRef idx="minor">
            <a:schemeClr val="dk1"/>
          </a:fontRef>
        </p:style>
        <p:txBody>
          <a:bodyPr wrap="square" lIns="18000" tIns="36000" rIns="18000" bIns="36000" rtlCol="0" anchor="t" anchorCtr="0">
            <a:spAutoFit/>
          </a:bodyPr>
          <a:lstStyle/>
          <a:p>
            <a:pPr algn="ctr">
              <a:lnSpc>
                <a:spcPct val="88000"/>
              </a:lnSpc>
            </a:pPr>
            <a:r>
              <a:rPr lang="en-MY" sz="1000" u="sng" dirty="0">
                <a:solidFill>
                  <a:srgbClr val="000000"/>
                </a:solidFill>
                <a:latin typeface="Tw Cen MT" pitchFamily="34" charset="0"/>
              </a:rPr>
              <a:t>Note 2018-2020</a:t>
            </a:r>
          </a:p>
          <a:p>
            <a:pPr algn="ctr">
              <a:lnSpc>
                <a:spcPct val="88000"/>
              </a:lnSpc>
            </a:pPr>
            <a:r>
              <a:rPr lang="en-MY" sz="1000" dirty="0">
                <a:solidFill>
                  <a:srgbClr val="000000"/>
                </a:solidFill>
                <a:latin typeface="Tw Cen MT" pitchFamily="34" charset="0"/>
              </a:rPr>
              <a:t>Target to be determined after proposal on second incentive approved</a:t>
            </a:r>
          </a:p>
        </p:txBody>
      </p:sp>
    </p:spTree>
    <p:extLst>
      <p:ext uri="{BB962C8B-B14F-4D97-AF65-F5344CB8AC3E}">
        <p14:creationId xmlns:p14="http://schemas.microsoft.com/office/powerpoint/2010/main" val="2867213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1702576233"/>
              </p:ext>
            </p:extLst>
          </p:nvPr>
        </p:nvGraphicFramePr>
        <p:xfrm>
          <a:off x="2" y="2063918"/>
          <a:ext cx="6858000" cy="2245131"/>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211220">
                <a:tc rowSpan="2">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rowSpan="2">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2018</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2019</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2020</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2306563032"/>
                  </a:ext>
                </a:extLst>
              </a:tr>
              <a:tr h="211220">
                <a:tc vMerge="1">
                  <a:txBody>
                    <a:bodyPr/>
                    <a:lstStyle/>
                    <a:p>
                      <a:endParaRPr lang="en-MY"/>
                    </a:p>
                  </a:txBody>
                  <a:tcPr/>
                </a:tc>
                <a:tc vMerge="1">
                  <a:txBody>
                    <a:bodyPr/>
                    <a:lstStyle/>
                    <a:p>
                      <a:endParaRPr lang="en-MY"/>
                    </a:p>
                  </a:txBody>
                  <a:tcPr/>
                </a:tc>
                <a:tc grid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a:solidFill>
                            <a:schemeClr val="bg1"/>
                          </a:solidFill>
                          <a:latin typeface="Tw Cen MT" panose="020B0602020104020603" pitchFamily="34" charset="0"/>
                          <a:ea typeface="+mn-ea"/>
                          <a:cs typeface="+mn-cs"/>
                        </a:rPr>
                        <a:t>Weightage : 20%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10001"/>
                  </a:ext>
                </a:extLst>
              </a:tr>
              <a:tr h="1787931">
                <a:tc>
                  <a:txBody>
                    <a:bodyPr/>
                    <a:lstStyle/>
                    <a:p>
                      <a:pPr>
                        <a:lnSpc>
                          <a:spcPct val="100000"/>
                        </a:lnSpc>
                      </a:pPr>
                      <a:r>
                        <a:rPr lang="ms-MY" sz="900" dirty="0">
                          <a:solidFill>
                            <a:srgbClr val="000000"/>
                          </a:solidFill>
                          <a:latin typeface="Tw Cen MT" pitchFamily="34" charset="0"/>
                        </a:rPr>
                        <a:t>50% of JKR Pre Approved Plan (PAP) comply to IBS and MC.</a:t>
                      </a:r>
                    </a:p>
                    <a:p>
                      <a:pPr>
                        <a:lnSpc>
                          <a:spcPct val="100000"/>
                        </a:lnSpc>
                      </a:pPr>
                      <a:endParaRPr lang="ms-MY" sz="900" dirty="0">
                        <a:solidFill>
                          <a:srgbClr val="000000"/>
                        </a:solidFill>
                        <a:latin typeface="Tw Cen MT" pitchFamily="34" charset="0"/>
                      </a:endParaRPr>
                    </a:p>
                    <a:p>
                      <a:pPr>
                        <a:lnSpc>
                          <a:spcPct val="100000"/>
                        </a:lnSpc>
                      </a:pPr>
                      <a:r>
                        <a:rPr lang="ms-MY" sz="900" dirty="0">
                          <a:solidFill>
                            <a:srgbClr val="000000"/>
                          </a:solidFill>
                          <a:latin typeface="Tw Cen MT" pitchFamily="34" charset="0"/>
                        </a:rPr>
                        <a:t>JKR IBS-PAP drawings documented.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a:solidFill>
                            <a:srgbClr val="000000"/>
                          </a:solidFill>
                          <a:latin typeface="Tw Cen MT" pitchFamily="34" charset="0"/>
                        </a:rPr>
                        <a:t>100% of JKR Pre Approved Plan (PAP) comply to IBS and MC.</a:t>
                      </a:r>
                    </a:p>
                    <a:p>
                      <a:pPr>
                        <a:lnSpc>
                          <a:spcPct val="100000"/>
                        </a:lnSpc>
                      </a:pPr>
                      <a:endParaRPr lang="ms-MY" sz="900" dirty="0">
                        <a:solidFill>
                          <a:srgbClr val="000000"/>
                        </a:solidFill>
                        <a:latin typeface="Tw Cen MT" pitchFamily="34" charset="0"/>
                      </a:endParaRPr>
                    </a:p>
                    <a:p>
                      <a:pPr>
                        <a:lnSpc>
                          <a:spcPct val="100000"/>
                        </a:lnSpc>
                      </a:pPr>
                      <a:r>
                        <a:rPr lang="ms-MY" sz="900" dirty="0">
                          <a:solidFill>
                            <a:srgbClr val="000000"/>
                          </a:solidFill>
                          <a:latin typeface="Tw Cen MT" pitchFamily="34" charset="0"/>
                        </a:rPr>
                        <a:t>JKR IBS-PAP drawings documented.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dirty="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dirty="0">
                          <a:solidFill>
                            <a:schemeClr val="tx1"/>
                          </a:solidFill>
                          <a:latin typeface="Tw Cen MT" panose="020B0602020104020603" pitchFamily="34" charset="0"/>
                        </a:rPr>
                        <a:t>Ahmad Farrin Mokhtar</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JKR/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1" y="360089"/>
          <a:ext cx="4965406" cy="14661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All JKR Pre-Approved Plans (PAPs) comply to IBS and Modular Coordination by 2017</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a:solidFill>
                            <a:schemeClr val="tx1"/>
                          </a:solidFill>
                          <a:latin typeface="Tw Cen MT" panose="020B0602020104020603" pitchFamily="34" charset="0"/>
                          <a:ea typeface="+mn-ea"/>
                          <a:cs typeface="+mn-cs"/>
                        </a:rPr>
                        <a:t>INITIATIVE</a:t>
                      </a:r>
                    </a:p>
                    <a:p>
                      <a:pPr>
                        <a:lnSpc>
                          <a:spcPct val="88000"/>
                        </a:lnSpc>
                        <a:defRPr/>
                      </a:pPr>
                      <a:r>
                        <a:rPr lang="en-MY" sz="1000" b="0" kern="1200" dirty="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a:solidFill>
                            <a:schemeClr val="tx1"/>
                          </a:solidFill>
                          <a:latin typeface="Tw Cen MT" panose="020B0602020104020603" pitchFamily="34" charset="0"/>
                          <a:ea typeface="+mn-ea"/>
                          <a:cs typeface="+mn-cs"/>
                        </a:rPr>
                        <a:t> </a:t>
                      </a:r>
                      <a:r>
                        <a:rPr lang="en-MY" sz="1000" b="0" kern="1200" dirty="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3554819"/>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en-US" sz="1000" b="1" dirty="0">
              <a:latin typeface="Tw Cen MT" panose="020B0602020104020603" pitchFamily="34" charset="0"/>
            </a:endParaRPr>
          </a:p>
          <a:p>
            <a:r>
              <a:rPr lang="en-US" sz="1000" b="1" dirty="0">
                <a:latin typeface="Tw Cen MT" panose="020B0602020104020603" pitchFamily="34" charset="0"/>
              </a:rPr>
              <a:t>JKR Pre-Approved Plan in Compliance to IBS and MC (PAP2.0)</a:t>
            </a:r>
          </a:p>
          <a:p>
            <a:endParaRPr lang="en-US" sz="500" u="sng" dirty="0">
              <a:latin typeface="Tw Cen MT" panose="020B0602020104020603" pitchFamily="34" charset="0"/>
            </a:endParaRPr>
          </a:p>
          <a:p>
            <a:r>
              <a:rPr lang="en-US" sz="1000" dirty="0">
                <a:latin typeface="Tw Cen MT" panose="020B0602020104020603" pitchFamily="34" charset="0"/>
              </a:rPr>
              <a:t>PAP means “</a:t>
            </a:r>
            <a:r>
              <a:rPr lang="en-US" sz="1000" dirty="0" err="1">
                <a:latin typeface="Tw Cen MT" panose="020B0602020104020603" pitchFamily="34" charset="0"/>
              </a:rPr>
              <a:t>reka</a:t>
            </a:r>
            <a:r>
              <a:rPr lang="en-US" sz="1000" dirty="0">
                <a:latin typeface="Tw Cen MT" panose="020B0602020104020603" pitchFamily="34" charset="0"/>
              </a:rPr>
              <a:t> </a:t>
            </a:r>
            <a:r>
              <a:rPr lang="en-US" sz="1000" dirty="0" err="1">
                <a:latin typeface="Tw Cen MT" panose="020B0602020104020603" pitchFamily="34" charset="0"/>
              </a:rPr>
              <a:t>bentuk</a:t>
            </a:r>
            <a:r>
              <a:rPr lang="en-US" sz="1000" dirty="0">
                <a:latin typeface="Tw Cen MT" panose="020B0602020104020603" pitchFamily="34" charset="0"/>
              </a:rPr>
              <a:t> </a:t>
            </a:r>
            <a:r>
              <a:rPr lang="en-US" sz="1000" dirty="0" err="1">
                <a:latin typeface="Tw Cen MT" panose="020B0602020104020603" pitchFamily="34" charset="0"/>
              </a:rPr>
              <a:t>bangunan</a:t>
            </a:r>
            <a:r>
              <a:rPr lang="en-US" sz="1000" dirty="0">
                <a:latin typeface="Tw Cen MT" panose="020B0602020104020603" pitchFamily="34" charset="0"/>
              </a:rPr>
              <a:t> yang </a:t>
            </a:r>
            <a:r>
              <a:rPr lang="en-US" sz="1000" dirty="0" err="1">
                <a:latin typeface="Tw Cen MT" panose="020B0602020104020603" pitchFamily="34" charset="0"/>
              </a:rPr>
              <a:t>tersedia</a:t>
            </a:r>
            <a:r>
              <a:rPr lang="en-US" sz="1000" dirty="0">
                <a:latin typeface="Tw Cen MT" panose="020B0602020104020603" pitchFamily="34" charset="0"/>
              </a:rPr>
              <a:t> </a:t>
            </a:r>
            <a:r>
              <a:rPr lang="en-US" sz="1000" dirty="0" err="1">
                <a:latin typeface="Tw Cen MT" panose="020B0602020104020603" pitchFamily="34" charset="0"/>
              </a:rPr>
              <a:t>dan</a:t>
            </a:r>
            <a:r>
              <a:rPr lang="en-US" sz="1000" dirty="0">
                <a:latin typeface="Tw Cen MT" panose="020B0602020104020603" pitchFamily="34" charset="0"/>
              </a:rPr>
              <a:t> </a:t>
            </a:r>
            <a:r>
              <a:rPr lang="en-US" sz="1000" dirty="0" err="1">
                <a:latin typeface="Tw Cen MT" panose="020B0602020104020603" pitchFamily="34" charset="0"/>
              </a:rPr>
              <a:t>lengkap</a:t>
            </a:r>
            <a:r>
              <a:rPr lang="en-US" sz="1000" dirty="0">
                <a:latin typeface="Tw Cen MT" panose="020B0602020104020603" pitchFamily="34" charset="0"/>
              </a:rPr>
              <a:t> </a:t>
            </a:r>
            <a:r>
              <a:rPr lang="en-US" sz="1000" dirty="0" err="1">
                <a:latin typeface="Tw Cen MT" panose="020B0602020104020603" pitchFamily="34" charset="0"/>
              </a:rPr>
              <a:t>dengan</a:t>
            </a:r>
            <a:r>
              <a:rPr lang="en-US" sz="1000" dirty="0">
                <a:latin typeface="Tw Cen MT" panose="020B0602020104020603" pitchFamily="34" charset="0"/>
              </a:rPr>
              <a:t> input </a:t>
            </a:r>
            <a:r>
              <a:rPr lang="en-US" sz="1000" dirty="0" err="1">
                <a:latin typeface="Tw Cen MT" panose="020B0602020104020603" pitchFamily="34" charset="0"/>
              </a:rPr>
              <a:t>seni</a:t>
            </a:r>
            <a:r>
              <a:rPr lang="en-US" sz="1000" dirty="0">
                <a:latin typeface="Tw Cen MT" panose="020B0602020104020603" pitchFamily="34" charset="0"/>
              </a:rPr>
              <a:t> </a:t>
            </a:r>
            <a:r>
              <a:rPr lang="en-US" sz="1000" dirty="0" err="1">
                <a:latin typeface="Tw Cen MT" panose="020B0602020104020603" pitchFamily="34" charset="0"/>
              </a:rPr>
              <a:t>bina</a:t>
            </a:r>
            <a:r>
              <a:rPr lang="en-US" sz="1000" dirty="0">
                <a:latin typeface="Tw Cen MT" panose="020B0602020104020603" pitchFamily="34" charset="0"/>
              </a:rPr>
              <a:t>, </a:t>
            </a:r>
            <a:r>
              <a:rPr lang="en-US" sz="1000" dirty="0" err="1">
                <a:latin typeface="Tw Cen MT" panose="020B0602020104020603" pitchFamily="34" charset="0"/>
              </a:rPr>
              <a:t>struktur</a:t>
            </a:r>
            <a:r>
              <a:rPr lang="en-US" sz="1000" dirty="0">
                <a:latin typeface="Tw Cen MT" panose="020B0602020104020603" pitchFamily="34" charset="0"/>
              </a:rPr>
              <a:t>, </a:t>
            </a:r>
            <a:r>
              <a:rPr lang="en-US" sz="1000" dirty="0" err="1">
                <a:latin typeface="Tw Cen MT" panose="020B0602020104020603" pitchFamily="34" charset="0"/>
              </a:rPr>
              <a:t>mekanikal</a:t>
            </a:r>
            <a:r>
              <a:rPr lang="en-US" sz="1000" dirty="0">
                <a:latin typeface="Tw Cen MT" panose="020B0602020104020603" pitchFamily="34" charset="0"/>
              </a:rPr>
              <a:t>, </a:t>
            </a:r>
            <a:r>
              <a:rPr lang="en-US" sz="1000" dirty="0" err="1">
                <a:latin typeface="Tw Cen MT" panose="020B0602020104020603" pitchFamily="34" charset="0"/>
              </a:rPr>
              <a:t>elektrikal</a:t>
            </a:r>
            <a:r>
              <a:rPr lang="en-US" sz="1000" dirty="0">
                <a:latin typeface="Tw Cen MT" panose="020B0602020104020603" pitchFamily="34" charset="0"/>
              </a:rPr>
              <a:t> </a:t>
            </a:r>
            <a:r>
              <a:rPr lang="en-US" sz="1000" dirty="0" err="1">
                <a:latin typeface="Tw Cen MT" panose="020B0602020104020603" pitchFamily="34" charset="0"/>
              </a:rPr>
              <a:t>dan</a:t>
            </a:r>
            <a:r>
              <a:rPr lang="en-US" sz="1000" dirty="0">
                <a:latin typeface="Tw Cen MT" panose="020B0602020104020603" pitchFamily="34" charset="0"/>
              </a:rPr>
              <a:t> </a:t>
            </a:r>
            <a:r>
              <a:rPr lang="en-US" sz="1000" dirty="0" err="1">
                <a:latin typeface="Tw Cen MT" panose="020B0602020104020603" pitchFamily="34" charset="0"/>
              </a:rPr>
              <a:t>ukur</a:t>
            </a:r>
            <a:r>
              <a:rPr lang="en-US" sz="1000" dirty="0">
                <a:latin typeface="Tw Cen MT" panose="020B0602020104020603" pitchFamily="34" charset="0"/>
              </a:rPr>
              <a:t> </a:t>
            </a:r>
            <a:r>
              <a:rPr lang="en-US" sz="1000" dirty="0" err="1">
                <a:latin typeface="Tw Cen MT" panose="020B0602020104020603" pitchFamily="34" charset="0"/>
              </a:rPr>
              <a:t>bahan</a:t>
            </a:r>
            <a:r>
              <a:rPr lang="en-US" sz="1000" dirty="0">
                <a:latin typeface="Tw Cen MT" panose="020B0602020104020603" pitchFamily="34" charset="0"/>
              </a:rPr>
              <a:t> yang </a:t>
            </a:r>
            <a:r>
              <a:rPr lang="en-US" sz="1000" dirty="0" err="1">
                <a:latin typeface="Tw Cen MT" panose="020B0602020104020603" pitchFamily="34" charset="0"/>
              </a:rPr>
              <a:t>menepati</a:t>
            </a:r>
            <a:r>
              <a:rPr lang="en-US" sz="1000" dirty="0">
                <a:latin typeface="Tw Cen MT" panose="020B0602020104020603" pitchFamily="34" charset="0"/>
              </a:rPr>
              <a:t> </a:t>
            </a:r>
            <a:r>
              <a:rPr lang="en-US" sz="1000" dirty="0" err="1">
                <a:latin typeface="Tw Cen MT" panose="020B0602020104020603" pitchFamily="34" charset="0"/>
              </a:rPr>
              <a:t>keperluan</a:t>
            </a:r>
            <a:r>
              <a:rPr lang="en-US" sz="1000" dirty="0">
                <a:latin typeface="Tw Cen MT" panose="020B0602020104020603" pitchFamily="34" charset="0"/>
              </a:rPr>
              <a:t> </a:t>
            </a:r>
            <a:r>
              <a:rPr lang="en-US" sz="1000" dirty="0" err="1">
                <a:latin typeface="Tw Cen MT" panose="020B0602020104020603" pitchFamily="34" charset="0"/>
              </a:rPr>
              <a:t>teknikal</a:t>
            </a:r>
            <a:r>
              <a:rPr lang="en-US" sz="1000" dirty="0">
                <a:latin typeface="Tw Cen MT" panose="020B0602020104020603" pitchFamily="34" charset="0"/>
              </a:rPr>
              <a:t> </a:t>
            </a:r>
            <a:r>
              <a:rPr lang="en-US" sz="1000" dirty="0" err="1">
                <a:latin typeface="Tw Cen MT" panose="020B0602020104020603" pitchFamily="34" charset="0"/>
              </a:rPr>
              <a:t>dan</a:t>
            </a:r>
            <a:r>
              <a:rPr lang="en-US" sz="1000" dirty="0">
                <a:latin typeface="Tw Cen MT" panose="020B0602020104020603" pitchFamily="34" charset="0"/>
              </a:rPr>
              <a:t> </a:t>
            </a:r>
            <a:r>
              <a:rPr lang="en-US" sz="1000" dirty="0" err="1">
                <a:latin typeface="Tw Cen MT" panose="020B0602020104020603" pitchFamily="34" charset="0"/>
              </a:rPr>
              <a:t>perundangan</a:t>
            </a:r>
            <a:r>
              <a:rPr lang="en-US" sz="1000" dirty="0">
                <a:latin typeface="Tw Cen MT" panose="020B0602020104020603" pitchFamily="34" charset="0"/>
              </a:rPr>
              <a:t> </a:t>
            </a:r>
            <a:r>
              <a:rPr lang="en-US" sz="1000" dirty="0" err="1">
                <a:latin typeface="Tw Cen MT" panose="020B0602020104020603" pitchFamily="34" charset="0"/>
              </a:rPr>
              <a:t>kerajaan</a:t>
            </a:r>
            <a:r>
              <a:rPr lang="en-US" sz="1000" dirty="0">
                <a:latin typeface="Tw Cen MT" panose="020B0602020104020603" pitchFamily="34" charset="0"/>
              </a:rPr>
              <a:t> </a:t>
            </a:r>
            <a:r>
              <a:rPr lang="en-US" sz="1000" dirty="0" err="1">
                <a:latin typeface="Tw Cen MT" panose="020B0602020104020603" pitchFamily="34" charset="0"/>
              </a:rPr>
              <a:t>iaitu</a:t>
            </a:r>
            <a:r>
              <a:rPr lang="en-US" sz="1000" dirty="0">
                <a:latin typeface="Tw Cen MT" panose="020B0602020104020603" pitchFamily="34" charset="0"/>
              </a:rPr>
              <a:t> </a:t>
            </a:r>
            <a:r>
              <a:rPr lang="en-US" sz="1000" dirty="0" err="1">
                <a:latin typeface="Tw Cen MT" panose="020B0602020104020603" pitchFamily="34" charset="0"/>
              </a:rPr>
              <a:t>Akta</a:t>
            </a:r>
            <a:r>
              <a:rPr lang="en-US" sz="1000" dirty="0">
                <a:latin typeface="Tw Cen MT" panose="020B0602020104020603" pitchFamily="34" charset="0"/>
              </a:rPr>
              <a:t> </a:t>
            </a:r>
            <a:r>
              <a:rPr lang="en-US" sz="1000" dirty="0" err="1">
                <a:latin typeface="Tw Cen MT" panose="020B0602020104020603" pitchFamily="34" charset="0"/>
              </a:rPr>
              <a:t>Jalan</a:t>
            </a:r>
            <a:r>
              <a:rPr lang="en-US" sz="1000" dirty="0">
                <a:latin typeface="Tw Cen MT" panose="020B0602020104020603" pitchFamily="34" charset="0"/>
              </a:rPr>
              <a:t>, </a:t>
            </a:r>
            <a:r>
              <a:rPr lang="en-US" sz="1000" dirty="0" err="1">
                <a:latin typeface="Tw Cen MT" panose="020B0602020104020603" pitchFamily="34" charset="0"/>
              </a:rPr>
              <a:t>Parit</a:t>
            </a:r>
            <a:r>
              <a:rPr lang="en-US" sz="1000" dirty="0">
                <a:latin typeface="Tw Cen MT" panose="020B0602020104020603" pitchFamily="34" charset="0"/>
              </a:rPr>
              <a:t> </a:t>
            </a:r>
            <a:r>
              <a:rPr lang="en-US" sz="1000" dirty="0" err="1">
                <a:latin typeface="Tw Cen MT" panose="020B0602020104020603" pitchFamily="34" charset="0"/>
              </a:rPr>
              <a:t>dan</a:t>
            </a:r>
            <a:r>
              <a:rPr lang="en-US" sz="1000" dirty="0">
                <a:latin typeface="Tw Cen MT" panose="020B0602020104020603" pitchFamily="34" charset="0"/>
              </a:rPr>
              <a:t> </a:t>
            </a:r>
            <a:r>
              <a:rPr lang="en-US" sz="1000" dirty="0" err="1">
                <a:latin typeface="Tw Cen MT" panose="020B0602020104020603" pitchFamily="34" charset="0"/>
              </a:rPr>
              <a:t>Bangunan</a:t>
            </a:r>
            <a:r>
              <a:rPr lang="en-US" sz="1000" dirty="0">
                <a:latin typeface="Tw Cen MT" panose="020B0602020104020603" pitchFamily="34" charset="0"/>
              </a:rPr>
              <a:t> 1974 (</a:t>
            </a:r>
            <a:r>
              <a:rPr lang="en-US" sz="1000" dirty="0" err="1">
                <a:latin typeface="Tw Cen MT" panose="020B0602020104020603" pitchFamily="34" charset="0"/>
              </a:rPr>
              <a:t>Akta</a:t>
            </a:r>
            <a:r>
              <a:rPr lang="en-US" sz="1000" dirty="0">
                <a:latin typeface="Tw Cen MT" panose="020B0602020104020603" pitchFamily="34" charset="0"/>
              </a:rPr>
              <a:t> 133)”.</a:t>
            </a:r>
          </a:p>
          <a:p>
            <a:r>
              <a:rPr lang="en-US" sz="1000" dirty="0">
                <a:latin typeface="Tw Cen MT" panose="020B0602020104020603" pitchFamily="34" charset="0"/>
              </a:rPr>
              <a:t>The objectives of PAP are to reduce the time for planning and design processes, and to give option and alternative to existing building designs. PAP2.0 refers to Pre-Approved Plan in compliance to IBS and MC.</a:t>
            </a:r>
          </a:p>
          <a:p>
            <a:endParaRPr lang="en-US" sz="1000" dirty="0">
              <a:latin typeface="Tw Cen MT" panose="020B0602020104020603" pitchFamily="34" charset="0"/>
            </a:endParaRPr>
          </a:p>
          <a:p>
            <a:r>
              <a:rPr lang="en-US" sz="1000" dirty="0">
                <a:latin typeface="Tw Cen MT" panose="020B0602020104020603" pitchFamily="34" charset="0"/>
              </a:rPr>
              <a:t>JKP PAP2.0 included drawings for various types of buildings namely school, quarters, </a:t>
            </a:r>
            <a:r>
              <a:rPr lang="en-US" sz="1000" dirty="0" err="1">
                <a:latin typeface="Tw Cen MT" panose="020B0602020104020603" pitchFamily="34" charset="0"/>
              </a:rPr>
              <a:t>klinik</a:t>
            </a:r>
            <a:r>
              <a:rPr lang="en-US" sz="1000" dirty="0">
                <a:latin typeface="Tw Cen MT" panose="020B0602020104020603" pitchFamily="34" charset="0"/>
              </a:rPr>
              <a:t> </a:t>
            </a:r>
            <a:r>
              <a:rPr lang="en-US" sz="1000" dirty="0" err="1">
                <a:latin typeface="Tw Cen MT" panose="020B0602020104020603" pitchFamily="34" charset="0"/>
              </a:rPr>
              <a:t>kesihatan</a:t>
            </a:r>
            <a:r>
              <a:rPr lang="en-US" sz="1000" dirty="0">
                <a:latin typeface="Tw Cen MT" panose="020B0602020104020603" pitchFamily="34" charset="0"/>
              </a:rPr>
              <a:t>, </a:t>
            </a:r>
            <a:r>
              <a:rPr lang="en-US" sz="1000" dirty="0" err="1">
                <a:latin typeface="Tw Cen MT" panose="020B0602020104020603" pitchFamily="34" charset="0"/>
              </a:rPr>
              <a:t>dewan</a:t>
            </a:r>
            <a:r>
              <a:rPr lang="en-US" sz="1000" dirty="0">
                <a:latin typeface="Tw Cen MT" panose="020B0602020104020603" pitchFamily="34" charset="0"/>
              </a:rPr>
              <a:t>, </a:t>
            </a:r>
            <a:r>
              <a:rPr lang="en-US" sz="1000" dirty="0" err="1">
                <a:latin typeface="Tw Cen MT" panose="020B0602020104020603" pitchFamily="34" charset="0"/>
              </a:rPr>
              <a:t>surau</a:t>
            </a:r>
            <a:r>
              <a:rPr lang="en-US" sz="1000" dirty="0">
                <a:latin typeface="Tw Cen MT" panose="020B0602020104020603" pitchFamily="34" charset="0"/>
              </a:rPr>
              <a:t> and masjid, </a:t>
            </a:r>
            <a:r>
              <a:rPr lang="en-US" sz="1000" dirty="0" err="1">
                <a:latin typeface="Tw Cen MT" panose="020B0602020104020603" pitchFamily="34" charset="0"/>
              </a:rPr>
              <a:t>taska</a:t>
            </a:r>
            <a:r>
              <a:rPr lang="en-US" sz="1000" dirty="0">
                <a:latin typeface="Tw Cen MT" panose="020B0602020104020603" pitchFamily="34" charset="0"/>
              </a:rPr>
              <a:t> , office etc.</a:t>
            </a:r>
          </a:p>
          <a:p>
            <a:endParaRPr lang="en-US" sz="1000" dirty="0">
              <a:latin typeface="Tw Cen MT" panose="020B0602020104020603" pitchFamily="34" charset="0"/>
            </a:endParaRPr>
          </a:p>
          <a:p>
            <a:r>
              <a:rPr lang="en-US" sz="1000" dirty="0">
                <a:latin typeface="Tw Cen MT" panose="020B0602020104020603" pitchFamily="34" charset="0"/>
              </a:rPr>
              <a:t>In 2016, 78 out of 120  JKR PAP2.0 were completed by JKR.</a:t>
            </a:r>
          </a:p>
          <a:p>
            <a:endParaRPr lang="en-US" sz="1000" dirty="0">
              <a:latin typeface="Tw Cen MT" panose="020B0602020104020603" pitchFamily="34" charset="0"/>
            </a:endParaRPr>
          </a:p>
          <a:p>
            <a:r>
              <a:rPr lang="en-US" sz="1000" dirty="0">
                <a:latin typeface="Tw Cen MT" panose="020B0602020104020603" pitchFamily="34" charset="0"/>
              </a:rPr>
              <a:t>In 2017, all 130 JKR PAP2.0 were completed by JKR. </a:t>
            </a:r>
          </a:p>
          <a:p>
            <a:endParaRPr lang="en-US" sz="1000" dirty="0">
              <a:latin typeface="Tw Cen MT" panose="020B0602020104020603" pitchFamily="34" charset="0"/>
            </a:endParaRPr>
          </a:p>
          <a:p>
            <a:r>
              <a:rPr lang="en-US" sz="1000" b="1" dirty="0">
                <a:latin typeface="Tw Cen MT" panose="020B0602020104020603" pitchFamily="34" charset="0"/>
              </a:rPr>
              <a:t>Q2 2018</a:t>
            </a:r>
            <a:endParaRPr lang="en-US" sz="1000" dirty="0">
              <a:latin typeface="Tw Cen MT" panose="020B0602020104020603" pitchFamily="34" charset="0"/>
            </a:endParaRPr>
          </a:p>
          <a:p>
            <a:r>
              <a:rPr lang="en-US" sz="1000" dirty="0">
                <a:latin typeface="Tw Cen MT" panose="020B0602020104020603" pitchFamily="34" charset="0"/>
              </a:rPr>
              <a:t>Until Jun 2018, 15/30 PAPs have been completed by JKR that incorporate IBS and Modular Coordination.</a:t>
            </a:r>
          </a:p>
          <a:p>
            <a:endParaRPr lang="en-US" sz="1000" dirty="0">
              <a:latin typeface="Tw Cen MT" panose="020B0602020104020603" pitchFamily="34" charset="0"/>
            </a:endParaRPr>
          </a:p>
          <a:p>
            <a:r>
              <a:rPr lang="en-US" sz="1000" b="1" dirty="0">
                <a:latin typeface="Tw Cen MT" panose="020B0602020104020603" pitchFamily="34" charset="0"/>
              </a:rPr>
              <a:t>Q3 2018</a:t>
            </a:r>
            <a:endParaRPr lang="en-US" sz="1000" dirty="0">
              <a:latin typeface="Tw Cen MT" panose="020B0602020104020603" pitchFamily="34" charset="0"/>
            </a:endParaRPr>
          </a:p>
          <a:p>
            <a:r>
              <a:rPr lang="en-MY" sz="1000" dirty="0">
                <a:latin typeface="Tw Cen MT" panose="020B0602020104020603" pitchFamily="34" charset="0"/>
              </a:rPr>
              <a:t>Until Sept 2018, 23/30 PAPs have been completed by JKR that incorporate IBS and Modular Coordination.</a:t>
            </a:r>
          </a:p>
          <a:p>
            <a:endParaRPr lang="en-MY" sz="1000" dirty="0">
              <a:latin typeface="Tw Cen MT" panose="020B0602020104020603" pitchFamily="34" charset="0"/>
            </a:endParaRPr>
          </a:p>
          <a:p>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a:solidFill>
                  <a:schemeClr val="bg2">
                    <a:lumMod val="50000"/>
                  </a:schemeClr>
                </a:solidFill>
                <a:latin typeface="Tw Cen MT" panose="020B0602020104020603" pitchFamily="34" charset="0"/>
              </a:rPr>
              <a:t>PRODUCTIVITY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P3-061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Q3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2" name="Rectangle 11"/>
          <p:cNvSpPr/>
          <p:nvPr/>
        </p:nvSpPr>
        <p:spPr>
          <a:xfrm>
            <a:off x="2897375" y="2593954"/>
            <a:ext cx="3889211" cy="478968"/>
          </a:xfrm>
          <a:prstGeom prst="rect">
            <a:avLst/>
          </a:prstGeom>
          <a:noFill/>
          <a:ln/>
        </p:spPr>
        <p:style>
          <a:lnRef idx="2">
            <a:schemeClr val="dk1"/>
          </a:lnRef>
          <a:fillRef idx="1">
            <a:schemeClr val="lt1"/>
          </a:fillRef>
          <a:effectRef idx="0">
            <a:schemeClr val="dk1"/>
          </a:effectRef>
          <a:fontRef idx="minor">
            <a:schemeClr val="dk1"/>
          </a:fontRef>
        </p:style>
        <p:txBody>
          <a:bodyPr wrap="square" lIns="18000" tIns="36000" rIns="18000" bIns="36000" rtlCol="0" anchor="t" anchorCtr="0">
            <a:spAutoFit/>
          </a:bodyPr>
          <a:lstStyle/>
          <a:p>
            <a:pPr algn="ctr">
              <a:lnSpc>
                <a:spcPct val="88000"/>
              </a:lnSpc>
            </a:pPr>
            <a:r>
              <a:rPr lang="ms-MY" sz="1000" u="sng" dirty="0">
                <a:solidFill>
                  <a:srgbClr val="000000"/>
                </a:solidFill>
                <a:latin typeface="Tw Cen MT" pitchFamily="34" charset="0"/>
              </a:rPr>
              <a:t>Note: 2018-2020</a:t>
            </a:r>
          </a:p>
          <a:p>
            <a:pPr algn="ctr">
              <a:lnSpc>
                <a:spcPct val="88000"/>
              </a:lnSpc>
            </a:pPr>
            <a:r>
              <a:rPr lang="ms-MY" sz="1000" dirty="0">
                <a:solidFill>
                  <a:srgbClr val="000000"/>
                </a:solidFill>
                <a:latin typeface="Tw Cen MT" pitchFamily="34" charset="0"/>
              </a:rPr>
              <a:t>All new JKR PAP comply to IBS and MC</a:t>
            </a:r>
          </a:p>
          <a:p>
            <a:pPr algn="ctr">
              <a:lnSpc>
                <a:spcPct val="88000"/>
              </a:lnSpc>
            </a:pPr>
            <a:r>
              <a:rPr lang="ms-MY" sz="1000" dirty="0">
                <a:solidFill>
                  <a:srgbClr val="000000"/>
                </a:solidFill>
                <a:latin typeface="Tw Cen MT" pitchFamily="34" charset="0"/>
              </a:rPr>
              <a:t>(Annual target to be determined later)</a:t>
            </a:r>
          </a:p>
        </p:txBody>
      </p:sp>
    </p:spTree>
    <p:extLst>
      <p:ext uri="{BB962C8B-B14F-4D97-AF65-F5344CB8AC3E}">
        <p14:creationId xmlns:p14="http://schemas.microsoft.com/office/powerpoint/2010/main" val="286721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dirty="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dirty="0">
                          <a:solidFill>
                            <a:schemeClr val="tx1"/>
                          </a:solidFill>
                          <a:latin typeface="Tw Cen MT" panose="020B0602020104020603" pitchFamily="34" charset="0"/>
                        </a:rPr>
                        <a:t>Ahmad Farrin Mokhtar</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JKR/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1" y="360089"/>
          <a:ext cx="4965406" cy="14661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All JKR and CIDB’s IBS components catalogue harmonised and issued by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a:solidFill>
                            <a:schemeClr val="tx1"/>
                          </a:solidFill>
                          <a:latin typeface="Tw Cen MT" panose="020B0602020104020603" pitchFamily="34" charset="0"/>
                          <a:ea typeface="+mn-ea"/>
                          <a:cs typeface="+mn-cs"/>
                        </a:rPr>
                        <a:t>INITIATIVE</a:t>
                      </a:r>
                    </a:p>
                    <a:p>
                      <a:pPr>
                        <a:lnSpc>
                          <a:spcPct val="88000"/>
                        </a:lnSpc>
                        <a:defRPr/>
                      </a:pPr>
                      <a:r>
                        <a:rPr lang="en-MY" sz="1000" b="0" kern="1200" dirty="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a:solidFill>
                            <a:schemeClr val="tx1"/>
                          </a:solidFill>
                          <a:latin typeface="Tw Cen MT" panose="020B0602020104020603" pitchFamily="34" charset="0"/>
                          <a:ea typeface="+mn-ea"/>
                          <a:cs typeface="+mn-cs"/>
                        </a:rPr>
                        <a:t> </a:t>
                      </a:r>
                      <a:r>
                        <a:rPr lang="en-MY" sz="1000" b="0" kern="1200" dirty="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a:solidFill>
                  <a:schemeClr val="bg2">
                    <a:lumMod val="50000"/>
                  </a:schemeClr>
                </a:solidFill>
                <a:latin typeface="Tw Cen MT" panose="020B0602020104020603" pitchFamily="34" charset="0"/>
              </a:rPr>
              <a:t>PRODUCTIVITY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P3-062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Q3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723570668"/>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56660">
                  <a:extLst>
                    <a:ext uri="{9D8B030D-6E8A-4147-A177-3AD203B41FA5}">
                      <a16:colId xmlns:a16="http://schemas.microsoft.com/office/drawing/2014/main" val="3372148144"/>
                    </a:ext>
                  </a:extLst>
                </a:gridCol>
                <a:gridCol w="1307805">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70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rgbClr val="000000"/>
                          </a:solidFill>
                          <a:latin typeface="Tw Cen MT" pitchFamily="34" charset="0"/>
                        </a:rPr>
                        <a:t>Harmonization of JKR and CIDB IBS component catalogue completed</a:t>
                      </a:r>
                      <a:endParaRPr lang="en-MY" sz="900" dirty="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rgbClr val="000000"/>
                          </a:solidFill>
                          <a:latin typeface="Tw Cen MT" pitchFamily="34" charset="0"/>
                        </a:rPr>
                        <a:t>Harmonized IBS component catalogue for Industry reference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7" name="TextBox 16"/>
          <p:cNvSpPr txBox="1"/>
          <p:nvPr/>
        </p:nvSpPr>
        <p:spPr>
          <a:xfrm>
            <a:off x="-6536" y="4593271"/>
            <a:ext cx="6864535" cy="4170372"/>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en-US" sz="500" dirty="0">
              <a:latin typeface="Tw Cen MT" panose="020B0602020104020603" pitchFamily="34" charset="0"/>
            </a:endParaRPr>
          </a:p>
          <a:p>
            <a:r>
              <a:rPr lang="en-US" sz="1000" dirty="0">
                <a:latin typeface="Tw Cen MT" panose="020B0602020104020603" pitchFamily="34" charset="0"/>
              </a:rPr>
              <a:t>The JKR and CIDB IBS component catalogue on precast concrete components was </a:t>
            </a:r>
            <a:r>
              <a:rPr lang="en-US" sz="1000" dirty="0" err="1">
                <a:latin typeface="Tw Cen MT" panose="020B0602020104020603" pitchFamily="34" charset="0"/>
              </a:rPr>
              <a:t>harmonised</a:t>
            </a:r>
            <a:r>
              <a:rPr lang="en-US" sz="1000" dirty="0">
                <a:latin typeface="Tw Cen MT" panose="020B0602020104020603" pitchFamily="34" charset="0"/>
              </a:rPr>
              <a:t> and completed in 2016. </a:t>
            </a:r>
          </a:p>
          <a:p>
            <a:endParaRPr lang="en-US" sz="500" dirty="0">
              <a:latin typeface="Tw Cen MT" panose="020B0602020104020603" pitchFamily="34" charset="0"/>
            </a:endParaRPr>
          </a:p>
          <a:p>
            <a:r>
              <a:rPr lang="en-US" sz="1000" dirty="0">
                <a:latin typeface="Tw Cen MT" panose="020B0602020104020603" pitchFamily="34" charset="0"/>
              </a:rPr>
              <a:t>This catalogue was later published as “IBS Component Catalogue For Precast Concrete Building System (Revision 2017)” on 27 September 2017.</a:t>
            </a:r>
            <a:r>
              <a:rPr lang="en-MY" sz="1000" dirty="0">
                <a:latin typeface="Tw Cen MT" panose="020B0602020104020603" pitchFamily="34" charset="0"/>
              </a:rPr>
              <a:t>  </a:t>
            </a:r>
          </a:p>
          <a:p>
            <a:endParaRPr lang="en-MY" sz="500" dirty="0">
              <a:latin typeface="Tw Cen MT" panose="020B0602020104020603" pitchFamily="34" charset="0"/>
            </a:endParaRPr>
          </a:p>
          <a:p>
            <a:r>
              <a:rPr lang="en-US" sz="1000" dirty="0">
                <a:latin typeface="Tw Cen MT" panose="020B0602020104020603" pitchFamily="34" charset="0"/>
              </a:rPr>
              <a:t>The catalogue produced by CIDB will be the basic reference for the design, detailing and manufacturing of IBS components. It aims to provide designers </a:t>
            </a:r>
            <a:r>
              <a:rPr lang="en-US" sz="1000" dirty="0" err="1">
                <a:latin typeface="Tw Cen MT" pitchFamily="34" charset="0"/>
              </a:rPr>
              <a:t>i.e</a:t>
            </a:r>
            <a:r>
              <a:rPr lang="en-US" sz="1000" dirty="0">
                <a:latin typeface="Tw Cen MT" pitchFamily="34" charset="0"/>
              </a:rPr>
              <a:t> Architects &amp; Engineers and Quantity Surveyors (QS) key information and references, including the description, sizing and detailing of pre-cast concrete components.</a:t>
            </a:r>
          </a:p>
          <a:p>
            <a:endParaRPr lang="en-US" sz="500" dirty="0">
              <a:latin typeface="Tw Cen MT" pitchFamily="34" charset="0"/>
            </a:endParaRPr>
          </a:p>
          <a:p>
            <a:r>
              <a:rPr lang="en-US" sz="1000" dirty="0">
                <a:latin typeface="Tw Cen MT" pitchFamily="34" charset="0"/>
              </a:rPr>
              <a:t>The objectives of producing the catalogue are outlined as follows:</a:t>
            </a:r>
          </a:p>
          <a:p>
            <a:pPr marL="228600" indent="-228600">
              <a:buAutoNum type="arabicPeriod"/>
            </a:pPr>
            <a:r>
              <a:rPr lang="en-US" sz="1000" dirty="0">
                <a:latin typeface="Tw Cen MT" pitchFamily="34" charset="0"/>
              </a:rPr>
              <a:t>To assist the Architects as guide in the preparation of architectural drawings</a:t>
            </a:r>
          </a:p>
          <a:p>
            <a:pPr marL="228600" indent="-228600">
              <a:buAutoNum type="arabicPeriod"/>
            </a:pPr>
            <a:r>
              <a:rPr lang="en-US" sz="1000" dirty="0">
                <a:latin typeface="Tw Cen MT" pitchFamily="34" charset="0"/>
              </a:rPr>
              <a:t>To assist the Engineers in producing the tender drawings during the designing process</a:t>
            </a:r>
          </a:p>
          <a:p>
            <a:pPr marL="228600" indent="-228600">
              <a:buAutoNum type="arabicPeriod"/>
            </a:pPr>
            <a:r>
              <a:rPr lang="en-US" sz="1000" dirty="0">
                <a:latin typeface="Tw Cen MT" pitchFamily="34" charset="0"/>
              </a:rPr>
              <a:t>To assist the QS in providing the tender documents during the procurement process</a:t>
            </a:r>
          </a:p>
          <a:p>
            <a:pPr marL="228600" indent="-228600">
              <a:buAutoNum type="arabicPeriod"/>
            </a:pPr>
            <a:r>
              <a:rPr lang="en-US" sz="1000" dirty="0">
                <a:latin typeface="Tw Cen MT" pitchFamily="34" charset="0"/>
              </a:rPr>
              <a:t>To assist the manufacturers/suppliers in producing shop drawings</a:t>
            </a:r>
          </a:p>
          <a:p>
            <a:endParaRPr lang="en-US" sz="500" dirty="0">
              <a:latin typeface="Tw Cen MT" pitchFamily="34" charset="0"/>
            </a:endParaRPr>
          </a:p>
          <a:p>
            <a:r>
              <a:rPr lang="en-US" sz="1000" dirty="0">
                <a:latin typeface="Tw Cen MT" pitchFamily="34" charset="0"/>
              </a:rPr>
              <a:t>The pre-cast concrete components in the catalogue consist of these elements:</a:t>
            </a:r>
          </a:p>
          <a:p>
            <a:pPr marL="228600" indent="-228600">
              <a:buAutoNum type="arabicPeriod"/>
            </a:pPr>
            <a:r>
              <a:rPr lang="en-US" sz="1000" dirty="0">
                <a:latin typeface="Tw Cen MT" pitchFamily="34" charset="0"/>
              </a:rPr>
              <a:t>Structural elements covering the precast concrete beam, column, load-bearing wall panel and floor slab.</a:t>
            </a:r>
          </a:p>
          <a:p>
            <a:pPr marL="228600" indent="-228600">
              <a:buAutoNum type="arabicPeriod"/>
            </a:pPr>
            <a:r>
              <a:rPr lang="en-US" sz="1000" dirty="0">
                <a:latin typeface="Tw Cen MT" pitchFamily="34" charset="0"/>
              </a:rPr>
              <a:t>Non-structural elements covering the precast concrete non load-bearing wall and staircase </a:t>
            </a:r>
          </a:p>
          <a:p>
            <a:pPr marL="228600" indent="-228600">
              <a:buAutoNum type="arabicPeriod"/>
            </a:pPr>
            <a:r>
              <a:rPr lang="en-US" sz="1000" dirty="0">
                <a:latin typeface="Tw Cen MT" pitchFamily="34" charset="0"/>
              </a:rPr>
              <a:t>Connection details covering connections of column to base; pocket foundation; steel base plate; column to column; beam to column; beam to beam; slab to beam; slab to slab; slab to wall and wall to wall.</a:t>
            </a:r>
          </a:p>
          <a:p>
            <a:pPr marL="228600" indent="-228600">
              <a:buAutoNum type="arabicPeriod"/>
            </a:pPr>
            <a:r>
              <a:rPr lang="en-US" sz="1000" dirty="0">
                <a:latin typeface="Tw Cen MT" pitchFamily="34" charset="0"/>
              </a:rPr>
              <a:t>Other design considerations covering structural stability &amp; integrity; floor diaphragm; fire rating; mechanical &amp; electrical services and site management.</a:t>
            </a:r>
          </a:p>
          <a:p>
            <a:endParaRPr lang="en-US" sz="1000" u="sng" dirty="0">
              <a:latin typeface="Tw Cen MT" panose="020B0602020104020603" pitchFamily="34" charset="0"/>
            </a:endParaRPr>
          </a:p>
          <a:p>
            <a:r>
              <a:rPr lang="en-US" sz="1000" dirty="0">
                <a:latin typeface="Tw Cen MT" panose="020B0602020104020603" pitchFamily="34" charset="0"/>
              </a:rPr>
              <a:t>The IBS Catalogue For Precast Concrete Building System Revision 2017 has been launched during the MIIE 2018 Official Opening on 28 March 2018.</a:t>
            </a:r>
          </a:p>
          <a:p>
            <a:endParaRPr lang="en-US" sz="1000" dirty="0">
              <a:latin typeface="Tw Cen MT" panose="020B0602020104020603" pitchFamily="34" charset="0"/>
            </a:endParaRPr>
          </a:p>
          <a:p>
            <a:r>
              <a:rPr lang="en-US" sz="1000" dirty="0">
                <a:latin typeface="Tw Cen MT" panose="020B0602020104020603" pitchFamily="34" charset="0"/>
              </a:rPr>
              <a:t>This KPI is 100% </a:t>
            </a:r>
            <a:r>
              <a:rPr lang="en-US" sz="1000" b="1" dirty="0">
                <a:latin typeface="Tw Cen MT" panose="020B0602020104020603" pitchFamily="34" charset="0"/>
              </a:rPr>
              <a:t>completed.</a:t>
            </a:r>
          </a:p>
        </p:txBody>
      </p:sp>
    </p:spTree>
    <p:extLst>
      <p:ext uri="{BB962C8B-B14F-4D97-AF65-F5344CB8AC3E}">
        <p14:creationId xmlns:p14="http://schemas.microsoft.com/office/powerpoint/2010/main" val="286721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dirty="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dirty="0">
                          <a:solidFill>
                            <a:schemeClr val="tx1"/>
                          </a:solidFill>
                          <a:latin typeface="Tw Cen MT" panose="020B0602020104020603" pitchFamily="34" charset="0"/>
                        </a:rPr>
                        <a:t>Ahmad Farrin Mokhtar</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JKR/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1" y="360089"/>
          <a:ext cx="4965406" cy="14661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80% compliance to amended MOF Circular 1 PPK 1/2013 by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a:solidFill>
                            <a:schemeClr val="tx1"/>
                          </a:solidFill>
                          <a:latin typeface="Tw Cen MT" panose="020B0602020104020603" pitchFamily="34" charset="0"/>
                          <a:ea typeface="+mn-ea"/>
                          <a:cs typeface="+mn-cs"/>
                        </a:rPr>
                        <a:t>INITIATIVE</a:t>
                      </a:r>
                    </a:p>
                    <a:p>
                      <a:pPr>
                        <a:lnSpc>
                          <a:spcPct val="88000"/>
                        </a:lnSpc>
                        <a:defRPr/>
                      </a:pPr>
                      <a:r>
                        <a:rPr lang="en-MY" sz="1000" b="0" kern="1200" dirty="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a:solidFill>
                            <a:schemeClr val="tx1"/>
                          </a:solidFill>
                          <a:latin typeface="Tw Cen MT" panose="020B0602020104020603" pitchFamily="34" charset="0"/>
                          <a:ea typeface="+mn-ea"/>
                          <a:cs typeface="+mn-cs"/>
                        </a:rPr>
                        <a:t> </a:t>
                      </a:r>
                      <a:r>
                        <a:rPr lang="en-MY" sz="1000" b="0" kern="1200" dirty="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5262979"/>
          </a:xfrm>
          <a:prstGeom prst="rect">
            <a:avLst/>
          </a:prstGeom>
          <a:noFill/>
        </p:spPr>
        <p:txBody>
          <a:bodyPr wrap="square" rtlCol="0">
            <a:spAutoFit/>
          </a:bodyPr>
          <a:lstStyle/>
          <a:p>
            <a:r>
              <a:rPr lang="en-US" sz="900" dirty="0">
                <a:latin typeface="Tw Cen MT" panose="020B0602020104020603" pitchFamily="34" charset="0"/>
              </a:rPr>
              <a:t>This KPI is under the purview of IWG10.</a:t>
            </a:r>
          </a:p>
          <a:p>
            <a:endParaRPr lang="ms-MY" sz="400" dirty="0">
              <a:latin typeface="Tw Cen MT" pitchFamily="34" charset="0"/>
            </a:endParaRPr>
          </a:p>
          <a:p>
            <a:r>
              <a:rPr lang="ms-MY" sz="900" dirty="0">
                <a:latin typeface="Tw Cen MT" pitchFamily="34" charset="0"/>
              </a:rPr>
              <a:t>In 2008, the Ministry of Finance (MOF) issued a circular Surat Pekeliling Perbendaharaan Bil. 7 2008 (SPP Bil. 7 2008) to inform all Government Agencies to implement IBS in all public building projects worth RM10Mn and above and to achieve 70 IBS score.</a:t>
            </a:r>
          </a:p>
          <a:p>
            <a:endParaRPr lang="ms-MY" sz="400" b="1" dirty="0">
              <a:latin typeface="Tw Cen MT" pitchFamily="34" charset="0"/>
            </a:endParaRPr>
          </a:p>
          <a:p>
            <a:r>
              <a:rPr lang="ms-MY" sz="900" b="1" dirty="0">
                <a:latin typeface="Tw Cen MT" pitchFamily="34" charset="0"/>
              </a:rPr>
              <a:t>IBS adoption for projects RM5mn and above</a:t>
            </a:r>
            <a:endParaRPr lang="en-US" sz="900" b="1" dirty="0">
              <a:latin typeface="Tw Cen MT" panose="020B0602020104020603" pitchFamily="34" charset="0"/>
            </a:endParaRPr>
          </a:p>
          <a:p>
            <a:r>
              <a:rPr lang="en-US" sz="900" dirty="0">
                <a:latin typeface="Tw Cen MT" panose="020B0602020104020603" pitchFamily="34" charset="0"/>
              </a:rPr>
              <a:t>In 2016, JKR agreed in principle to broaden IBS adoption for projects RM5Mn and above.  However MOF was in the opinion that adoption of IBS for public projects between RM5Mn to RM10Mn is encouraged (not mandated).  </a:t>
            </a:r>
          </a:p>
          <a:p>
            <a:endParaRPr lang="en-US" sz="900" dirty="0">
              <a:latin typeface="Tw Cen MT" panose="020B0602020104020603" pitchFamily="34" charset="0"/>
            </a:endParaRPr>
          </a:p>
          <a:p>
            <a:r>
              <a:rPr lang="en-US" sz="900" b="1" dirty="0">
                <a:latin typeface="Tw Cen MT" pitchFamily="34" charset="0"/>
              </a:rPr>
              <a:t>Study on non-compliance of IBS adoption in public projects worth RM10 </a:t>
            </a:r>
            <a:r>
              <a:rPr lang="en-US" sz="900" b="1" dirty="0" err="1">
                <a:latin typeface="Tw Cen MT" pitchFamily="34" charset="0"/>
              </a:rPr>
              <a:t>Mn</a:t>
            </a:r>
            <a:r>
              <a:rPr lang="en-US" sz="900" b="1" dirty="0">
                <a:latin typeface="Tw Cen MT" pitchFamily="34" charset="0"/>
              </a:rPr>
              <a:t> and above </a:t>
            </a:r>
          </a:p>
          <a:p>
            <a:r>
              <a:rPr lang="en-US" sz="900" dirty="0">
                <a:latin typeface="Tw Cen MT" panose="020B0602020104020603" pitchFamily="34" charset="0"/>
              </a:rPr>
              <a:t>In IWG10 meeting dated 9 June 2017, the committee agreed to include the above study as the annual target for 2017. The study was conducted by USAINS Holding </a:t>
            </a:r>
            <a:r>
              <a:rPr lang="en-US" sz="900" dirty="0" err="1">
                <a:latin typeface="Tw Cen MT" panose="020B0602020104020603" pitchFamily="34" charset="0"/>
              </a:rPr>
              <a:t>Sdn</a:t>
            </a:r>
            <a:r>
              <a:rPr lang="en-US" sz="900" dirty="0">
                <a:latin typeface="Tw Cen MT" panose="020B0602020104020603" pitchFamily="34" charset="0"/>
              </a:rPr>
              <a:t> </a:t>
            </a:r>
            <a:r>
              <a:rPr lang="en-US" sz="900" dirty="0" err="1">
                <a:latin typeface="Tw Cen MT" panose="020B0602020104020603" pitchFamily="34" charset="0"/>
              </a:rPr>
              <a:t>Bhd</a:t>
            </a:r>
            <a:r>
              <a:rPr lang="en-US" sz="900" dirty="0">
                <a:latin typeface="Tw Cen MT" panose="020B0602020104020603" pitchFamily="34" charset="0"/>
              </a:rPr>
              <a:t> beginning July 2017 and was completed on 30 October 2017.  The study </a:t>
            </a:r>
            <a:r>
              <a:rPr lang="en-US" sz="900" dirty="0" err="1">
                <a:latin typeface="Tw Cen MT" panose="020B0602020104020603" pitchFamily="34" charset="0"/>
              </a:rPr>
              <a:t>utilised</a:t>
            </a:r>
            <a:r>
              <a:rPr lang="en-US" sz="900" dirty="0">
                <a:latin typeface="Tw Cen MT" panose="020B0602020104020603" pitchFamily="34" charset="0"/>
              </a:rPr>
              <a:t> data from ICU covering projects executed in 2010-2013, 2015 and 2016.  The objectives of this study are:</a:t>
            </a:r>
          </a:p>
          <a:p>
            <a:pPr marL="228600" indent="-228600">
              <a:buAutoNum type="arabicPeriod"/>
            </a:pPr>
            <a:r>
              <a:rPr lang="en-US" sz="900" dirty="0">
                <a:latin typeface="Tw Cen MT" panose="020B0602020104020603" pitchFamily="34" charset="0"/>
              </a:rPr>
              <a:t>To identify compliance and non-compliance of IBS adoption in the procurement of public sector building projects</a:t>
            </a:r>
          </a:p>
          <a:p>
            <a:pPr marL="228600" indent="-228600">
              <a:buAutoNum type="arabicPeriod"/>
            </a:pPr>
            <a:r>
              <a:rPr lang="en-US" sz="900" dirty="0">
                <a:latin typeface="Tw Cen MT" panose="020B0602020104020603" pitchFamily="34" charset="0"/>
              </a:rPr>
              <a:t>To determine the causing factor towards a non-compliance of IBS adoption in public projects worth RM10Mn and above</a:t>
            </a:r>
          </a:p>
          <a:p>
            <a:pPr marL="228600" indent="-228600">
              <a:buAutoNum type="arabicPeriod"/>
            </a:pPr>
            <a:r>
              <a:rPr lang="en-US" sz="900" dirty="0">
                <a:latin typeface="Tw Cen MT" panose="020B0602020104020603" pitchFamily="34" charset="0"/>
              </a:rPr>
              <a:t>To recommend viable improvements that can be made to ensure a full compliance of IBS adoption in all projects worth RM10Mn and above</a:t>
            </a:r>
          </a:p>
          <a:p>
            <a:endParaRPr lang="en-US" sz="400" dirty="0">
              <a:latin typeface="Tw Cen MT" panose="020B0602020104020603" pitchFamily="34" charset="0"/>
            </a:endParaRPr>
          </a:p>
          <a:p>
            <a:pPr marL="228600" indent="-228600"/>
            <a:r>
              <a:rPr lang="en-US" sz="900" dirty="0">
                <a:latin typeface="Tw Cen MT" panose="020B0602020104020603" pitchFamily="34" charset="0"/>
              </a:rPr>
              <a:t>The study found that the factors causing non compliance are as follows:</a:t>
            </a:r>
          </a:p>
          <a:p>
            <a:pPr marL="228600" indent="-228600">
              <a:buAutoNum type="arabicPeriod"/>
            </a:pPr>
            <a:r>
              <a:rPr lang="en-US" sz="900" dirty="0">
                <a:latin typeface="Tw Cen MT" panose="020B0602020104020603" pitchFamily="34" charset="0"/>
              </a:rPr>
              <a:t>The contractors of PDP/PFI procured projects make their own discretion to decide whether to use IBS in their projects</a:t>
            </a:r>
          </a:p>
          <a:p>
            <a:pPr marL="228600" indent="-228600">
              <a:buAutoNum type="arabicPeriod"/>
            </a:pPr>
            <a:r>
              <a:rPr lang="en-US" sz="900" dirty="0">
                <a:latin typeface="Tw Cen MT" panose="020B0602020104020603" pitchFamily="34" charset="0"/>
              </a:rPr>
              <a:t>Cost overrun may trigger budget constraints</a:t>
            </a:r>
          </a:p>
          <a:p>
            <a:pPr marL="228600" indent="-228600">
              <a:buAutoNum type="arabicPeriod"/>
            </a:pPr>
            <a:r>
              <a:rPr lang="en-US" sz="900" dirty="0">
                <a:latin typeface="Tw Cen MT" panose="020B0602020104020603" pitchFamily="34" charset="0"/>
              </a:rPr>
              <a:t>Achievement of mandatory IBS score in design stage may not be achievable during construction</a:t>
            </a:r>
          </a:p>
          <a:p>
            <a:pPr marL="228600" indent="-228600">
              <a:buAutoNum type="arabicPeriod"/>
            </a:pPr>
            <a:r>
              <a:rPr lang="en-US" sz="900" dirty="0">
                <a:latin typeface="Tw Cen MT" panose="020B0602020104020603" pitchFamily="34" charset="0"/>
              </a:rPr>
              <a:t>Insufficient expertise in designing and constructing IBS</a:t>
            </a:r>
          </a:p>
          <a:p>
            <a:pPr marL="228600" indent="-228600">
              <a:buAutoNum type="arabicPeriod"/>
            </a:pPr>
            <a:r>
              <a:rPr lang="en-US" sz="900" dirty="0">
                <a:latin typeface="Tw Cen MT" panose="020B0602020104020603" pitchFamily="34" charset="0"/>
              </a:rPr>
              <a:t>Conventional design developed by consultants do not comply with available IBS components</a:t>
            </a:r>
          </a:p>
          <a:p>
            <a:pPr marL="228600" indent="-228600">
              <a:buAutoNum type="arabicPeriod"/>
            </a:pPr>
            <a:r>
              <a:rPr lang="en-US" sz="900" dirty="0">
                <a:latin typeface="Tw Cen MT" panose="020B0602020104020603" pitchFamily="34" charset="0"/>
              </a:rPr>
              <a:t>Projects were situated in remote areas where IBS components are not accessible for transportation</a:t>
            </a:r>
          </a:p>
          <a:p>
            <a:pPr marL="228600" indent="-228600">
              <a:buAutoNum type="arabicPeriod"/>
            </a:pPr>
            <a:r>
              <a:rPr lang="en-US" sz="900" dirty="0">
                <a:latin typeface="Tw Cen MT" panose="020B0602020104020603" pitchFamily="34" charset="0"/>
              </a:rPr>
              <a:t>Insufficient financial capacity of contractors due to high deposits required</a:t>
            </a:r>
          </a:p>
          <a:p>
            <a:pPr marL="228600" indent="-228600">
              <a:buAutoNum type="arabicPeriod"/>
            </a:pPr>
            <a:endParaRPr lang="en-US" sz="900" dirty="0">
              <a:latin typeface="Tw Cen MT" panose="020B0602020104020603" pitchFamily="34" charset="0"/>
            </a:endParaRPr>
          </a:p>
          <a:p>
            <a:r>
              <a:rPr lang="en-US" sz="900" dirty="0">
                <a:latin typeface="Tw Cen MT" panose="020B0602020104020603" pitchFamily="34" charset="0"/>
              </a:rPr>
              <a:t>Annual targets for 2018 – 2020 need to be determined after MOF circular issued to achieve the over-arching initiative of P3 i.e. accelerate the adoption of IBS, </a:t>
            </a:r>
            <a:r>
              <a:rPr lang="en-US" sz="900" dirty="0" err="1">
                <a:latin typeface="Tw Cen MT" panose="020B0602020104020603" pitchFamily="34" charset="0"/>
              </a:rPr>
              <a:t>mechanisation</a:t>
            </a:r>
            <a:r>
              <a:rPr lang="en-US" sz="900" dirty="0">
                <a:latin typeface="Tw Cen MT" panose="020B0602020104020603" pitchFamily="34" charset="0"/>
              </a:rPr>
              <a:t> and modern practices across project life-cycle.</a:t>
            </a:r>
            <a:r>
              <a:rPr lang="ms-MY" sz="900" b="1" dirty="0">
                <a:latin typeface="Tw Cen MT" panose="020B0602020104020603" pitchFamily="34" charset="0"/>
              </a:rPr>
              <a:t> </a:t>
            </a:r>
          </a:p>
          <a:p>
            <a:endParaRPr lang="ms-MY" sz="900" b="1" dirty="0">
              <a:latin typeface="Tw Cen MT" panose="020B0602020104020603" pitchFamily="34" charset="0"/>
            </a:endParaRPr>
          </a:p>
          <a:p>
            <a:r>
              <a:rPr lang="en-US" sz="900" b="1" dirty="0">
                <a:latin typeface="Tw Cen MT" panose="020B0602020104020603" pitchFamily="34" charset="0"/>
              </a:rPr>
              <a:t>Q1 2018</a:t>
            </a:r>
          </a:p>
          <a:p>
            <a:r>
              <a:rPr lang="en-US" sz="900" dirty="0">
                <a:latin typeface="Tw Cen MT" panose="020B0602020104020603" pitchFamily="34" charset="0"/>
              </a:rPr>
              <a:t>Technical Committee has been formed and first meeting will be held on 20 April 2018 to discuss on the requirement to broaden IBS adoption for Government Projects. </a:t>
            </a:r>
          </a:p>
          <a:p>
            <a:endParaRPr lang="en-MY" sz="900" dirty="0">
              <a:latin typeface="Tw Cen MT" panose="020B0602020104020603" pitchFamily="34" charset="0"/>
            </a:endParaRPr>
          </a:p>
          <a:p>
            <a:r>
              <a:rPr lang="en-MY" sz="900" b="1" dirty="0">
                <a:latin typeface="Tw Cen MT" panose="020B0602020104020603" pitchFamily="34" charset="0"/>
              </a:rPr>
              <a:t>Q2 2018</a:t>
            </a:r>
            <a:endParaRPr lang="en-MY" sz="900" dirty="0">
              <a:latin typeface="Tw Cen MT" panose="020B0602020104020603" pitchFamily="34" charset="0"/>
            </a:endParaRPr>
          </a:p>
          <a:p>
            <a:r>
              <a:rPr lang="en-MY" sz="900" dirty="0">
                <a:latin typeface="Tw Cen MT" panose="020B0602020104020603" pitchFamily="34" charset="0"/>
              </a:rPr>
              <a:t>Technical Committee has been formed and first meeting was held on 20 April 2018 to discuss on the requirement to broaden IBS adoption for Government Projects. </a:t>
            </a:r>
            <a:r>
              <a:rPr lang="en-MY" sz="900" dirty="0" err="1">
                <a:latin typeface="Tw Cen MT" panose="020B0602020104020603" pitchFamily="34" charset="0"/>
              </a:rPr>
              <a:t>MoF</a:t>
            </a:r>
            <a:r>
              <a:rPr lang="en-MY" sz="900" dirty="0">
                <a:latin typeface="Tw Cen MT" panose="020B0602020104020603" pitchFamily="34" charset="0"/>
              </a:rPr>
              <a:t> has issued a letter to ICUJPM with the instruction not to review the value for IBS implementation in Government project from RM10 Million to RM5 Million. </a:t>
            </a:r>
          </a:p>
          <a:p>
            <a:r>
              <a:rPr lang="en-MY" sz="900" dirty="0">
                <a:latin typeface="Tw Cen MT" panose="020B0602020104020603" pitchFamily="34" charset="0"/>
              </a:rPr>
              <a:t>CITP IWG10 </a:t>
            </a:r>
            <a:r>
              <a:rPr lang="en-MY" sz="900" dirty="0" err="1">
                <a:latin typeface="Tw Cen MT" panose="020B0602020104020603" pitchFamily="34" charset="0"/>
              </a:rPr>
              <a:t>Bil</a:t>
            </a:r>
            <a:r>
              <a:rPr lang="en-MY" sz="900" dirty="0">
                <a:latin typeface="Tw Cen MT" panose="020B0602020104020603" pitchFamily="34" charset="0"/>
              </a:rPr>
              <a:t>. 5 dated on 8 June 2018 agreed to </a:t>
            </a:r>
            <a:r>
              <a:rPr lang="en-MY" sz="900" b="1" dirty="0">
                <a:latin typeface="Tw Cen MT" panose="020B0602020104020603" pitchFamily="34" charset="0"/>
              </a:rPr>
              <a:t>drop</a:t>
            </a:r>
            <a:r>
              <a:rPr lang="en-MY" sz="900" dirty="0">
                <a:latin typeface="Tw Cen MT" panose="020B0602020104020603" pitchFamily="34" charset="0"/>
              </a:rPr>
              <a:t> this KPI.</a:t>
            </a:r>
          </a:p>
          <a:p>
            <a:pPr marL="228600" indent="-228600"/>
            <a:endParaRPr lang="en-MY" sz="9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a:solidFill>
                  <a:schemeClr val="bg2">
                    <a:lumMod val="50000"/>
                  </a:schemeClr>
                </a:solidFill>
                <a:latin typeface="Tw Cen MT" panose="020B0602020104020603" pitchFamily="34" charset="0"/>
              </a:rPr>
              <a:t>PRODUCTIVITY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P3-063</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Q3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7" name="Rectangle 16"/>
          <p:cNvSpPr/>
          <p:nvPr/>
        </p:nvSpPr>
        <p:spPr>
          <a:xfrm>
            <a:off x="2960061" y="2564759"/>
            <a:ext cx="3826525" cy="343547"/>
          </a:xfrm>
          <a:prstGeom prst="rect">
            <a:avLst/>
          </a:prstGeom>
          <a:noFill/>
          <a:ln/>
        </p:spPr>
        <p:style>
          <a:lnRef idx="2">
            <a:schemeClr val="dk1"/>
          </a:lnRef>
          <a:fillRef idx="1">
            <a:schemeClr val="lt1"/>
          </a:fillRef>
          <a:effectRef idx="0">
            <a:schemeClr val="dk1"/>
          </a:effectRef>
          <a:fontRef idx="minor">
            <a:schemeClr val="dk1"/>
          </a:fontRef>
        </p:style>
        <p:txBody>
          <a:bodyPr wrap="square" lIns="18000" tIns="36000" rIns="18000" bIns="36000" rtlCol="0" anchor="t" anchorCtr="0">
            <a:spAutoFit/>
          </a:bodyPr>
          <a:lstStyle/>
          <a:p>
            <a:pPr algn="ctr">
              <a:lnSpc>
                <a:spcPct val="88000"/>
              </a:lnSpc>
            </a:pPr>
            <a:r>
              <a:rPr lang="en-MY" sz="1000" u="sng" dirty="0">
                <a:solidFill>
                  <a:srgbClr val="000000"/>
                </a:solidFill>
                <a:latin typeface="Tw Cen MT" pitchFamily="34" charset="0"/>
              </a:rPr>
              <a:t>Note 2018-2020</a:t>
            </a:r>
          </a:p>
          <a:p>
            <a:pPr algn="ctr">
              <a:lnSpc>
                <a:spcPct val="88000"/>
              </a:lnSpc>
            </a:pPr>
            <a:r>
              <a:rPr lang="en-MY" sz="1000" dirty="0">
                <a:solidFill>
                  <a:srgbClr val="000000"/>
                </a:solidFill>
                <a:latin typeface="Tw Cen MT" pitchFamily="34" charset="0"/>
              </a:rPr>
              <a:t>Target to be determined after MOF Circular issued</a:t>
            </a:r>
          </a:p>
        </p:txBody>
      </p:sp>
      <p:graphicFrame>
        <p:nvGraphicFramePr>
          <p:cNvPr id="18" name="Table 17"/>
          <p:cNvGraphicFramePr>
            <a:graphicFrameLocks noGrp="1"/>
          </p:cNvGraphicFramePr>
          <p:nvPr>
            <p:extLst>
              <p:ext uri="{D42A27DB-BD31-4B8C-83A1-F6EECF244321}">
                <p14:modId xmlns:p14="http://schemas.microsoft.com/office/powerpoint/2010/main" val="2723570668"/>
              </p:ext>
            </p:extLst>
          </p:nvPr>
        </p:nvGraphicFramePr>
        <p:xfrm>
          <a:off x="2" y="2063918"/>
          <a:ext cx="6858000" cy="2245131"/>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211220">
                <a:tc rowSpan="2">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rowSpan="2">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2018</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2019</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2020</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2306563032"/>
                  </a:ext>
                </a:extLst>
              </a:tr>
              <a:tr h="211220">
                <a:tc vMerge="1">
                  <a:txBody>
                    <a:bodyPr/>
                    <a:lstStyle/>
                    <a:p>
                      <a:endParaRPr lang="en-MY"/>
                    </a:p>
                  </a:txBody>
                  <a:tcPr/>
                </a:tc>
                <a:tc vMerge="1">
                  <a:txBody>
                    <a:bodyPr/>
                    <a:lstStyle/>
                    <a:p>
                      <a:endParaRPr lang="en-MY"/>
                    </a:p>
                  </a:txBody>
                  <a:tcPr/>
                </a:tc>
                <a:tc grid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a:solidFill>
                            <a:schemeClr val="bg1"/>
                          </a:solidFill>
                          <a:latin typeface="Tw Cen MT" panose="020B0602020104020603" pitchFamily="34" charset="0"/>
                          <a:ea typeface="+mn-ea"/>
                          <a:cs typeface="+mn-cs"/>
                        </a:rPr>
                        <a:t>Weightage : 50%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10001"/>
                  </a:ext>
                </a:extLst>
              </a:tr>
              <a:tr h="1787931">
                <a:tc>
                  <a:txBody>
                    <a:bodyPr/>
                    <a:lstStyle/>
                    <a:p>
                      <a:pPr>
                        <a:lnSpc>
                          <a:spcPct val="100000"/>
                        </a:lnSpc>
                      </a:pPr>
                      <a:r>
                        <a:rPr lang="ms-MY" sz="900" dirty="0">
                          <a:solidFill>
                            <a:srgbClr val="000000"/>
                          </a:solidFill>
                          <a:latin typeface="Tw Cen MT" pitchFamily="34" charset="0"/>
                        </a:rPr>
                        <a:t>JKR agreement to broaden IBS adoption for projects RM5mn and above secured.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defTabSz="914298" fontAlgn="auto">
                        <a:lnSpc>
                          <a:spcPct val="100000"/>
                        </a:lnSpc>
                        <a:defRPr/>
                      </a:pPr>
                      <a:r>
                        <a:rPr lang="en-US" sz="900" dirty="0">
                          <a:solidFill>
                            <a:srgbClr val="000000"/>
                          </a:solidFill>
                          <a:latin typeface="Tw Cen MT" pitchFamily="34" charset="0"/>
                        </a:rPr>
                        <a:t>Study on non-compliance of IBS adoption in public projects worth RM10 </a:t>
                      </a:r>
                      <a:r>
                        <a:rPr lang="en-US" sz="900" dirty="0" err="1">
                          <a:solidFill>
                            <a:srgbClr val="000000"/>
                          </a:solidFill>
                          <a:latin typeface="Tw Cen MT" pitchFamily="34" charset="0"/>
                        </a:rPr>
                        <a:t>Mn</a:t>
                      </a:r>
                      <a:r>
                        <a:rPr lang="en-US" sz="900" dirty="0">
                          <a:solidFill>
                            <a:srgbClr val="000000"/>
                          </a:solidFill>
                          <a:latin typeface="Tw Cen MT" pitchFamily="34" charset="0"/>
                        </a:rPr>
                        <a:t> and above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286721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dirty="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dirty="0">
                          <a:solidFill>
                            <a:schemeClr val="tx1"/>
                          </a:solidFill>
                          <a:latin typeface="Tw Cen MT" panose="020B0602020104020603" pitchFamily="34" charset="0"/>
                        </a:rPr>
                        <a:t>Ahmad Farrin Mokhtar</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JKR/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66155"/>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80% compliance to amended MOF Circular 1 PPK 1/2013 by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a:solidFill>
                            <a:schemeClr val="tx1"/>
                          </a:solidFill>
                          <a:latin typeface="Tw Cen MT" panose="020B0602020104020603" pitchFamily="34" charset="0"/>
                          <a:ea typeface="+mn-ea"/>
                          <a:cs typeface="+mn-cs"/>
                        </a:rPr>
                        <a:t>INITIATIVE</a:t>
                      </a:r>
                    </a:p>
                    <a:p>
                      <a:pPr>
                        <a:lnSpc>
                          <a:spcPct val="88000"/>
                        </a:lnSpc>
                        <a:defRPr/>
                      </a:pPr>
                      <a:r>
                        <a:rPr lang="en-MY" sz="1000" b="0" kern="1200" dirty="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a:solidFill>
                            <a:schemeClr val="tx1"/>
                          </a:solidFill>
                          <a:latin typeface="Tw Cen MT" panose="020B0602020104020603" pitchFamily="34" charset="0"/>
                          <a:ea typeface="+mn-ea"/>
                          <a:cs typeface="+mn-cs"/>
                        </a:rPr>
                        <a:t> </a:t>
                      </a:r>
                      <a:r>
                        <a:rPr lang="en-MY" sz="1000" b="0" kern="1200" dirty="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P3a - Drive scale of IBS adoption via public sector projects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1246495"/>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ms-MY" sz="500" dirty="0">
              <a:latin typeface="Tw Cen MT" pitchFamily="34" charset="0"/>
            </a:endParaRPr>
          </a:p>
          <a:p>
            <a:r>
              <a:rPr lang="en-US" sz="1000" dirty="0">
                <a:latin typeface="Tw Cen MT" pitchFamily="34" charset="0"/>
              </a:rPr>
              <a:t>Technical Committee has been formed and first meeting was held on 20 April 2018 to discuss on the requirement to broaden IBS adoption for Government Projects. </a:t>
            </a:r>
            <a:r>
              <a:rPr lang="en-US" sz="1000" dirty="0" err="1">
                <a:latin typeface="Tw Cen MT" pitchFamily="34" charset="0"/>
              </a:rPr>
              <a:t>MoF</a:t>
            </a:r>
            <a:r>
              <a:rPr lang="en-US" sz="1000" dirty="0">
                <a:latin typeface="Tw Cen MT" pitchFamily="34" charset="0"/>
              </a:rPr>
              <a:t> has issued a letter to ICUJPM with the instruction not to review the value for IBS implementation in Government project from RM10 Million to RM5 Million. </a:t>
            </a:r>
          </a:p>
          <a:p>
            <a:endParaRPr lang="en-US" sz="1000" dirty="0">
              <a:latin typeface="Tw Cen MT" pitchFamily="34" charset="0"/>
            </a:endParaRPr>
          </a:p>
          <a:p>
            <a:r>
              <a:rPr lang="en-US" sz="1000" dirty="0">
                <a:latin typeface="Tw Cen MT" pitchFamily="34" charset="0"/>
              </a:rPr>
              <a:t>CITP IWG10 </a:t>
            </a:r>
            <a:r>
              <a:rPr lang="en-US" sz="1000" dirty="0" err="1">
                <a:latin typeface="Tw Cen MT" pitchFamily="34" charset="0"/>
              </a:rPr>
              <a:t>Bil</a:t>
            </a:r>
            <a:r>
              <a:rPr lang="en-US" sz="1000" dirty="0">
                <a:latin typeface="Tw Cen MT" pitchFamily="34" charset="0"/>
              </a:rPr>
              <a:t>. 5 dated on 8 June 2018 agreed to drop this KPI</a:t>
            </a:r>
            <a:endParaRPr lang="en-MY" sz="1000" dirty="0">
              <a:latin typeface="Tw Cen MT" panose="020B0602020104020603" pitchFamily="34" charset="0"/>
            </a:endParaRPr>
          </a:p>
          <a:p>
            <a:pPr marL="228600" indent="-228600"/>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a:solidFill>
                  <a:schemeClr val="bg2">
                    <a:lumMod val="50000"/>
                  </a:schemeClr>
                </a:solidFill>
                <a:latin typeface="Tw Cen MT" panose="020B0602020104020603" pitchFamily="34" charset="0"/>
              </a:rPr>
              <a:t>PRODUCTIVITY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P3-063</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Q3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7" name="Rectangle 16"/>
          <p:cNvSpPr/>
          <p:nvPr/>
        </p:nvSpPr>
        <p:spPr>
          <a:xfrm>
            <a:off x="2960061" y="2564759"/>
            <a:ext cx="3826525" cy="343547"/>
          </a:xfrm>
          <a:prstGeom prst="rect">
            <a:avLst/>
          </a:prstGeom>
          <a:noFill/>
          <a:ln/>
        </p:spPr>
        <p:style>
          <a:lnRef idx="2">
            <a:schemeClr val="dk1"/>
          </a:lnRef>
          <a:fillRef idx="1">
            <a:schemeClr val="lt1"/>
          </a:fillRef>
          <a:effectRef idx="0">
            <a:schemeClr val="dk1"/>
          </a:effectRef>
          <a:fontRef idx="minor">
            <a:schemeClr val="dk1"/>
          </a:fontRef>
        </p:style>
        <p:txBody>
          <a:bodyPr wrap="square" lIns="18000" tIns="36000" rIns="18000" bIns="36000" rtlCol="0" anchor="t" anchorCtr="0">
            <a:spAutoFit/>
          </a:bodyPr>
          <a:lstStyle/>
          <a:p>
            <a:pPr algn="ctr">
              <a:lnSpc>
                <a:spcPct val="88000"/>
              </a:lnSpc>
            </a:pPr>
            <a:r>
              <a:rPr lang="en-MY" sz="1000" u="sng" dirty="0">
                <a:solidFill>
                  <a:srgbClr val="000000"/>
                </a:solidFill>
                <a:latin typeface="Tw Cen MT" pitchFamily="34" charset="0"/>
              </a:rPr>
              <a:t>Note 2018-2020</a:t>
            </a:r>
          </a:p>
          <a:p>
            <a:pPr algn="ctr">
              <a:lnSpc>
                <a:spcPct val="88000"/>
              </a:lnSpc>
            </a:pPr>
            <a:r>
              <a:rPr lang="en-MY" sz="1000" dirty="0">
                <a:solidFill>
                  <a:srgbClr val="000000"/>
                </a:solidFill>
                <a:latin typeface="Tw Cen MT" pitchFamily="34" charset="0"/>
              </a:rPr>
              <a:t>Target to be determined after MOF Circular issued</a:t>
            </a:r>
          </a:p>
        </p:txBody>
      </p:sp>
      <p:graphicFrame>
        <p:nvGraphicFramePr>
          <p:cNvPr id="18" name="Table 17"/>
          <p:cNvGraphicFramePr>
            <a:graphicFrameLocks noGrp="1"/>
          </p:cNvGraphicFramePr>
          <p:nvPr>
            <p:extLst/>
          </p:nvPr>
        </p:nvGraphicFramePr>
        <p:xfrm>
          <a:off x="2" y="2063918"/>
          <a:ext cx="6858000" cy="2245131"/>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03497">
                  <a:extLst>
                    <a:ext uri="{9D8B030D-6E8A-4147-A177-3AD203B41FA5}">
                      <a16:colId xmlns:a16="http://schemas.microsoft.com/office/drawing/2014/main" val="3372148144"/>
                    </a:ext>
                  </a:extLst>
                </a:gridCol>
                <a:gridCol w="1360968">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211220">
                <a:tc rowSpan="2">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rowSpan="2">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2018</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2019</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2020</a:t>
                      </a:r>
                    </a:p>
                  </a:txBody>
                  <a:tcPr>
                    <a:lnB w="127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2306563032"/>
                  </a:ext>
                </a:extLst>
              </a:tr>
              <a:tr h="211220">
                <a:tc vMerge="1">
                  <a:txBody>
                    <a:bodyPr/>
                    <a:lstStyle/>
                    <a:p>
                      <a:endParaRPr lang="en-MY"/>
                    </a:p>
                  </a:txBody>
                  <a:tcPr/>
                </a:tc>
                <a:tc vMerge="1">
                  <a:txBody>
                    <a:bodyPr/>
                    <a:lstStyle/>
                    <a:p>
                      <a:endParaRPr lang="en-MY"/>
                    </a:p>
                  </a:txBody>
                  <a:tcPr/>
                </a:tc>
                <a:tc gridSpan="3">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a:solidFill>
                            <a:schemeClr val="bg1"/>
                          </a:solidFill>
                          <a:latin typeface="Tw Cen MT" panose="020B0602020104020603" pitchFamily="34" charset="0"/>
                          <a:ea typeface="+mn-ea"/>
                          <a:cs typeface="+mn-cs"/>
                        </a:rPr>
                        <a:t>Weightage : 50%</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tc hMerge="1">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a:solidFill>
                          <a:schemeClr val="bg1"/>
                        </a:solidFill>
                        <a:latin typeface="Tw Cen MT" panose="020B0602020104020603" pitchFamily="34" charset="0"/>
                      </a:endParaRPr>
                    </a:p>
                  </a:txBody>
                  <a:tcP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2">
                        <a:lumMod val="50000"/>
                        <a:alpha val="60000"/>
                      </a:schemeClr>
                    </a:solidFill>
                  </a:tcPr>
                </a:tc>
                <a:extLst>
                  <a:ext uri="{0D108BD9-81ED-4DB2-BD59-A6C34878D82A}">
                    <a16:rowId xmlns:a16="http://schemas.microsoft.com/office/drawing/2014/main" val="10001"/>
                  </a:ext>
                </a:extLst>
              </a:tr>
              <a:tr h="1787931">
                <a:tc>
                  <a:txBody>
                    <a:bodyPr/>
                    <a:lstStyle/>
                    <a:p>
                      <a:pPr>
                        <a:lnSpc>
                          <a:spcPct val="100000"/>
                        </a:lnSpc>
                      </a:pPr>
                      <a:r>
                        <a:rPr lang="ms-MY" sz="900" dirty="0">
                          <a:solidFill>
                            <a:srgbClr val="000000"/>
                          </a:solidFill>
                          <a:latin typeface="Tw Cen MT" pitchFamily="34" charset="0"/>
                        </a:rPr>
                        <a:t>JKR agreement to broaden IBS adoption for projects RM5mn and above secured.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defTabSz="914298" fontAlgn="auto">
                        <a:lnSpc>
                          <a:spcPct val="100000"/>
                        </a:lnSpc>
                        <a:defRPr/>
                      </a:pPr>
                      <a:r>
                        <a:rPr lang="en-US" sz="900" dirty="0">
                          <a:solidFill>
                            <a:srgbClr val="000000"/>
                          </a:solidFill>
                          <a:latin typeface="Tw Cen MT" pitchFamily="34" charset="0"/>
                        </a:rPr>
                        <a:t>Study on non-compliance of IBS adoption in public projects worth RM10 </a:t>
                      </a:r>
                      <a:r>
                        <a:rPr lang="en-US" sz="900" dirty="0" err="1">
                          <a:solidFill>
                            <a:srgbClr val="000000"/>
                          </a:solidFill>
                          <a:latin typeface="Tw Cen MT" pitchFamily="34" charset="0"/>
                        </a:rPr>
                        <a:t>Mn</a:t>
                      </a:r>
                      <a:r>
                        <a:rPr lang="en-US" sz="900" dirty="0">
                          <a:solidFill>
                            <a:srgbClr val="000000"/>
                          </a:solidFill>
                          <a:latin typeface="Tw Cen MT" pitchFamily="34" charset="0"/>
                        </a:rPr>
                        <a:t> and above</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lnT w="38100" cap="flat" cmpd="sng" algn="ctr">
                      <a:solidFill>
                        <a:schemeClr val="bg1"/>
                      </a:solidFill>
                      <a:prstDash val="solid"/>
                      <a:round/>
                      <a:headEnd type="none" w="med" len="med"/>
                      <a:tailEnd type="none" w="med" len="med"/>
                    </a:lnT>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310899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dirty="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dirty="0">
                          <a:solidFill>
                            <a:schemeClr val="tx1"/>
                          </a:solidFill>
                          <a:latin typeface="Tw Cen MT" panose="020B0602020104020603" pitchFamily="34" charset="0"/>
                        </a:rPr>
                        <a:t>Ahmad Farrin Mokhtar</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KPKT/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1" y="360089"/>
          <a:ext cx="4965406" cy="1456944"/>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100% new Development Order in Greater </a:t>
                      </a:r>
                      <a:r>
                        <a:rPr lang="en-MY" sz="1000" b="0" kern="1200" dirty="0" err="1">
                          <a:solidFill>
                            <a:schemeClr val="tx1"/>
                          </a:solidFill>
                          <a:latin typeface="Tw Cen MT" panose="020B0602020104020603" pitchFamily="34" charset="0"/>
                          <a:ea typeface="+mn-ea"/>
                          <a:cs typeface="+mn-cs"/>
                        </a:rPr>
                        <a:t>Klang</a:t>
                      </a:r>
                      <a:r>
                        <a:rPr lang="en-MY" sz="1000" b="0" kern="1200" dirty="0">
                          <a:solidFill>
                            <a:schemeClr val="tx1"/>
                          </a:solidFill>
                          <a:latin typeface="Tw Cen MT" panose="020B0602020104020603" pitchFamily="34" charset="0"/>
                          <a:ea typeface="+mn-ea"/>
                          <a:cs typeface="+mn-cs"/>
                        </a:rPr>
                        <a:t> Valley for projects RM50 </a:t>
                      </a:r>
                      <a:r>
                        <a:rPr lang="en-MY" sz="1000" b="0" kern="1200" dirty="0" err="1">
                          <a:solidFill>
                            <a:schemeClr val="tx1"/>
                          </a:solidFill>
                          <a:latin typeface="Tw Cen MT" panose="020B0602020104020603" pitchFamily="34" charset="0"/>
                          <a:ea typeface="+mn-ea"/>
                          <a:cs typeface="+mn-cs"/>
                        </a:rPr>
                        <a:t>Mn</a:t>
                      </a:r>
                      <a:r>
                        <a:rPr lang="en-MY" sz="1000" b="0" kern="1200" dirty="0">
                          <a:solidFill>
                            <a:schemeClr val="tx1"/>
                          </a:solidFill>
                          <a:latin typeface="Tw Cen MT" panose="020B0602020104020603" pitchFamily="34" charset="0"/>
                          <a:ea typeface="+mn-ea"/>
                          <a:cs typeface="+mn-cs"/>
                        </a:rPr>
                        <a:t> and above achieved minimum 50 IBS Score by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a:solidFill>
                            <a:schemeClr val="tx1"/>
                          </a:solidFill>
                          <a:latin typeface="Tw Cen MT" panose="020B0602020104020603" pitchFamily="34" charset="0"/>
                          <a:ea typeface="+mn-ea"/>
                          <a:cs typeface="+mn-cs"/>
                        </a:rPr>
                        <a:t>INITIATIVE</a:t>
                      </a:r>
                    </a:p>
                    <a:p>
                      <a:pPr>
                        <a:lnSpc>
                          <a:spcPct val="88000"/>
                        </a:lnSpc>
                        <a:defRPr/>
                      </a:pPr>
                      <a:r>
                        <a:rPr lang="en-MY" sz="1000" b="0" kern="1200" dirty="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a:solidFill>
                            <a:schemeClr val="tx1"/>
                          </a:solidFill>
                          <a:latin typeface="Tw Cen MT" panose="020B0602020104020603" pitchFamily="34" charset="0"/>
                          <a:ea typeface="+mn-ea"/>
                          <a:cs typeface="+mn-cs"/>
                        </a:rPr>
                        <a:t> </a:t>
                      </a:r>
                      <a:r>
                        <a:rPr lang="en-MY" sz="1000" b="0" kern="1200" dirty="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P3b - Drive scale of IBS adoption via private sector projects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a:solidFill>
                  <a:schemeClr val="bg2">
                    <a:lumMod val="50000"/>
                  </a:schemeClr>
                </a:solidFill>
                <a:latin typeface="Tw Cen MT" panose="020B0602020104020603" pitchFamily="34" charset="0"/>
              </a:rPr>
              <a:t>PRODUCTIVITY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P3-064</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Q3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723570668"/>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56660">
                  <a:extLst>
                    <a:ext uri="{9D8B030D-6E8A-4147-A177-3AD203B41FA5}">
                      <a16:colId xmlns:a16="http://schemas.microsoft.com/office/drawing/2014/main" val="3372148144"/>
                    </a:ext>
                  </a:extLst>
                </a:gridCol>
                <a:gridCol w="1307805">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pPr>
                      <a:r>
                        <a:rPr lang="ms-MY" sz="900" dirty="0">
                          <a:solidFill>
                            <a:srgbClr val="000000"/>
                          </a:solidFill>
                          <a:latin typeface="Tw Cen MT" pitchFamily="34" charset="0"/>
                        </a:rPr>
                        <a:t>Criteria to mandate IBS in Private Sector established and approved by MNKT</a:t>
                      </a:r>
                    </a:p>
                    <a:p>
                      <a:pPr>
                        <a:lnSpc>
                          <a:spcPct val="100000"/>
                        </a:lnSpc>
                      </a:pPr>
                      <a:endParaRPr lang="ms-MY" sz="900" dirty="0">
                        <a:solidFill>
                          <a:srgbClr val="000000"/>
                        </a:solidFill>
                        <a:latin typeface="Tw Cen MT" pitchFamily="34" charset="0"/>
                      </a:endParaRPr>
                    </a:p>
                    <a:p>
                      <a:pPr>
                        <a:lnSpc>
                          <a:spcPct val="100000"/>
                        </a:lnSpc>
                      </a:pPr>
                      <a:r>
                        <a:rPr lang="ms-MY" sz="900" dirty="0">
                          <a:solidFill>
                            <a:srgbClr val="000000"/>
                          </a:solidFill>
                          <a:latin typeface="Tw Cen MT" pitchFamily="34" charset="0"/>
                        </a:rPr>
                        <a:t>IBS criteria for new private sector projects announced  by KPKT</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rgbClr val="000000"/>
                          </a:solidFill>
                          <a:latin typeface="Tw Cen MT" pitchFamily="34" charset="0"/>
                        </a:rPr>
                        <a:t>PBTs in Greater Klang Valley agreement to adopt IBS criteria as a prerequisite for issuance of DO secured and implemented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a:solidFill>
                            <a:srgbClr val="000000"/>
                          </a:solidFill>
                          <a:latin typeface="Tw Cen MT" pitchFamily="34" charset="0"/>
                        </a:rPr>
                        <a:t>KPKT Report on IBS adoption for private sector project published. </a:t>
                      </a:r>
                    </a:p>
                    <a:p>
                      <a:pPr>
                        <a:lnSpc>
                          <a:spcPct val="100000"/>
                        </a:lnSpc>
                      </a:pPr>
                      <a:endParaRPr lang="ms-MY" sz="900" dirty="0">
                        <a:solidFill>
                          <a:srgbClr val="000000"/>
                        </a:solidFill>
                        <a:latin typeface="Tw Cen MT" pitchFamily="34" charset="0"/>
                      </a:endParaRPr>
                    </a:p>
                    <a:p>
                      <a:pPr>
                        <a:lnSpc>
                          <a:spcPct val="100000"/>
                        </a:lnSpc>
                      </a:pPr>
                      <a:r>
                        <a:rPr lang="ms-MY" sz="900" dirty="0">
                          <a:solidFill>
                            <a:srgbClr val="000000"/>
                          </a:solidFill>
                          <a:latin typeface="Tw Cen MT" pitchFamily="34" charset="0"/>
                        </a:rPr>
                        <a:t>Corrective action for non- compliance of IBS adoption proposed and implemented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a:solidFill>
                            <a:srgbClr val="000000"/>
                          </a:solidFill>
                          <a:latin typeface="Tw Cen MT" pitchFamily="34" charset="0"/>
                        </a:rPr>
                        <a:t>KPKT Report on IBS adoption for private sector project published. </a:t>
                      </a:r>
                    </a:p>
                    <a:p>
                      <a:pPr>
                        <a:lnSpc>
                          <a:spcPct val="100000"/>
                        </a:lnSpc>
                      </a:pPr>
                      <a:endParaRPr lang="ms-MY" sz="900" dirty="0">
                        <a:solidFill>
                          <a:srgbClr val="000000"/>
                        </a:solidFill>
                        <a:latin typeface="Tw Cen MT" pitchFamily="34" charset="0"/>
                      </a:endParaRPr>
                    </a:p>
                    <a:p>
                      <a:pPr>
                        <a:lnSpc>
                          <a:spcPct val="100000"/>
                        </a:lnSpc>
                      </a:pPr>
                      <a:r>
                        <a:rPr lang="ms-MY" sz="900" dirty="0">
                          <a:solidFill>
                            <a:srgbClr val="000000"/>
                          </a:solidFill>
                          <a:latin typeface="Tw Cen MT" pitchFamily="34" charset="0"/>
                        </a:rPr>
                        <a:t>Corrective action for non- compliance of IBS adoption proposed and implemented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7" name="TextBox 16"/>
          <p:cNvSpPr txBox="1"/>
          <p:nvPr/>
        </p:nvSpPr>
        <p:spPr>
          <a:xfrm>
            <a:off x="-6536" y="4582051"/>
            <a:ext cx="6864535" cy="5201424"/>
          </a:xfrm>
          <a:prstGeom prst="rect">
            <a:avLst/>
          </a:prstGeom>
          <a:noFill/>
        </p:spPr>
        <p:txBody>
          <a:bodyPr wrap="square" rtlCol="0">
            <a:spAutoFit/>
          </a:bodyPr>
          <a:lstStyle/>
          <a:p>
            <a:r>
              <a:rPr lang="en-US" sz="900" dirty="0">
                <a:latin typeface="Tw Cen MT" panose="020B0602020104020603" pitchFamily="34" charset="0"/>
              </a:rPr>
              <a:t>This KPI is under the purview of IWG10.</a:t>
            </a:r>
          </a:p>
          <a:p>
            <a:pPr>
              <a:lnSpc>
                <a:spcPct val="100000"/>
              </a:lnSpc>
            </a:pPr>
            <a:endParaRPr lang="ms-MY" sz="400" b="1" dirty="0">
              <a:latin typeface="Tw Cen MT" pitchFamily="34" charset="0"/>
            </a:endParaRPr>
          </a:p>
          <a:p>
            <a:pPr>
              <a:lnSpc>
                <a:spcPct val="100000"/>
              </a:lnSpc>
            </a:pPr>
            <a:r>
              <a:rPr lang="ms-MY" sz="900" b="1" dirty="0">
                <a:latin typeface="Tw Cen MT" pitchFamily="34" charset="0"/>
              </a:rPr>
              <a:t>Criteria to mandate IBS in Private Sector</a:t>
            </a:r>
            <a:endParaRPr lang="ms-MY" sz="900" b="1" strike="sngStrike" dirty="0">
              <a:latin typeface="Tw Cen MT" pitchFamily="34" charset="0"/>
            </a:endParaRPr>
          </a:p>
          <a:p>
            <a:r>
              <a:rPr lang="en-MY" sz="900" dirty="0">
                <a:latin typeface="Tw Cen MT" panose="020B0602020104020603" pitchFamily="34" charset="0"/>
              </a:rPr>
              <a:t>A guideline to mandate IBS adoption in Private Sector for Projects worth RM50Mn and above to achieve a minimum 50 IBS Score was established and submitted to Ministry of Works in 2016.   KPKT was to table the guideline to the MNKT for approval. </a:t>
            </a:r>
            <a:r>
              <a:rPr lang="en-US" sz="900" dirty="0">
                <a:latin typeface="Tw Cen MT" panose="020B0602020104020603" pitchFamily="34" charset="0"/>
              </a:rPr>
              <a:t>MNKT Meeting held on 10 July 2017 approved the policy to mandate </a:t>
            </a:r>
            <a:r>
              <a:rPr lang="en-MY" sz="900" dirty="0">
                <a:latin typeface="Tw Cen MT" panose="020B0602020104020603" pitchFamily="34" charset="0"/>
              </a:rPr>
              <a:t>IBS adoption in Private Sector for Projects worth RM50Mn and above to achieve a minimum 50 IBS Score </a:t>
            </a:r>
            <a:r>
              <a:rPr lang="en-US" sz="900" dirty="0">
                <a:latin typeface="Tw Cen MT" panose="020B0602020104020603" pitchFamily="34" charset="0"/>
              </a:rPr>
              <a:t>to be adopted via Development Order (DO) or Building Plan approval by PBTs.  The policy was also agreed by the </a:t>
            </a:r>
            <a:r>
              <a:rPr lang="en-US" sz="900" dirty="0" err="1">
                <a:latin typeface="Tw Cen MT" panose="020B0602020104020603" pitchFamily="34" charset="0"/>
              </a:rPr>
              <a:t>Mesyuarat</a:t>
            </a:r>
            <a:r>
              <a:rPr lang="en-US" sz="900" dirty="0">
                <a:latin typeface="Tw Cen MT" panose="020B0602020104020603" pitchFamily="34" charset="0"/>
              </a:rPr>
              <a:t> </a:t>
            </a:r>
            <a:r>
              <a:rPr lang="en-US" sz="900" dirty="0" err="1">
                <a:latin typeface="Tw Cen MT" panose="020B0602020104020603" pitchFamily="34" charset="0"/>
              </a:rPr>
              <a:t>Menteri-Menteri</a:t>
            </a:r>
            <a:r>
              <a:rPr lang="en-US" sz="900" dirty="0">
                <a:latin typeface="Tw Cen MT" panose="020B0602020104020603" pitchFamily="34" charset="0"/>
              </a:rPr>
              <a:t> </a:t>
            </a:r>
            <a:r>
              <a:rPr lang="en-US" sz="900" dirty="0" err="1">
                <a:latin typeface="Tw Cen MT" panose="020B0602020104020603" pitchFamily="34" charset="0"/>
              </a:rPr>
              <a:t>Besar</a:t>
            </a:r>
            <a:r>
              <a:rPr lang="en-US" sz="900" dirty="0">
                <a:latin typeface="Tw Cen MT" panose="020B0602020104020603" pitchFamily="34" charset="0"/>
              </a:rPr>
              <a:t> &amp; </a:t>
            </a:r>
            <a:r>
              <a:rPr lang="en-US" sz="900" dirty="0" err="1">
                <a:latin typeface="Tw Cen MT" panose="020B0602020104020603" pitchFamily="34" charset="0"/>
              </a:rPr>
              <a:t>Ketua</a:t>
            </a:r>
            <a:r>
              <a:rPr lang="en-US" sz="900" dirty="0">
                <a:latin typeface="Tw Cen MT" panose="020B0602020104020603" pitchFamily="34" charset="0"/>
              </a:rPr>
              <a:t> </a:t>
            </a:r>
            <a:r>
              <a:rPr lang="en-US" sz="900" dirty="0" err="1">
                <a:latin typeface="Tw Cen MT" panose="020B0602020104020603" pitchFamily="34" charset="0"/>
              </a:rPr>
              <a:t>Menteri</a:t>
            </a:r>
            <a:r>
              <a:rPr lang="en-US" sz="900" dirty="0">
                <a:latin typeface="Tw Cen MT" panose="020B0602020104020603" pitchFamily="34" charset="0"/>
              </a:rPr>
              <a:t> held on 10 October 2017.</a:t>
            </a:r>
          </a:p>
          <a:p>
            <a:endParaRPr lang="en-US" sz="600" dirty="0">
              <a:latin typeface="Tw Cen MT" panose="020B0602020104020603" pitchFamily="34" charset="0"/>
            </a:endParaRPr>
          </a:p>
          <a:p>
            <a:r>
              <a:rPr lang="en-US" sz="900" dirty="0">
                <a:latin typeface="Tw Cen MT" panose="020B0602020104020603" pitchFamily="34" charset="0"/>
              </a:rPr>
              <a:t>In order for the policy to be implemented by the PBTs, it has to be passed in a state EXCO meeting chaired by the </a:t>
            </a:r>
            <a:r>
              <a:rPr lang="en-US" sz="900" dirty="0" err="1">
                <a:latin typeface="Tw Cen MT" panose="020B0602020104020603" pitchFamily="34" charset="0"/>
              </a:rPr>
              <a:t>Menteri</a:t>
            </a:r>
            <a:r>
              <a:rPr lang="en-US" sz="900" dirty="0">
                <a:latin typeface="Tw Cen MT" panose="020B0602020104020603" pitchFamily="34" charset="0"/>
              </a:rPr>
              <a:t> </a:t>
            </a:r>
            <a:r>
              <a:rPr lang="en-US" sz="900" dirty="0" err="1">
                <a:latin typeface="Tw Cen MT" panose="020B0602020104020603" pitchFamily="34" charset="0"/>
              </a:rPr>
              <a:t>Besar</a:t>
            </a:r>
            <a:r>
              <a:rPr lang="en-US" sz="900" dirty="0">
                <a:latin typeface="Tw Cen MT" panose="020B0602020104020603" pitchFamily="34" charset="0"/>
              </a:rPr>
              <a:t>. CIDB is currently putting up road shows to enlighten the PBTs on the implementation and execution of the above policy through engagements with the State Secretary.  The road shows were executed to all states except Terengganu and </a:t>
            </a:r>
            <a:r>
              <a:rPr lang="en-US" sz="900" dirty="0" err="1">
                <a:latin typeface="Tw Cen MT" panose="020B0602020104020603" pitchFamily="34" charset="0"/>
              </a:rPr>
              <a:t>Pulau</a:t>
            </a:r>
            <a:r>
              <a:rPr lang="en-US" sz="900" dirty="0">
                <a:latin typeface="Tw Cen MT" panose="020B0602020104020603" pitchFamily="34" charset="0"/>
              </a:rPr>
              <a:t> Pinang only. KPKT will issue a circular to all PBTs to enforce the IBS policy approved by MNKT. </a:t>
            </a:r>
          </a:p>
          <a:p>
            <a:endParaRPr lang="en-US" sz="600" dirty="0">
              <a:latin typeface="Tw Cen MT" panose="020B0602020104020603" pitchFamily="34" charset="0"/>
            </a:endParaRPr>
          </a:p>
          <a:p>
            <a:r>
              <a:rPr lang="en-US" sz="900" dirty="0">
                <a:latin typeface="Tw Cen MT" panose="020B0602020104020603" pitchFamily="34" charset="0"/>
              </a:rPr>
              <a:t>CIDB is currently in discussion with KPKT to prepare and review the IBS implementation mechanism as well as to draft the IBS state circular for PBT.</a:t>
            </a:r>
            <a:endParaRPr lang="en-MY" sz="900" dirty="0">
              <a:latin typeface="Tw Cen MT" panose="020B0602020104020603" pitchFamily="34" charset="0"/>
            </a:endParaRPr>
          </a:p>
          <a:p>
            <a:endParaRPr lang="en-MY" sz="600" dirty="0">
              <a:latin typeface="Tw Cen MT" panose="020B0602020104020603" pitchFamily="34" charset="0"/>
            </a:endParaRPr>
          </a:p>
          <a:p>
            <a:r>
              <a:rPr lang="ms-MY" sz="900" b="1" dirty="0">
                <a:latin typeface="Tw Cen MT" pitchFamily="34" charset="0"/>
              </a:rPr>
              <a:t>PBTs in Greater Klang Valley agreement to adopt IBS criteria as a prerequisite for issuance of DO</a:t>
            </a:r>
            <a:endParaRPr lang="ms-MY" sz="900" b="1" strike="sngStrike" dirty="0">
              <a:latin typeface="Tw Cen MT" pitchFamily="34" charset="0"/>
            </a:endParaRPr>
          </a:p>
          <a:p>
            <a:r>
              <a:rPr lang="en-MY" sz="900" dirty="0" err="1">
                <a:latin typeface="Tw Cen MT" panose="020B0602020104020603" pitchFamily="34" charset="0"/>
              </a:rPr>
              <a:t>Pihak</a:t>
            </a:r>
            <a:r>
              <a:rPr lang="en-MY" sz="900" dirty="0">
                <a:latin typeface="Tw Cen MT" panose="020B0602020104020603" pitchFamily="34" charset="0"/>
              </a:rPr>
              <a:t> </a:t>
            </a:r>
            <a:r>
              <a:rPr lang="en-MY" sz="900" dirty="0" err="1">
                <a:latin typeface="Tw Cen MT" panose="020B0602020104020603" pitchFamily="34" charset="0"/>
              </a:rPr>
              <a:t>Berkuasa</a:t>
            </a:r>
            <a:r>
              <a:rPr lang="en-MY" sz="900" dirty="0">
                <a:latin typeface="Tw Cen MT" panose="020B0602020104020603" pitchFamily="34" charset="0"/>
              </a:rPr>
              <a:t> </a:t>
            </a:r>
            <a:r>
              <a:rPr lang="en-MY" sz="900" dirty="0" err="1">
                <a:latin typeface="Tw Cen MT" panose="020B0602020104020603" pitchFamily="34" charset="0"/>
              </a:rPr>
              <a:t>Tempatan</a:t>
            </a:r>
            <a:r>
              <a:rPr lang="en-MY" sz="900" dirty="0">
                <a:latin typeface="Tw Cen MT" panose="020B0602020104020603" pitchFamily="34" charset="0"/>
              </a:rPr>
              <a:t> (PBT) or Local Authorities in Greater </a:t>
            </a:r>
            <a:r>
              <a:rPr lang="en-MY" sz="900" dirty="0" err="1">
                <a:latin typeface="Tw Cen MT" panose="020B0602020104020603" pitchFamily="34" charset="0"/>
              </a:rPr>
              <a:t>Klang</a:t>
            </a:r>
            <a:r>
              <a:rPr lang="en-MY" sz="900" dirty="0">
                <a:latin typeface="Tw Cen MT" panose="020B0602020104020603" pitchFamily="34" charset="0"/>
              </a:rPr>
              <a:t> Valley are as follows:</a:t>
            </a:r>
          </a:p>
          <a:p>
            <a:pPr marL="228600" indent="-228600">
              <a:buAutoNum type="arabicPeriod"/>
            </a:pPr>
            <a:r>
              <a:rPr lang="en-MY" sz="900" dirty="0" err="1">
                <a:latin typeface="Tw Cen MT" panose="020B0602020104020603" pitchFamily="34" charset="0"/>
              </a:rPr>
              <a:t>Dewan</a:t>
            </a:r>
            <a:r>
              <a:rPr lang="en-MY" sz="900" dirty="0">
                <a:latin typeface="Tw Cen MT" panose="020B0602020104020603" pitchFamily="34" charset="0"/>
              </a:rPr>
              <a:t> </a:t>
            </a:r>
            <a:r>
              <a:rPr lang="en-MY" sz="900" dirty="0" err="1">
                <a:latin typeface="Tw Cen MT" panose="020B0602020104020603" pitchFamily="34" charset="0"/>
              </a:rPr>
              <a:t>Bandaraya</a:t>
            </a:r>
            <a:r>
              <a:rPr lang="en-MY" sz="900" dirty="0">
                <a:latin typeface="Tw Cen MT" panose="020B0602020104020603" pitchFamily="34" charset="0"/>
              </a:rPr>
              <a:t> Kuala Lumpur (DBKL)      – 17/10/2017</a:t>
            </a:r>
          </a:p>
          <a:p>
            <a:pPr marL="228600" indent="-228600">
              <a:buAutoNum type="arabicPeriod"/>
            </a:pPr>
            <a:r>
              <a:rPr lang="en-MY" sz="900" dirty="0" err="1">
                <a:latin typeface="Tw Cen MT" panose="020B0602020104020603" pitchFamily="34" charset="0"/>
              </a:rPr>
              <a:t>Perbadanan</a:t>
            </a:r>
            <a:r>
              <a:rPr lang="en-MY" sz="900" dirty="0">
                <a:latin typeface="Tw Cen MT" panose="020B0602020104020603" pitchFamily="34" charset="0"/>
              </a:rPr>
              <a:t> </a:t>
            </a:r>
            <a:r>
              <a:rPr lang="en-MY" sz="900" dirty="0" err="1">
                <a:latin typeface="Tw Cen MT" panose="020B0602020104020603" pitchFamily="34" charset="0"/>
              </a:rPr>
              <a:t>Putrajaya</a:t>
            </a:r>
            <a:r>
              <a:rPr lang="en-MY" sz="900" dirty="0">
                <a:latin typeface="Tw Cen MT" panose="020B0602020104020603" pitchFamily="34" charset="0"/>
              </a:rPr>
              <a:t> (PJC)                       – 17/10/2017</a:t>
            </a:r>
          </a:p>
          <a:p>
            <a:pPr marL="228600" indent="-228600">
              <a:buAutoNum type="arabicPeriod"/>
            </a:pPr>
            <a:r>
              <a:rPr lang="en-MY" sz="900" dirty="0" err="1">
                <a:latin typeface="Tw Cen MT" panose="020B0602020104020603" pitchFamily="34" charset="0"/>
              </a:rPr>
              <a:t>Majlis</a:t>
            </a:r>
            <a:r>
              <a:rPr lang="en-MY" sz="900" dirty="0">
                <a:latin typeface="Tw Cen MT" panose="020B0602020104020603" pitchFamily="34" charset="0"/>
              </a:rPr>
              <a:t> </a:t>
            </a:r>
            <a:r>
              <a:rPr lang="en-MY" sz="900" dirty="0" err="1">
                <a:latin typeface="Tw Cen MT" panose="020B0602020104020603" pitchFamily="34" charset="0"/>
              </a:rPr>
              <a:t>Bandaraya</a:t>
            </a:r>
            <a:r>
              <a:rPr lang="en-MY" sz="900" dirty="0">
                <a:latin typeface="Tw Cen MT" panose="020B0602020104020603" pitchFamily="34" charset="0"/>
              </a:rPr>
              <a:t> </a:t>
            </a:r>
            <a:r>
              <a:rPr lang="en-MY" sz="900" dirty="0" err="1">
                <a:latin typeface="Tw Cen MT" panose="020B0602020104020603" pitchFamily="34" charset="0"/>
              </a:rPr>
              <a:t>Petaling</a:t>
            </a:r>
            <a:r>
              <a:rPr lang="en-MY" sz="900" dirty="0">
                <a:latin typeface="Tw Cen MT" panose="020B0602020104020603" pitchFamily="34" charset="0"/>
              </a:rPr>
              <a:t> Jaya (MBPJ)       – 18/05/2017</a:t>
            </a:r>
          </a:p>
          <a:p>
            <a:pPr marL="228600" indent="-228600">
              <a:buAutoNum type="arabicPeriod"/>
              <a:tabLst>
                <a:tab pos="2513013" algn="l"/>
              </a:tabLst>
            </a:pPr>
            <a:r>
              <a:rPr lang="en-MY" sz="900" dirty="0" err="1">
                <a:latin typeface="Tw Cen MT" panose="020B0602020104020603" pitchFamily="34" charset="0"/>
              </a:rPr>
              <a:t>Majlis</a:t>
            </a:r>
            <a:r>
              <a:rPr lang="en-MY" sz="900" dirty="0">
                <a:latin typeface="Tw Cen MT" panose="020B0602020104020603" pitchFamily="34" charset="0"/>
              </a:rPr>
              <a:t> </a:t>
            </a:r>
            <a:r>
              <a:rPr lang="en-MY" sz="900" dirty="0" err="1">
                <a:latin typeface="Tw Cen MT" panose="020B0602020104020603" pitchFamily="34" charset="0"/>
              </a:rPr>
              <a:t>Bandaraya</a:t>
            </a:r>
            <a:r>
              <a:rPr lang="en-MY" sz="900" dirty="0">
                <a:latin typeface="Tw Cen MT" panose="020B0602020104020603" pitchFamily="34" charset="0"/>
              </a:rPr>
              <a:t> Shah </a:t>
            </a:r>
            <a:r>
              <a:rPr lang="en-MY" sz="900" dirty="0" err="1">
                <a:latin typeface="Tw Cen MT" panose="020B0602020104020603" pitchFamily="34" charset="0"/>
              </a:rPr>
              <a:t>Alam</a:t>
            </a:r>
            <a:r>
              <a:rPr lang="en-MY" sz="900" dirty="0">
                <a:latin typeface="Tw Cen MT" panose="020B0602020104020603" pitchFamily="34" charset="0"/>
              </a:rPr>
              <a:t> (MBSA)        	</a:t>
            </a:r>
          </a:p>
          <a:p>
            <a:pPr marL="228600" indent="-228600">
              <a:buAutoNum type="arabicPeriod"/>
            </a:pPr>
            <a:r>
              <a:rPr lang="en-MY" sz="900" dirty="0" err="1">
                <a:latin typeface="Tw Cen MT" panose="020B0602020104020603" pitchFamily="34" charset="0"/>
              </a:rPr>
              <a:t>Majlis</a:t>
            </a:r>
            <a:r>
              <a:rPr lang="en-MY" sz="900" dirty="0">
                <a:latin typeface="Tw Cen MT" panose="020B0602020104020603" pitchFamily="34" charset="0"/>
              </a:rPr>
              <a:t> </a:t>
            </a:r>
            <a:r>
              <a:rPr lang="en-MY" sz="900" dirty="0" err="1">
                <a:latin typeface="Tw Cen MT" panose="020B0602020104020603" pitchFamily="34" charset="0"/>
              </a:rPr>
              <a:t>Perbandaran</a:t>
            </a:r>
            <a:r>
              <a:rPr lang="en-MY" sz="900" dirty="0">
                <a:latin typeface="Tw Cen MT" panose="020B0602020104020603" pitchFamily="34" charset="0"/>
              </a:rPr>
              <a:t> </a:t>
            </a:r>
            <a:r>
              <a:rPr lang="en-MY" sz="900" dirty="0" err="1">
                <a:latin typeface="Tw Cen MT" panose="020B0602020104020603" pitchFamily="34" charset="0"/>
              </a:rPr>
              <a:t>Subang</a:t>
            </a:r>
            <a:r>
              <a:rPr lang="en-MY" sz="900" dirty="0">
                <a:latin typeface="Tw Cen MT" panose="020B0602020104020603" pitchFamily="34" charset="0"/>
              </a:rPr>
              <a:t> Jaya (MPSJ)</a:t>
            </a:r>
          </a:p>
          <a:p>
            <a:pPr marL="228600" indent="-228600">
              <a:buAutoNum type="arabicPeriod"/>
            </a:pPr>
            <a:r>
              <a:rPr lang="en-MY" sz="900" dirty="0" err="1">
                <a:latin typeface="Tw Cen MT" panose="020B0602020104020603" pitchFamily="34" charset="0"/>
              </a:rPr>
              <a:t>Majlis</a:t>
            </a:r>
            <a:r>
              <a:rPr lang="en-MY" sz="900" dirty="0">
                <a:latin typeface="Tw Cen MT" panose="020B0602020104020603" pitchFamily="34" charset="0"/>
              </a:rPr>
              <a:t> </a:t>
            </a:r>
            <a:r>
              <a:rPr lang="en-MY" sz="900" dirty="0" err="1">
                <a:latin typeface="Tw Cen MT" panose="020B0602020104020603" pitchFamily="34" charset="0"/>
              </a:rPr>
              <a:t>Perbandaran</a:t>
            </a:r>
            <a:r>
              <a:rPr lang="en-MY" sz="900" dirty="0">
                <a:latin typeface="Tw Cen MT" panose="020B0602020104020603" pitchFamily="34" charset="0"/>
              </a:rPr>
              <a:t> </a:t>
            </a:r>
            <a:r>
              <a:rPr lang="en-MY" sz="900" dirty="0" err="1">
                <a:latin typeface="Tw Cen MT" panose="020B0602020104020603" pitchFamily="34" charset="0"/>
              </a:rPr>
              <a:t>Kajang</a:t>
            </a:r>
            <a:r>
              <a:rPr lang="en-MY" sz="900" dirty="0">
                <a:latin typeface="Tw Cen MT" panose="020B0602020104020603" pitchFamily="34" charset="0"/>
              </a:rPr>
              <a:t> (MPKJ)</a:t>
            </a:r>
          </a:p>
          <a:p>
            <a:pPr marL="228600" indent="-228600">
              <a:buAutoNum type="arabicPeriod"/>
              <a:tabLst>
                <a:tab pos="2513013" algn="l"/>
              </a:tabLst>
            </a:pPr>
            <a:r>
              <a:rPr lang="en-MY" sz="900" dirty="0" err="1">
                <a:latin typeface="Tw Cen MT" panose="020B0602020104020603" pitchFamily="34" charset="0"/>
              </a:rPr>
              <a:t>Majlis</a:t>
            </a:r>
            <a:r>
              <a:rPr lang="en-MY" sz="900" dirty="0">
                <a:latin typeface="Tw Cen MT" panose="020B0602020104020603" pitchFamily="34" charset="0"/>
              </a:rPr>
              <a:t> </a:t>
            </a:r>
            <a:r>
              <a:rPr lang="en-MY" sz="900" dirty="0" err="1">
                <a:latin typeface="Tw Cen MT" panose="020B0602020104020603" pitchFamily="34" charset="0"/>
              </a:rPr>
              <a:t>Perbandaran</a:t>
            </a:r>
            <a:r>
              <a:rPr lang="en-MY" sz="900" dirty="0">
                <a:latin typeface="Tw Cen MT" panose="020B0602020104020603" pitchFamily="34" charset="0"/>
              </a:rPr>
              <a:t> </a:t>
            </a:r>
            <a:r>
              <a:rPr lang="en-MY" sz="900" dirty="0" err="1">
                <a:latin typeface="Tw Cen MT" panose="020B0602020104020603" pitchFamily="34" charset="0"/>
              </a:rPr>
              <a:t>Selayang</a:t>
            </a:r>
            <a:r>
              <a:rPr lang="en-MY" sz="900" dirty="0">
                <a:latin typeface="Tw Cen MT" panose="020B0602020104020603" pitchFamily="34" charset="0"/>
              </a:rPr>
              <a:t> (MPS)	  19/01/2018</a:t>
            </a:r>
          </a:p>
          <a:p>
            <a:pPr marL="228600" indent="-228600">
              <a:buAutoNum type="arabicPeriod"/>
            </a:pPr>
            <a:r>
              <a:rPr lang="en-MY" sz="900" dirty="0" err="1">
                <a:latin typeface="Tw Cen MT" panose="020B0602020104020603" pitchFamily="34" charset="0"/>
              </a:rPr>
              <a:t>Majlis</a:t>
            </a:r>
            <a:r>
              <a:rPr lang="en-MY" sz="900" dirty="0">
                <a:latin typeface="Tw Cen MT" panose="020B0602020104020603" pitchFamily="34" charset="0"/>
              </a:rPr>
              <a:t> </a:t>
            </a:r>
            <a:r>
              <a:rPr lang="en-MY" sz="900" dirty="0" err="1">
                <a:latin typeface="Tw Cen MT" panose="020B0602020104020603" pitchFamily="34" charset="0"/>
              </a:rPr>
              <a:t>Perbandaran</a:t>
            </a:r>
            <a:r>
              <a:rPr lang="en-MY" sz="900" dirty="0">
                <a:latin typeface="Tw Cen MT" panose="020B0602020104020603" pitchFamily="34" charset="0"/>
              </a:rPr>
              <a:t> </a:t>
            </a:r>
            <a:r>
              <a:rPr lang="en-MY" sz="900" dirty="0" err="1">
                <a:latin typeface="Tw Cen MT" panose="020B0602020104020603" pitchFamily="34" charset="0"/>
              </a:rPr>
              <a:t>Klang</a:t>
            </a:r>
            <a:r>
              <a:rPr lang="en-MY" sz="900" dirty="0">
                <a:latin typeface="Tw Cen MT" panose="020B0602020104020603" pitchFamily="34" charset="0"/>
              </a:rPr>
              <a:t> (MPK)</a:t>
            </a:r>
          </a:p>
          <a:p>
            <a:pPr marL="228600" indent="-228600">
              <a:buAutoNum type="arabicPeriod"/>
              <a:tabLst>
                <a:tab pos="2513013" algn="l"/>
              </a:tabLst>
            </a:pPr>
            <a:r>
              <a:rPr lang="en-MY" sz="900" dirty="0" err="1">
                <a:latin typeface="Tw Cen MT" panose="020B0602020104020603" pitchFamily="34" charset="0"/>
              </a:rPr>
              <a:t>Majlis</a:t>
            </a:r>
            <a:r>
              <a:rPr lang="en-MY" sz="900" dirty="0">
                <a:latin typeface="Tw Cen MT" panose="020B0602020104020603" pitchFamily="34" charset="0"/>
              </a:rPr>
              <a:t> </a:t>
            </a:r>
            <a:r>
              <a:rPr lang="en-MY" sz="900" dirty="0" err="1">
                <a:latin typeface="Tw Cen MT" panose="020B0602020104020603" pitchFamily="34" charset="0"/>
              </a:rPr>
              <a:t>Perbandaran</a:t>
            </a:r>
            <a:r>
              <a:rPr lang="en-MY" sz="900" dirty="0">
                <a:latin typeface="Tw Cen MT" panose="020B0602020104020603" pitchFamily="34" charset="0"/>
              </a:rPr>
              <a:t> </a:t>
            </a:r>
            <a:r>
              <a:rPr lang="en-MY" sz="900" dirty="0" err="1">
                <a:latin typeface="Tw Cen MT" panose="020B0602020104020603" pitchFamily="34" charset="0"/>
              </a:rPr>
              <a:t>Ampang</a:t>
            </a:r>
            <a:r>
              <a:rPr lang="en-MY" sz="900" dirty="0">
                <a:latin typeface="Tw Cen MT" panose="020B0602020104020603" pitchFamily="34" charset="0"/>
              </a:rPr>
              <a:t> Jaya (MPAJ)	</a:t>
            </a:r>
          </a:p>
          <a:p>
            <a:pPr marL="228600" indent="-228600">
              <a:buAutoNum type="arabicPeriod"/>
              <a:tabLst>
                <a:tab pos="2513013" algn="l"/>
              </a:tabLst>
            </a:pPr>
            <a:r>
              <a:rPr lang="en-MY" sz="900" dirty="0" err="1">
                <a:latin typeface="Tw Cen MT" panose="020B0602020104020603" pitchFamily="34" charset="0"/>
              </a:rPr>
              <a:t>Majlis</a:t>
            </a:r>
            <a:r>
              <a:rPr lang="en-MY" sz="900" dirty="0">
                <a:latin typeface="Tw Cen MT" panose="020B0602020104020603" pitchFamily="34" charset="0"/>
              </a:rPr>
              <a:t> Daerah Kuala Langat (MDKL)  	</a:t>
            </a:r>
          </a:p>
          <a:p>
            <a:r>
              <a:rPr lang="en-MY" sz="900" dirty="0">
                <a:latin typeface="Tw Cen MT" panose="020B0602020104020603" pitchFamily="34" charset="0"/>
              </a:rPr>
              <a:t>IBS adoption had been agreed in principal by DBKL and MBPJ with further details to be refined at the implementation level.</a:t>
            </a:r>
          </a:p>
          <a:p>
            <a:r>
              <a:rPr lang="en-US" sz="900" dirty="0">
                <a:latin typeface="Tw Cen MT" panose="020B0602020104020603" pitchFamily="34" charset="0"/>
              </a:rPr>
              <a:t>CIDB have discussed with KPKT on reviewing the KPI for IBS implementation mechanism as well as to draft the IBS state circular for PBT on 20 April 2018. This revised KPI has been presented in IWG10 Meeting </a:t>
            </a:r>
            <a:r>
              <a:rPr lang="en-US" sz="900" dirty="0" err="1">
                <a:latin typeface="Tw Cen MT" panose="020B0602020104020603" pitchFamily="34" charset="0"/>
              </a:rPr>
              <a:t>Bil</a:t>
            </a:r>
            <a:r>
              <a:rPr lang="en-US" sz="900" dirty="0">
                <a:latin typeface="Tw Cen MT" panose="020B0602020104020603" pitchFamily="34" charset="0"/>
              </a:rPr>
              <a:t>. 5 dated 8 June 2018 and approved by the committee. </a:t>
            </a:r>
          </a:p>
          <a:p>
            <a:endParaRPr lang="en-US" sz="400" b="1" dirty="0">
              <a:latin typeface="Tw Cen MT" panose="020B0602020104020603" pitchFamily="34" charset="0"/>
            </a:endParaRPr>
          </a:p>
          <a:p>
            <a:r>
              <a:rPr lang="en-US" sz="900" b="1" dirty="0">
                <a:latin typeface="Tw Cen MT" panose="020B0602020104020603" pitchFamily="34" charset="0"/>
              </a:rPr>
              <a:t>Q3 2018</a:t>
            </a:r>
          </a:p>
          <a:p>
            <a:r>
              <a:rPr lang="en-US" sz="900" dirty="0">
                <a:latin typeface="Tw Cen MT" panose="020B0602020104020603" pitchFamily="34" charset="0"/>
              </a:rPr>
              <a:t>The Circular from Secretary General of KPKT to mandate the use of IBS in private sector project has been issued on 10 January 2018.</a:t>
            </a:r>
          </a:p>
          <a:p>
            <a:r>
              <a:rPr lang="en-US" sz="900" dirty="0">
                <a:latin typeface="Tw Cen MT" panose="020B0602020104020603" pitchFamily="34" charset="0"/>
              </a:rPr>
              <a:t>CIDB have met with the followings to explain the policy to mandate IBS in private sector projects;</a:t>
            </a:r>
          </a:p>
          <a:p>
            <a:r>
              <a:rPr lang="en-US" sz="900" dirty="0">
                <a:latin typeface="Tw Cen MT" panose="020B0602020104020603" pitchFamily="34" charset="0"/>
              </a:rPr>
              <a:t>1. President of Majlis </a:t>
            </a:r>
            <a:r>
              <a:rPr lang="en-US" sz="900" dirty="0" err="1">
                <a:latin typeface="Tw Cen MT" panose="020B0602020104020603" pitchFamily="34" charset="0"/>
              </a:rPr>
              <a:t>Perbandaran</a:t>
            </a:r>
            <a:r>
              <a:rPr lang="en-US" sz="900" dirty="0">
                <a:latin typeface="Tw Cen MT" panose="020B0602020104020603" pitchFamily="34" charset="0"/>
              </a:rPr>
              <a:t> Subang Jaya (MPSJ) on 17 August 2018.</a:t>
            </a:r>
          </a:p>
          <a:p>
            <a:r>
              <a:rPr lang="en-US" sz="900" dirty="0">
                <a:latin typeface="Tw Cen MT" panose="020B0602020104020603" pitchFamily="34" charset="0"/>
              </a:rPr>
              <a:t>2. Executive Director (Planning) of Dewan </a:t>
            </a:r>
            <a:r>
              <a:rPr lang="en-US" sz="900" dirty="0" err="1">
                <a:latin typeface="Tw Cen MT" panose="020B0602020104020603" pitchFamily="34" charset="0"/>
              </a:rPr>
              <a:t>Bandaraya</a:t>
            </a:r>
            <a:r>
              <a:rPr lang="en-US" sz="900" dirty="0">
                <a:latin typeface="Tw Cen MT" panose="020B0602020104020603" pitchFamily="34" charset="0"/>
              </a:rPr>
              <a:t> Kuala Lumpur (DBKL) on 30 August 2018.</a:t>
            </a:r>
          </a:p>
          <a:p>
            <a:r>
              <a:rPr lang="en-US" sz="900" dirty="0">
                <a:latin typeface="Tw Cen MT" panose="020B0602020104020603" pitchFamily="34" charset="0"/>
              </a:rPr>
              <a:t>3. Mayor of Majlis </a:t>
            </a:r>
            <a:r>
              <a:rPr lang="en-US" sz="900" dirty="0" err="1">
                <a:latin typeface="Tw Cen MT" panose="020B0602020104020603" pitchFamily="34" charset="0"/>
              </a:rPr>
              <a:t>Bandaraya</a:t>
            </a:r>
            <a:r>
              <a:rPr lang="en-US" sz="900" dirty="0">
                <a:latin typeface="Tw Cen MT" panose="020B0602020104020603" pitchFamily="34" charset="0"/>
              </a:rPr>
              <a:t> Shah </a:t>
            </a:r>
            <a:r>
              <a:rPr lang="en-US" sz="900" dirty="0" err="1">
                <a:latin typeface="Tw Cen MT" panose="020B0602020104020603" pitchFamily="34" charset="0"/>
              </a:rPr>
              <a:t>Alam</a:t>
            </a:r>
            <a:r>
              <a:rPr lang="en-US" sz="900" dirty="0">
                <a:latin typeface="Tw Cen MT" panose="020B0602020104020603" pitchFamily="34" charset="0"/>
              </a:rPr>
              <a:t> (MBSA) on 7 Sept 2018.</a:t>
            </a:r>
          </a:p>
          <a:p>
            <a:r>
              <a:rPr lang="en-US" sz="900" dirty="0">
                <a:latin typeface="Tw Cen MT" panose="020B0602020104020603" pitchFamily="34" charset="0"/>
              </a:rPr>
              <a:t>DBKL have implemented the policy while the MBSA and MPSJ still under due consideration.</a:t>
            </a:r>
          </a:p>
        </p:txBody>
      </p:sp>
      <p:sp>
        <p:nvSpPr>
          <p:cNvPr id="12" name="Right Brace 11"/>
          <p:cNvSpPr/>
          <p:nvPr/>
        </p:nvSpPr>
        <p:spPr>
          <a:xfrm>
            <a:off x="2462783" y="7451809"/>
            <a:ext cx="63465" cy="92409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Tree>
    <p:extLst>
      <p:ext uri="{BB962C8B-B14F-4D97-AF65-F5344CB8AC3E}">
        <p14:creationId xmlns:p14="http://schemas.microsoft.com/office/powerpoint/2010/main" val="2867213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43851"/>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dirty="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dirty="0">
                          <a:solidFill>
                            <a:schemeClr val="tx1"/>
                          </a:solidFill>
                          <a:latin typeface="Tw Cen MT" panose="020B0602020104020603" pitchFamily="34" charset="0"/>
                        </a:rPr>
                        <a:t>Ahmad Farrin Mokhtar</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KPKT/ 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1" y="360089"/>
          <a:ext cx="4965406" cy="1609344"/>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100% new Development Order by identified Local Authorities in three states  (Selangor, Johor &amp; </a:t>
                      </a:r>
                      <a:r>
                        <a:rPr lang="en-MY" sz="1000" b="0" kern="1200" dirty="0" err="1">
                          <a:solidFill>
                            <a:schemeClr val="tx1"/>
                          </a:solidFill>
                          <a:latin typeface="Tw Cen MT" panose="020B0602020104020603" pitchFamily="34" charset="0"/>
                          <a:ea typeface="+mn-ea"/>
                          <a:cs typeface="+mn-cs"/>
                        </a:rPr>
                        <a:t>Pulau</a:t>
                      </a:r>
                      <a:r>
                        <a:rPr lang="en-MY" sz="1000" b="0" kern="1200" dirty="0">
                          <a:solidFill>
                            <a:schemeClr val="tx1"/>
                          </a:solidFill>
                          <a:latin typeface="Tw Cen MT" panose="020B0602020104020603" pitchFamily="34" charset="0"/>
                          <a:ea typeface="+mn-ea"/>
                          <a:cs typeface="+mn-cs"/>
                        </a:rPr>
                        <a:t> Pinang) for projects RM50Mn and above achieved minimum 50 IBS Score by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a:solidFill>
                            <a:schemeClr val="tx1"/>
                          </a:solidFill>
                          <a:latin typeface="Tw Cen MT" panose="020B0602020104020603" pitchFamily="34" charset="0"/>
                          <a:ea typeface="+mn-ea"/>
                          <a:cs typeface="+mn-cs"/>
                        </a:rPr>
                        <a:t>INITIATIVE</a:t>
                      </a:r>
                    </a:p>
                    <a:p>
                      <a:pPr>
                        <a:lnSpc>
                          <a:spcPct val="88000"/>
                        </a:lnSpc>
                        <a:defRPr/>
                      </a:pPr>
                      <a:r>
                        <a:rPr lang="en-MY" sz="1000" b="0" kern="1200" dirty="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a:solidFill>
                            <a:schemeClr val="tx1"/>
                          </a:solidFill>
                          <a:latin typeface="Tw Cen MT" panose="020B0602020104020603" pitchFamily="34" charset="0"/>
                          <a:ea typeface="+mn-ea"/>
                          <a:cs typeface="+mn-cs"/>
                        </a:rPr>
                        <a:t> </a:t>
                      </a:r>
                      <a:r>
                        <a:rPr lang="en-MY" sz="1000" b="0" kern="1200" dirty="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P3b - Drive scale of IBS adoption via private sector projects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a:solidFill>
                  <a:schemeClr val="bg2">
                    <a:lumMod val="50000"/>
                  </a:schemeClr>
                </a:solidFill>
                <a:latin typeface="Tw Cen MT" panose="020B0602020104020603" pitchFamily="34" charset="0"/>
              </a:rPr>
              <a:t>PRODUCTIVITY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P3-065</a:t>
            </a:r>
            <a:endParaRPr lang="ms-MY" sz="2800" dirty="0">
              <a:solidFill>
                <a:schemeClr val="bg1"/>
              </a:solidFill>
            </a:endParaRPr>
          </a:p>
        </p:txBody>
      </p:sp>
      <p:sp>
        <p:nvSpPr>
          <p:cNvPr id="15" name="TextBox 14"/>
          <p:cNvSpPr txBox="1"/>
          <p:nvPr/>
        </p:nvSpPr>
        <p:spPr>
          <a:xfrm>
            <a:off x="0" y="3961786"/>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Q3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948718"/>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3" name="Rectangle 12"/>
          <p:cNvSpPr/>
          <p:nvPr/>
        </p:nvSpPr>
        <p:spPr>
          <a:xfrm>
            <a:off x="2507434" y="4768334"/>
            <a:ext cx="1843132" cy="369332"/>
          </a:xfrm>
          <a:prstGeom prst="rect">
            <a:avLst/>
          </a:prstGeom>
        </p:spPr>
        <p:txBody>
          <a:bodyPr wrap="none">
            <a:spAutoFit/>
          </a:bodyPr>
          <a:lstStyle/>
          <a:p>
            <a:pPr algn="ctr" defTabSz="685800">
              <a:defRPr/>
            </a:pPr>
            <a:r>
              <a:rPr lang="ms-MY" dirty="0">
                <a:solidFill>
                  <a:schemeClr val="bg1"/>
                </a:solidFill>
                <a:latin typeface="Tw Cen MT" panose="020B0602020104020603" pitchFamily="34" charset="0"/>
              </a:rPr>
              <a:t>Weightage : 20%</a:t>
            </a:r>
          </a:p>
        </p:txBody>
      </p:sp>
      <p:graphicFrame>
        <p:nvGraphicFramePr>
          <p:cNvPr id="14" name="Table 13"/>
          <p:cNvGraphicFramePr>
            <a:graphicFrameLocks noGrp="1"/>
          </p:cNvGraphicFramePr>
          <p:nvPr>
            <p:extLst>
              <p:ext uri="{D42A27DB-BD31-4B8C-83A1-F6EECF244321}">
                <p14:modId xmlns:p14="http://schemas.microsoft.com/office/powerpoint/2010/main" val="2723570668"/>
              </p:ext>
            </p:extLst>
          </p:nvPr>
        </p:nvGraphicFramePr>
        <p:xfrm>
          <a:off x="0" y="2211584"/>
          <a:ext cx="6858000" cy="1760902"/>
        </p:xfrm>
        <a:graphic>
          <a:graphicData uri="http://schemas.openxmlformats.org/drawingml/2006/table">
            <a:tbl>
              <a:tblPr firstRow="1" bandRow="1">
                <a:tableStyleId>{5C22544A-7EE6-4342-B048-85BDC9FD1C3A}</a:tableStyleId>
              </a:tblPr>
              <a:tblGrid>
                <a:gridCol w="1403496">
                  <a:extLst>
                    <a:ext uri="{9D8B030D-6E8A-4147-A177-3AD203B41FA5}">
                      <a16:colId xmlns:a16="http://schemas.microsoft.com/office/drawing/2014/main" val="2124581660"/>
                    </a:ext>
                  </a:extLst>
                </a:gridCol>
                <a:gridCol w="1456660">
                  <a:extLst>
                    <a:ext uri="{9D8B030D-6E8A-4147-A177-3AD203B41FA5}">
                      <a16:colId xmlns:a16="http://schemas.microsoft.com/office/drawing/2014/main" val="3372148144"/>
                    </a:ext>
                  </a:extLst>
                </a:gridCol>
                <a:gridCol w="1307805">
                  <a:extLst>
                    <a:ext uri="{9D8B030D-6E8A-4147-A177-3AD203B41FA5}">
                      <a16:colId xmlns:a16="http://schemas.microsoft.com/office/drawing/2014/main" val="384475541"/>
                    </a:ext>
                  </a:extLst>
                </a:gridCol>
                <a:gridCol w="1339702">
                  <a:extLst>
                    <a:ext uri="{9D8B030D-6E8A-4147-A177-3AD203B41FA5}">
                      <a16:colId xmlns:a16="http://schemas.microsoft.com/office/drawing/2014/main" val="3666211108"/>
                    </a:ext>
                  </a:extLst>
                </a:gridCol>
                <a:gridCol w="1350337">
                  <a:extLst>
                    <a:ext uri="{9D8B030D-6E8A-4147-A177-3AD203B41FA5}">
                      <a16:colId xmlns:a16="http://schemas.microsoft.com/office/drawing/2014/main" val="2017577163"/>
                    </a:ext>
                  </a:extLst>
                </a:gridCol>
              </a:tblGrid>
              <a:tr h="35922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15</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15</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a:t>
                      </a:r>
                      <a:r>
                        <a:rPr lang="ms-MY" sz="900" dirty="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395142">
                <a:tc>
                  <a:txBody>
                    <a:bodyPr/>
                    <a:lstStyle/>
                    <a:p>
                      <a:pPr>
                        <a:lnSpc>
                          <a:spcPct val="100000"/>
                        </a:lnSpc>
                      </a:pPr>
                      <a:r>
                        <a:rPr lang="ms-MY" sz="900" dirty="0">
                          <a:solidFill>
                            <a:srgbClr val="000000"/>
                          </a:solidFill>
                          <a:latin typeface="Tw Cen MT" pitchFamily="34" charset="0"/>
                        </a:rPr>
                        <a:t>Criteria to mandate IBS in Private Sector established and approved by MNKT</a:t>
                      </a:r>
                    </a:p>
                    <a:p>
                      <a:pPr>
                        <a:lnSpc>
                          <a:spcPct val="100000"/>
                        </a:lnSpc>
                      </a:pPr>
                      <a:endParaRPr lang="ms-MY" sz="900" dirty="0">
                        <a:solidFill>
                          <a:srgbClr val="000000"/>
                        </a:solidFill>
                        <a:latin typeface="Tw Cen MT" pitchFamily="34" charset="0"/>
                      </a:endParaRPr>
                    </a:p>
                    <a:p>
                      <a:pPr>
                        <a:lnSpc>
                          <a:spcPct val="100000"/>
                        </a:lnSpc>
                      </a:pPr>
                      <a:r>
                        <a:rPr lang="ms-MY" sz="900" dirty="0">
                          <a:solidFill>
                            <a:srgbClr val="000000"/>
                          </a:solidFill>
                          <a:latin typeface="Tw Cen MT" pitchFamily="34" charset="0"/>
                        </a:rPr>
                        <a:t>IBS criteria for new private sector projects announced  by KPKT</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rgbClr val="231F20"/>
                          </a:solidFill>
                          <a:latin typeface="Tw Cen MT" pitchFamily="34" charset="0"/>
                        </a:rPr>
                        <a:t>PBTs </a:t>
                      </a:r>
                      <a:r>
                        <a:rPr lang="en-MY" sz="900" dirty="0">
                          <a:solidFill>
                            <a:srgbClr val="231F20"/>
                          </a:solidFill>
                          <a:latin typeface="Tw Cen MT" pitchFamily="34" charset="0"/>
                        </a:rPr>
                        <a:t>in three states </a:t>
                      </a:r>
                      <a:r>
                        <a:rPr lang="ms-MY" sz="900" dirty="0">
                          <a:solidFill>
                            <a:srgbClr val="231F20"/>
                          </a:solidFill>
                          <a:latin typeface="Tw Cen MT" pitchFamily="34" charset="0"/>
                        </a:rPr>
                        <a:t>agreement  to adopt </a:t>
                      </a:r>
                      <a:r>
                        <a:rPr lang="ms-MY" sz="900" dirty="0">
                          <a:solidFill>
                            <a:srgbClr val="000000"/>
                          </a:solidFill>
                          <a:latin typeface="Tw Cen MT" pitchFamily="34" charset="0"/>
                        </a:rPr>
                        <a:t>IBS criteria as a prerequisite for issuance of DO secured and implemented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a:solidFill>
                            <a:srgbClr val="000000"/>
                          </a:solidFill>
                          <a:latin typeface="Tw Cen MT" pitchFamily="34" charset="0"/>
                        </a:rPr>
                        <a:t>KPKT Report on IBS adoption for private sector project </a:t>
                      </a:r>
                      <a:r>
                        <a:rPr lang="en-MY" sz="900" dirty="0">
                          <a:solidFill>
                            <a:srgbClr val="231F20"/>
                          </a:solidFill>
                          <a:latin typeface="Tw Cen MT" pitchFamily="34" charset="0"/>
                        </a:rPr>
                        <a:t>in three states </a:t>
                      </a:r>
                      <a:r>
                        <a:rPr lang="ms-MY" sz="900" dirty="0">
                          <a:solidFill>
                            <a:srgbClr val="000000"/>
                          </a:solidFill>
                          <a:latin typeface="Tw Cen MT" pitchFamily="34" charset="0"/>
                        </a:rPr>
                        <a:t>published. </a:t>
                      </a:r>
                    </a:p>
                    <a:p>
                      <a:pPr>
                        <a:lnSpc>
                          <a:spcPct val="100000"/>
                        </a:lnSpc>
                      </a:pPr>
                      <a:endParaRPr lang="ms-MY" sz="900" dirty="0">
                        <a:solidFill>
                          <a:srgbClr val="000000"/>
                        </a:solidFill>
                        <a:latin typeface="Tw Cen MT" pitchFamily="34" charset="0"/>
                      </a:endParaRPr>
                    </a:p>
                    <a:p>
                      <a:pPr>
                        <a:lnSpc>
                          <a:spcPct val="100000"/>
                        </a:lnSpc>
                      </a:pPr>
                      <a:r>
                        <a:rPr lang="ms-MY" sz="900" dirty="0">
                          <a:solidFill>
                            <a:srgbClr val="000000"/>
                          </a:solidFill>
                          <a:latin typeface="Tw Cen MT" pitchFamily="34" charset="0"/>
                        </a:rPr>
                        <a:t>Corrective action for non- compliance of IBS adoption proposed and implemented</a:t>
                      </a:r>
                    </a:p>
                  </a:txBody>
                  <a:tcPr>
                    <a:solidFill>
                      <a:schemeClr val="bg2">
                        <a:lumMod val="50000"/>
                        <a:alpha val="13000"/>
                      </a:schemeClr>
                    </a:solidFill>
                  </a:tcPr>
                </a:tc>
                <a:tc>
                  <a:txBody>
                    <a:bodyPr/>
                    <a:lstStyle/>
                    <a:p>
                      <a:pPr>
                        <a:lnSpc>
                          <a:spcPct val="100000"/>
                        </a:lnSpc>
                      </a:pPr>
                      <a:r>
                        <a:rPr lang="ms-MY" sz="900" dirty="0">
                          <a:solidFill>
                            <a:srgbClr val="000000"/>
                          </a:solidFill>
                          <a:latin typeface="Tw Cen MT" pitchFamily="34" charset="0"/>
                        </a:rPr>
                        <a:t>KPKT Report on IBS adoption for private sector project </a:t>
                      </a:r>
                      <a:r>
                        <a:rPr lang="en-MY" sz="900" dirty="0">
                          <a:solidFill>
                            <a:srgbClr val="231F20"/>
                          </a:solidFill>
                          <a:latin typeface="Tw Cen MT" pitchFamily="34" charset="0"/>
                        </a:rPr>
                        <a:t>in three states </a:t>
                      </a:r>
                      <a:r>
                        <a:rPr lang="ms-MY" sz="900" dirty="0">
                          <a:solidFill>
                            <a:srgbClr val="000000"/>
                          </a:solidFill>
                          <a:latin typeface="Tw Cen MT" pitchFamily="34" charset="0"/>
                        </a:rPr>
                        <a:t>published. </a:t>
                      </a:r>
                    </a:p>
                    <a:p>
                      <a:pPr>
                        <a:lnSpc>
                          <a:spcPct val="100000"/>
                        </a:lnSpc>
                      </a:pPr>
                      <a:endParaRPr lang="ms-MY" sz="900" dirty="0">
                        <a:solidFill>
                          <a:srgbClr val="000000"/>
                        </a:solidFill>
                        <a:latin typeface="Tw Cen MT" pitchFamily="34" charset="0"/>
                      </a:endParaRPr>
                    </a:p>
                    <a:p>
                      <a:pPr>
                        <a:lnSpc>
                          <a:spcPct val="100000"/>
                        </a:lnSpc>
                      </a:pPr>
                      <a:r>
                        <a:rPr lang="ms-MY" sz="900" dirty="0">
                          <a:solidFill>
                            <a:srgbClr val="000000"/>
                          </a:solidFill>
                          <a:latin typeface="Tw Cen MT" pitchFamily="34" charset="0"/>
                        </a:rPr>
                        <a:t>Corrective action for non- compliance of IBS adoption proposed and implemented</a:t>
                      </a:r>
                    </a:p>
                  </a:txBody>
                  <a:tcPr>
                    <a:solidFill>
                      <a:schemeClr val="bg2">
                        <a:lumMod val="50000"/>
                        <a:alpha val="13000"/>
                      </a:schemeClr>
                    </a:solidFill>
                  </a:tcPr>
                </a:tc>
                <a:tc>
                  <a:txBody>
                    <a:bodyPr/>
                    <a:lstStyle/>
                    <a:p>
                      <a:pPr>
                        <a:lnSpc>
                          <a:spcPct val="100000"/>
                        </a:lnSpc>
                      </a:pPr>
                      <a:r>
                        <a:rPr lang="ms-MY" sz="900" dirty="0">
                          <a:solidFill>
                            <a:srgbClr val="000000"/>
                          </a:solidFill>
                          <a:latin typeface="Tw Cen MT" pitchFamily="34" charset="0"/>
                        </a:rPr>
                        <a:t>KPKT Report on IBS adoption for private sector project </a:t>
                      </a:r>
                      <a:r>
                        <a:rPr lang="en-MY" sz="900" dirty="0">
                          <a:solidFill>
                            <a:srgbClr val="231F20"/>
                          </a:solidFill>
                          <a:latin typeface="Tw Cen MT" pitchFamily="34" charset="0"/>
                        </a:rPr>
                        <a:t>in three </a:t>
                      </a:r>
                      <a:r>
                        <a:rPr lang="ms-MY" sz="900" dirty="0">
                          <a:solidFill>
                            <a:srgbClr val="000000"/>
                          </a:solidFill>
                          <a:latin typeface="Tw Cen MT" pitchFamily="34" charset="0"/>
                        </a:rPr>
                        <a:t>states published. </a:t>
                      </a:r>
                    </a:p>
                    <a:p>
                      <a:pPr>
                        <a:lnSpc>
                          <a:spcPct val="100000"/>
                        </a:lnSpc>
                      </a:pPr>
                      <a:endParaRPr lang="ms-MY" sz="900" dirty="0">
                        <a:solidFill>
                          <a:srgbClr val="000000"/>
                        </a:solidFill>
                        <a:latin typeface="Tw Cen MT" pitchFamily="34" charset="0"/>
                      </a:endParaRPr>
                    </a:p>
                    <a:p>
                      <a:pPr>
                        <a:lnSpc>
                          <a:spcPct val="100000"/>
                        </a:lnSpc>
                      </a:pPr>
                      <a:r>
                        <a:rPr lang="ms-MY" sz="900" dirty="0">
                          <a:solidFill>
                            <a:srgbClr val="000000"/>
                          </a:solidFill>
                          <a:latin typeface="Tw Cen MT" pitchFamily="34" charset="0"/>
                        </a:rPr>
                        <a:t>Corrective action for non- compliance of IBS adoption proposed and implemented</a:t>
                      </a: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7" name="TextBox 16"/>
          <p:cNvSpPr txBox="1"/>
          <p:nvPr/>
        </p:nvSpPr>
        <p:spPr>
          <a:xfrm>
            <a:off x="0" y="4196489"/>
            <a:ext cx="6864535" cy="5709255"/>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pPr>
              <a:lnSpc>
                <a:spcPct val="100000"/>
              </a:lnSpc>
            </a:pPr>
            <a:endParaRPr lang="ms-MY" sz="500" b="1" dirty="0">
              <a:latin typeface="Tw Cen MT" pitchFamily="34" charset="0"/>
            </a:endParaRPr>
          </a:p>
          <a:p>
            <a:pPr>
              <a:lnSpc>
                <a:spcPct val="100000"/>
              </a:lnSpc>
            </a:pPr>
            <a:r>
              <a:rPr lang="ms-MY" sz="1000" b="1" dirty="0">
                <a:latin typeface="Tw Cen MT" pitchFamily="34" charset="0"/>
              </a:rPr>
              <a:t>Criteria to mandate IBS in Private Sector</a:t>
            </a:r>
            <a:endParaRPr lang="ms-MY" sz="1000" b="1" strike="sngStrike" dirty="0">
              <a:latin typeface="Tw Cen MT" pitchFamily="34" charset="0"/>
            </a:endParaRPr>
          </a:p>
          <a:p>
            <a:r>
              <a:rPr lang="en-MY" sz="1000" dirty="0">
                <a:latin typeface="Tw Cen MT" panose="020B0602020104020603" pitchFamily="34" charset="0"/>
              </a:rPr>
              <a:t>A guideline to mandate IBS adoption in Private Sector for Projects worth RM50Mn and above to achieve a minimum 50 IBS Score was established and submitted to Ministry of Work in 2016.   KPKT was to table the guideline to the MNKT for approval. </a:t>
            </a:r>
            <a:r>
              <a:rPr lang="en-US" sz="1000" dirty="0">
                <a:latin typeface="Tw Cen MT" panose="020B0602020104020603" pitchFamily="34" charset="0"/>
              </a:rPr>
              <a:t>MNKT Meeting held on 10 July 2017 approved the policy to mandate </a:t>
            </a:r>
            <a:r>
              <a:rPr lang="en-MY" sz="1000" dirty="0">
                <a:latin typeface="Tw Cen MT" panose="020B0602020104020603" pitchFamily="34" charset="0"/>
              </a:rPr>
              <a:t>IBS adoption in Private Sector for Projects worth RM50Mn and above to achieve a minimum 50 IBS Score </a:t>
            </a:r>
            <a:r>
              <a:rPr lang="en-US" sz="1000" dirty="0">
                <a:latin typeface="Tw Cen MT" panose="020B0602020104020603" pitchFamily="34" charset="0"/>
              </a:rPr>
              <a:t>to be adopted via Development Order (DO) or Building Plan approval by PBTs.  The policy was also agreed by the </a:t>
            </a:r>
            <a:r>
              <a:rPr lang="en-US" sz="1000" dirty="0" err="1">
                <a:latin typeface="Tw Cen MT" panose="020B0602020104020603" pitchFamily="34" charset="0"/>
              </a:rPr>
              <a:t>Mesyuarat</a:t>
            </a:r>
            <a:r>
              <a:rPr lang="en-US" sz="1000" dirty="0">
                <a:latin typeface="Tw Cen MT" panose="020B0602020104020603" pitchFamily="34" charset="0"/>
              </a:rPr>
              <a:t> </a:t>
            </a:r>
            <a:r>
              <a:rPr lang="en-US" sz="1000" dirty="0" err="1">
                <a:latin typeface="Tw Cen MT" panose="020B0602020104020603" pitchFamily="34" charset="0"/>
              </a:rPr>
              <a:t>Menteri-Menteri</a:t>
            </a:r>
            <a:r>
              <a:rPr lang="en-US" sz="1000" dirty="0">
                <a:latin typeface="Tw Cen MT" panose="020B0602020104020603" pitchFamily="34" charset="0"/>
              </a:rPr>
              <a:t> </a:t>
            </a:r>
            <a:r>
              <a:rPr lang="en-US" sz="1000" dirty="0" err="1">
                <a:latin typeface="Tw Cen MT" panose="020B0602020104020603" pitchFamily="34" charset="0"/>
              </a:rPr>
              <a:t>Besar</a:t>
            </a:r>
            <a:r>
              <a:rPr lang="en-US" sz="1000" dirty="0">
                <a:latin typeface="Tw Cen MT" panose="020B0602020104020603" pitchFamily="34" charset="0"/>
              </a:rPr>
              <a:t> &amp; </a:t>
            </a:r>
            <a:r>
              <a:rPr lang="en-US" sz="1000" dirty="0" err="1">
                <a:latin typeface="Tw Cen MT" panose="020B0602020104020603" pitchFamily="34" charset="0"/>
              </a:rPr>
              <a:t>Ketua</a:t>
            </a:r>
            <a:r>
              <a:rPr lang="en-US" sz="1000" dirty="0">
                <a:latin typeface="Tw Cen MT" panose="020B0602020104020603" pitchFamily="34" charset="0"/>
              </a:rPr>
              <a:t> </a:t>
            </a:r>
            <a:r>
              <a:rPr lang="en-US" sz="1000" dirty="0" err="1">
                <a:latin typeface="Tw Cen MT" panose="020B0602020104020603" pitchFamily="34" charset="0"/>
              </a:rPr>
              <a:t>Menteri</a:t>
            </a:r>
            <a:r>
              <a:rPr lang="en-US" sz="1000" dirty="0">
                <a:latin typeface="Tw Cen MT" panose="020B0602020104020603" pitchFamily="34" charset="0"/>
              </a:rPr>
              <a:t> held on 10 October 2017.</a:t>
            </a:r>
          </a:p>
          <a:p>
            <a:endParaRPr lang="en-US" sz="1000" dirty="0">
              <a:latin typeface="Tw Cen MT" panose="020B0602020104020603" pitchFamily="34" charset="0"/>
            </a:endParaRPr>
          </a:p>
          <a:p>
            <a:r>
              <a:rPr lang="en-US" sz="1000" dirty="0">
                <a:latin typeface="Tw Cen MT" panose="020B0602020104020603" pitchFamily="34" charset="0"/>
              </a:rPr>
              <a:t>In order for the policy to be implemented by the PBTs, it has to be passed in a state EXCO meeting chaired by the </a:t>
            </a:r>
            <a:r>
              <a:rPr lang="en-US" sz="1000" dirty="0" err="1">
                <a:latin typeface="Tw Cen MT" panose="020B0602020104020603" pitchFamily="34" charset="0"/>
              </a:rPr>
              <a:t>Menteri</a:t>
            </a:r>
            <a:r>
              <a:rPr lang="en-US" sz="1000" dirty="0">
                <a:latin typeface="Tw Cen MT" panose="020B0602020104020603" pitchFamily="34" charset="0"/>
              </a:rPr>
              <a:t> </a:t>
            </a:r>
            <a:r>
              <a:rPr lang="en-US" sz="1000" dirty="0" err="1">
                <a:latin typeface="Tw Cen MT" panose="020B0602020104020603" pitchFamily="34" charset="0"/>
              </a:rPr>
              <a:t>Besar</a:t>
            </a:r>
            <a:r>
              <a:rPr lang="en-US" sz="1000" dirty="0">
                <a:latin typeface="Tw Cen MT" panose="020B0602020104020603" pitchFamily="34" charset="0"/>
              </a:rPr>
              <a:t>. CIDB is currently putting up road shows to enlighten the PBTs on the implementation and execution of the above policy through engagements with the State Secretary.  The road shows were executed to all states except Terengganu and </a:t>
            </a:r>
            <a:r>
              <a:rPr lang="en-US" sz="1000" dirty="0" err="1">
                <a:latin typeface="Tw Cen MT" panose="020B0602020104020603" pitchFamily="34" charset="0"/>
              </a:rPr>
              <a:t>Pulau</a:t>
            </a:r>
            <a:r>
              <a:rPr lang="en-US" sz="1000" dirty="0">
                <a:latin typeface="Tw Cen MT" panose="020B0602020104020603" pitchFamily="34" charset="0"/>
              </a:rPr>
              <a:t> Pinang only. KPKT will issue a circular to all PBTs to enforce the IBS policy approved by MNKT. </a:t>
            </a:r>
          </a:p>
          <a:p>
            <a:endParaRPr lang="en-US" sz="1000" dirty="0">
              <a:latin typeface="Tw Cen MT" panose="020B0602020104020603" pitchFamily="34" charset="0"/>
            </a:endParaRPr>
          </a:p>
          <a:p>
            <a:r>
              <a:rPr lang="en-US" sz="1000" dirty="0">
                <a:latin typeface="Tw Cen MT" panose="020B0602020104020603" pitchFamily="34" charset="0"/>
              </a:rPr>
              <a:t>CIDB is currently in discussion with KPKT to prepare and review the IBS implementation mechanism as well as to draft the IBS state circular for PBT.</a:t>
            </a:r>
            <a:endParaRPr lang="en-MY" sz="1000" dirty="0">
              <a:latin typeface="Tw Cen MT" panose="020B0602020104020603" pitchFamily="34" charset="0"/>
            </a:endParaRPr>
          </a:p>
          <a:p>
            <a:endParaRPr lang="en-MY" sz="1000" dirty="0">
              <a:latin typeface="Tw Cen MT" panose="020B0602020104020603" pitchFamily="34" charset="0"/>
            </a:endParaRPr>
          </a:p>
          <a:p>
            <a:pPr defTabSz="685800">
              <a:defRPr/>
            </a:pPr>
            <a:r>
              <a:rPr lang="ms-MY" sz="1000" b="1" dirty="0">
                <a:latin typeface="Tw Cen MT" pitchFamily="34" charset="0"/>
              </a:rPr>
              <a:t>PBTs </a:t>
            </a:r>
            <a:r>
              <a:rPr lang="en-MY" sz="1000" b="1" dirty="0">
                <a:latin typeface="Tw Cen MT" pitchFamily="34" charset="0"/>
              </a:rPr>
              <a:t>in three states </a:t>
            </a:r>
            <a:r>
              <a:rPr lang="ms-MY" sz="1000" b="1" dirty="0">
                <a:latin typeface="Tw Cen MT" pitchFamily="34" charset="0"/>
              </a:rPr>
              <a:t>agreement  to adopt IBS criteria as a prerequisite for issuance of DO</a:t>
            </a:r>
            <a:endParaRPr lang="ms-MY" sz="1000" b="1" strike="sngStrike" dirty="0">
              <a:latin typeface="Tw Cen MT" pitchFamily="34" charset="0"/>
            </a:endParaRPr>
          </a:p>
          <a:p>
            <a:r>
              <a:rPr lang="en-MY" sz="1000" dirty="0" err="1">
                <a:latin typeface="Tw Cen MT" panose="020B0602020104020603" pitchFamily="34" charset="0"/>
              </a:rPr>
              <a:t>Pihak</a:t>
            </a:r>
            <a:r>
              <a:rPr lang="en-MY" sz="1000" dirty="0">
                <a:latin typeface="Tw Cen MT" panose="020B0602020104020603" pitchFamily="34" charset="0"/>
              </a:rPr>
              <a:t> </a:t>
            </a:r>
            <a:r>
              <a:rPr lang="en-MY" sz="1000" dirty="0" err="1">
                <a:latin typeface="Tw Cen MT" panose="020B0602020104020603" pitchFamily="34" charset="0"/>
              </a:rPr>
              <a:t>Berkuasa</a:t>
            </a:r>
            <a:r>
              <a:rPr lang="en-MY" sz="1000" dirty="0">
                <a:latin typeface="Tw Cen MT" panose="020B0602020104020603" pitchFamily="34" charset="0"/>
              </a:rPr>
              <a:t> </a:t>
            </a:r>
            <a:r>
              <a:rPr lang="en-MY" sz="1000" dirty="0" err="1">
                <a:latin typeface="Tw Cen MT" panose="020B0602020104020603" pitchFamily="34" charset="0"/>
              </a:rPr>
              <a:t>Tempatan</a:t>
            </a:r>
            <a:r>
              <a:rPr lang="en-MY" sz="1000" dirty="0">
                <a:latin typeface="Tw Cen MT" panose="020B0602020104020603" pitchFamily="34" charset="0"/>
              </a:rPr>
              <a:t> (PBT) or Local Authorities in Selangor, </a:t>
            </a:r>
            <a:r>
              <a:rPr lang="en-MY" sz="1000" dirty="0" err="1">
                <a:latin typeface="Tw Cen MT" panose="020B0602020104020603" pitchFamily="34" charset="0"/>
              </a:rPr>
              <a:t>Pulau</a:t>
            </a:r>
            <a:r>
              <a:rPr lang="en-MY" sz="1000" dirty="0">
                <a:latin typeface="Tw Cen MT" panose="020B0602020104020603" pitchFamily="34" charset="0"/>
              </a:rPr>
              <a:t> Pinang and Johor are as follows:</a:t>
            </a:r>
          </a:p>
          <a:p>
            <a:pPr marL="228600" indent="-228600">
              <a:buAutoNum type="arabicPeriod"/>
            </a:pPr>
            <a:r>
              <a:rPr lang="en-MY" sz="1000" dirty="0" err="1">
                <a:latin typeface="Tw Cen MT" panose="020B0602020104020603" pitchFamily="34" charset="0"/>
              </a:rPr>
              <a:t>Majlis</a:t>
            </a:r>
            <a:r>
              <a:rPr lang="en-MY" sz="1000" dirty="0">
                <a:latin typeface="Tw Cen MT" panose="020B0602020104020603" pitchFamily="34" charset="0"/>
              </a:rPr>
              <a:t> Daerah </a:t>
            </a:r>
            <a:r>
              <a:rPr lang="en-MY" sz="1000" dirty="0" err="1">
                <a:latin typeface="Tw Cen MT" panose="020B0602020104020603" pitchFamily="34" charset="0"/>
              </a:rPr>
              <a:t>Hulu</a:t>
            </a:r>
            <a:r>
              <a:rPr lang="en-MY" sz="1000" dirty="0">
                <a:latin typeface="Tw Cen MT" panose="020B0602020104020603" pitchFamily="34" charset="0"/>
              </a:rPr>
              <a:t> Selangor (MDHS)</a:t>
            </a:r>
          </a:p>
          <a:p>
            <a:pPr marL="228600" indent="-228600">
              <a:buAutoNum type="arabicPeriod"/>
            </a:pPr>
            <a:r>
              <a:rPr lang="en-MY" sz="1000" dirty="0" err="1">
                <a:latin typeface="Tw Cen MT" panose="020B0602020104020603" pitchFamily="34" charset="0"/>
              </a:rPr>
              <a:t>Majlis</a:t>
            </a:r>
            <a:r>
              <a:rPr lang="en-MY" sz="1000" dirty="0">
                <a:latin typeface="Tw Cen MT" panose="020B0602020104020603" pitchFamily="34" charset="0"/>
              </a:rPr>
              <a:t> Daerah Kuala Selangor (MDKS) 			</a:t>
            </a:r>
          </a:p>
          <a:p>
            <a:pPr marL="228600" indent="-228600">
              <a:buAutoNum type="arabicPeriod"/>
              <a:tabLst>
                <a:tab pos="2854325" algn="l"/>
              </a:tabLst>
            </a:pPr>
            <a:r>
              <a:rPr lang="en-MY" sz="1000" dirty="0" err="1">
                <a:latin typeface="Tw Cen MT" panose="020B0602020104020603" pitchFamily="34" charset="0"/>
              </a:rPr>
              <a:t>Majlis</a:t>
            </a:r>
            <a:r>
              <a:rPr lang="en-MY" sz="1000" dirty="0">
                <a:latin typeface="Tw Cen MT" panose="020B0602020104020603" pitchFamily="34" charset="0"/>
              </a:rPr>
              <a:t> Daerah </a:t>
            </a:r>
            <a:r>
              <a:rPr lang="en-MY" sz="1000" dirty="0" err="1">
                <a:latin typeface="Tw Cen MT" panose="020B0602020104020603" pitchFamily="34" charset="0"/>
              </a:rPr>
              <a:t>Sabak</a:t>
            </a:r>
            <a:r>
              <a:rPr lang="en-MY" sz="1000" dirty="0">
                <a:latin typeface="Tw Cen MT" panose="020B0602020104020603" pitchFamily="34" charset="0"/>
              </a:rPr>
              <a:t> </a:t>
            </a:r>
            <a:r>
              <a:rPr lang="en-MY" sz="1000" dirty="0" err="1">
                <a:latin typeface="Tw Cen MT" panose="020B0602020104020603" pitchFamily="34" charset="0"/>
              </a:rPr>
              <a:t>Bernam</a:t>
            </a:r>
            <a:r>
              <a:rPr lang="en-MY" sz="1000" dirty="0">
                <a:latin typeface="Tw Cen MT" panose="020B0602020104020603" pitchFamily="34" charset="0"/>
              </a:rPr>
              <a:t> (MDSB)                     Selangor  -19/01/2018</a:t>
            </a:r>
          </a:p>
          <a:p>
            <a:pPr marL="228600" indent="-228600">
              <a:buAutoNum type="arabicPeriod"/>
            </a:pPr>
            <a:r>
              <a:rPr lang="en-MY" sz="1000" dirty="0" err="1">
                <a:latin typeface="Tw Cen MT" panose="020B0602020104020603" pitchFamily="34" charset="0"/>
              </a:rPr>
              <a:t>Majlis</a:t>
            </a:r>
            <a:r>
              <a:rPr lang="en-MY" sz="1000" dirty="0">
                <a:latin typeface="Tw Cen MT" panose="020B0602020104020603" pitchFamily="34" charset="0"/>
              </a:rPr>
              <a:t> </a:t>
            </a:r>
            <a:r>
              <a:rPr lang="en-MY" sz="1000" dirty="0" err="1">
                <a:latin typeface="Tw Cen MT" panose="020B0602020104020603" pitchFamily="34" charset="0"/>
              </a:rPr>
              <a:t>Perbandaran</a:t>
            </a:r>
            <a:r>
              <a:rPr lang="en-MY" sz="1000" dirty="0">
                <a:latin typeface="Tw Cen MT" panose="020B0602020104020603" pitchFamily="34" charset="0"/>
              </a:rPr>
              <a:t> </a:t>
            </a:r>
            <a:r>
              <a:rPr lang="en-MY" sz="1000" dirty="0" err="1">
                <a:latin typeface="Tw Cen MT" panose="020B0602020104020603" pitchFamily="34" charset="0"/>
              </a:rPr>
              <a:t>Sepang</a:t>
            </a:r>
            <a:r>
              <a:rPr lang="en-MY" sz="1000" dirty="0">
                <a:latin typeface="Tw Cen MT" panose="020B0602020104020603" pitchFamily="34" charset="0"/>
              </a:rPr>
              <a:t> (</a:t>
            </a:r>
            <a:r>
              <a:rPr lang="en-MY" sz="1000" dirty="0" err="1">
                <a:latin typeface="Tw Cen MT" panose="020B0602020104020603" pitchFamily="34" charset="0"/>
              </a:rPr>
              <a:t>MPSepang</a:t>
            </a:r>
            <a:r>
              <a:rPr lang="en-MY" sz="1000" dirty="0">
                <a:latin typeface="Tw Cen MT" panose="020B0602020104020603" pitchFamily="34" charset="0"/>
              </a:rPr>
              <a:t>)</a:t>
            </a:r>
          </a:p>
          <a:p>
            <a:pPr marL="228600" indent="-228600"/>
            <a:endParaRPr lang="en-MY" sz="1000" dirty="0">
              <a:latin typeface="Tw Cen MT" panose="020B0602020104020603" pitchFamily="34" charset="0"/>
            </a:endParaRPr>
          </a:p>
          <a:p>
            <a:r>
              <a:rPr lang="en-US" sz="1000" dirty="0">
                <a:latin typeface="Tw Cen MT" panose="020B0602020104020603" pitchFamily="34" charset="0"/>
              </a:rPr>
              <a:t>The agreement from PBTs in </a:t>
            </a:r>
            <a:r>
              <a:rPr lang="en-US" sz="1000" dirty="0" err="1">
                <a:latin typeface="Tw Cen MT" panose="020B0602020104020603" pitchFamily="34" charset="0"/>
              </a:rPr>
              <a:t>Pulau</a:t>
            </a:r>
            <a:r>
              <a:rPr lang="en-US" sz="1000" dirty="0">
                <a:latin typeface="Tw Cen MT" panose="020B0602020104020603" pitchFamily="34" charset="0"/>
              </a:rPr>
              <a:t> Pinang and Johor </a:t>
            </a:r>
            <a:r>
              <a:rPr lang="en-US" sz="1000" dirty="0" err="1">
                <a:latin typeface="Tw Cen MT" panose="020B0602020104020603" pitchFamily="34" charset="0"/>
              </a:rPr>
              <a:t>Bahru</a:t>
            </a:r>
            <a:r>
              <a:rPr lang="en-US" sz="1000" dirty="0">
                <a:latin typeface="Tw Cen MT" panose="020B0602020104020603" pitchFamily="34" charset="0"/>
              </a:rPr>
              <a:t> have yet to be secured.</a:t>
            </a:r>
          </a:p>
          <a:p>
            <a:endParaRPr lang="en-US" sz="1000" dirty="0">
              <a:latin typeface="Tw Cen MT" panose="020B0602020104020603" pitchFamily="34" charset="0"/>
            </a:endParaRPr>
          </a:p>
          <a:p>
            <a:r>
              <a:rPr lang="en-US" sz="1000" dirty="0">
                <a:latin typeface="Tw Cen MT" panose="020B0602020104020603" pitchFamily="34" charset="0"/>
              </a:rPr>
              <a:t>CIDB have discussed with KPKT on reviewing the KPI for IBS implementation mechanism as well as to draft the IBS state circular for PBT on 20 April 2018. This revised KPI has been presented in IWG10 Meeting </a:t>
            </a:r>
            <a:r>
              <a:rPr lang="en-US" sz="1000" dirty="0" err="1">
                <a:latin typeface="Tw Cen MT" panose="020B0602020104020603" pitchFamily="34" charset="0"/>
              </a:rPr>
              <a:t>Bil</a:t>
            </a:r>
            <a:r>
              <a:rPr lang="en-US" sz="1000" dirty="0">
                <a:latin typeface="Tw Cen MT" panose="020B0602020104020603" pitchFamily="34" charset="0"/>
              </a:rPr>
              <a:t>. 5 dated 8 June 2018 and approved by the committee.</a:t>
            </a:r>
          </a:p>
          <a:p>
            <a:endParaRPr lang="en-US" sz="1000" dirty="0">
              <a:latin typeface="Tw Cen MT" panose="020B0602020104020603" pitchFamily="34" charset="0"/>
            </a:endParaRPr>
          </a:p>
          <a:p>
            <a:r>
              <a:rPr lang="en-MY" sz="1000" b="1" dirty="0">
                <a:latin typeface="Tw Cen MT" panose="020B0602020104020603" pitchFamily="34" charset="0"/>
              </a:rPr>
              <a:t>Q3 2018</a:t>
            </a:r>
          </a:p>
          <a:p>
            <a:r>
              <a:rPr lang="en-MY" sz="1000" dirty="0">
                <a:latin typeface="Tw Cen MT" panose="020B0602020104020603" pitchFamily="34" charset="0"/>
              </a:rPr>
              <a:t>The Circular from Secretary General of KPKT to mandate the use of IBS in private sector project has been issued on 10 January 2018.</a:t>
            </a:r>
          </a:p>
          <a:p>
            <a:r>
              <a:rPr lang="en-MY" sz="1000" dirty="0">
                <a:latin typeface="Tw Cen MT" panose="020B0602020104020603" pitchFamily="34" charset="0"/>
              </a:rPr>
              <a:t>CIDB have met with Pengerusi </a:t>
            </a:r>
            <a:r>
              <a:rPr lang="en-MY" sz="1000" dirty="0" err="1">
                <a:latin typeface="Tw Cen MT" panose="020B0602020104020603" pitchFamily="34" charset="0"/>
              </a:rPr>
              <a:t>Jawatankuasa</a:t>
            </a:r>
            <a:r>
              <a:rPr lang="en-MY" sz="1000" dirty="0">
                <a:latin typeface="Tw Cen MT" panose="020B0602020104020603" pitchFamily="34" charset="0"/>
              </a:rPr>
              <a:t> Kerajaan </a:t>
            </a:r>
            <a:r>
              <a:rPr lang="en-MY" sz="1000" dirty="0" err="1">
                <a:latin typeface="Tw Cen MT" panose="020B0602020104020603" pitchFamily="34" charset="0"/>
              </a:rPr>
              <a:t>Tempatan</a:t>
            </a:r>
            <a:r>
              <a:rPr lang="en-MY" sz="1000" dirty="0">
                <a:latin typeface="Tw Cen MT" panose="020B0602020104020603" pitchFamily="34" charset="0"/>
              </a:rPr>
              <a:t> </a:t>
            </a:r>
            <a:r>
              <a:rPr lang="en-MY" sz="1000" dirty="0" err="1">
                <a:latin typeface="Tw Cen MT" panose="020B0602020104020603" pitchFamily="34" charset="0"/>
              </a:rPr>
              <a:t>Sains</a:t>
            </a:r>
            <a:r>
              <a:rPr lang="en-MY" sz="1000" dirty="0">
                <a:latin typeface="Tw Cen MT" panose="020B0602020104020603" pitchFamily="34" charset="0"/>
              </a:rPr>
              <a:t> </a:t>
            </a:r>
            <a:r>
              <a:rPr lang="en-MY" sz="1000" dirty="0" err="1">
                <a:latin typeface="Tw Cen MT" panose="020B0602020104020603" pitchFamily="34" charset="0"/>
              </a:rPr>
              <a:t>dan</a:t>
            </a:r>
            <a:r>
              <a:rPr lang="en-MY" sz="1000" dirty="0">
                <a:latin typeface="Tw Cen MT" panose="020B0602020104020603" pitchFamily="34" charset="0"/>
              </a:rPr>
              <a:t> </a:t>
            </a:r>
            <a:r>
              <a:rPr lang="en-MY" sz="1000" dirty="0" err="1">
                <a:latin typeface="Tw Cen MT" panose="020B0602020104020603" pitchFamily="34" charset="0"/>
              </a:rPr>
              <a:t>Teknologi</a:t>
            </a:r>
            <a:r>
              <a:rPr lang="en-MY" sz="1000" dirty="0">
                <a:latin typeface="Tw Cen MT" panose="020B0602020104020603" pitchFamily="34" charset="0"/>
              </a:rPr>
              <a:t>, Johor Y.B Tan Hong Ping to explain the policy to mandate IBS in private sector projects on 2 October 2018.</a:t>
            </a:r>
          </a:p>
          <a:p>
            <a:r>
              <a:rPr lang="en-MY" sz="1000" dirty="0">
                <a:latin typeface="Tw Cen MT" panose="020B0602020104020603" pitchFamily="34" charset="0"/>
              </a:rPr>
              <a:t>Y.B Tan Hong Ping has suggested that a </a:t>
            </a:r>
            <a:r>
              <a:rPr lang="en-MY" sz="1000" dirty="0" err="1">
                <a:latin typeface="Tw Cen MT" panose="020B0602020104020603" pitchFamily="34" charset="0"/>
              </a:rPr>
              <a:t>dialouge</a:t>
            </a:r>
            <a:r>
              <a:rPr lang="en-MY" sz="1000" dirty="0">
                <a:latin typeface="Tw Cen MT" panose="020B0602020104020603" pitchFamily="34" charset="0"/>
              </a:rPr>
              <a:t> session between CIDB, KPKT and all PBT in Johor to discuss on the implementation on this policy to be held on 30 October 2018.</a:t>
            </a:r>
          </a:p>
        </p:txBody>
      </p:sp>
      <p:sp>
        <p:nvSpPr>
          <p:cNvPr id="18" name="Right Brace 17"/>
          <p:cNvSpPr/>
          <p:nvPr/>
        </p:nvSpPr>
        <p:spPr>
          <a:xfrm>
            <a:off x="2727615" y="7078862"/>
            <a:ext cx="126903" cy="59157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Tree>
    <p:extLst>
      <p:ext uri="{BB962C8B-B14F-4D97-AF65-F5344CB8AC3E}">
        <p14:creationId xmlns:p14="http://schemas.microsoft.com/office/powerpoint/2010/main" val="286721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3593896"/>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dirty="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dirty="0">
                          <a:solidFill>
                            <a:schemeClr val="tx1"/>
                          </a:solidFill>
                          <a:latin typeface="Tw Cen MT" panose="020B0602020104020603" pitchFamily="34" charset="0"/>
                        </a:rPr>
                        <a:t>Ahmad Farrin Mokhtar</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60089"/>
          <a:ext cx="4965406" cy="1456944"/>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At least 100 more new IBS component manufacturing plants established at various strategic locations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a:solidFill>
                            <a:schemeClr val="tx1"/>
                          </a:solidFill>
                          <a:latin typeface="Tw Cen MT" panose="020B0602020104020603" pitchFamily="34" charset="0"/>
                          <a:ea typeface="+mn-ea"/>
                          <a:cs typeface="+mn-cs"/>
                        </a:rPr>
                        <a:t>INITIATIVE</a:t>
                      </a:r>
                    </a:p>
                    <a:p>
                      <a:pPr>
                        <a:lnSpc>
                          <a:spcPct val="88000"/>
                        </a:lnSpc>
                        <a:defRPr/>
                      </a:pPr>
                      <a:r>
                        <a:rPr lang="en-MY" sz="1000" b="0" kern="1200" dirty="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a:solidFill>
                            <a:schemeClr val="tx1"/>
                          </a:solidFill>
                          <a:latin typeface="Tw Cen MT" panose="020B0602020104020603" pitchFamily="34" charset="0"/>
                          <a:ea typeface="+mn-ea"/>
                          <a:cs typeface="+mn-cs"/>
                        </a:rPr>
                        <a:t> </a:t>
                      </a:r>
                      <a:r>
                        <a:rPr lang="en-MY" sz="1000" b="0" kern="1200" dirty="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P3c - Propel IBS supply chain via economic mechanisms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3599360"/>
            <a:ext cx="6864535" cy="5863144"/>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en-MY" sz="500" dirty="0">
              <a:latin typeface="Tw Cen MT" panose="020B0602020104020603" pitchFamily="34" charset="0"/>
            </a:endParaRPr>
          </a:p>
          <a:p>
            <a:r>
              <a:rPr lang="en-MY" sz="1000" dirty="0">
                <a:latin typeface="Tw Cen MT" panose="020B0602020104020603" pitchFamily="34" charset="0"/>
              </a:rPr>
              <a:t>In 2015, there are already in existence 200 IBS component manufacturing plants producing various IBS components.</a:t>
            </a:r>
          </a:p>
          <a:p>
            <a:endParaRPr lang="en-MY" sz="500" dirty="0">
              <a:latin typeface="Tw Cen MT" panose="020B0602020104020603" pitchFamily="34" charset="0"/>
            </a:endParaRPr>
          </a:p>
          <a:p>
            <a:r>
              <a:rPr lang="en-MY" sz="1000" dirty="0">
                <a:latin typeface="Tw Cen MT" panose="020B0602020104020603" pitchFamily="34" charset="0"/>
              </a:rPr>
              <a:t>In 2016, 27 new IBS component manufacturing plants producing 4 main components (precast concrete system, metal framing, innovative product and blockwork system) were established and registered in 7 states (Johor, Selangor, Sarawak, Pahang, Melaka, Kedah &amp; Kelantan). </a:t>
            </a:r>
            <a:endParaRPr lang="en-US" sz="500" dirty="0">
              <a:latin typeface="Tw Cen MT" panose="020B0602020104020603" pitchFamily="34" charset="0"/>
            </a:endParaRPr>
          </a:p>
          <a:p>
            <a:endParaRPr lang="en-US" sz="500" dirty="0">
              <a:latin typeface="Tw Cen MT" panose="020B0602020104020603" pitchFamily="34" charset="0"/>
            </a:endParaRPr>
          </a:p>
          <a:p>
            <a:r>
              <a:rPr lang="en-US" sz="1000" dirty="0">
                <a:latin typeface="Tw Cen MT" panose="020B0602020104020603" pitchFamily="34" charset="0"/>
              </a:rPr>
              <a:t>In 2017, 37 new IBS </a:t>
            </a:r>
            <a:r>
              <a:rPr lang="en-MY" sz="1000" dirty="0">
                <a:latin typeface="Tw Cen MT" panose="020B0602020104020603" pitchFamily="34" charset="0"/>
              </a:rPr>
              <a:t>component manufacturing plants producing 5 main components (precast concrete system, metal framing, innovative product, formwork system and </a:t>
            </a:r>
            <a:r>
              <a:rPr lang="en-MY" sz="1000" dirty="0" err="1">
                <a:latin typeface="Tw Cen MT" panose="020B0602020104020603" pitchFamily="34" charset="0"/>
              </a:rPr>
              <a:t>blockwork</a:t>
            </a:r>
            <a:r>
              <a:rPr lang="en-MY" sz="1000" dirty="0">
                <a:latin typeface="Tw Cen MT" panose="020B0602020104020603" pitchFamily="34" charset="0"/>
              </a:rPr>
              <a:t> system) were established and </a:t>
            </a:r>
            <a:r>
              <a:rPr lang="en-US" sz="1000" dirty="0">
                <a:latin typeface="Tw Cen MT" panose="020B0602020104020603" pitchFamily="34" charset="0"/>
              </a:rPr>
              <a:t>registered in 8 states - Selangor (20), Johor (3), </a:t>
            </a:r>
            <a:r>
              <a:rPr lang="en-US" sz="1000" dirty="0" err="1">
                <a:latin typeface="Tw Cen MT" panose="020B0602020104020603" pitchFamily="34" charset="0"/>
              </a:rPr>
              <a:t>Pulau</a:t>
            </a:r>
            <a:r>
              <a:rPr lang="en-US" sz="1000" dirty="0">
                <a:latin typeface="Tw Cen MT" panose="020B0602020104020603" pitchFamily="34" charset="0"/>
              </a:rPr>
              <a:t> Pinang (1), Perak (1), N. Sembilan (3), Sarawak (4), Kedah (2) &amp; Sabah (3).  A total of 64 out of 100 (as targeted until 2020) new IBS component manufacturers and suppliers have been registered. </a:t>
            </a:r>
          </a:p>
          <a:p>
            <a:endParaRPr lang="en-US" sz="1000" dirty="0">
              <a:latin typeface="Tw Cen MT" panose="020B0602020104020603" pitchFamily="34" charset="0"/>
            </a:endParaRPr>
          </a:p>
          <a:p>
            <a:r>
              <a:rPr lang="en-US" sz="1000" dirty="0">
                <a:latin typeface="Tw Cen MT" panose="020B0602020104020603" pitchFamily="34" charset="0"/>
              </a:rPr>
              <a:t>In 2018, 26 new IBS </a:t>
            </a:r>
            <a:r>
              <a:rPr lang="en-MY" sz="1000" dirty="0">
                <a:latin typeface="Tw Cen MT" panose="020B0602020104020603" pitchFamily="34" charset="0"/>
              </a:rPr>
              <a:t>component manufacturing plants producing 5 main components (precast concrete system, metal framing, innovative product, formwork system and blockwork system) were established and </a:t>
            </a:r>
            <a:r>
              <a:rPr lang="en-US" sz="1000" dirty="0">
                <a:latin typeface="Tw Cen MT" panose="020B0602020104020603" pitchFamily="34" charset="0"/>
              </a:rPr>
              <a:t>registered in 8 states - Selangor (9), Johor (6), Pahang (1), Perak (2), N. Sembilan (1), Sarawak (2), Kedah (1) &amp; Sabah (4).  A total of 90 out of 100 (as targeted until 2020) new IBS component manufacturers and suppliers have been registered. </a:t>
            </a: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r>
              <a:rPr lang="en-US" sz="1000" dirty="0">
                <a:latin typeface="Tw Cen MT" panose="020B0602020104020603" pitchFamily="34" charset="0"/>
              </a:rPr>
              <a:t>To date, CIDB had registered a total of 290 IBS </a:t>
            </a:r>
            <a:r>
              <a:rPr lang="en-MY" sz="1000" dirty="0">
                <a:latin typeface="Tw Cen MT" panose="020B0602020104020603" pitchFamily="34" charset="0"/>
              </a:rPr>
              <a:t>component manufacturing plants.</a:t>
            </a:r>
            <a:r>
              <a:rPr lang="en-US" sz="1000" dirty="0">
                <a:latin typeface="Tw Cen MT" panose="020B0602020104020603" pitchFamily="34" charset="0"/>
              </a:rPr>
              <a:t> </a:t>
            </a:r>
          </a:p>
          <a:p>
            <a:endParaRPr lang="en-US" sz="1000" dirty="0">
              <a:solidFill>
                <a:srgbClr val="FF0000"/>
              </a:solidFill>
              <a:latin typeface="Tw Cen MT" panose="020B0602020104020603" pitchFamily="34" charset="0"/>
            </a:endParaRPr>
          </a:p>
          <a:p>
            <a:endParaRPr lang="en-MY" sz="1000" dirty="0">
              <a:solidFill>
                <a:srgbClr val="FF0000"/>
              </a:solidFill>
              <a:latin typeface="Tw Cen MT" panose="020B0602020104020603" pitchFamily="34" charset="0"/>
            </a:endParaRPr>
          </a:p>
          <a:p>
            <a:endParaRPr lang="en-MY" sz="1000" dirty="0">
              <a:solidFill>
                <a:srgbClr val="FF0000"/>
              </a:solidFill>
              <a:latin typeface="Tw Cen MT" panose="020B0602020104020603" pitchFamily="34" charset="0"/>
            </a:endParaRPr>
          </a:p>
          <a:p>
            <a:endParaRPr lang="en-MY" sz="1000" dirty="0">
              <a:solidFill>
                <a:srgbClr val="FF0000"/>
              </a:solidFill>
              <a:latin typeface="Tw Cen MT" panose="020B0602020104020603" pitchFamily="34" charset="0"/>
            </a:endParaRPr>
          </a:p>
          <a:p>
            <a:endParaRPr lang="en-MY" sz="1000" dirty="0">
              <a:solidFill>
                <a:srgbClr val="FF0000"/>
              </a:solidFill>
              <a:latin typeface="Tw Cen MT" panose="020B0602020104020603" pitchFamily="34" charset="0"/>
            </a:endParaRPr>
          </a:p>
          <a:p>
            <a:endParaRPr lang="en-MY" sz="1000" dirty="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a:solidFill>
                  <a:schemeClr val="bg2">
                    <a:lumMod val="50000"/>
                  </a:schemeClr>
                </a:solidFill>
                <a:latin typeface="Tw Cen MT" panose="020B0602020104020603" pitchFamily="34" charset="0"/>
              </a:rPr>
              <a:t>PRODUCTIVITY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P3-066</a:t>
            </a:r>
            <a:endParaRPr lang="ms-MY" sz="2800" dirty="0">
              <a:solidFill>
                <a:schemeClr val="bg1"/>
              </a:solidFill>
            </a:endParaRPr>
          </a:p>
        </p:txBody>
      </p:sp>
      <p:sp>
        <p:nvSpPr>
          <p:cNvPr id="15" name="TextBox 14"/>
          <p:cNvSpPr txBox="1"/>
          <p:nvPr/>
        </p:nvSpPr>
        <p:spPr>
          <a:xfrm>
            <a:off x="0" y="3335546"/>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Q4 2017</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1240929"/>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206778">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875169">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rgbClr val="000000"/>
                          </a:solidFill>
                          <a:latin typeface="Tw Cen MT" pitchFamily="34" charset="0"/>
                        </a:rPr>
                        <a:t>20 new IBS manufacturer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rgbClr val="000000"/>
                          </a:solidFill>
                          <a:latin typeface="Tw Cen MT" pitchFamily="34" charset="0"/>
                        </a:rPr>
                        <a:t>20 new IBS manufacturer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rgbClr val="000000"/>
                          </a:solidFill>
                          <a:latin typeface="Tw Cen MT" pitchFamily="34" charset="0"/>
                        </a:rPr>
                        <a:t>20 new IBS manufacturer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rgbClr val="000000"/>
                          </a:solidFill>
                          <a:latin typeface="Tw Cen MT" pitchFamily="34" charset="0"/>
                        </a:rPr>
                        <a:t>20 new IBS manufacturer registered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ms-MY" sz="900" dirty="0">
                          <a:solidFill>
                            <a:srgbClr val="000000"/>
                          </a:solidFill>
                          <a:latin typeface="Tw Cen MT" pitchFamily="34" charset="0"/>
                        </a:rPr>
                        <a:t>20 new IBS manufacturer registered</a:t>
                      </a: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2" name="Table 11">
            <a:extLst>
              <a:ext uri="{FF2B5EF4-FFF2-40B4-BE49-F238E27FC236}">
                <a16:creationId xmlns:a16="http://schemas.microsoft.com/office/drawing/2014/main" id="{0360D597-2F7E-F448-8F79-4A3F1AEBC2DE}"/>
              </a:ext>
            </a:extLst>
          </p:cNvPr>
          <p:cNvGraphicFramePr>
            <a:graphicFrameLocks noGrp="1"/>
          </p:cNvGraphicFramePr>
          <p:nvPr>
            <p:extLst>
              <p:ext uri="{D42A27DB-BD31-4B8C-83A1-F6EECF244321}">
                <p14:modId xmlns:p14="http://schemas.microsoft.com/office/powerpoint/2010/main" val="2146258890"/>
              </p:ext>
            </p:extLst>
          </p:nvPr>
        </p:nvGraphicFramePr>
        <p:xfrm>
          <a:off x="273159" y="6175465"/>
          <a:ext cx="3875509" cy="1647738"/>
        </p:xfrm>
        <a:graphic>
          <a:graphicData uri="http://schemas.openxmlformats.org/drawingml/2006/table">
            <a:tbl>
              <a:tblPr firstRow="1" bandRow="1">
                <a:tableStyleId>{5C22544A-7EE6-4342-B048-85BDC9FD1C3A}</a:tableStyleId>
              </a:tblPr>
              <a:tblGrid>
                <a:gridCol w="554890">
                  <a:extLst>
                    <a:ext uri="{9D8B030D-6E8A-4147-A177-3AD203B41FA5}">
                      <a16:colId xmlns:a16="http://schemas.microsoft.com/office/drawing/2014/main" val="2222646943"/>
                    </a:ext>
                  </a:extLst>
                </a:gridCol>
                <a:gridCol w="995313">
                  <a:extLst>
                    <a:ext uri="{9D8B030D-6E8A-4147-A177-3AD203B41FA5}">
                      <a16:colId xmlns:a16="http://schemas.microsoft.com/office/drawing/2014/main" val="1419308515"/>
                    </a:ext>
                  </a:extLst>
                </a:gridCol>
                <a:gridCol w="775102">
                  <a:extLst>
                    <a:ext uri="{9D8B030D-6E8A-4147-A177-3AD203B41FA5}">
                      <a16:colId xmlns:a16="http://schemas.microsoft.com/office/drawing/2014/main" val="3189209321"/>
                    </a:ext>
                  </a:extLst>
                </a:gridCol>
                <a:gridCol w="775102">
                  <a:extLst>
                    <a:ext uri="{9D8B030D-6E8A-4147-A177-3AD203B41FA5}">
                      <a16:colId xmlns:a16="http://schemas.microsoft.com/office/drawing/2014/main" val="4102821906"/>
                    </a:ext>
                  </a:extLst>
                </a:gridCol>
                <a:gridCol w="775102">
                  <a:extLst>
                    <a:ext uri="{9D8B030D-6E8A-4147-A177-3AD203B41FA5}">
                      <a16:colId xmlns:a16="http://schemas.microsoft.com/office/drawing/2014/main" val="3904757858"/>
                    </a:ext>
                  </a:extLst>
                </a:gridCol>
              </a:tblGrid>
              <a:tr h="151335">
                <a:tc rowSpan="2">
                  <a:txBody>
                    <a:bodyPr/>
                    <a:lstStyle/>
                    <a:p>
                      <a:pPr algn="ctr" rtl="0" fontAlgn="ctr"/>
                      <a:r>
                        <a:rPr lang="en-MY" sz="800" u="none" strike="noStrike">
                          <a:effectLst/>
                        </a:rPr>
                        <a:t>NO</a:t>
                      </a:r>
                      <a:endParaRPr lang="en-MY" sz="800" b="1" i="0" u="none" strike="noStrike">
                        <a:solidFill>
                          <a:srgbClr val="FFFFFF"/>
                        </a:solidFill>
                        <a:effectLst/>
                        <a:latin typeface="Tw Cen MT" panose="020B0602020104020603" pitchFamily="34" charset="77"/>
                      </a:endParaRPr>
                    </a:p>
                  </a:txBody>
                  <a:tcPr marL="9525" marR="9525" marT="9525" marB="0" anchor="ctr"/>
                </a:tc>
                <a:tc rowSpan="2">
                  <a:txBody>
                    <a:bodyPr/>
                    <a:lstStyle/>
                    <a:p>
                      <a:pPr algn="ctr" rtl="0" fontAlgn="ctr"/>
                      <a:r>
                        <a:rPr lang="en-MY" sz="800" u="none" strike="noStrike">
                          <a:effectLst/>
                        </a:rPr>
                        <a:t>IBS COMPONENTS</a:t>
                      </a:r>
                      <a:endParaRPr lang="en-MY" sz="800" b="1" i="0" u="none" strike="noStrike">
                        <a:solidFill>
                          <a:srgbClr val="FFFFFF"/>
                        </a:solidFill>
                        <a:effectLst/>
                        <a:latin typeface="Tw Cen MT" panose="020B0602020104020603" pitchFamily="34" charset="77"/>
                      </a:endParaRPr>
                    </a:p>
                  </a:txBody>
                  <a:tcPr marL="9525" marR="9525" marT="9525" marB="0" anchor="ctr"/>
                </a:tc>
                <a:tc gridSpan="3">
                  <a:txBody>
                    <a:bodyPr/>
                    <a:lstStyle/>
                    <a:p>
                      <a:pPr algn="ctr" rtl="0" fontAlgn="ctr"/>
                      <a:r>
                        <a:rPr lang="en-MY" sz="800" u="none" strike="noStrike" dirty="0">
                          <a:effectLst/>
                        </a:rPr>
                        <a:t>NEW IBS MANUFACTURINGPLANTS</a:t>
                      </a:r>
                      <a:endParaRPr lang="en-MY" sz="800" b="1" i="0" u="none" strike="noStrike" dirty="0">
                        <a:solidFill>
                          <a:srgbClr val="FFFFFF"/>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2153052"/>
                  </a:ext>
                </a:extLst>
              </a:tr>
              <a:tr h="151335">
                <a:tc vMerge="1">
                  <a:txBody>
                    <a:bodyPr/>
                    <a:lstStyle/>
                    <a:p>
                      <a:endParaRPr lang="en-US"/>
                    </a:p>
                  </a:txBody>
                  <a:tcPr/>
                </a:tc>
                <a:tc vMerge="1">
                  <a:txBody>
                    <a:bodyPr/>
                    <a:lstStyle/>
                    <a:p>
                      <a:endParaRPr lang="en-US"/>
                    </a:p>
                  </a:txBody>
                  <a:tcPr/>
                </a:tc>
                <a:tc>
                  <a:txBody>
                    <a:bodyPr/>
                    <a:lstStyle/>
                    <a:p>
                      <a:pPr algn="ctr" rtl="0" fontAlgn="ctr"/>
                      <a:r>
                        <a:rPr lang="en-MY" sz="750" u="none" strike="noStrike">
                          <a:effectLst/>
                        </a:rPr>
                        <a:t>2016</a:t>
                      </a:r>
                      <a:endParaRPr lang="en-MY" sz="750" b="0" i="0" u="none" strike="noStrike">
                        <a:solidFill>
                          <a:srgbClr val="FFFFFF"/>
                        </a:solidFill>
                        <a:effectLst/>
                        <a:latin typeface="Tw Cen MT" panose="020B0602020104020603" pitchFamily="34" charset="77"/>
                      </a:endParaRPr>
                    </a:p>
                  </a:txBody>
                  <a:tcPr marL="9525" marR="9525" marT="9525" marB="0" anchor="ctr"/>
                </a:tc>
                <a:tc>
                  <a:txBody>
                    <a:bodyPr/>
                    <a:lstStyle/>
                    <a:p>
                      <a:pPr algn="ctr" rtl="0" fontAlgn="ctr"/>
                      <a:r>
                        <a:rPr lang="en-MY" sz="750" u="none" strike="noStrike">
                          <a:effectLst/>
                        </a:rPr>
                        <a:t>2017</a:t>
                      </a:r>
                      <a:endParaRPr lang="en-MY" sz="750" b="0" i="0" u="none" strike="noStrike">
                        <a:solidFill>
                          <a:srgbClr val="FFFFFF"/>
                        </a:solidFill>
                        <a:effectLst/>
                        <a:latin typeface="Tw Cen MT" panose="020B0602020104020603" pitchFamily="34" charset="77"/>
                      </a:endParaRPr>
                    </a:p>
                  </a:txBody>
                  <a:tcPr marL="9525" marR="9525" marT="9525" marB="0" anchor="ctr"/>
                </a:tc>
                <a:tc>
                  <a:txBody>
                    <a:bodyPr/>
                    <a:lstStyle/>
                    <a:p>
                      <a:pPr algn="ctr" rtl="0" fontAlgn="ctr"/>
                      <a:r>
                        <a:rPr lang="en-MY" sz="750" u="none" strike="noStrike">
                          <a:effectLst/>
                        </a:rPr>
                        <a:t>2018 (Q3)</a:t>
                      </a:r>
                      <a:endParaRPr lang="en-MY" sz="750" b="0" i="0" u="none" strike="noStrike">
                        <a:solidFill>
                          <a:srgbClr val="000000"/>
                        </a:solidFill>
                        <a:effectLst/>
                        <a:latin typeface="Tw Cen MT" panose="020B0602020104020603" pitchFamily="34" charset="77"/>
                      </a:endParaRPr>
                    </a:p>
                  </a:txBody>
                  <a:tcPr marL="9525" marR="9525" marT="9525" marB="0" anchor="ctr"/>
                </a:tc>
                <a:extLst>
                  <a:ext uri="{0D108BD9-81ED-4DB2-BD59-A6C34878D82A}">
                    <a16:rowId xmlns:a16="http://schemas.microsoft.com/office/drawing/2014/main" val="2780848109"/>
                  </a:ext>
                </a:extLst>
              </a:tr>
              <a:tr h="284441">
                <a:tc>
                  <a:txBody>
                    <a:bodyPr/>
                    <a:lstStyle/>
                    <a:p>
                      <a:pPr algn="ctr" rtl="0" fontAlgn="ctr"/>
                      <a:r>
                        <a:rPr lang="en-MY" sz="800" u="none" strike="noStrike">
                          <a:effectLst/>
                        </a:rPr>
                        <a:t>1</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MY" sz="800" u="none" strike="noStrike">
                          <a:effectLst/>
                        </a:rPr>
                        <a:t>Precast Concrete System</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9</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dirty="0">
                          <a:effectLst/>
                        </a:rPr>
                        <a:t>9</a:t>
                      </a:r>
                      <a:endParaRPr lang="en-MY" sz="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6</a:t>
                      </a:r>
                      <a:endParaRPr lang="en-MY" sz="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52104580"/>
                  </a:ext>
                </a:extLst>
              </a:tr>
              <a:tr h="151335">
                <a:tc>
                  <a:txBody>
                    <a:bodyPr/>
                    <a:lstStyle/>
                    <a:p>
                      <a:pPr algn="ctr" rtl="0" fontAlgn="ctr"/>
                      <a:r>
                        <a:rPr lang="en-MY" sz="800" u="none" strike="noStrike">
                          <a:effectLst/>
                        </a:rPr>
                        <a:t>2</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MY" sz="800" u="none" strike="noStrike">
                          <a:effectLst/>
                        </a:rPr>
                        <a:t>Metal Framing</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9</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11</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6</a:t>
                      </a:r>
                      <a:endParaRPr lang="en-MY" sz="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52374940"/>
                  </a:ext>
                </a:extLst>
              </a:tr>
              <a:tr h="222552">
                <a:tc>
                  <a:txBody>
                    <a:bodyPr/>
                    <a:lstStyle/>
                    <a:p>
                      <a:pPr algn="ctr" rtl="0" fontAlgn="ctr"/>
                      <a:r>
                        <a:rPr lang="en-MY" sz="800" u="none" strike="noStrike">
                          <a:effectLst/>
                        </a:rPr>
                        <a:t>3</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MY" sz="800" u="none" strike="noStrike">
                          <a:effectLst/>
                        </a:rPr>
                        <a:t>Innovative Product</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8</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10</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10</a:t>
                      </a:r>
                      <a:endParaRPr lang="en-MY" sz="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26035658"/>
                  </a:ext>
                </a:extLst>
              </a:tr>
              <a:tr h="192035">
                <a:tc>
                  <a:txBody>
                    <a:bodyPr/>
                    <a:lstStyle/>
                    <a:p>
                      <a:pPr algn="ctr" rtl="0" fontAlgn="ctr"/>
                      <a:r>
                        <a:rPr lang="en-MY" sz="800" u="none" strike="noStrike">
                          <a:effectLst/>
                        </a:rPr>
                        <a:t>4</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MY" sz="800" u="none" strike="noStrike">
                          <a:effectLst/>
                        </a:rPr>
                        <a:t>Blockwork System</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1</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3</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0</a:t>
                      </a:r>
                      <a:endParaRPr lang="en-MY" sz="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29804428"/>
                  </a:ext>
                </a:extLst>
              </a:tr>
              <a:tr h="192035">
                <a:tc>
                  <a:txBody>
                    <a:bodyPr/>
                    <a:lstStyle/>
                    <a:p>
                      <a:pPr algn="ctr" rtl="0" fontAlgn="ctr"/>
                      <a:r>
                        <a:rPr lang="en-MY" sz="800" u="none" strike="noStrike">
                          <a:effectLst/>
                        </a:rPr>
                        <a:t>5</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MY" sz="800" u="none" strike="noStrike">
                          <a:effectLst/>
                        </a:rPr>
                        <a:t>Formwork System</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0</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4</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4</a:t>
                      </a:r>
                      <a:endParaRPr lang="en-MY" sz="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07683934"/>
                  </a:ext>
                </a:extLst>
              </a:tr>
              <a:tr h="151335">
                <a:tc gridSpan="2">
                  <a:txBody>
                    <a:bodyPr/>
                    <a:lstStyle/>
                    <a:p>
                      <a:pPr algn="r" rtl="0" fontAlgn="ctr"/>
                      <a:r>
                        <a:rPr lang="en-MY" sz="800" u="none" strike="noStrike">
                          <a:effectLst/>
                        </a:rPr>
                        <a:t>SUB TOTAL:</a:t>
                      </a:r>
                      <a:endParaRPr lang="en-MY" sz="800" b="1"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a:txBody>
                    <a:bodyPr/>
                    <a:lstStyle/>
                    <a:p>
                      <a:pPr algn="ctr" rtl="0" fontAlgn="ctr"/>
                      <a:r>
                        <a:rPr lang="en-MY" sz="800" u="none" strike="noStrike">
                          <a:effectLst/>
                        </a:rPr>
                        <a:t>27</a:t>
                      </a:r>
                      <a:endParaRPr lang="en-MY" sz="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37</a:t>
                      </a:r>
                      <a:endParaRPr lang="en-MY" sz="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dirty="0">
                          <a:effectLst/>
                        </a:rPr>
                        <a:t>26</a:t>
                      </a:r>
                      <a:endParaRPr lang="en-MY" sz="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59390081"/>
                  </a:ext>
                </a:extLst>
              </a:tr>
              <a:tr h="151335">
                <a:tc gridSpan="2">
                  <a:txBody>
                    <a:bodyPr/>
                    <a:lstStyle/>
                    <a:p>
                      <a:pPr algn="r" rtl="0" fontAlgn="ctr"/>
                      <a:r>
                        <a:rPr lang="en-MY" sz="800" u="none" strike="noStrike">
                          <a:effectLst/>
                        </a:rPr>
                        <a:t>TOTAL</a:t>
                      </a:r>
                      <a:endParaRPr lang="en-MY" sz="800" b="1"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gridSpan="3">
                  <a:txBody>
                    <a:bodyPr/>
                    <a:lstStyle/>
                    <a:p>
                      <a:pPr algn="ctr" rtl="0" fontAlgn="ctr"/>
                      <a:r>
                        <a:rPr lang="en-MY" sz="800" u="none" strike="noStrike" dirty="0">
                          <a:effectLst/>
                        </a:rPr>
                        <a:t>90</a:t>
                      </a:r>
                      <a:endParaRPr lang="en-MY" sz="8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56152240"/>
                  </a:ext>
                </a:extLst>
              </a:tr>
            </a:tbl>
          </a:graphicData>
        </a:graphic>
      </p:graphicFrame>
    </p:spTree>
    <p:extLst>
      <p:ext uri="{BB962C8B-B14F-4D97-AF65-F5344CB8AC3E}">
        <p14:creationId xmlns:p14="http://schemas.microsoft.com/office/powerpoint/2010/main" val="373397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3" name="Rectangle 2"/>
          <p:cNvSpPr/>
          <p:nvPr/>
        </p:nvSpPr>
        <p:spPr>
          <a:xfrm>
            <a:off x="1" y="3919899"/>
            <a:ext cx="6857999" cy="5912078"/>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dirty="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dirty="0">
                          <a:solidFill>
                            <a:schemeClr val="tx1"/>
                          </a:solidFill>
                          <a:latin typeface="Tw Cen MT" panose="020B0602020104020603" pitchFamily="34" charset="0"/>
                        </a:rPr>
                        <a:t>Ahmad Farrin Mokhtar</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Mohd Idrus Din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1" y="360089"/>
          <a:ext cx="4965406" cy="1456944"/>
        </p:xfrm>
        <a:graphic>
          <a:graphicData uri="http://schemas.openxmlformats.org/drawingml/2006/table">
            <a:tbl>
              <a:tblPr firstRow="1" bandRow="1">
                <a:tableStyleId>{5C22544A-7EE6-4342-B048-85BDC9FD1C3A}</a:tableStyleId>
              </a:tblPr>
              <a:tblGrid>
                <a:gridCol w="4965406">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At least 5,000 professionals (engineers, architects &amp; quantity surveyors) trained to apply IBS and modular coordination from design phase by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a:solidFill>
                            <a:schemeClr val="tx1"/>
                          </a:solidFill>
                          <a:latin typeface="Tw Cen MT" panose="020B0602020104020603" pitchFamily="34" charset="0"/>
                          <a:ea typeface="+mn-ea"/>
                          <a:cs typeface="+mn-cs"/>
                        </a:rPr>
                        <a:t>INITIATIVE</a:t>
                      </a:r>
                    </a:p>
                    <a:p>
                      <a:pPr>
                        <a:lnSpc>
                          <a:spcPct val="88000"/>
                        </a:lnSpc>
                        <a:defRPr/>
                      </a:pPr>
                      <a:r>
                        <a:rPr lang="en-MY" sz="1000" b="0" kern="1200" dirty="0">
                          <a:solidFill>
                            <a:schemeClr val="tx1"/>
                          </a:solidFill>
                          <a:latin typeface="Tw Cen MT" panose="020B0602020104020603" pitchFamily="34" charset="0"/>
                          <a:ea typeface="+mn-ea"/>
                          <a:cs typeface="+mn-cs"/>
                        </a:rPr>
                        <a:t>P3 - Accelerate adoption of IBS, mechanisation and modern practices</a:t>
                      </a:r>
                      <a:r>
                        <a:rPr lang="en-MY" sz="1000" b="0" kern="1200" baseline="0" dirty="0">
                          <a:solidFill>
                            <a:schemeClr val="tx1"/>
                          </a:solidFill>
                          <a:latin typeface="Tw Cen MT" panose="020B0602020104020603" pitchFamily="34" charset="0"/>
                          <a:ea typeface="+mn-ea"/>
                          <a:cs typeface="+mn-cs"/>
                        </a:rPr>
                        <a:t> </a:t>
                      </a:r>
                      <a:r>
                        <a:rPr lang="en-MY" sz="1000" b="0" kern="1200" dirty="0">
                          <a:solidFill>
                            <a:schemeClr val="tx1"/>
                          </a:solidFill>
                          <a:latin typeface="Tw Cen MT" panose="020B0602020104020603" pitchFamily="34" charset="0"/>
                          <a:ea typeface="+mn-ea"/>
                          <a:cs typeface="+mn-cs"/>
                        </a:rPr>
                        <a:t>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P3c - Propel IBS supply chain via economic mechanisms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3920238"/>
            <a:ext cx="6864535" cy="6247864"/>
          </a:xfrm>
          <a:prstGeom prst="rect">
            <a:avLst/>
          </a:prstGeom>
          <a:noFill/>
        </p:spPr>
        <p:txBody>
          <a:bodyPr wrap="square" rtlCol="0">
            <a:spAutoFit/>
          </a:bodyPr>
          <a:lstStyle/>
          <a:p>
            <a:r>
              <a:rPr lang="en-US" sz="1000" dirty="0">
                <a:latin typeface="Tw Cen MT" panose="020B0602020104020603" pitchFamily="34" charset="0"/>
              </a:rPr>
              <a:t>This KPI is under the purview of IWG10.</a:t>
            </a:r>
          </a:p>
          <a:p>
            <a:endParaRPr lang="en-US" sz="500" dirty="0">
              <a:latin typeface="Tw Cen MT" pitchFamily="34" charset="0"/>
              <a:cs typeface="Arial" pitchFamily="34" charset="0"/>
            </a:endParaRPr>
          </a:p>
          <a:p>
            <a:r>
              <a:rPr lang="en-US" sz="1000" dirty="0">
                <a:latin typeface="Tw Cen MT" pitchFamily="34" charset="0"/>
                <a:cs typeface="Arial" pitchFamily="34" charset="0"/>
              </a:rPr>
              <a:t>Training in IBS takes 3 days covering 5 modules in these areas:</a:t>
            </a:r>
          </a:p>
          <a:p>
            <a:pPr marL="228600" indent="-228600">
              <a:buAutoNum type="arabicPeriod"/>
            </a:pPr>
            <a:r>
              <a:rPr lang="en-US" sz="1000" dirty="0">
                <a:latin typeface="Tw Cen MT" pitchFamily="34" charset="0"/>
                <a:cs typeface="Arial" pitchFamily="34" charset="0"/>
              </a:rPr>
              <a:t>M01 – </a:t>
            </a:r>
            <a:r>
              <a:rPr lang="en-US" sz="1000" dirty="0" err="1">
                <a:latin typeface="Tw Cen MT" pitchFamily="34" charset="0"/>
                <a:cs typeface="Arial" pitchFamily="34" charset="0"/>
              </a:rPr>
              <a:t>Pengenalan</a:t>
            </a:r>
            <a:r>
              <a:rPr lang="en-US" sz="1000" dirty="0">
                <a:latin typeface="Tw Cen MT" pitchFamily="34" charset="0"/>
                <a:cs typeface="Arial" pitchFamily="34" charset="0"/>
              </a:rPr>
              <a:t> </a:t>
            </a:r>
            <a:r>
              <a:rPr lang="en-US" sz="1000" dirty="0" err="1">
                <a:latin typeface="Tw Cen MT" pitchFamily="34" charset="0"/>
                <a:cs typeface="Arial" pitchFamily="34" charset="0"/>
              </a:rPr>
              <a:t>kepada</a:t>
            </a:r>
            <a:r>
              <a:rPr lang="en-US" sz="1000" dirty="0">
                <a:latin typeface="Tw Cen MT" pitchFamily="34" charset="0"/>
                <a:cs typeface="Arial" pitchFamily="34" charset="0"/>
              </a:rPr>
              <a:t> IBS </a:t>
            </a:r>
            <a:r>
              <a:rPr lang="en-US" sz="1000" dirty="0" err="1">
                <a:latin typeface="Tw Cen MT" pitchFamily="34" charset="0"/>
                <a:cs typeface="Arial" pitchFamily="34" charset="0"/>
              </a:rPr>
              <a:t>untuk</a:t>
            </a:r>
            <a:r>
              <a:rPr lang="en-US" sz="1000" dirty="0">
                <a:latin typeface="Tw Cen MT" pitchFamily="34" charset="0"/>
                <a:cs typeface="Arial" pitchFamily="34" charset="0"/>
              </a:rPr>
              <a:t> </a:t>
            </a:r>
            <a:r>
              <a:rPr lang="en-US" sz="1000" dirty="0" err="1">
                <a:latin typeface="Tw Cen MT" pitchFamily="34" charset="0"/>
                <a:cs typeface="Arial" pitchFamily="34" charset="0"/>
              </a:rPr>
              <a:t>bangunan</a:t>
            </a:r>
            <a:endParaRPr lang="en-US" sz="1000" dirty="0">
              <a:latin typeface="Tw Cen MT" pitchFamily="34" charset="0"/>
              <a:cs typeface="Arial" pitchFamily="34" charset="0"/>
            </a:endParaRPr>
          </a:p>
          <a:p>
            <a:pPr marL="228600" indent="-228600">
              <a:buAutoNum type="arabicPeriod"/>
            </a:pPr>
            <a:r>
              <a:rPr lang="en-US" sz="1000" dirty="0">
                <a:latin typeface="Tw Cen MT" pitchFamily="34" charset="0"/>
                <a:cs typeface="Arial" pitchFamily="34" charset="0"/>
              </a:rPr>
              <a:t>M02 – </a:t>
            </a:r>
            <a:r>
              <a:rPr lang="en-US" sz="1000" dirty="0" err="1">
                <a:latin typeface="Tw Cen MT" pitchFamily="34" charset="0"/>
                <a:cs typeface="Arial" pitchFamily="34" charset="0"/>
              </a:rPr>
              <a:t>Sistem</a:t>
            </a:r>
            <a:r>
              <a:rPr lang="en-US" sz="1000" dirty="0">
                <a:latin typeface="Tw Cen MT" pitchFamily="34" charset="0"/>
                <a:cs typeface="Arial" pitchFamily="34" charset="0"/>
              </a:rPr>
              <a:t> </a:t>
            </a:r>
            <a:r>
              <a:rPr lang="en-US" sz="1000" dirty="0" err="1">
                <a:latin typeface="Tw Cen MT" pitchFamily="34" charset="0"/>
                <a:cs typeface="Arial" pitchFamily="34" charset="0"/>
              </a:rPr>
              <a:t>Koordinasi</a:t>
            </a:r>
            <a:r>
              <a:rPr lang="en-US" sz="1000" dirty="0">
                <a:latin typeface="Tw Cen MT" pitchFamily="34" charset="0"/>
                <a:cs typeface="Arial" pitchFamily="34" charset="0"/>
              </a:rPr>
              <a:t> modular (MC)</a:t>
            </a:r>
          </a:p>
          <a:p>
            <a:pPr marL="228600" indent="-228600">
              <a:buAutoNum type="arabicPeriod"/>
            </a:pPr>
            <a:r>
              <a:rPr lang="en-US" sz="1000" dirty="0">
                <a:latin typeface="Tw Cen MT" pitchFamily="34" charset="0"/>
                <a:cs typeface="Arial" pitchFamily="34" charset="0"/>
              </a:rPr>
              <a:t>M03 – </a:t>
            </a:r>
            <a:r>
              <a:rPr lang="en-US" sz="1000" dirty="0" err="1">
                <a:latin typeface="Tw Cen MT" pitchFamily="34" charset="0"/>
                <a:cs typeface="Arial" pitchFamily="34" charset="0"/>
              </a:rPr>
              <a:t>Pengiraan</a:t>
            </a:r>
            <a:r>
              <a:rPr lang="en-US" sz="1000" dirty="0">
                <a:latin typeface="Tw Cen MT" pitchFamily="34" charset="0"/>
                <a:cs typeface="Arial" pitchFamily="34" charset="0"/>
              </a:rPr>
              <a:t> </a:t>
            </a:r>
            <a:r>
              <a:rPr lang="en-US" sz="1000" dirty="0" err="1">
                <a:latin typeface="Tw Cen MT" pitchFamily="34" charset="0"/>
                <a:cs typeface="Arial" pitchFamily="34" charset="0"/>
              </a:rPr>
              <a:t>skor</a:t>
            </a:r>
            <a:r>
              <a:rPr lang="en-US" sz="1000" dirty="0">
                <a:latin typeface="Tw Cen MT" pitchFamily="34" charset="0"/>
                <a:cs typeface="Arial" pitchFamily="34" charset="0"/>
              </a:rPr>
              <a:t> IBS</a:t>
            </a:r>
          </a:p>
          <a:p>
            <a:pPr marL="228600" indent="-228600">
              <a:buAutoNum type="arabicPeriod"/>
            </a:pPr>
            <a:r>
              <a:rPr lang="en-US" sz="1000" dirty="0">
                <a:latin typeface="Tw Cen MT" pitchFamily="34" charset="0"/>
                <a:cs typeface="Arial" pitchFamily="34" charset="0"/>
              </a:rPr>
              <a:t>M04 – </a:t>
            </a:r>
            <a:r>
              <a:rPr lang="en-US" sz="1000" dirty="0" err="1">
                <a:latin typeface="Tw Cen MT" pitchFamily="34" charset="0"/>
                <a:cs typeface="Arial" pitchFamily="34" charset="0"/>
              </a:rPr>
              <a:t>Konsep</a:t>
            </a:r>
            <a:r>
              <a:rPr lang="en-US" sz="1000" dirty="0">
                <a:latin typeface="Tw Cen MT" pitchFamily="34" charset="0"/>
                <a:cs typeface="Arial" pitchFamily="34" charset="0"/>
              </a:rPr>
              <a:t> </a:t>
            </a:r>
            <a:r>
              <a:rPr lang="en-US" sz="1000" dirty="0" err="1">
                <a:latin typeface="Tw Cen MT" pitchFamily="34" charset="0"/>
                <a:cs typeface="Arial" pitchFamily="34" charset="0"/>
              </a:rPr>
              <a:t>rekabentuk</a:t>
            </a:r>
            <a:r>
              <a:rPr lang="en-US" sz="1000" dirty="0">
                <a:latin typeface="Tw Cen MT" pitchFamily="34" charset="0"/>
                <a:cs typeface="Arial" pitchFamily="34" charset="0"/>
              </a:rPr>
              <a:t> </a:t>
            </a:r>
            <a:r>
              <a:rPr lang="en-US" sz="1000" dirty="0" err="1">
                <a:latin typeface="Tw Cen MT" pitchFamily="34" charset="0"/>
                <a:cs typeface="Arial" pitchFamily="34" charset="0"/>
              </a:rPr>
              <a:t>sistem</a:t>
            </a:r>
            <a:r>
              <a:rPr lang="en-US" sz="1000" dirty="0">
                <a:latin typeface="Tw Cen MT" pitchFamily="34" charset="0"/>
                <a:cs typeface="Arial" pitchFamily="34" charset="0"/>
              </a:rPr>
              <a:t> </a:t>
            </a:r>
            <a:r>
              <a:rPr lang="en-US" sz="1000" dirty="0" err="1">
                <a:latin typeface="Tw Cen MT" pitchFamily="34" charset="0"/>
                <a:cs typeface="Arial" pitchFamily="34" charset="0"/>
              </a:rPr>
              <a:t>konkrit</a:t>
            </a:r>
            <a:r>
              <a:rPr lang="en-US" sz="1000" dirty="0">
                <a:latin typeface="Tw Cen MT" pitchFamily="34" charset="0"/>
                <a:cs typeface="Arial" pitchFamily="34" charset="0"/>
              </a:rPr>
              <a:t> </a:t>
            </a:r>
            <a:r>
              <a:rPr lang="en-US" sz="1000" dirty="0" err="1">
                <a:latin typeface="Tw Cen MT" pitchFamily="34" charset="0"/>
                <a:cs typeface="Arial" pitchFamily="34" charset="0"/>
              </a:rPr>
              <a:t>pra-tuang</a:t>
            </a:r>
            <a:endParaRPr lang="en-US" sz="1000" dirty="0">
              <a:latin typeface="Tw Cen MT" pitchFamily="34" charset="0"/>
              <a:cs typeface="Arial" pitchFamily="34" charset="0"/>
            </a:endParaRPr>
          </a:p>
          <a:p>
            <a:pPr marL="228600" indent="-228600">
              <a:buAutoNum type="arabicPeriod"/>
            </a:pPr>
            <a:r>
              <a:rPr lang="en-US" sz="1000" dirty="0">
                <a:latin typeface="Tw Cen MT" pitchFamily="34" charset="0"/>
                <a:cs typeface="Arial" pitchFamily="34" charset="0"/>
              </a:rPr>
              <a:t>M05 – </a:t>
            </a:r>
            <a:r>
              <a:rPr lang="en-US" sz="1000" dirty="0" err="1">
                <a:latin typeface="Tw Cen MT" pitchFamily="34" charset="0"/>
                <a:cs typeface="Arial" pitchFamily="34" charset="0"/>
              </a:rPr>
              <a:t>Pengurusan</a:t>
            </a:r>
            <a:r>
              <a:rPr lang="en-US" sz="1000" dirty="0">
                <a:latin typeface="Tw Cen MT" pitchFamily="34" charset="0"/>
                <a:cs typeface="Arial" pitchFamily="34" charset="0"/>
              </a:rPr>
              <a:t> </a:t>
            </a:r>
            <a:r>
              <a:rPr lang="en-US" sz="1000" dirty="0" err="1">
                <a:latin typeface="Tw Cen MT" pitchFamily="34" charset="0"/>
                <a:cs typeface="Arial" pitchFamily="34" charset="0"/>
              </a:rPr>
              <a:t>projek</a:t>
            </a:r>
            <a:r>
              <a:rPr lang="en-US" sz="1000" dirty="0">
                <a:latin typeface="Tw Cen MT" pitchFamily="34" charset="0"/>
                <a:cs typeface="Arial" pitchFamily="34" charset="0"/>
              </a:rPr>
              <a:t> IBS</a:t>
            </a:r>
          </a:p>
          <a:p>
            <a:endParaRPr lang="en-US" sz="1000" dirty="0">
              <a:latin typeface="Tw Cen MT" pitchFamily="34" charset="0"/>
              <a:cs typeface="Arial" pitchFamily="34" charset="0"/>
            </a:endParaRPr>
          </a:p>
          <a:p>
            <a:r>
              <a:rPr lang="en-US" sz="1000" b="1" dirty="0">
                <a:latin typeface="Tw Cen MT" pitchFamily="34" charset="0"/>
                <a:cs typeface="Arial" pitchFamily="34" charset="0"/>
              </a:rPr>
              <a:t>Professionals trained in IBS and Modular Coordination (MC)</a:t>
            </a:r>
          </a:p>
          <a:p>
            <a:endParaRPr lang="en-US" sz="5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endParaRPr lang="en-US" sz="1000" dirty="0">
              <a:latin typeface="Tw Cen MT" panose="020B0602020104020603" pitchFamily="34" charset="0"/>
            </a:endParaRPr>
          </a:p>
          <a:p>
            <a:r>
              <a:rPr lang="en-US" sz="1000" dirty="0">
                <a:latin typeface="Tw Cen MT" panose="020B0602020104020603" pitchFamily="34" charset="0"/>
              </a:rPr>
              <a:t>Cumulatively 3,898 professionals (</a:t>
            </a:r>
            <a:r>
              <a:rPr lang="en-US" sz="1000" b="1" dirty="0">
                <a:latin typeface="Tw Cen MT" panose="020B0602020104020603" pitchFamily="34" charset="0"/>
              </a:rPr>
              <a:t>633</a:t>
            </a:r>
            <a:r>
              <a:rPr lang="en-US" sz="1000" dirty="0">
                <a:latin typeface="Tw Cen MT" panose="020B0602020104020603" pitchFamily="34" charset="0"/>
              </a:rPr>
              <a:t> Architects,</a:t>
            </a:r>
            <a:r>
              <a:rPr lang="en-US" sz="1000" b="1" dirty="0">
                <a:latin typeface="Tw Cen MT" panose="020B0602020104020603" pitchFamily="34" charset="0"/>
              </a:rPr>
              <a:t> 2484 </a:t>
            </a:r>
            <a:r>
              <a:rPr lang="en-US" sz="1000" dirty="0">
                <a:latin typeface="Tw Cen MT" panose="020B0602020104020603" pitchFamily="34" charset="0"/>
              </a:rPr>
              <a:t>Engineers &amp; </a:t>
            </a:r>
            <a:r>
              <a:rPr lang="en-US" sz="1000" b="1" dirty="0">
                <a:latin typeface="Tw Cen MT" panose="020B0602020104020603" pitchFamily="34" charset="0"/>
              </a:rPr>
              <a:t>781</a:t>
            </a:r>
            <a:r>
              <a:rPr lang="en-US" sz="1000" dirty="0">
                <a:latin typeface="Tw Cen MT" panose="020B0602020104020603" pitchFamily="34" charset="0"/>
              </a:rPr>
              <a:t> QSs) out of 5,000 (as targeted until 2020) professionals  were trained in IBS and Modular Coordination. </a:t>
            </a:r>
          </a:p>
          <a:p>
            <a:endParaRPr lang="en-US" sz="500" dirty="0">
              <a:latin typeface="Tw Cen MT" panose="020B0602020104020603" pitchFamily="34" charset="0"/>
            </a:endParaRPr>
          </a:p>
          <a:p>
            <a:endParaRPr lang="en-US" sz="500" dirty="0">
              <a:latin typeface="Tw Cen MT" panose="020B0602020104020603" pitchFamily="34" charset="0"/>
            </a:endParaRPr>
          </a:p>
          <a:p>
            <a:r>
              <a:rPr lang="en-US" sz="1000" b="1" dirty="0">
                <a:latin typeface="Tw Cen MT" pitchFamily="34" charset="0"/>
                <a:cs typeface="Arial" pitchFamily="34" charset="0"/>
              </a:rPr>
              <a:t>Directory of trained professionals published</a:t>
            </a:r>
          </a:p>
          <a:p>
            <a:r>
              <a:rPr lang="en-US" sz="1000" dirty="0">
                <a:latin typeface="Tw Cen MT" pitchFamily="34" charset="0"/>
                <a:cs typeface="Arial" pitchFamily="34" charset="0"/>
              </a:rPr>
              <a:t>The directory of certified IBS professionals as of September 2017 and 2018 were published in the Orange Book by CIDB. It also comprised directories for:</a:t>
            </a:r>
          </a:p>
          <a:p>
            <a:pPr>
              <a:buFont typeface="Arial" pitchFamily="34" charset="0"/>
              <a:buChar char="•"/>
            </a:pPr>
            <a:r>
              <a:rPr lang="en-US" sz="1000" dirty="0">
                <a:latin typeface="Tw Cen MT" pitchFamily="34" charset="0"/>
                <a:cs typeface="Arial" pitchFamily="34" charset="0"/>
              </a:rPr>
              <a:t> registered IBS suppliers/manufacturers, distributors and on site precast concrete casting</a:t>
            </a:r>
          </a:p>
          <a:p>
            <a:pPr>
              <a:buFont typeface="Arial" pitchFamily="34" charset="0"/>
              <a:buChar char="•"/>
            </a:pPr>
            <a:r>
              <a:rPr lang="en-US" sz="1000" dirty="0">
                <a:latin typeface="Tw Cen MT" pitchFamily="34" charset="0"/>
                <a:cs typeface="Arial" pitchFamily="34" charset="0"/>
              </a:rPr>
              <a:t> IBS consultants</a:t>
            </a:r>
          </a:p>
          <a:p>
            <a:pPr>
              <a:buFont typeface="Arial" pitchFamily="34" charset="0"/>
              <a:buChar char="•"/>
            </a:pPr>
            <a:r>
              <a:rPr lang="en-US" sz="1000" dirty="0">
                <a:latin typeface="Tw Cen MT" pitchFamily="34" charset="0"/>
                <a:cs typeface="Arial" pitchFamily="34" charset="0"/>
              </a:rPr>
              <a:t> Statistics of IBS contractors</a:t>
            </a:r>
          </a:p>
          <a:p>
            <a:pPr>
              <a:buFont typeface="Arial" pitchFamily="34" charset="0"/>
              <a:buChar char="•"/>
            </a:pPr>
            <a:endParaRPr lang="en-US" sz="1000" dirty="0">
              <a:latin typeface="Tw Cen MT" pitchFamily="34" charset="0"/>
              <a:cs typeface="Arial" pitchFamily="34" charset="0"/>
            </a:endParaRPr>
          </a:p>
          <a:p>
            <a:r>
              <a:rPr lang="en-US" sz="1000" b="1" dirty="0">
                <a:latin typeface="Tw Cen MT" pitchFamily="34" charset="0"/>
                <a:cs typeface="Arial" pitchFamily="34" charset="0"/>
              </a:rPr>
              <a:t>Q3 2018</a:t>
            </a:r>
            <a:endParaRPr lang="en-US" sz="1000" dirty="0">
              <a:latin typeface="Tw Cen MT" pitchFamily="34" charset="0"/>
              <a:cs typeface="Arial" pitchFamily="34" charset="0"/>
            </a:endParaRPr>
          </a:p>
          <a:p>
            <a:pPr>
              <a:buFont typeface="Arial" pitchFamily="34" charset="0"/>
              <a:buChar char="•"/>
            </a:pPr>
            <a:r>
              <a:rPr lang="en-US" sz="1000" dirty="0">
                <a:latin typeface="Tw Cen MT" pitchFamily="34" charset="0"/>
                <a:cs typeface="Arial" pitchFamily="34" charset="0"/>
              </a:rPr>
              <a:t>1,829 out of 1,500 (as targeted) professionals have been trained in IIBS and Modular until September 2018. </a:t>
            </a:r>
          </a:p>
          <a:p>
            <a:pPr>
              <a:buFont typeface="Arial" pitchFamily="34" charset="0"/>
              <a:buChar char="•"/>
            </a:pPr>
            <a:r>
              <a:rPr lang="en-US" sz="1000" dirty="0">
                <a:latin typeface="Tw Cen MT" pitchFamily="34" charset="0"/>
                <a:cs typeface="Arial" pitchFamily="34" charset="0"/>
              </a:rPr>
              <a:t>The cumulative total is 3,898 out of 5,000 (as targeted) professionals trained in IBS and Modular Coordination since January 2016. </a:t>
            </a:r>
          </a:p>
          <a:p>
            <a:pPr>
              <a:buFont typeface="Arial" pitchFamily="34" charset="0"/>
              <a:buChar char="•"/>
            </a:pPr>
            <a:endParaRPr lang="en-US" sz="1000" dirty="0">
              <a:latin typeface="Tw Cen MT" pitchFamily="34" charset="0"/>
              <a:cs typeface="Arial" pitchFamily="34" charset="0"/>
            </a:endParaRPr>
          </a:p>
          <a:p>
            <a:pPr>
              <a:buFont typeface="Arial" pitchFamily="34" charset="0"/>
              <a:buChar char="•"/>
            </a:pPr>
            <a:endParaRPr lang="en-US" sz="1000" dirty="0">
              <a:latin typeface="Tw Cen MT" pitchFamily="34" charset="0"/>
              <a:cs typeface="Arial" pitchFamily="34" charset="0"/>
            </a:endParaRPr>
          </a:p>
          <a:p>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a:solidFill>
                  <a:schemeClr val="bg2">
                    <a:lumMod val="50000"/>
                  </a:schemeClr>
                </a:solidFill>
                <a:latin typeface="Tw Cen MT" panose="020B0602020104020603" pitchFamily="34" charset="0"/>
              </a:rPr>
              <a:t>PRODUCTIVITY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P3-067</a:t>
            </a:r>
            <a:endParaRPr lang="ms-MY" sz="2800" dirty="0">
              <a:solidFill>
                <a:schemeClr val="bg1"/>
              </a:solidFill>
            </a:endParaRPr>
          </a:p>
        </p:txBody>
      </p:sp>
      <p:sp>
        <p:nvSpPr>
          <p:cNvPr id="15" name="TextBox 14"/>
          <p:cNvSpPr txBox="1"/>
          <p:nvPr/>
        </p:nvSpPr>
        <p:spPr>
          <a:xfrm>
            <a:off x="0" y="3661546"/>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PROGRESS REPORT UNTIL Q3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434815151"/>
              </p:ext>
            </p:extLst>
          </p:nvPr>
        </p:nvGraphicFramePr>
        <p:xfrm>
          <a:off x="2" y="2063918"/>
          <a:ext cx="6858000" cy="1571251"/>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284824">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5</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5</a:t>
                      </a:r>
                      <a:r>
                        <a:rPr lang="ms-MY" sz="900" dirty="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205491">
                <a:tc>
                  <a:txBody>
                    <a:bodyPr/>
                    <a:lstStyle/>
                    <a:p>
                      <a:pPr>
                        <a:lnSpc>
                          <a:spcPct val="100000"/>
                        </a:lnSpc>
                      </a:pPr>
                      <a:r>
                        <a:rPr lang="en-US" sz="900" dirty="0">
                          <a:solidFill>
                            <a:srgbClr val="231F20"/>
                          </a:solidFill>
                          <a:latin typeface="Tw Cen MT" pitchFamily="34" charset="0"/>
                          <a:cs typeface="Arial" pitchFamily="34" charset="0"/>
                        </a:rPr>
                        <a:t>250 professionals  trained in IBS and MC</a:t>
                      </a:r>
                    </a:p>
                    <a:p>
                      <a:pPr>
                        <a:lnSpc>
                          <a:spcPct val="100000"/>
                        </a:lnSpc>
                      </a:pPr>
                      <a:endParaRPr lang="en-US" sz="900" dirty="0">
                        <a:solidFill>
                          <a:srgbClr val="231F20"/>
                        </a:solidFill>
                        <a:latin typeface="Tw Cen MT" pitchFamily="34" charset="0"/>
                        <a:cs typeface="Arial" pitchFamily="34" charset="0"/>
                      </a:endParaRPr>
                    </a:p>
                    <a:p>
                      <a:pPr>
                        <a:lnSpc>
                          <a:spcPct val="100000"/>
                        </a:lnSpc>
                      </a:pPr>
                      <a:r>
                        <a:rPr lang="en-US" sz="900" dirty="0">
                          <a:solidFill>
                            <a:srgbClr val="231F20"/>
                          </a:solidFill>
                          <a:latin typeface="Tw Cen MT" pitchFamily="34" charset="0"/>
                          <a:cs typeface="Arial" pitchFamily="34" charset="0"/>
                        </a:rPr>
                        <a:t>Directory of trained professionals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a:solidFill>
                            <a:srgbClr val="231F20"/>
                          </a:solidFill>
                          <a:latin typeface="Tw Cen MT" pitchFamily="34" charset="0"/>
                          <a:cs typeface="Arial" pitchFamily="34" charset="0"/>
                        </a:rPr>
                        <a:t>1500 professionals  trained in IBS and MC</a:t>
                      </a:r>
                    </a:p>
                    <a:p>
                      <a:pPr>
                        <a:lnSpc>
                          <a:spcPct val="100000"/>
                        </a:lnSpc>
                      </a:pPr>
                      <a:endParaRPr lang="en-US" sz="900" dirty="0">
                        <a:solidFill>
                          <a:srgbClr val="231F20"/>
                        </a:solidFill>
                        <a:latin typeface="Tw Cen MT" pitchFamily="34" charset="0"/>
                        <a:cs typeface="Arial" pitchFamily="34" charset="0"/>
                      </a:endParaRPr>
                    </a:p>
                    <a:p>
                      <a:pPr>
                        <a:lnSpc>
                          <a:spcPct val="100000"/>
                        </a:lnSpc>
                      </a:pPr>
                      <a:r>
                        <a:rPr lang="en-US" sz="900" dirty="0">
                          <a:solidFill>
                            <a:srgbClr val="231F20"/>
                          </a:solidFill>
                          <a:latin typeface="Tw Cen MT" pitchFamily="34" charset="0"/>
                          <a:cs typeface="Arial" pitchFamily="34" charset="0"/>
                        </a:rPr>
                        <a:t>Directory of trained professionals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a:solidFill>
                            <a:srgbClr val="231F20"/>
                          </a:solidFill>
                          <a:latin typeface="Tw Cen MT" pitchFamily="34" charset="0"/>
                          <a:cs typeface="Arial" pitchFamily="34" charset="0"/>
                        </a:rPr>
                        <a:t>1500 professionals  trained in IBS and MC</a:t>
                      </a:r>
                    </a:p>
                    <a:p>
                      <a:pPr>
                        <a:lnSpc>
                          <a:spcPct val="100000"/>
                        </a:lnSpc>
                      </a:pPr>
                      <a:endParaRPr lang="en-US" sz="900" dirty="0">
                        <a:solidFill>
                          <a:srgbClr val="231F20"/>
                        </a:solidFill>
                        <a:latin typeface="Tw Cen MT" pitchFamily="34" charset="0"/>
                        <a:cs typeface="Arial" pitchFamily="34" charset="0"/>
                      </a:endParaRPr>
                    </a:p>
                    <a:p>
                      <a:pPr>
                        <a:lnSpc>
                          <a:spcPct val="100000"/>
                        </a:lnSpc>
                      </a:pPr>
                      <a:r>
                        <a:rPr lang="en-US" sz="900" dirty="0">
                          <a:solidFill>
                            <a:srgbClr val="231F20"/>
                          </a:solidFill>
                          <a:latin typeface="Tw Cen MT" pitchFamily="34" charset="0"/>
                          <a:cs typeface="Arial" pitchFamily="34" charset="0"/>
                        </a:rPr>
                        <a:t>Directory of trained professionals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a:solidFill>
                            <a:srgbClr val="231F20"/>
                          </a:solidFill>
                          <a:latin typeface="Tw Cen MT" pitchFamily="34" charset="0"/>
                          <a:cs typeface="Arial" pitchFamily="34" charset="0"/>
                        </a:rPr>
                        <a:t>1500 professionals  trained in IBS and MC</a:t>
                      </a:r>
                    </a:p>
                    <a:p>
                      <a:pPr>
                        <a:lnSpc>
                          <a:spcPct val="100000"/>
                        </a:lnSpc>
                      </a:pPr>
                      <a:endParaRPr lang="en-US" sz="900" dirty="0">
                        <a:solidFill>
                          <a:srgbClr val="231F20"/>
                        </a:solidFill>
                        <a:latin typeface="Tw Cen MT" pitchFamily="34" charset="0"/>
                        <a:cs typeface="Arial" pitchFamily="34" charset="0"/>
                      </a:endParaRPr>
                    </a:p>
                    <a:p>
                      <a:pPr>
                        <a:lnSpc>
                          <a:spcPct val="100000"/>
                        </a:lnSpc>
                      </a:pPr>
                      <a:r>
                        <a:rPr lang="en-US" sz="900" dirty="0">
                          <a:solidFill>
                            <a:srgbClr val="231F20"/>
                          </a:solidFill>
                          <a:latin typeface="Tw Cen MT" pitchFamily="34" charset="0"/>
                          <a:cs typeface="Arial" pitchFamily="34" charset="0"/>
                        </a:rPr>
                        <a:t>Directory of trained professionals published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r>
                        <a:rPr lang="en-US" sz="900" dirty="0">
                          <a:solidFill>
                            <a:srgbClr val="231F20"/>
                          </a:solidFill>
                          <a:latin typeface="Tw Cen MT" pitchFamily="34" charset="0"/>
                          <a:cs typeface="Arial" pitchFamily="34" charset="0"/>
                        </a:rPr>
                        <a:t>250 professionals  trained in IBS and MC</a:t>
                      </a:r>
                    </a:p>
                    <a:p>
                      <a:pPr>
                        <a:lnSpc>
                          <a:spcPct val="100000"/>
                        </a:lnSpc>
                      </a:pPr>
                      <a:endParaRPr lang="en-US" sz="900" dirty="0">
                        <a:solidFill>
                          <a:srgbClr val="231F20"/>
                        </a:solidFill>
                        <a:latin typeface="Tw Cen MT" pitchFamily="34" charset="0"/>
                        <a:cs typeface="Arial" pitchFamily="34" charset="0"/>
                      </a:endParaRPr>
                    </a:p>
                    <a:p>
                      <a:pPr>
                        <a:lnSpc>
                          <a:spcPct val="100000"/>
                        </a:lnSpc>
                      </a:pPr>
                      <a:r>
                        <a:rPr lang="en-US" sz="900" dirty="0">
                          <a:solidFill>
                            <a:srgbClr val="231F20"/>
                          </a:solidFill>
                          <a:latin typeface="Tw Cen MT" pitchFamily="34" charset="0"/>
                          <a:cs typeface="Arial" pitchFamily="34" charset="0"/>
                        </a:rPr>
                        <a:t>Directory of trained professionals published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4" name="Table 3">
            <a:extLst>
              <a:ext uri="{FF2B5EF4-FFF2-40B4-BE49-F238E27FC236}">
                <a16:creationId xmlns:a16="http://schemas.microsoft.com/office/drawing/2014/main" id="{4AAA1432-8D13-354D-A256-E2F24473F505}"/>
              </a:ext>
            </a:extLst>
          </p:cNvPr>
          <p:cNvGraphicFramePr>
            <a:graphicFrameLocks noGrp="1"/>
          </p:cNvGraphicFramePr>
          <p:nvPr>
            <p:extLst>
              <p:ext uri="{D42A27DB-BD31-4B8C-83A1-F6EECF244321}">
                <p14:modId xmlns:p14="http://schemas.microsoft.com/office/powerpoint/2010/main" val="3249808510"/>
              </p:ext>
            </p:extLst>
          </p:nvPr>
        </p:nvGraphicFramePr>
        <p:xfrm>
          <a:off x="216617" y="5760662"/>
          <a:ext cx="4541650" cy="1397000"/>
        </p:xfrm>
        <a:graphic>
          <a:graphicData uri="http://schemas.openxmlformats.org/drawingml/2006/table">
            <a:tbl>
              <a:tblPr firstRow="1" bandRow="1">
                <a:tableStyleId>{5C22544A-7EE6-4342-B048-85BDC9FD1C3A}</a:tableStyleId>
              </a:tblPr>
              <a:tblGrid>
                <a:gridCol w="618761">
                  <a:extLst>
                    <a:ext uri="{9D8B030D-6E8A-4147-A177-3AD203B41FA5}">
                      <a16:colId xmlns:a16="http://schemas.microsoft.com/office/drawing/2014/main" val="4132398415"/>
                    </a:ext>
                  </a:extLst>
                </a:gridCol>
                <a:gridCol w="1197899">
                  <a:extLst>
                    <a:ext uri="{9D8B030D-6E8A-4147-A177-3AD203B41FA5}">
                      <a16:colId xmlns:a16="http://schemas.microsoft.com/office/drawing/2014/main" val="2632448743"/>
                    </a:ext>
                  </a:extLst>
                </a:gridCol>
                <a:gridCol w="908330">
                  <a:extLst>
                    <a:ext uri="{9D8B030D-6E8A-4147-A177-3AD203B41FA5}">
                      <a16:colId xmlns:a16="http://schemas.microsoft.com/office/drawing/2014/main" val="3611496360"/>
                    </a:ext>
                  </a:extLst>
                </a:gridCol>
                <a:gridCol w="908330">
                  <a:extLst>
                    <a:ext uri="{9D8B030D-6E8A-4147-A177-3AD203B41FA5}">
                      <a16:colId xmlns:a16="http://schemas.microsoft.com/office/drawing/2014/main" val="2207713607"/>
                    </a:ext>
                  </a:extLst>
                </a:gridCol>
                <a:gridCol w="908330">
                  <a:extLst>
                    <a:ext uri="{9D8B030D-6E8A-4147-A177-3AD203B41FA5}">
                      <a16:colId xmlns:a16="http://schemas.microsoft.com/office/drawing/2014/main" val="2289528969"/>
                    </a:ext>
                  </a:extLst>
                </a:gridCol>
              </a:tblGrid>
              <a:tr h="215900">
                <a:tc>
                  <a:txBody>
                    <a:bodyPr/>
                    <a:lstStyle/>
                    <a:p>
                      <a:pPr algn="ctr" rtl="0" fontAlgn="ctr"/>
                      <a:r>
                        <a:rPr lang="en-MY" sz="800" u="none" strike="noStrike">
                          <a:effectLst/>
                        </a:rPr>
                        <a:t>NO</a:t>
                      </a:r>
                      <a:endParaRPr lang="en-MY" sz="800" b="1" i="0" u="none" strike="noStrike">
                        <a:solidFill>
                          <a:srgbClr val="FFFFFF"/>
                        </a:solidFill>
                        <a:effectLst/>
                        <a:latin typeface="Tw Cen MT" panose="020B0602020104020603" pitchFamily="34" charset="77"/>
                      </a:endParaRPr>
                    </a:p>
                  </a:txBody>
                  <a:tcPr marL="9525" marR="9525" marT="9525" marB="0" anchor="ctr"/>
                </a:tc>
                <a:tc>
                  <a:txBody>
                    <a:bodyPr/>
                    <a:lstStyle/>
                    <a:p>
                      <a:pPr algn="ctr" rtl="0" fontAlgn="ctr"/>
                      <a:r>
                        <a:rPr lang="en-MY" sz="800" u="none" strike="noStrike">
                          <a:effectLst/>
                        </a:rPr>
                        <a:t>qq</a:t>
                      </a:r>
                      <a:endParaRPr lang="en-MY" sz="800" b="1" i="0" u="none" strike="noStrike">
                        <a:solidFill>
                          <a:srgbClr val="FFFFFF"/>
                        </a:solidFill>
                        <a:effectLst/>
                        <a:latin typeface="Tw Cen MT" panose="020B0602020104020603" pitchFamily="34" charset="77"/>
                      </a:endParaRPr>
                    </a:p>
                  </a:txBody>
                  <a:tcPr marL="9525" marR="9525" marT="9525" marB="0" anchor="ctr"/>
                </a:tc>
                <a:tc>
                  <a:txBody>
                    <a:bodyPr/>
                    <a:lstStyle/>
                    <a:p>
                      <a:pPr algn="ctr" rtl="0" fontAlgn="ctr"/>
                      <a:r>
                        <a:rPr lang="en-MY" sz="750" u="none" strike="noStrike" dirty="0">
                          <a:effectLst/>
                        </a:rPr>
                        <a:t>2016</a:t>
                      </a:r>
                      <a:endParaRPr lang="en-MY" sz="750" b="1" i="0" u="none" strike="noStrike" dirty="0">
                        <a:solidFill>
                          <a:srgbClr val="FFFFFF"/>
                        </a:solidFill>
                        <a:effectLst/>
                        <a:latin typeface="Tw Cen MT" panose="020B0602020104020603" pitchFamily="34" charset="77"/>
                      </a:endParaRPr>
                    </a:p>
                  </a:txBody>
                  <a:tcPr marL="9525" marR="9525" marT="9525" marB="0" anchor="ctr"/>
                </a:tc>
                <a:tc>
                  <a:txBody>
                    <a:bodyPr/>
                    <a:lstStyle/>
                    <a:p>
                      <a:pPr algn="ctr" rtl="0" fontAlgn="ctr"/>
                      <a:r>
                        <a:rPr lang="en-MY" sz="750" u="none" strike="noStrike" dirty="0">
                          <a:effectLst/>
                        </a:rPr>
                        <a:t>2017</a:t>
                      </a:r>
                      <a:endParaRPr lang="en-MY" sz="750" b="1" i="0" u="none" strike="noStrike" dirty="0">
                        <a:solidFill>
                          <a:srgbClr val="FFFFFF"/>
                        </a:solidFill>
                        <a:effectLst/>
                        <a:latin typeface="Tw Cen MT" panose="020B0602020104020603" pitchFamily="34" charset="77"/>
                      </a:endParaRPr>
                    </a:p>
                  </a:txBody>
                  <a:tcPr marL="9525" marR="9525" marT="9525" marB="0" anchor="ctr"/>
                </a:tc>
                <a:tc>
                  <a:txBody>
                    <a:bodyPr/>
                    <a:lstStyle/>
                    <a:p>
                      <a:pPr algn="ctr" rtl="0" fontAlgn="ctr"/>
                      <a:r>
                        <a:rPr lang="en-MY" sz="750" u="none" strike="noStrike">
                          <a:effectLst/>
                        </a:rPr>
                        <a:t>2018 (Q3)</a:t>
                      </a:r>
                      <a:endParaRPr lang="en-MY" sz="750" b="1" i="0" u="none" strike="noStrike">
                        <a:solidFill>
                          <a:srgbClr val="FFFFFF"/>
                        </a:solidFill>
                        <a:effectLst/>
                        <a:latin typeface="Tw Cen MT" panose="020B0602020104020603" pitchFamily="34" charset="77"/>
                      </a:endParaRPr>
                    </a:p>
                  </a:txBody>
                  <a:tcPr marL="9525" marR="9525" marT="9525" marB="0" anchor="ctr"/>
                </a:tc>
                <a:extLst>
                  <a:ext uri="{0D108BD9-81ED-4DB2-BD59-A6C34878D82A}">
                    <a16:rowId xmlns:a16="http://schemas.microsoft.com/office/drawing/2014/main" val="2608694230"/>
                  </a:ext>
                </a:extLst>
              </a:tr>
              <a:tr h="215900">
                <a:tc>
                  <a:txBody>
                    <a:bodyPr/>
                    <a:lstStyle/>
                    <a:p>
                      <a:pPr algn="ctr" rtl="0" fontAlgn="ctr"/>
                      <a:r>
                        <a:rPr lang="en-MY" sz="800" u="none" strike="noStrike">
                          <a:effectLst/>
                        </a:rPr>
                        <a:t>1</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MY" sz="800" u="none" strike="noStrike">
                          <a:effectLst/>
                        </a:rPr>
                        <a:t>Architect</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46</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dirty="0">
                          <a:effectLst/>
                        </a:rPr>
                        <a:t>264</a:t>
                      </a:r>
                      <a:endParaRPr lang="en-MY" sz="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algn="ctr" defTabSz="685800" rtl="0" eaLnBrk="1" fontAlgn="ctr" latinLnBrk="0" hangingPunct="1"/>
                      <a:r>
                        <a:rPr lang="en-MY" sz="800" u="none" strike="noStrike" kern="1200" dirty="0">
                          <a:solidFill>
                            <a:schemeClr val="dk1"/>
                          </a:solidFill>
                          <a:effectLst/>
                          <a:latin typeface="+mn-lt"/>
                          <a:ea typeface="+mn-ea"/>
                          <a:cs typeface="+mn-cs"/>
                        </a:rPr>
                        <a:t>323</a:t>
                      </a:r>
                    </a:p>
                  </a:txBody>
                  <a:tcPr marL="9525" marR="9525" marT="9525" marB="0" anchor="b"/>
                </a:tc>
                <a:extLst>
                  <a:ext uri="{0D108BD9-81ED-4DB2-BD59-A6C34878D82A}">
                    <a16:rowId xmlns:a16="http://schemas.microsoft.com/office/drawing/2014/main" val="1599811133"/>
                  </a:ext>
                </a:extLst>
              </a:tr>
              <a:tr h="215900">
                <a:tc>
                  <a:txBody>
                    <a:bodyPr/>
                    <a:lstStyle/>
                    <a:p>
                      <a:pPr algn="ctr" rtl="0" fontAlgn="ctr"/>
                      <a:r>
                        <a:rPr lang="en-MY" sz="800" u="none" strike="noStrike">
                          <a:effectLst/>
                        </a:rPr>
                        <a:t>2</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MY" sz="800" u="none" strike="noStrike">
                          <a:effectLst/>
                        </a:rPr>
                        <a:t>Engineer</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201</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dirty="0">
                          <a:effectLst/>
                        </a:rPr>
                        <a:t>1128</a:t>
                      </a:r>
                      <a:endParaRPr lang="en-MY" sz="800" b="0" i="0" u="none" strike="noStrike" dirty="0">
                        <a:solidFill>
                          <a:srgbClr val="000000"/>
                        </a:solidFill>
                        <a:effectLst/>
                        <a:latin typeface="Calibri" panose="020F0502020204030204" pitchFamily="34" charset="0"/>
                      </a:endParaRPr>
                    </a:p>
                  </a:txBody>
                  <a:tcPr marL="9525" marR="9525" marT="9525" marB="0" anchor="ctr"/>
                </a:tc>
                <a:tc>
                  <a:txBody>
                    <a:bodyPr/>
                    <a:lstStyle/>
                    <a:p>
                      <a:pPr marL="0" algn="ctr" defTabSz="685800" rtl="0" eaLnBrk="1" fontAlgn="ctr" latinLnBrk="0" hangingPunct="1"/>
                      <a:r>
                        <a:rPr lang="en-MY" sz="800" u="none" strike="noStrike" kern="1200" dirty="0">
                          <a:solidFill>
                            <a:schemeClr val="dk1"/>
                          </a:solidFill>
                          <a:effectLst/>
                          <a:latin typeface="+mn-lt"/>
                          <a:ea typeface="+mn-ea"/>
                          <a:cs typeface="+mn-cs"/>
                        </a:rPr>
                        <a:t>1155</a:t>
                      </a:r>
                    </a:p>
                  </a:txBody>
                  <a:tcPr marL="9525" marR="9525" marT="9525" marB="0" anchor="b"/>
                </a:tc>
                <a:extLst>
                  <a:ext uri="{0D108BD9-81ED-4DB2-BD59-A6C34878D82A}">
                    <a16:rowId xmlns:a16="http://schemas.microsoft.com/office/drawing/2014/main" val="4235943586"/>
                  </a:ext>
                </a:extLst>
              </a:tr>
              <a:tr h="317500">
                <a:tc>
                  <a:txBody>
                    <a:bodyPr/>
                    <a:lstStyle/>
                    <a:p>
                      <a:pPr algn="ctr" rtl="0" fontAlgn="ctr"/>
                      <a:r>
                        <a:rPr lang="en-MY" sz="800" u="none" strike="noStrike">
                          <a:effectLst/>
                        </a:rPr>
                        <a:t>3</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MY" sz="800" u="none" strike="noStrike">
                          <a:effectLst/>
                        </a:rPr>
                        <a:t>Quantity Surveyor</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109</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u="none" strike="noStrike">
                          <a:effectLst/>
                        </a:rPr>
                        <a:t>321</a:t>
                      </a:r>
                      <a:endParaRPr lang="en-MY" sz="800" b="0" i="0" u="none" strike="noStrike">
                        <a:solidFill>
                          <a:srgbClr val="000000"/>
                        </a:solidFill>
                        <a:effectLst/>
                        <a:latin typeface="Calibri" panose="020F0502020204030204" pitchFamily="34" charset="0"/>
                      </a:endParaRPr>
                    </a:p>
                  </a:txBody>
                  <a:tcPr marL="9525" marR="9525" marT="9525" marB="0" anchor="ctr"/>
                </a:tc>
                <a:tc>
                  <a:txBody>
                    <a:bodyPr/>
                    <a:lstStyle/>
                    <a:p>
                      <a:pPr marL="0" algn="ctr" defTabSz="685800" rtl="0" eaLnBrk="1" fontAlgn="ctr" latinLnBrk="0" hangingPunct="1"/>
                      <a:r>
                        <a:rPr lang="en-MY" sz="800" u="none" strike="noStrike" kern="1200" dirty="0">
                          <a:solidFill>
                            <a:schemeClr val="dk1"/>
                          </a:solidFill>
                          <a:effectLst/>
                          <a:latin typeface="+mn-lt"/>
                          <a:ea typeface="+mn-ea"/>
                          <a:cs typeface="+mn-cs"/>
                        </a:rPr>
                        <a:t>351</a:t>
                      </a:r>
                    </a:p>
                  </a:txBody>
                  <a:tcPr marL="9525" marR="9525" marT="9525" marB="0" anchor="b"/>
                </a:tc>
                <a:extLst>
                  <a:ext uri="{0D108BD9-81ED-4DB2-BD59-A6C34878D82A}">
                    <a16:rowId xmlns:a16="http://schemas.microsoft.com/office/drawing/2014/main" val="2485116782"/>
                  </a:ext>
                </a:extLst>
              </a:tr>
              <a:tr h="215900">
                <a:tc gridSpan="2">
                  <a:txBody>
                    <a:bodyPr/>
                    <a:lstStyle/>
                    <a:p>
                      <a:pPr algn="r" rtl="0" fontAlgn="ctr"/>
                      <a:r>
                        <a:rPr lang="en-MY" sz="800" u="none" strike="noStrike">
                          <a:effectLst/>
                        </a:rPr>
                        <a:t>SUB TOTAL:</a:t>
                      </a:r>
                      <a:endParaRPr lang="en-MY" sz="800" b="1"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a:txBody>
                    <a:bodyPr/>
                    <a:lstStyle/>
                    <a:p>
                      <a:pPr algn="ctr" rtl="0" fontAlgn="ctr"/>
                      <a:r>
                        <a:rPr lang="en-MY" sz="800" b="1" u="none" strike="noStrike">
                          <a:effectLst/>
                        </a:rPr>
                        <a:t>356</a:t>
                      </a:r>
                      <a:endParaRPr lang="en-MY" sz="800" b="1"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MY" sz="800" b="1" u="none" strike="noStrike" dirty="0">
                          <a:effectLst/>
                        </a:rPr>
                        <a:t>1713</a:t>
                      </a:r>
                      <a:endParaRPr lang="en-MY" sz="800" b="1" i="0" u="none" strike="noStrike" dirty="0">
                        <a:solidFill>
                          <a:srgbClr val="000000"/>
                        </a:solidFill>
                        <a:effectLst/>
                        <a:latin typeface="Calibri" panose="020F0502020204030204" pitchFamily="34" charset="0"/>
                      </a:endParaRPr>
                    </a:p>
                  </a:txBody>
                  <a:tcPr marL="9525" marR="9525" marT="9525" marB="0" anchor="ctr"/>
                </a:tc>
                <a:tc>
                  <a:txBody>
                    <a:bodyPr/>
                    <a:lstStyle/>
                    <a:p>
                      <a:pPr marL="0" algn="ctr" defTabSz="685800" rtl="0" eaLnBrk="1" fontAlgn="ctr" latinLnBrk="0" hangingPunct="1"/>
                      <a:r>
                        <a:rPr lang="en-MY" sz="800" b="1" u="none" strike="noStrike" kern="1200" dirty="0">
                          <a:solidFill>
                            <a:schemeClr val="dk1"/>
                          </a:solidFill>
                          <a:effectLst/>
                          <a:latin typeface="+mn-lt"/>
                          <a:ea typeface="+mn-ea"/>
                          <a:cs typeface="+mn-cs"/>
                        </a:rPr>
                        <a:t>1,829</a:t>
                      </a:r>
                    </a:p>
                  </a:txBody>
                  <a:tcPr marL="9525" marR="9525" marT="9525" marB="0" anchor="b"/>
                </a:tc>
                <a:extLst>
                  <a:ext uri="{0D108BD9-81ED-4DB2-BD59-A6C34878D82A}">
                    <a16:rowId xmlns:a16="http://schemas.microsoft.com/office/drawing/2014/main" val="3406917752"/>
                  </a:ext>
                </a:extLst>
              </a:tr>
              <a:tr h="215900">
                <a:tc gridSpan="2">
                  <a:txBody>
                    <a:bodyPr/>
                    <a:lstStyle/>
                    <a:p>
                      <a:pPr algn="r" rtl="0" fontAlgn="ctr"/>
                      <a:r>
                        <a:rPr lang="en-MY" sz="800" u="none" strike="noStrike">
                          <a:effectLst/>
                        </a:rPr>
                        <a:t>TOTAL</a:t>
                      </a:r>
                      <a:endParaRPr lang="en-MY" sz="800" b="1"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gridSpan="3">
                  <a:txBody>
                    <a:bodyPr/>
                    <a:lstStyle/>
                    <a:p>
                      <a:pPr algn="ctr" rtl="0" fontAlgn="ctr"/>
                      <a:r>
                        <a:rPr lang="en-MY" sz="800" b="1" u="none" strike="noStrike" dirty="0">
                          <a:effectLst/>
                        </a:rPr>
                        <a:t>3,898</a:t>
                      </a:r>
                      <a:endParaRPr lang="en-MY" sz="8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36890715"/>
                  </a:ext>
                </a:extLst>
              </a:tr>
            </a:tbl>
          </a:graphicData>
        </a:graphic>
      </p:graphicFrame>
    </p:spTree>
    <p:extLst>
      <p:ext uri="{BB962C8B-B14F-4D97-AF65-F5344CB8AC3E}">
        <p14:creationId xmlns:p14="http://schemas.microsoft.com/office/powerpoint/2010/main" val="28672139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2903</TotalTime>
  <Words>4089</Words>
  <Application>Microsoft Office PowerPoint</Application>
  <PresentationFormat>A4 Paper (210x297 mm)</PresentationFormat>
  <Paragraphs>650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Nazir</dc:creator>
  <cp:lastModifiedBy>cidb hq</cp:lastModifiedBy>
  <cp:revision>250</cp:revision>
  <cp:lastPrinted>2018-11-16T02:50:42Z</cp:lastPrinted>
  <dcterms:created xsi:type="dcterms:W3CDTF">2017-12-19T05:02:18Z</dcterms:created>
  <dcterms:modified xsi:type="dcterms:W3CDTF">2018-12-31T00:22:10Z</dcterms:modified>
</cp:coreProperties>
</file>