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49" r:id="rId2"/>
    <p:sldId id="350" r:id="rId3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660066"/>
    <a:srgbClr val="CCFFFF"/>
    <a:srgbClr val="99FFCC"/>
    <a:srgbClr val="00FFFF"/>
    <a:srgbClr val="33CCCC"/>
    <a:srgbClr val="009999"/>
    <a:srgbClr val="008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792" y="3780"/>
      </p:cViewPr>
      <p:guideLst>
        <p:guide orient="horz" pos="3120"/>
        <p:guide pos="2160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64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4CAC4-1839-46B7-9C84-EB72FF3FE7CB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092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17" y="4783965"/>
            <a:ext cx="5445169" cy="39129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64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E639-514B-4374-9596-F1BD26317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904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843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838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241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726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26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281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9604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470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6670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776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DCD-F0B0-4023-B01F-2161B4D109FB}" type="datetimeFigureOut">
              <a:rPr lang="ms-MY" smtClean="0"/>
              <a:pPr/>
              <a:t>27/11/2018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471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4934722"/>
            <a:ext cx="6857999" cy="4823793"/>
          </a:xfrm>
          <a:prstGeom prst="rect">
            <a:avLst/>
          </a:prstGeom>
          <a:noFill/>
          <a:ln w="190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18524"/>
              </p:ext>
            </p:extLst>
          </p:nvPr>
        </p:nvGraphicFramePr>
        <p:xfrm>
          <a:off x="-1" y="356401"/>
          <a:ext cx="477402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020">
                  <a:extLst>
                    <a:ext uri="{9D8B030D-6E8A-4147-A177-3AD203B41FA5}">
                      <a16:colId xmlns:a16="http://schemas.microsoft.com/office/drawing/2014/main" xmlns="" val="2880578049"/>
                    </a:ext>
                  </a:extLst>
                </a:gridCol>
              </a:tblGrid>
              <a:tr h="309775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KPI DESCRIPTION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100% achievements of all supporting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programmes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 for CITP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i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)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15,000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construction workers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year 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639380"/>
                  </a:ext>
                </a:extLst>
              </a:tr>
              <a:tr h="869752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STRATEGY OBJECTIVE / INITIATIVES</a:t>
                      </a:r>
                    </a:p>
                    <a:p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S12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– Ensure excellent delivery by subsidiary companies to fullfil CIDB functions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endParaRPr lang="ms-MY" sz="1000" b="1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S12b – Ensure management and distribution of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construction workers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/>
                      </a:endParaRPr>
                    </a:p>
                    <a:p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451171"/>
                  </a:ext>
                </a:extLst>
              </a:tr>
              <a:tr h="190631">
                <a:tc>
                  <a:txBody>
                    <a:bodyPr/>
                    <a:lstStyle/>
                    <a:p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4995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66091" y="31807"/>
            <a:ext cx="4681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660066"/>
                </a:solidFill>
                <a:latin typeface="Tw Cen MT" panose="020B0602020104020603" pitchFamily="34" charset="0"/>
              </a:rPr>
              <a:t>SERVICE EXCELLENCE</a:t>
            </a:r>
            <a:endParaRPr lang="ms-MY" sz="14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927" y="-14943"/>
            <a:ext cx="205207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S12-050</a:t>
            </a:r>
            <a:endParaRPr lang="ms-MY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68747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3" name="Straight Connector 22"/>
          <p:cNvCxnSpPr>
            <a:stCxn id="3" idx="2"/>
            <a:endCxn id="3" idx="0"/>
          </p:cNvCxnSpPr>
          <p:nvPr/>
        </p:nvCxnSpPr>
        <p:spPr>
          <a:xfrm flipV="1">
            <a:off x="3429001" y="4934722"/>
            <a:ext cx="0" cy="482379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378" y="4944056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33110"/>
              </p:ext>
            </p:extLst>
          </p:nvPr>
        </p:nvGraphicFramePr>
        <p:xfrm>
          <a:off x="4776716" y="409343"/>
          <a:ext cx="207067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675">
                  <a:extLst>
                    <a:ext uri="{9D8B030D-6E8A-4147-A177-3AD203B41FA5}">
                      <a16:colId xmlns:a16="http://schemas.microsoft.com/office/drawing/2014/main" xmlns="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INITIATIVE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En. Megat Kamil Azmi Rus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Kamarani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Rafik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Rajis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(CEO)</a:t>
                      </a:r>
                      <a:endParaRPr lang="en-MY" sz="1000" b="0" dirty="0">
                        <a:solidFill>
                          <a:srgbClr val="000000"/>
                        </a:solidFill>
                        <a:latin typeface="Tw Cen M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</a:p>
                    <a:p>
                      <a:pPr algn="r"/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Puan marziyah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sz="1000" dirty="0" smtClean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39633"/>
              </p:ext>
            </p:extLst>
          </p:nvPr>
        </p:nvGraphicFramePr>
        <p:xfrm>
          <a:off x="0" y="2105025"/>
          <a:ext cx="6858001" cy="2796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67">
                  <a:extLst>
                    <a:ext uri="{9D8B030D-6E8A-4147-A177-3AD203B41FA5}">
                      <a16:colId xmlns:a16="http://schemas.microsoft.com/office/drawing/2014/main" xmlns="" val="3372148144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xmlns="" val="1488282555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xmlns="" val="1957881839"/>
                    </a:ext>
                  </a:extLst>
                </a:gridCol>
                <a:gridCol w="1404236">
                  <a:extLst>
                    <a:ext uri="{9D8B030D-6E8A-4147-A177-3AD203B41FA5}">
                      <a16:colId xmlns:a16="http://schemas.microsoft.com/office/drawing/2014/main" xmlns="" val="384475541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xmlns="" val="2651054228"/>
                    </a:ext>
                  </a:extLst>
                </a:gridCol>
                <a:gridCol w="485563">
                  <a:extLst>
                    <a:ext uri="{9D8B030D-6E8A-4147-A177-3AD203B41FA5}">
                      <a16:colId xmlns:a16="http://schemas.microsoft.com/office/drawing/2014/main" xmlns="" val="1969101059"/>
                    </a:ext>
                  </a:extLst>
                </a:gridCol>
                <a:gridCol w="1415003">
                  <a:extLst>
                    <a:ext uri="{9D8B030D-6E8A-4147-A177-3AD203B41FA5}">
                      <a16:colId xmlns:a16="http://schemas.microsoft.com/office/drawing/2014/main" xmlns="" val="3666211108"/>
                    </a:ext>
                  </a:extLst>
                </a:gridCol>
                <a:gridCol w="406119">
                  <a:extLst>
                    <a:ext uri="{9D8B030D-6E8A-4147-A177-3AD203B41FA5}">
                      <a16:colId xmlns:a16="http://schemas.microsoft.com/office/drawing/2014/main" xmlns="" val="100555289"/>
                    </a:ext>
                  </a:extLst>
                </a:gridCol>
                <a:gridCol w="475836">
                  <a:extLst>
                    <a:ext uri="{9D8B030D-6E8A-4147-A177-3AD203B41FA5}">
                      <a16:colId xmlns:a16="http://schemas.microsoft.com/office/drawing/2014/main" xmlns="" val="634754406"/>
                    </a:ext>
                  </a:extLst>
                </a:gridCol>
              </a:tblGrid>
              <a:tr h="382890"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40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6563032"/>
                  </a:ext>
                </a:extLst>
              </a:tr>
              <a:tr h="2413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1250 construction workers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</a:t>
                      </a:r>
                      <a:endParaRPr lang="en-US" sz="700" b="1" baseline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quarter</a:t>
                      </a:r>
                      <a:endParaRPr kumimoji="0" lang="ms-MY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1250 construction workers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quarter</a:t>
                      </a:r>
                      <a:endParaRPr kumimoji="0" lang="ms-MY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1250 construction workers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quarter</a:t>
                      </a:r>
                      <a:endParaRPr kumimoji="0" lang="ms-MY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832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60377"/>
              </p:ext>
            </p:extLst>
          </p:nvPr>
        </p:nvGraphicFramePr>
        <p:xfrm>
          <a:off x="96251" y="5255430"/>
          <a:ext cx="3252022" cy="14173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71308">
                  <a:extLst>
                    <a:ext uri="{9D8B030D-6E8A-4147-A177-3AD203B41FA5}">
                      <a16:colId xmlns:a16="http://schemas.microsoft.com/office/drawing/2014/main" xmlns="" val="2373778049"/>
                    </a:ext>
                  </a:extLst>
                </a:gridCol>
                <a:gridCol w="829142">
                  <a:extLst>
                    <a:ext uri="{9D8B030D-6E8A-4147-A177-3AD203B41FA5}">
                      <a16:colId xmlns:a16="http://schemas.microsoft.com/office/drawing/2014/main" xmlns="" val="3082846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710919547"/>
                    </a:ext>
                  </a:extLst>
                </a:gridCol>
                <a:gridCol w="1037172">
                  <a:extLst>
                    <a:ext uri="{9D8B030D-6E8A-4147-A177-3AD203B41FA5}">
                      <a16:colId xmlns:a16="http://schemas.microsoft.com/office/drawing/2014/main" xmlns="" val="2435202706"/>
                    </a:ext>
                  </a:extLst>
                </a:gridCol>
              </a:tblGrid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2018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 No.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 %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Achievement %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478237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3,750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1541229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3,750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8129921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3,750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05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CUMMULATIVE %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207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0111" y="6778316"/>
            <a:ext cx="310948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 smtClean="0">
                <a:latin typeface="Tw Cen MT" panose="020B0602020104020603" pitchFamily="34" charset="0"/>
              </a:rPr>
              <a:t>The construction workers (</a:t>
            </a:r>
            <a:r>
              <a:rPr lang="en-MY" sz="1000" dirty="0">
                <a:latin typeface="Tw Cen MT" panose="020B0602020104020603" pitchFamily="34" charset="0"/>
              </a:rPr>
              <a:t>valid work </a:t>
            </a:r>
            <a:r>
              <a:rPr lang="en-MY" sz="1000" dirty="0" smtClean="0">
                <a:latin typeface="Tw Cen MT" panose="020B0602020104020603" pitchFamily="34" charset="0"/>
              </a:rPr>
              <a:t>permit) distributed under CLAB as below: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r>
              <a:rPr lang="en-MY" sz="1000" dirty="0" smtClean="0">
                <a:latin typeface="Tw Cen MT" panose="020B0602020104020603" pitchFamily="34" charset="0"/>
              </a:rPr>
              <a:t>1</a:t>
            </a:r>
            <a:r>
              <a:rPr lang="en-MY" sz="1000" baseline="30000" dirty="0" smtClean="0">
                <a:latin typeface="Tw Cen MT" panose="020B0602020104020603" pitchFamily="34" charset="0"/>
              </a:rPr>
              <a:t>st</a:t>
            </a:r>
            <a:r>
              <a:rPr lang="en-MY" sz="1000" dirty="0" smtClean="0">
                <a:latin typeface="Tw Cen MT" panose="020B0602020104020603" pitchFamily="34" charset="0"/>
              </a:rPr>
              <a:t> Quarter 2018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January 2018    	– 1,247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February 2018  	– 1,193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March 2018      	– 1,636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Total                   	-  4,076 workers</a:t>
            </a:r>
          </a:p>
          <a:p>
            <a:endParaRPr lang="en-US" sz="1000" b="1" dirty="0">
              <a:latin typeface="Tw Cen MT" panose="020B0602020104020603" pitchFamily="34" charset="0"/>
            </a:endParaRPr>
          </a:p>
          <a:p>
            <a:r>
              <a:rPr lang="en-MY" sz="1000" dirty="0" smtClean="0">
                <a:latin typeface="Tw Cen MT" panose="020B0602020104020603" pitchFamily="34" charset="0"/>
              </a:rPr>
              <a:t>2</a:t>
            </a:r>
            <a:r>
              <a:rPr lang="en-MY" sz="1000" baseline="30000" dirty="0" smtClean="0">
                <a:latin typeface="Tw Cen MT" panose="020B0602020104020603" pitchFamily="34" charset="0"/>
              </a:rPr>
              <a:t>nd</a:t>
            </a:r>
            <a:r>
              <a:rPr lang="en-MY" sz="1000" dirty="0" smtClean="0">
                <a:latin typeface="Tw Cen MT" panose="020B0602020104020603" pitchFamily="34" charset="0"/>
              </a:rPr>
              <a:t> </a:t>
            </a:r>
            <a:r>
              <a:rPr lang="en-MY" sz="1000" dirty="0">
                <a:latin typeface="Tw Cen MT" panose="020B0602020104020603" pitchFamily="34" charset="0"/>
              </a:rPr>
              <a:t>Quarter 2018 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April </a:t>
            </a:r>
            <a:r>
              <a:rPr lang="en-MY" sz="1000" dirty="0">
                <a:latin typeface="Tw Cen MT" panose="020B0602020104020603" pitchFamily="34" charset="0"/>
              </a:rPr>
              <a:t>2018    	– </a:t>
            </a:r>
            <a:r>
              <a:rPr lang="en-MY" sz="1000" dirty="0" smtClean="0">
                <a:latin typeface="Tw Cen MT" panose="020B0602020104020603" pitchFamily="34" charset="0"/>
              </a:rPr>
              <a:t>1,238 </a:t>
            </a:r>
            <a:r>
              <a:rPr lang="en-MY" sz="1000" dirty="0">
                <a:latin typeface="Tw Cen MT" panose="020B0602020104020603" pitchFamily="34" charset="0"/>
              </a:rPr>
              <a:t>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May </a:t>
            </a:r>
            <a:r>
              <a:rPr lang="en-MY" sz="1000" dirty="0">
                <a:latin typeface="Tw Cen MT" panose="020B0602020104020603" pitchFamily="34" charset="0"/>
              </a:rPr>
              <a:t>2018 </a:t>
            </a:r>
            <a:r>
              <a:rPr lang="en-MY" sz="1000" dirty="0" smtClean="0">
                <a:latin typeface="Tw Cen MT" panose="020B0602020104020603" pitchFamily="34" charset="0"/>
              </a:rPr>
              <a:t>	 </a:t>
            </a:r>
            <a:r>
              <a:rPr lang="en-MY" sz="1000" dirty="0">
                <a:latin typeface="Tw Cen MT" panose="020B0602020104020603" pitchFamily="34" charset="0"/>
              </a:rPr>
              <a:t>	– </a:t>
            </a:r>
            <a:r>
              <a:rPr lang="en-MY" sz="1000" dirty="0" smtClean="0">
                <a:latin typeface="Tw Cen MT" panose="020B0602020104020603" pitchFamily="34" charset="0"/>
              </a:rPr>
              <a:t>1,028 </a:t>
            </a:r>
            <a:r>
              <a:rPr lang="en-MY" sz="1000" dirty="0">
                <a:latin typeface="Tw Cen MT" panose="020B0602020104020603" pitchFamily="34" charset="0"/>
              </a:rPr>
              <a:t>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June </a:t>
            </a:r>
            <a:r>
              <a:rPr lang="en-MY" sz="1000" dirty="0">
                <a:latin typeface="Tw Cen MT" panose="020B0602020104020603" pitchFamily="34" charset="0"/>
              </a:rPr>
              <a:t>2018      	– </a:t>
            </a:r>
            <a:r>
              <a:rPr lang="en-MY" sz="1000" dirty="0" smtClean="0">
                <a:latin typeface="Tw Cen MT" panose="020B0602020104020603" pitchFamily="34" charset="0"/>
              </a:rPr>
              <a:t>   773 </a:t>
            </a:r>
            <a:r>
              <a:rPr lang="en-MY" sz="1000" dirty="0">
                <a:latin typeface="Tw Cen MT" panose="020B0602020104020603" pitchFamily="34" charset="0"/>
              </a:rPr>
              <a:t>workers</a:t>
            </a:r>
          </a:p>
          <a:p>
            <a:r>
              <a:rPr lang="en-MY" sz="1000" b="1" dirty="0">
                <a:latin typeface="Tw Cen MT" panose="020B0602020104020603" pitchFamily="34" charset="0"/>
              </a:rPr>
              <a:t>         Total                   	-  </a:t>
            </a:r>
            <a:r>
              <a:rPr lang="en-MY" sz="1000" b="1" dirty="0" smtClean="0">
                <a:latin typeface="Tw Cen MT" panose="020B0602020104020603" pitchFamily="34" charset="0"/>
              </a:rPr>
              <a:t>3,039 </a:t>
            </a:r>
            <a:r>
              <a:rPr lang="en-MY" sz="1000" b="1" dirty="0">
                <a:latin typeface="Tw Cen MT" panose="020B0602020104020603" pitchFamily="34" charset="0"/>
              </a:rPr>
              <a:t>workers</a:t>
            </a:r>
          </a:p>
          <a:p>
            <a:endParaRPr lang="en-MY" sz="1000" b="1" dirty="0">
              <a:latin typeface="Tw Cen MT" panose="020B06020201040206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19710" y="5372244"/>
            <a:ext cx="3109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 smtClean="0">
                <a:latin typeface="Tw Cen MT" panose="020B0602020104020603" pitchFamily="34" charset="0"/>
              </a:rPr>
              <a:t>3</a:t>
            </a:r>
            <a:r>
              <a:rPr lang="en-MY" sz="1000" baseline="30000" dirty="0" smtClean="0">
                <a:latin typeface="Tw Cen MT" panose="020B0602020104020603" pitchFamily="34" charset="0"/>
              </a:rPr>
              <a:t>rd</a:t>
            </a:r>
            <a:r>
              <a:rPr lang="en-MY" sz="1000" dirty="0" smtClean="0">
                <a:latin typeface="Tw Cen MT" panose="020B0602020104020603" pitchFamily="34" charset="0"/>
              </a:rPr>
              <a:t> Quarter 2018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July 2018    	– 1,507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August 2018  	– 1,244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September 2018      	– 1,131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Total                   	-  3,882 workers</a:t>
            </a:r>
          </a:p>
          <a:p>
            <a:endParaRPr lang="en-MY" sz="1000" b="1" dirty="0">
              <a:latin typeface="Tw Cen MT" panose="020B0602020104020603" pitchFamily="34" charset="0"/>
            </a:endParaRPr>
          </a:p>
          <a:p>
            <a:endParaRPr lang="en-MY" sz="1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4934722"/>
            <a:ext cx="6857999" cy="4823793"/>
          </a:xfrm>
          <a:prstGeom prst="rect">
            <a:avLst/>
          </a:prstGeom>
          <a:noFill/>
          <a:ln w="190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96590"/>
              </p:ext>
            </p:extLst>
          </p:nvPr>
        </p:nvGraphicFramePr>
        <p:xfrm>
          <a:off x="-1" y="356401"/>
          <a:ext cx="477402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020">
                  <a:extLst>
                    <a:ext uri="{9D8B030D-6E8A-4147-A177-3AD203B41FA5}">
                      <a16:colId xmlns:a16="http://schemas.microsoft.com/office/drawing/2014/main" xmlns="" val="2880578049"/>
                    </a:ext>
                  </a:extLst>
                </a:gridCol>
              </a:tblGrid>
              <a:tr h="309775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KPI DESCRIPTION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100% achievements of all supporting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programmes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 for CITP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ii) 9,600 workers placed at CLAB CLQ starting 2018</a:t>
                      </a:r>
                      <a:endParaRPr lang="en-MY" sz="1000" b="0" kern="1200" dirty="0">
                        <a:solidFill>
                          <a:schemeClr val="tx1"/>
                        </a:solidFill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639380"/>
                  </a:ext>
                </a:extLst>
              </a:tr>
              <a:tr h="869752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STRATEGY OBJECTIVE / INITIATIVES</a:t>
                      </a:r>
                    </a:p>
                    <a:p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S12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– Ensure excellent delivery by subsidiary companies to fullfil CIDB functions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endParaRPr lang="ms-MY" sz="1000" b="1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S12b – Ensure management and distribution of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construction workers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/>
                      </a:endParaRPr>
                    </a:p>
                    <a:p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451171"/>
                  </a:ext>
                </a:extLst>
              </a:tr>
              <a:tr h="190631">
                <a:tc>
                  <a:txBody>
                    <a:bodyPr/>
                    <a:lstStyle/>
                    <a:p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4995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66091" y="31807"/>
            <a:ext cx="4681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660066"/>
                </a:solidFill>
                <a:latin typeface="Tw Cen MT" panose="020B0602020104020603" pitchFamily="34" charset="0"/>
              </a:rPr>
              <a:t>SERVICE EXCELLENCE</a:t>
            </a:r>
            <a:endParaRPr lang="ms-MY" sz="14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927" y="-14943"/>
            <a:ext cx="205207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000" b="1" smtClean="0">
                <a:solidFill>
                  <a:schemeClr val="bg1"/>
                </a:solidFill>
                <a:latin typeface="Tw Cen MT" panose="020B0602020104020603" pitchFamily="34" charset="0"/>
              </a:rPr>
              <a:t>KPI S12-051</a:t>
            </a:r>
            <a:endParaRPr lang="ms-MY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68747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3" name="Straight Connector 22"/>
          <p:cNvCxnSpPr>
            <a:stCxn id="3" idx="2"/>
            <a:endCxn id="3" idx="0"/>
          </p:cNvCxnSpPr>
          <p:nvPr/>
        </p:nvCxnSpPr>
        <p:spPr>
          <a:xfrm flipV="1">
            <a:off x="3429001" y="4934722"/>
            <a:ext cx="0" cy="482379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378" y="4944056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04003"/>
              </p:ext>
            </p:extLst>
          </p:nvPr>
        </p:nvGraphicFramePr>
        <p:xfrm>
          <a:off x="4776716" y="409343"/>
          <a:ext cx="207067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675">
                  <a:extLst>
                    <a:ext uri="{9D8B030D-6E8A-4147-A177-3AD203B41FA5}">
                      <a16:colId xmlns:a16="http://schemas.microsoft.com/office/drawing/2014/main" xmlns="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INITIATIVE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En. Megat Kamil Azmi Rus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Kamarani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Rafik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Rajis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(CEO)</a:t>
                      </a:r>
                      <a:endParaRPr lang="en-MY" sz="1000" b="0" dirty="0">
                        <a:solidFill>
                          <a:srgbClr val="000000"/>
                        </a:solidFill>
                        <a:latin typeface="Tw Cen M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0" baseline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Puan marziyah</a:t>
                      </a:r>
                    </a:p>
                    <a:p>
                      <a:pPr algn="r"/>
                      <a:endParaRPr lang="ms-MY" sz="1000" b="1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sz="1000" dirty="0" smtClean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53137"/>
              </p:ext>
            </p:extLst>
          </p:nvPr>
        </p:nvGraphicFramePr>
        <p:xfrm>
          <a:off x="0" y="2105025"/>
          <a:ext cx="6858001" cy="2796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67">
                  <a:extLst>
                    <a:ext uri="{9D8B030D-6E8A-4147-A177-3AD203B41FA5}">
                      <a16:colId xmlns:a16="http://schemas.microsoft.com/office/drawing/2014/main" xmlns="" val="3372148144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xmlns="" val="1488282555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xmlns="" val="1957881839"/>
                    </a:ext>
                  </a:extLst>
                </a:gridCol>
                <a:gridCol w="1404236">
                  <a:extLst>
                    <a:ext uri="{9D8B030D-6E8A-4147-A177-3AD203B41FA5}">
                      <a16:colId xmlns:a16="http://schemas.microsoft.com/office/drawing/2014/main" xmlns="" val="384475541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xmlns="" val="2651054228"/>
                    </a:ext>
                  </a:extLst>
                </a:gridCol>
                <a:gridCol w="485563">
                  <a:extLst>
                    <a:ext uri="{9D8B030D-6E8A-4147-A177-3AD203B41FA5}">
                      <a16:colId xmlns:a16="http://schemas.microsoft.com/office/drawing/2014/main" xmlns="" val="1969101059"/>
                    </a:ext>
                  </a:extLst>
                </a:gridCol>
                <a:gridCol w="1415003">
                  <a:extLst>
                    <a:ext uri="{9D8B030D-6E8A-4147-A177-3AD203B41FA5}">
                      <a16:colId xmlns:a16="http://schemas.microsoft.com/office/drawing/2014/main" xmlns="" val="3666211108"/>
                    </a:ext>
                  </a:extLst>
                </a:gridCol>
                <a:gridCol w="406119">
                  <a:extLst>
                    <a:ext uri="{9D8B030D-6E8A-4147-A177-3AD203B41FA5}">
                      <a16:colId xmlns:a16="http://schemas.microsoft.com/office/drawing/2014/main" xmlns="" val="100555289"/>
                    </a:ext>
                  </a:extLst>
                </a:gridCol>
                <a:gridCol w="475836">
                  <a:extLst>
                    <a:ext uri="{9D8B030D-6E8A-4147-A177-3AD203B41FA5}">
                      <a16:colId xmlns:a16="http://schemas.microsoft.com/office/drawing/2014/main" xmlns="" val="634754406"/>
                    </a:ext>
                  </a:extLst>
                </a:gridCol>
              </a:tblGrid>
              <a:tr h="382890"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40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6563032"/>
                  </a:ext>
                </a:extLst>
              </a:tr>
              <a:tr h="2413763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600 </a:t>
                      </a: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800 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1,000 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832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12735"/>
              </p:ext>
            </p:extLst>
          </p:nvPr>
        </p:nvGraphicFramePr>
        <p:xfrm>
          <a:off x="95864" y="5221254"/>
          <a:ext cx="3252022" cy="14173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71308">
                  <a:extLst>
                    <a:ext uri="{9D8B030D-6E8A-4147-A177-3AD203B41FA5}">
                      <a16:colId xmlns:a16="http://schemas.microsoft.com/office/drawing/2014/main" xmlns="" val="2373778049"/>
                    </a:ext>
                  </a:extLst>
                </a:gridCol>
                <a:gridCol w="863422">
                  <a:extLst>
                    <a:ext uri="{9D8B030D-6E8A-4147-A177-3AD203B41FA5}">
                      <a16:colId xmlns:a16="http://schemas.microsoft.com/office/drawing/2014/main" xmlns="" val="2950915856"/>
                    </a:ext>
                  </a:extLst>
                </a:gridCol>
                <a:gridCol w="958645">
                  <a:extLst>
                    <a:ext uri="{9D8B030D-6E8A-4147-A177-3AD203B41FA5}">
                      <a16:colId xmlns:a16="http://schemas.microsoft.com/office/drawing/2014/main" xmlns="" val="1710919547"/>
                    </a:ext>
                  </a:extLst>
                </a:gridCol>
                <a:gridCol w="958647">
                  <a:extLst>
                    <a:ext uri="{9D8B030D-6E8A-4147-A177-3AD203B41FA5}">
                      <a16:colId xmlns:a16="http://schemas.microsoft.com/office/drawing/2014/main" xmlns="" val="2435202706"/>
                    </a:ext>
                  </a:extLst>
                </a:gridCol>
              </a:tblGrid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2018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</a:t>
                      </a:r>
                      <a:r>
                        <a:rPr lang="en-US" sz="1050" baseline="0" dirty="0" smtClean="0"/>
                        <a:t> (no.)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 (%)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Achievement %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478237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1541229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7078749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05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CUMMULATIVE %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3617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994" y="6761444"/>
            <a:ext cx="33308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 smtClean="0">
                <a:latin typeface="Tw Cen MT" panose="020B0602020104020603" pitchFamily="34" charset="0"/>
              </a:rPr>
              <a:t>Workers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smtClean="0">
                <a:latin typeface="Tw Cen MT" panose="020B0602020104020603" pitchFamily="34" charset="0"/>
              </a:rPr>
              <a:t>was placed at CLAB CLQ (including transit) as follows: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>
                <a:latin typeface="Tw Cen MT" panose="020B0602020104020603" pitchFamily="34" charset="0"/>
              </a:rPr>
              <a:t>1</a:t>
            </a:r>
            <a:r>
              <a:rPr lang="en-MY" sz="1000" baseline="30000" dirty="0">
                <a:latin typeface="Tw Cen MT" panose="020B0602020104020603" pitchFamily="34" charset="0"/>
              </a:rPr>
              <a:t>st</a:t>
            </a:r>
            <a:r>
              <a:rPr lang="en-MY" sz="1000" dirty="0">
                <a:latin typeface="Tw Cen MT" panose="020B0602020104020603" pitchFamily="34" charset="0"/>
              </a:rPr>
              <a:t> Quarter of </a:t>
            </a:r>
            <a:r>
              <a:rPr lang="en-MY" sz="1000" dirty="0" smtClean="0">
                <a:latin typeface="Tw Cen MT" panose="020B0602020104020603" pitchFamily="34" charset="0"/>
              </a:rPr>
              <a:t>2018</a:t>
            </a:r>
            <a:endParaRPr lang="en-MY" sz="1000" dirty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January 2018   	– 355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February 2018 	– 303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March 2018     	– 273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    Total                  	– 931 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 smtClean="0">
                <a:latin typeface="Tw Cen MT" panose="020B0602020104020603" pitchFamily="34" charset="0"/>
              </a:rPr>
              <a:t>2</a:t>
            </a:r>
            <a:r>
              <a:rPr lang="en-MY" sz="1000" baseline="30000" dirty="0" smtClean="0">
                <a:latin typeface="Tw Cen MT" panose="020B0602020104020603" pitchFamily="34" charset="0"/>
              </a:rPr>
              <a:t>nd</a:t>
            </a:r>
            <a:r>
              <a:rPr lang="en-MY" sz="1000" dirty="0" smtClean="0">
                <a:latin typeface="Tw Cen MT" panose="020B0602020104020603" pitchFamily="34" charset="0"/>
              </a:rPr>
              <a:t> </a:t>
            </a:r>
            <a:r>
              <a:rPr lang="en-MY" sz="1000" dirty="0">
                <a:latin typeface="Tw Cen MT" panose="020B0602020104020603" pitchFamily="34" charset="0"/>
              </a:rPr>
              <a:t>Quarter of 2018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April </a:t>
            </a:r>
            <a:r>
              <a:rPr lang="en-MY" sz="1000" dirty="0">
                <a:latin typeface="Tw Cen MT" panose="020B0602020104020603" pitchFamily="34" charset="0"/>
              </a:rPr>
              <a:t>2018   	– </a:t>
            </a:r>
            <a:r>
              <a:rPr lang="en-MY" sz="1000" dirty="0" smtClean="0">
                <a:latin typeface="Tw Cen MT" panose="020B0602020104020603" pitchFamily="34" charset="0"/>
              </a:rPr>
              <a:t>371 </a:t>
            </a:r>
            <a:r>
              <a:rPr lang="en-MY" sz="1000" dirty="0">
                <a:latin typeface="Tw Cen MT" panose="020B0602020104020603" pitchFamily="34" charset="0"/>
              </a:rPr>
              <a:t>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May </a:t>
            </a:r>
            <a:r>
              <a:rPr lang="en-MY" sz="1000" dirty="0">
                <a:latin typeface="Tw Cen MT" panose="020B0602020104020603" pitchFamily="34" charset="0"/>
              </a:rPr>
              <a:t>2018 	– </a:t>
            </a:r>
            <a:r>
              <a:rPr lang="en-MY" sz="1000" dirty="0" smtClean="0">
                <a:latin typeface="Tw Cen MT" panose="020B0602020104020603" pitchFamily="34" charset="0"/>
              </a:rPr>
              <a:t>423 </a:t>
            </a:r>
            <a:r>
              <a:rPr lang="en-MY" sz="1000" dirty="0">
                <a:latin typeface="Tw Cen MT" panose="020B0602020104020603" pitchFamily="34" charset="0"/>
              </a:rPr>
              <a:t>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June </a:t>
            </a:r>
            <a:r>
              <a:rPr lang="en-MY" sz="1000" dirty="0">
                <a:latin typeface="Tw Cen MT" panose="020B0602020104020603" pitchFamily="34" charset="0"/>
              </a:rPr>
              <a:t>2018     	– </a:t>
            </a:r>
            <a:r>
              <a:rPr lang="en-MY" sz="1000" dirty="0" smtClean="0">
                <a:latin typeface="Tw Cen MT" panose="020B0602020104020603" pitchFamily="34" charset="0"/>
              </a:rPr>
              <a:t>166 </a:t>
            </a:r>
            <a:r>
              <a:rPr lang="en-MY" sz="1000" dirty="0">
                <a:latin typeface="Tw Cen MT" panose="020B0602020104020603" pitchFamily="34" charset="0"/>
              </a:rPr>
              <a:t>workers</a:t>
            </a:r>
          </a:p>
          <a:p>
            <a:r>
              <a:rPr lang="en-MY" sz="1000" b="1" dirty="0">
                <a:latin typeface="Tw Cen MT" panose="020B0602020104020603" pitchFamily="34" charset="0"/>
              </a:rPr>
              <a:t>             Total                  	– </a:t>
            </a:r>
            <a:r>
              <a:rPr lang="en-MY" sz="1000" b="1" dirty="0" smtClean="0">
                <a:latin typeface="Tw Cen MT" panose="020B0602020104020603" pitchFamily="34" charset="0"/>
              </a:rPr>
              <a:t>960 </a:t>
            </a:r>
            <a:r>
              <a:rPr lang="en-MY" sz="1000" b="1" dirty="0">
                <a:latin typeface="Tw Cen MT" panose="020B0602020104020603" pitchFamily="34" charset="0"/>
              </a:rPr>
              <a:t>workers</a:t>
            </a:r>
          </a:p>
          <a:p>
            <a:endParaRPr lang="en-MY" sz="1000" b="1" dirty="0" smtClean="0">
              <a:latin typeface="Tw Cen MT" panose="020B0602020104020603" pitchFamily="34" charset="0"/>
            </a:endParaRPr>
          </a:p>
          <a:p>
            <a:endParaRPr lang="en-MY" sz="1600" dirty="0">
              <a:latin typeface="Tw Cen MT" panose="020B06020201040206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595" y="5348559"/>
            <a:ext cx="3192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 smtClean="0">
                <a:latin typeface="Tw Cen MT" panose="020B0602020104020603" pitchFamily="34" charset="0"/>
              </a:rPr>
              <a:t>3</a:t>
            </a:r>
            <a:r>
              <a:rPr lang="en-MY" sz="1000" baseline="30000" dirty="0" smtClean="0">
                <a:latin typeface="Tw Cen MT" panose="020B0602020104020603" pitchFamily="34" charset="0"/>
              </a:rPr>
              <a:t>rd</a:t>
            </a:r>
            <a:r>
              <a:rPr lang="en-MY" sz="1000" dirty="0" smtClean="0">
                <a:latin typeface="Tw Cen MT" panose="020B0602020104020603" pitchFamily="34" charset="0"/>
              </a:rPr>
              <a:t> </a:t>
            </a:r>
            <a:r>
              <a:rPr lang="en-MY" sz="1000" dirty="0">
                <a:latin typeface="Tw Cen MT" panose="020B0602020104020603" pitchFamily="34" charset="0"/>
              </a:rPr>
              <a:t>Quarter of </a:t>
            </a:r>
            <a:r>
              <a:rPr lang="en-MY" sz="1000" dirty="0" smtClean="0">
                <a:latin typeface="Tw Cen MT" panose="020B0602020104020603" pitchFamily="34" charset="0"/>
              </a:rPr>
              <a:t>2018</a:t>
            </a:r>
            <a:endParaRPr lang="en-MY" sz="1000" dirty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July 2018   	  – 258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August 2018 	  – 315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September 2018     – 273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    Total                  	  – 846 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endParaRPr lang="en-MY" sz="1000" b="1" dirty="0" smtClean="0">
              <a:latin typeface="Tw Cen MT" panose="020B0602020104020603" pitchFamily="34" charset="0"/>
            </a:endParaRPr>
          </a:p>
          <a:p>
            <a:endParaRPr lang="en-MY" sz="1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14177</TotalTime>
  <Words>368</Words>
  <Application>Microsoft Office PowerPoint</Application>
  <PresentationFormat>A4 Paper (210x297 mm)</PresentationFormat>
  <Paragraphs>177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Nazir</dc:creator>
  <cp:lastModifiedBy>MARDY</cp:lastModifiedBy>
  <cp:revision>447</cp:revision>
  <cp:lastPrinted>2018-08-09T03:21:35Z</cp:lastPrinted>
  <dcterms:created xsi:type="dcterms:W3CDTF">2017-12-19T05:02:18Z</dcterms:created>
  <dcterms:modified xsi:type="dcterms:W3CDTF">2018-11-27T03:13:33Z</dcterms:modified>
</cp:coreProperties>
</file>