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349" r:id="rId2"/>
  </p:sldIdLst>
  <p:sldSz cx="6858000" cy="9906000" type="A4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pos="26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CC99FF"/>
    <a:srgbClr val="660066"/>
    <a:srgbClr val="CCFFFF"/>
    <a:srgbClr val="99FFCC"/>
    <a:srgbClr val="00FFFF"/>
    <a:srgbClr val="33CCCC"/>
    <a:srgbClr val="009999"/>
    <a:srgbClr val="00808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20" d="100"/>
          <a:sy n="120" d="100"/>
        </p:scale>
        <p:origin x="-804" y="-108"/>
      </p:cViewPr>
      <p:guideLst>
        <p:guide orient="horz" pos="3120"/>
        <p:guide pos="2160"/>
        <p:guide pos="261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0083" cy="4979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641" y="1"/>
            <a:ext cx="2950083" cy="4979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4CAC4-1839-46B7-9C84-EB72FF3FE7CB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3138" y="1243013"/>
            <a:ext cx="2320925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17" y="4783965"/>
            <a:ext cx="5445169" cy="391295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1386"/>
            <a:ext cx="2950083" cy="4979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641" y="9441386"/>
            <a:ext cx="2950083" cy="4979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E639-514B-4374-9596-F1BD26317F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48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89047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78431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88387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62412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37269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7268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8281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29604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74708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66703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97764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44713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/>
          <p:cNvSpPr/>
          <p:nvPr/>
        </p:nvSpPr>
        <p:spPr>
          <a:xfrm>
            <a:off x="-151501" y="0"/>
            <a:ext cx="2320544" cy="369627"/>
          </a:xfrm>
          <a:prstGeom prst="parallelogram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Rectangle 2"/>
          <p:cNvSpPr/>
          <p:nvPr/>
        </p:nvSpPr>
        <p:spPr>
          <a:xfrm>
            <a:off x="1" y="4934722"/>
            <a:ext cx="6857999" cy="4823793"/>
          </a:xfrm>
          <a:prstGeom prst="rect">
            <a:avLst/>
          </a:prstGeom>
          <a:noFill/>
          <a:ln w="1905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s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018524"/>
              </p:ext>
            </p:extLst>
          </p:nvPr>
        </p:nvGraphicFramePr>
        <p:xfrm>
          <a:off x="-1" y="356401"/>
          <a:ext cx="477402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4020">
                  <a:extLst>
                    <a:ext uri="{9D8B030D-6E8A-4147-A177-3AD203B41FA5}">
                      <a16:colId xmlns:a16="http://schemas.microsoft.com/office/drawing/2014/main" xmlns="" val="2880578049"/>
                    </a:ext>
                  </a:extLst>
                </a:gridCol>
              </a:tblGrid>
              <a:tr h="309775">
                <a:tc>
                  <a:txBody>
                    <a:bodyPr/>
                    <a:lstStyle/>
                    <a:p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itchFamily="34" charset="0"/>
                        </a:rPr>
                        <a:t>KPI DESCRIPTION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100% achievements of all supporting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programmes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 for CITP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i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)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15,000 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construction workers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managed and distributed 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every year 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Tw Cen MT" pitchFamily="34" charset="0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14639380"/>
                  </a:ext>
                </a:extLst>
              </a:tr>
              <a:tr h="869752">
                <a:tc>
                  <a:txBody>
                    <a:bodyPr/>
                    <a:lstStyle/>
                    <a:p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STRATEGY OBJECTIVE / INITIATIVES</a:t>
                      </a:r>
                    </a:p>
                    <a:p>
                      <a:r>
                        <a:rPr lang="ms-MY" sz="1000" b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S12</a:t>
                      </a:r>
                      <a:r>
                        <a:rPr lang="ms-MY" sz="1000" b="0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– Ensure excellent delivery by subsidiary companies to fullfil CIDB functions</a:t>
                      </a:r>
                      <a:endParaRPr lang="ms-MY" sz="1000" b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endParaRPr lang="ms-MY" sz="1000" b="1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SUB-INITIATIVE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cs typeface="Arial"/>
                        </a:rPr>
                        <a:t>S12b – Ensure management and distribution of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cs typeface="Arial"/>
                        </a:rPr>
                        <a:t>construction workers</a:t>
                      </a:r>
                      <a:endParaRPr lang="en-US" sz="100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  <a:cs typeface="Arial"/>
                      </a:endParaRPr>
                    </a:p>
                    <a:p>
                      <a:endParaRPr lang="ms-MY" sz="1000" b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43451171"/>
                  </a:ext>
                </a:extLst>
              </a:tr>
              <a:tr h="190631">
                <a:tc>
                  <a:txBody>
                    <a:bodyPr/>
                    <a:lstStyle/>
                    <a:p>
                      <a:endParaRPr lang="ms-MY" sz="100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794995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166091" y="31807"/>
            <a:ext cx="468130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ms-MY" sz="1400" b="1" dirty="0" smtClean="0">
                <a:solidFill>
                  <a:srgbClr val="660066"/>
                </a:solidFill>
                <a:latin typeface="Tw Cen MT" panose="020B0602020104020603" pitchFamily="34" charset="0"/>
              </a:rPr>
              <a:t>SERVICE EXCELLENCE</a:t>
            </a:r>
            <a:endParaRPr lang="ms-MY" sz="1400" dirty="0">
              <a:solidFill>
                <a:srgbClr val="66006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7927" y="-14943"/>
            <a:ext cx="2052076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ms-MY" sz="20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KPI S12-050</a:t>
            </a:r>
            <a:endParaRPr lang="ms-MY" sz="2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1868747"/>
            <a:ext cx="6858000" cy="230832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ANNUAL TARGET</a:t>
            </a:r>
            <a:endParaRPr lang="en-MY" sz="900" b="1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cxnSp>
        <p:nvCxnSpPr>
          <p:cNvPr id="23" name="Straight Connector 22"/>
          <p:cNvCxnSpPr>
            <a:stCxn id="3" idx="2"/>
            <a:endCxn id="3" idx="0"/>
          </p:cNvCxnSpPr>
          <p:nvPr/>
        </p:nvCxnSpPr>
        <p:spPr>
          <a:xfrm flipV="1">
            <a:off x="3429001" y="4934722"/>
            <a:ext cx="0" cy="4823793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7378" y="4944056"/>
            <a:ext cx="6858000" cy="230832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PROGRESS REPORT UNTIL Q2 2018</a:t>
            </a:r>
            <a:endParaRPr lang="en-MY" sz="900" b="1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133110"/>
              </p:ext>
            </p:extLst>
          </p:nvPr>
        </p:nvGraphicFramePr>
        <p:xfrm>
          <a:off x="4776716" y="409343"/>
          <a:ext cx="207067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675">
                  <a:extLst>
                    <a:ext uri="{9D8B030D-6E8A-4147-A177-3AD203B41FA5}">
                      <a16:colId xmlns:a16="http://schemas.microsoft.com/office/drawing/2014/main" xmlns="" val="2880578049"/>
                    </a:ext>
                  </a:extLst>
                </a:gridCol>
              </a:tblGrid>
              <a:tr h="352491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INITIATIVE</a:t>
                      </a:r>
                      <a:r>
                        <a:rPr lang="ms-MY" sz="1000" b="1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</a:t>
                      </a:r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SPONSOR</a:t>
                      </a:r>
                      <a:endParaRPr lang="ms-MY" sz="1000" b="1" baseline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1000" b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En. Megat Kamil Azmi Rus</a:t>
                      </a:r>
                      <a:r>
                        <a:rPr lang="ms-MY" sz="1000" b="0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Kamarani</a:t>
                      </a:r>
                      <a:endParaRPr lang="ms-MY" sz="1000" b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14639380"/>
                  </a:ext>
                </a:extLst>
              </a:tr>
              <a:tr h="285860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OWNER</a:t>
                      </a:r>
                      <a:r>
                        <a:rPr lang="ms-MY" sz="1000" b="1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</a:t>
                      </a:r>
                    </a:p>
                    <a:p>
                      <a:pPr algn="r"/>
                      <a:r>
                        <a:rPr lang="en-MY" sz="1000" b="0" dirty="0" smtClean="0">
                          <a:solidFill>
                            <a:srgbClr val="000000"/>
                          </a:solidFill>
                          <a:latin typeface="Tw Cen MT"/>
                        </a:rPr>
                        <a:t>Abdul </a:t>
                      </a:r>
                      <a:r>
                        <a:rPr lang="en-MY" sz="1000" b="0" dirty="0" err="1" smtClean="0">
                          <a:solidFill>
                            <a:srgbClr val="000000"/>
                          </a:solidFill>
                          <a:latin typeface="Tw Cen MT"/>
                        </a:rPr>
                        <a:t>Rafik</a:t>
                      </a:r>
                      <a:r>
                        <a:rPr lang="en-MY" sz="1000" b="0" dirty="0" smtClean="0">
                          <a:solidFill>
                            <a:srgbClr val="000000"/>
                          </a:solidFill>
                          <a:latin typeface="Tw Cen MT"/>
                        </a:rPr>
                        <a:t> Abdul </a:t>
                      </a:r>
                      <a:r>
                        <a:rPr lang="en-MY" sz="1000" b="0" dirty="0" err="1" smtClean="0">
                          <a:solidFill>
                            <a:srgbClr val="000000"/>
                          </a:solidFill>
                          <a:latin typeface="Tw Cen MT"/>
                        </a:rPr>
                        <a:t>Rajis</a:t>
                      </a:r>
                      <a:r>
                        <a:rPr lang="en-MY" sz="1000" b="0" dirty="0" smtClean="0">
                          <a:solidFill>
                            <a:srgbClr val="000000"/>
                          </a:solidFill>
                          <a:latin typeface="Tw Cen MT"/>
                        </a:rPr>
                        <a:t> (CEO)</a:t>
                      </a:r>
                      <a:endParaRPr lang="en-MY" sz="1000" b="0" dirty="0">
                        <a:solidFill>
                          <a:srgbClr val="000000"/>
                        </a:solidFill>
                        <a:latin typeface="Tw Cen M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43451171"/>
                  </a:ext>
                </a:extLst>
              </a:tr>
              <a:tr h="251127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OIC</a:t>
                      </a:r>
                    </a:p>
                    <a:p>
                      <a:pPr algn="r"/>
                      <a:r>
                        <a:rPr lang="ms-MY" sz="1000" b="0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Puan marziyah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79499597"/>
                  </a:ext>
                </a:extLst>
              </a:tr>
              <a:tr h="183585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ms-MY" sz="1000" dirty="0" smtClean="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995557"/>
              </p:ext>
            </p:extLst>
          </p:nvPr>
        </p:nvGraphicFramePr>
        <p:xfrm>
          <a:off x="0" y="2105025"/>
          <a:ext cx="6858001" cy="2796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667">
                  <a:extLst>
                    <a:ext uri="{9D8B030D-6E8A-4147-A177-3AD203B41FA5}">
                      <a16:colId xmlns:a16="http://schemas.microsoft.com/office/drawing/2014/main" xmlns="" val="3372148144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xmlns="" val="1488282555"/>
                    </a:ext>
                  </a:extLst>
                </a:gridCol>
                <a:gridCol w="523363">
                  <a:extLst>
                    <a:ext uri="{9D8B030D-6E8A-4147-A177-3AD203B41FA5}">
                      <a16:colId xmlns:a16="http://schemas.microsoft.com/office/drawing/2014/main" xmlns="" val="1957881839"/>
                    </a:ext>
                  </a:extLst>
                </a:gridCol>
                <a:gridCol w="1404236">
                  <a:extLst>
                    <a:ext uri="{9D8B030D-6E8A-4147-A177-3AD203B41FA5}">
                      <a16:colId xmlns:a16="http://schemas.microsoft.com/office/drawing/2014/main" xmlns="" val="384475541"/>
                    </a:ext>
                  </a:extLst>
                </a:gridCol>
                <a:gridCol w="403747">
                  <a:extLst>
                    <a:ext uri="{9D8B030D-6E8A-4147-A177-3AD203B41FA5}">
                      <a16:colId xmlns:a16="http://schemas.microsoft.com/office/drawing/2014/main" xmlns="" val="2651054228"/>
                    </a:ext>
                  </a:extLst>
                </a:gridCol>
                <a:gridCol w="485563">
                  <a:extLst>
                    <a:ext uri="{9D8B030D-6E8A-4147-A177-3AD203B41FA5}">
                      <a16:colId xmlns:a16="http://schemas.microsoft.com/office/drawing/2014/main" xmlns="" val="1969101059"/>
                    </a:ext>
                  </a:extLst>
                </a:gridCol>
                <a:gridCol w="1415003">
                  <a:extLst>
                    <a:ext uri="{9D8B030D-6E8A-4147-A177-3AD203B41FA5}">
                      <a16:colId xmlns:a16="http://schemas.microsoft.com/office/drawing/2014/main" xmlns="" val="3666211108"/>
                    </a:ext>
                  </a:extLst>
                </a:gridCol>
                <a:gridCol w="406119">
                  <a:extLst>
                    <a:ext uri="{9D8B030D-6E8A-4147-A177-3AD203B41FA5}">
                      <a16:colId xmlns:a16="http://schemas.microsoft.com/office/drawing/2014/main" xmlns="" val="100555289"/>
                    </a:ext>
                  </a:extLst>
                </a:gridCol>
                <a:gridCol w="475836">
                  <a:extLst>
                    <a:ext uri="{9D8B030D-6E8A-4147-A177-3AD203B41FA5}">
                      <a16:colId xmlns:a16="http://schemas.microsoft.com/office/drawing/2014/main" xmlns="" val="634754406"/>
                    </a:ext>
                  </a:extLst>
                </a:gridCol>
              </a:tblGrid>
              <a:tr h="382890">
                <a:tc gridSpan="3"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2018</a:t>
                      </a:r>
                    </a:p>
                    <a:p>
                      <a:pPr algn="ctr"/>
                      <a:r>
                        <a:rPr lang="ms-MY" sz="8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Annual Weightage</a:t>
                      </a:r>
                      <a:r>
                        <a:rPr lang="ms-MY" sz="8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100</a:t>
                      </a:r>
                      <a:r>
                        <a:rPr lang="ms-MY" sz="8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  <a:endParaRPr lang="ms-MY" sz="800" dirty="0">
                        <a:solidFill>
                          <a:schemeClr val="bg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solidFill>
                      <a:srgbClr val="7030A0">
                        <a:alpha val="6470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2019</a:t>
                      </a:r>
                    </a:p>
                    <a:p>
                      <a:pPr algn="ctr"/>
                      <a:r>
                        <a:rPr lang="ms-MY" sz="8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Annual Weightage</a:t>
                      </a:r>
                      <a:r>
                        <a:rPr lang="ms-MY" sz="8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100</a:t>
                      </a:r>
                      <a:r>
                        <a:rPr lang="ms-MY" sz="8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  <a:endParaRPr lang="ms-MY" sz="800" dirty="0">
                        <a:solidFill>
                          <a:schemeClr val="bg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solidFill>
                      <a:srgbClr val="7030A0">
                        <a:alpha val="6470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2020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8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Annual Weightage</a:t>
                      </a:r>
                      <a:r>
                        <a:rPr lang="ms-MY" sz="8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100</a:t>
                      </a:r>
                      <a:r>
                        <a:rPr lang="ms-MY" sz="8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rgbClr val="7030A0">
                        <a:alpha val="6470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6563032"/>
                  </a:ext>
                </a:extLst>
              </a:tr>
              <a:tr h="24137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700" b="1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3750 </a:t>
                      </a:r>
                      <a:r>
                        <a:rPr lang="en-US" sz="700" b="1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construction workers</a:t>
                      </a: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700" b="1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managed and distributed</a:t>
                      </a:r>
                      <a:endParaRPr lang="en-US" sz="700" b="1" baseline="0" dirty="0" smtClean="0">
                        <a:solidFill>
                          <a:schemeClr val="tx1"/>
                        </a:solidFill>
                        <a:latin typeface="Tw Cen MT" pitchFamily="34" charset="0"/>
                        <a:cs typeface="Arial"/>
                      </a:endParaRP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700" b="1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every quarter</a:t>
                      </a:r>
                      <a:endParaRPr kumimoji="0" lang="ms-MY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Q1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Q4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endParaRPr kumimoji="0" lang="ms-MY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endParaRPr kumimoji="0" lang="ms-MY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25 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ea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3750 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construction workers</a:t>
                      </a: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managed and distributed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  <a:latin typeface="Tw Cen MT" pitchFamily="34" charset="0"/>
                        <a:cs typeface="Arial"/>
                      </a:endParaRP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every quarter</a:t>
                      </a:r>
                      <a:endParaRPr kumimoji="0" lang="ms-MY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Q1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Q4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endParaRPr kumimoji="0" lang="ms-MY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25 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ea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3750 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construction workers</a:t>
                      </a: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managed and distributed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  <a:latin typeface="Tw Cen MT" pitchFamily="34" charset="0"/>
                        <a:cs typeface="Arial"/>
                      </a:endParaRP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every quarter</a:t>
                      </a:r>
                      <a:endParaRPr kumimoji="0" lang="ms-MY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Q1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Q4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endParaRPr kumimoji="0" lang="ms-MY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25 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ea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8320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749722"/>
              </p:ext>
            </p:extLst>
          </p:nvPr>
        </p:nvGraphicFramePr>
        <p:xfrm>
          <a:off x="96251" y="5255430"/>
          <a:ext cx="3252022" cy="116586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471308">
                  <a:extLst>
                    <a:ext uri="{9D8B030D-6E8A-4147-A177-3AD203B41FA5}">
                      <a16:colId xmlns:a16="http://schemas.microsoft.com/office/drawing/2014/main" xmlns="" val="2373778049"/>
                    </a:ext>
                  </a:extLst>
                </a:gridCol>
                <a:gridCol w="829142">
                  <a:extLst>
                    <a:ext uri="{9D8B030D-6E8A-4147-A177-3AD203B41FA5}">
                      <a16:colId xmlns:a16="http://schemas.microsoft.com/office/drawing/2014/main" xmlns="" val="308284649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1710919547"/>
                    </a:ext>
                  </a:extLst>
                </a:gridCol>
                <a:gridCol w="1037172">
                  <a:extLst>
                    <a:ext uri="{9D8B030D-6E8A-4147-A177-3AD203B41FA5}">
                      <a16:colId xmlns:a16="http://schemas.microsoft.com/office/drawing/2014/main" xmlns="" val="2435202706"/>
                    </a:ext>
                  </a:extLst>
                </a:gridCol>
              </a:tblGrid>
              <a:tr h="180506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2018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Target No.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Target %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Achievement %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2478237"/>
                  </a:ext>
                </a:extLst>
              </a:tr>
              <a:tr h="180506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tx1"/>
                          </a:solidFill>
                        </a:rPr>
                        <a:t>Q1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3,750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25</a:t>
                      </a:r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1541229"/>
                  </a:ext>
                </a:extLst>
              </a:tr>
              <a:tr h="180506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tx1"/>
                          </a:solidFill>
                        </a:rPr>
                        <a:t>Q2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3,750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8129921"/>
                  </a:ext>
                </a:extLst>
              </a:tr>
              <a:tr h="18050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CUMMULATIVE %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45</a:t>
                      </a:r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5207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45293" y="6714707"/>
            <a:ext cx="310948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 smtClean="0">
                <a:latin typeface="Tw Cen MT" panose="020B0602020104020603" pitchFamily="34" charset="0"/>
              </a:rPr>
              <a:t>The construction workers (</a:t>
            </a:r>
            <a:r>
              <a:rPr lang="en-MY" sz="1000" dirty="0">
                <a:latin typeface="Tw Cen MT" panose="020B0602020104020603" pitchFamily="34" charset="0"/>
              </a:rPr>
              <a:t>valid work </a:t>
            </a:r>
            <a:r>
              <a:rPr lang="en-MY" sz="1000" dirty="0" smtClean="0">
                <a:latin typeface="Tw Cen MT" panose="020B0602020104020603" pitchFamily="34" charset="0"/>
              </a:rPr>
              <a:t>permit) distributed under CLAB as below:</a:t>
            </a:r>
          </a:p>
          <a:p>
            <a:endParaRPr lang="en-MY" sz="1000" dirty="0">
              <a:latin typeface="Tw Cen MT" panose="020B0602020104020603" pitchFamily="34" charset="0"/>
            </a:endParaRPr>
          </a:p>
          <a:p>
            <a:r>
              <a:rPr lang="en-MY" sz="1000" dirty="0" smtClean="0">
                <a:latin typeface="Tw Cen MT" panose="020B0602020104020603" pitchFamily="34" charset="0"/>
              </a:rPr>
              <a:t>1</a:t>
            </a:r>
            <a:r>
              <a:rPr lang="en-MY" sz="1000" baseline="30000" dirty="0" smtClean="0">
                <a:latin typeface="Tw Cen MT" panose="020B0602020104020603" pitchFamily="34" charset="0"/>
              </a:rPr>
              <a:t>st</a:t>
            </a:r>
            <a:r>
              <a:rPr lang="en-MY" sz="1000" dirty="0" smtClean="0">
                <a:latin typeface="Tw Cen MT" panose="020B0602020104020603" pitchFamily="34" charset="0"/>
              </a:rPr>
              <a:t> Quarter 2018</a:t>
            </a:r>
          </a:p>
          <a:p>
            <a:endParaRPr lang="en-MY" sz="1000" dirty="0" smtClean="0">
              <a:latin typeface="Tw Cen MT" panose="020B0602020104020603" pitchFamily="34" charset="0"/>
            </a:endParaRPr>
          </a:p>
          <a:p>
            <a:pPr marL="285750" indent="-2857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January 2018    	– 1,247 workers</a:t>
            </a:r>
          </a:p>
          <a:p>
            <a:pPr marL="285750" indent="-2857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February 2018  	– 1,193 workers</a:t>
            </a:r>
          </a:p>
          <a:p>
            <a:pPr marL="285750" indent="-2857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March 2018      	– 1,636 workers</a:t>
            </a:r>
          </a:p>
          <a:p>
            <a:r>
              <a:rPr lang="en-MY" sz="1000" b="1" dirty="0" smtClean="0">
                <a:latin typeface="Tw Cen MT" panose="020B0602020104020603" pitchFamily="34" charset="0"/>
              </a:rPr>
              <a:t>         Total                   	-  4,076 workers</a:t>
            </a:r>
          </a:p>
          <a:p>
            <a:endParaRPr lang="en-MY" sz="1000" dirty="0" smtClean="0">
              <a:latin typeface="Tw Cen MT" panose="020B0602020104020603" pitchFamily="34" charset="0"/>
            </a:endParaRPr>
          </a:p>
          <a:p>
            <a:r>
              <a:rPr lang="en-MY" sz="1000" dirty="0" smtClean="0">
                <a:latin typeface="Tw Cen MT" panose="020B0602020104020603" pitchFamily="34" charset="0"/>
              </a:rPr>
              <a:t>2</a:t>
            </a:r>
            <a:r>
              <a:rPr lang="en-MY" sz="1000" baseline="30000" dirty="0" smtClean="0">
                <a:latin typeface="Tw Cen MT" panose="020B0602020104020603" pitchFamily="34" charset="0"/>
              </a:rPr>
              <a:t>nd</a:t>
            </a:r>
            <a:r>
              <a:rPr lang="en-MY" sz="1000" dirty="0" smtClean="0">
                <a:latin typeface="Tw Cen MT" panose="020B0602020104020603" pitchFamily="34" charset="0"/>
              </a:rPr>
              <a:t> </a:t>
            </a:r>
            <a:r>
              <a:rPr lang="en-MY" sz="1000" dirty="0">
                <a:latin typeface="Tw Cen MT" panose="020B0602020104020603" pitchFamily="34" charset="0"/>
              </a:rPr>
              <a:t>Quarter 2018 </a:t>
            </a:r>
          </a:p>
          <a:p>
            <a:endParaRPr lang="en-MY" sz="1000" dirty="0">
              <a:latin typeface="Tw Cen MT" panose="020B0602020104020603" pitchFamily="34" charset="0"/>
            </a:endParaRPr>
          </a:p>
          <a:p>
            <a:pPr marL="285750" indent="-285750">
              <a:buFont typeface="+mj-lt"/>
              <a:buAutoNum type="romanLcPeriod"/>
            </a:pPr>
            <a:r>
              <a:rPr lang="en-MY" sz="1000" dirty="0">
                <a:latin typeface="Tw Cen MT" panose="020B0602020104020603" pitchFamily="34" charset="0"/>
              </a:rPr>
              <a:t>April 2018    	– 1,238 workers</a:t>
            </a:r>
          </a:p>
          <a:p>
            <a:pPr marL="285750" indent="-285750">
              <a:buFont typeface="+mj-lt"/>
              <a:buAutoNum type="romanLcPeriod"/>
            </a:pPr>
            <a:r>
              <a:rPr lang="en-MY" sz="1000" dirty="0">
                <a:latin typeface="Tw Cen MT" panose="020B0602020104020603" pitchFamily="34" charset="0"/>
              </a:rPr>
              <a:t>May 2018 	 	– 1,028 workers</a:t>
            </a:r>
          </a:p>
          <a:p>
            <a:pPr marL="285750" indent="-285750">
              <a:buFont typeface="+mj-lt"/>
              <a:buAutoNum type="romanLcPeriod"/>
            </a:pPr>
            <a:r>
              <a:rPr lang="en-MY" sz="1000" dirty="0">
                <a:latin typeface="Tw Cen MT" panose="020B0602020104020603" pitchFamily="34" charset="0"/>
              </a:rPr>
              <a:t>June 2018      	–    773 workers</a:t>
            </a:r>
          </a:p>
          <a:p>
            <a:r>
              <a:rPr lang="en-MY" sz="1000" b="1" dirty="0">
                <a:latin typeface="Tw Cen MT" panose="020B0602020104020603" pitchFamily="34" charset="0"/>
              </a:rPr>
              <a:t>         Total                   	-  3,039 workers</a:t>
            </a:r>
          </a:p>
          <a:p>
            <a:endParaRPr lang="en-US" sz="1000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11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14228</TotalTime>
  <Words>177</Words>
  <Application>Microsoft Office PowerPoint</Application>
  <PresentationFormat>A4 Paper (210x297 mm)</PresentationFormat>
  <Paragraphs>81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Nazir</dc:creator>
  <cp:lastModifiedBy>MARDY</cp:lastModifiedBy>
  <cp:revision>455</cp:revision>
  <cp:lastPrinted>2018-08-09T03:21:35Z</cp:lastPrinted>
  <dcterms:created xsi:type="dcterms:W3CDTF">2017-12-19T05:02:18Z</dcterms:created>
  <dcterms:modified xsi:type="dcterms:W3CDTF">2019-01-09T04:59:21Z</dcterms:modified>
</cp:coreProperties>
</file>