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76" r:id="rId11"/>
    <p:sldId id="268" r:id="rId12"/>
    <p:sldId id="269" r:id="rId13"/>
    <p:sldId id="270" r:id="rId14"/>
    <p:sldId id="271" r:id="rId15"/>
    <p:sldId id="273" r:id="rId16"/>
    <p:sldId id="272" r:id="rId17"/>
    <p:sldId id="274" r:id="rId18"/>
    <p:sldId id="26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CE02-A591-4B76-80C9-9F3C289A2452}" type="datetimeFigureOut">
              <a:rPr lang="en-MY" smtClean="0"/>
              <a:t>10/8/2020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BB8E-D563-4DBC-B5F0-521A1E18CE3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9642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CE02-A591-4B76-80C9-9F3C289A2452}" type="datetimeFigureOut">
              <a:rPr lang="en-MY" smtClean="0"/>
              <a:t>10/8/2020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BB8E-D563-4DBC-B5F0-521A1E18CE3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1577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CE02-A591-4B76-80C9-9F3C289A2452}" type="datetimeFigureOut">
              <a:rPr lang="en-MY" smtClean="0"/>
              <a:t>10/8/2020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BB8E-D563-4DBC-B5F0-521A1E18CE3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521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CE02-A591-4B76-80C9-9F3C289A2452}" type="datetimeFigureOut">
              <a:rPr lang="en-MY" smtClean="0"/>
              <a:t>10/8/2020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BB8E-D563-4DBC-B5F0-521A1E18CE3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8654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CE02-A591-4B76-80C9-9F3C289A2452}" type="datetimeFigureOut">
              <a:rPr lang="en-MY" smtClean="0"/>
              <a:t>10/8/2020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BB8E-D563-4DBC-B5F0-521A1E18CE3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86355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CE02-A591-4B76-80C9-9F3C289A2452}" type="datetimeFigureOut">
              <a:rPr lang="en-MY" smtClean="0"/>
              <a:t>10/8/2020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BB8E-D563-4DBC-B5F0-521A1E18CE3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595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CE02-A591-4B76-80C9-9F3C289A2452}" type="datetimeFigureOut">
              <a:rPr lang="en-MY" smtClean="0"/>
              <a:t>10/8/2020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BB8E-D563-4DBC-B5F0-521A1E18CE3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9601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CE02-A591-4B76-80C9-9F3C289A2452}" type="datetimeFigureOut">
              <a:rPr lang="en-MY" smtClean="0"/>
              <a:t>10/8/2020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BB8E-D563-4DBC-B5F0-521A1E18CE3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377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CE02-A591-4B76-80C9-9F3C289A2452}" type="datetimeFigureOut">
              <a:rPr lang="en-MY" smtClean="0"/>
              <a:t>10/8/2020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BB8E-D563-4DBC-B5F0-521A1E18CE3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165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CE02-A591-4B76-80C9-9F3C289A2452}" type="datetimeFigureOut">
              <a:rPr lang="en-MY" smtClean="0"/>
              <a:t>10/8/2020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BB8E-D563-4DBC-B5F0-521A1E18CE3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3835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CE02-A591-4B76-80C9-9F3C289A2452}" type="datetimeFigureOut">
              <a:rPr lang="en-MY" smtClean="0"/>
              <a:t>10/8/2020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5BB8E-D563-4DBC-B5F0-521A1E18CE3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4761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ACE02-A591-4B76-80C9-9F3C289A2452}" type="datetimeFigureOut">
              <a:rPr lang="en-MY" smtClean="0"/>
              <a:t>10/8/2020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5BB8E-D563-4DBC-B5F0-521A1E18CE3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093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8194"/>
            <a:ext cx="12192000" cy="3639806"/>
          </a:xfrm>
          <a:prstGeom prst="rect">
            <a:avLst/>
          </a:prstGeom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3192670" y="2222704"/>
            <a:ext cx="6065629" cy="995490"/>
          </a:xfrm>
          <a:prstGeom prst="rect">
            <a:avLst/>
          </a:prstGeom>
          <a:effectLst>
            <a:outerShdw blurRad="50800" dist="38100" dir="5400000" algn="ctr" rotWithShape="0">
              <a:schemeClr val="tx1"/>
            </a:outerShdw>
          </a:effectLst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n w="0"/>
                <a:solidFill>
                  <a:schemeClr val="accent4">
                    <a:lumMod val="7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PENILAIAN ISAC</a:t>
            </a:r>
            <a:endParaRPr lang="en-US" dirty="0">
              <a:ln w="0"/>
              <a:solidFill>
                <a:schemeClr val="accent4">
                  <a:lumMod val="75000"/>
                </a:schemeClr>
              </a:solidFill>
              <a:latin typeface="Franklin Gothic Heavy" panose="020B0903020102020204" pitchFamily="34" charset="0"/>
              <a:cs typeface="Aharoni" panose="02010803020104030203" pitchFamily="2" charset="-79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2184"/>
            <a:ext cx="891422" cy="1253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30" b="75182" l="69202" r="91635">
                        <a14:foregroundMark x1="70722" y1="14599" x2="71863" y2="11679"/>
                        <a14:foregroundMark x1="78327" y1="50365" x2="81115" y2="45985"/>
                        <a14:foregroundMark x1="81496" y1="51825" x2="78454" y2="43066"/>
                        <a14:foregroundMark x1="79594" y1="57664" x2="79594" y2="39416"/>
                      </a14:backgroundRemoval>
                    </a14:imgEffect>
                  </a14:imgLayer>
                </a14:imgProps>
              </a:ext>
            </a:extLst>
          </a:blip>
          <a:srcRect l="68653" t="1814" r="7801" b="23571"/>
          <a:stretch/>
        </p:blipFill>
        <p:spPr>
          <a:xfrm>
            <a:off x="9896475" y="287441"/>
            <a:ext cx="2011340" cy="110671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766" y="287441"/>
            <a:ext cx="954434" cy="112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7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Rounded Rectangle 4"/>
          <p:cNvSpPr/>
          <p:nvPr/>
        </p:nvSpPr>
        <p:spPr>
          <a:xfrm>
            <a:off x="6113930" y="5646523"/>
            <a:ext cx="620680" cy="3393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25203" y="4746025"/>
            <a:ext cx="1709651" cy="7134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500"/>
              </a:lnSpc>
            </a:pPr>
            <a:r>
              <a:rPr lang="en-US" sz="44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KLIK</a:t>
            </a:r>
          </a:p>
        </p:txBody>
      </p:sp>
      <p:sp>
        <p:nvSpPr>
          <p:cNvPr id="7" name="Down Arrow 6"/>
          <p:cNvSpPr/>
          <p:nvPr/>
        </p:nvSpPr>
        <p:spPr>
          <a:xfrm rot="4474777">
            <a:off x="7214802" y="4656094"/>
            <a:ext cx="630278" cy="1606824"/>
          </a:xfrm>
          <a:prstGeom prst="downArrow">
            <a:avLst>
              <a:gd name="adj1" fmla="val 37584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8319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46494" y="3409150"/>
            <a:ext cx="10604212" cy="18198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0357657" y="5644397"/>
            <a:ext cx="1130531" cy="3393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837643" y="4404490"/>
            <a:ext cx="2109757" cy="7134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500"/>
              </a:lnSpc>
            </a:pPr>
            <a:r>
              <a:rPr lang="en-US" sz="44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KLIK IE</a:t>
            </a:r>
          </a:p>
        </p:txBody>
      </p:sp>
      <p:sp>
        <p:nvSpPr>
          <p:cNvPr id="8" name="Down Arrow 7"/>
          <p:cNvSpPr/>
          <p:nvPr/>
        </p:nvSpPr>
        <p:spPr>
          <a:xfrm rot="18402022">
            <a:off x="9769550" y="4983170"/>
            <a:ext cx="497460" cy="73152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ounded Rectangle 8"/>
          <p:cNvSpPr/>
          <p:nvPr/>
        </p:nvSpPr>
        <p:spPr>
          <a:xfrm>
            <a:off x="10761133" y="6053480"/>
            <a:ext cx="727055" cy="3393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557050" y="5339999"/>
            <a:ext cx="3269790" cy="7134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900"/>
              </a:lnSpc>
            </a:pPr>
            <a:r>
              <a:rPr lang="en-US" sz="24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APABILA SELESAI</a:t>
            </a:r>
          </a:p>
          <a:p>
            <a:pPr algn="l">
              <a:lnSpc>
                <a:spcPts val="3900"/>
              </a:lnSpc>
            </a:pPr>
            <a:r>
              <a:rPr lang="en-US" sz="40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KLIK</a:t>
            </a:r>
          </a:p>
        </p:txBody>
      </p:sp>
      <p:sp>
        <p:nvSpPr>
          <p:cNvPr id="11" name="Down Arrow 10"/>
          <p:cNvSpPr/>
          <p:nvPr/>
        </p:nvSpPr>
        <p:spPr>
          <a:xfrm rot="16689062">
            <a:off x="9139650" y="4916886"/>
            <a:ext cx="497460" cy="246965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46494" y="3339996"/>
            <a:ext cx="2123600" cy="1079606"/>
          </a:xfrm>
        </p:spPr>
        <p:txBody>
          <a:bodyPr>
            <a:noAutofit/>
          </a:bodyPr>
          <a:lstStyle/>
          <a:p>
            <a:r>
              <a:rPr lang="en-MY" sz="1800" dirty="0" smtClean="0"/>
              <a:t>2. </a:t>
            </a:r>
            <a:r>
              <a:rPr lang="en-MY" sz="1800" dirty="0" err="1" smtClean="0"/>
              <a:t>Soalan</a:t>
            </a:r>
            <a:r>
              <a:rPr lang="en-MY" sz="1800" dirty="0" smtClean="0"/>
              <a:t/>
            </a:r>
            <a:br>
              <a:rPr lang="en-MY" sz="1800" dirty="0" smtClean="0"/>
            </a:br>
            <a:r>
              <a:rPr lang="en-MY" sz="1800" dirty="0" smtClean="0"/>
              <a:t>3.</a:t>
            </a:r>
            <a:br>
              <a:rPr lang="en-MY" sz="1800" dirty="0" smtClean="0"/>
            </a:br>
            <a:r>
              <a:rPr lang="en-MY" sz="1800" dirty="0" smtClean="0"/>
              <a:t>4.</a:t>
            </a:r>
            <a:br>
              <a:rPr lang="en-MY" sz="1800" dirty="0" smtClean="0"/>
            </a:br>
            <a:r>
              <a:rPr lang="en-MY" sz="1800" dirty="0" smtClean="0"/>
              <a:t>5.</a:t>
            </a:r>
            <a:endParaRPr lang="en-MY" sz="1800" dirty="0"/>
          </a:p>
        </p:txBody>
      </p:sp>
    </p:spTree>
    <p:extLst>
      <p:ext uri="{BB962C8B-B14F-4D97-AF65-F5344CB8AC3E}">
        <p14:creationId xmlns:p14="http://schemas.microsoft.com/office/powerpoint/2010/main" val="245444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953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9" y="3953933"/>
            <a:ext cx="11991171" cy="2840148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 rot="18791285">
            <a:off x="10250566" y="5222596"/>
            <a:ext cx="497460" cy="98156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ounded Rectangle 9"/>
          <p:cNvSpPr/>
          <p:nvPr/>
        </p:nvSpPr>
        <p:spPr>
          <a:xfrm>
            <a:off x="10310843" y="6138334"/>
            <a:ext cx="957743" cy="2602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Rectangle 12"/>
          <p:cNvSpPr/>
          <p:nvPr/>
        </p:nvSpPr>
        <p:spPr>
          <a:xfrm>
            <a:off x="582706" y="2070847"/>
            <a:ext cx="8283388" cy="18198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b="1" dirty="0"/>
          </a:p>
        </p:txBody>
      </p:sp>
      <p:sp>
        <p:nvSpPr>
          <p:cNvPr id="14" name="Rectangle 13"/>
          <p:cNvSpPr/>
          <p:nvPr/>
        </p:nvSpPr>
        <p:spPr>
          <a:xfrm>
            <a:off x="761088" y="4410787"/>
            <a:ext cx="8283388" cy="1727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b="1" dirty="0"/>
          </a:p>
        </p:txBody>
      </p:sp>
      <p:sp>
        <p:nvSpPr>
          <p:cNvPr id="7" name="Rounded Rectangle 6"/>
          <p:cNvSpPr/>
          <p:nvPr/>
        </p:nvSpPr>
        <p:spPr>
          <a:xfrm>
            <a:off x="8837643" y="6138335"/>
            <a:ext cx="957743" cy="2602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483178" y="4224951"/>
            <a:ext cx="3107267" cy="7134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500"/>
              </a:lnSpc>
            </a:pPr>
            <a:r>
              <a:rPr lang="en-US" sz="24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PILIHAN MS OFFICE </a:t>
            </a:r>
          </a:p>
        </p:txBody>
      </p:sp>
      <p:sp>
        <p:nvSpPr>
          <p:cNvPr id="11" name="Down Arrow 10"/>
          <p:cNvSpPr/>
          <p:nvPr/>
        </p:nvSpPr>
        <p:spPr>
          <a:xfrm rot="2717296">
            <a:off x="9308218" y="5256540"/>
            <a:ext cx="497460" cy="90388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499482" y="4581692"/>
            <a:ext cx="3107267" cy="7134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500"/>
              </a:lnSpc>
            </a:pPr>
            <a:r>
              <a:rPr lang="en-US" sz="18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WORD ATAU POWERPOINT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82706" y="2106097"/>
            <a:ext cx="2123600" cy="1079606"/>
          </a:xfrm>
        </p:spPr>
        <p:txBody>
          <a:bodyPr>
            <a:noAutofit/>
          </a:bodyPr>
          <a:lstStyle/>
          <a:p>
            <a:r>
              <a:rPr lang="en-MY" sz="1800" dirty="0" smtClean="0"/>
              <a:t>2. </a:t>
            </a:r>
            <a:r>
              <a:rPr lang="en-MY" sz="1800" dirty="0" err="1" smtClean="0"/>
              <a:t>Soalan</a:t>
            </a:r>
            <a:r>
              <a:rPr lang="en-MY" sz="1800" dirty="0" smtClean="0"/>
              <a:t/>
            </a:r>
            <a:br>
              <a:rPr lang="en-MY" sz="1800" dirty="0" smtClean="0"/>
            </a:br>
            <a:r>
              <a:rPr lang="en-MY" sz="1800" dirty="0" smtClean="0"/>
              <a:t>3.</a:t>
            </a:r>
            <a:br>
              <a:rPr lang="en-MY" sz="1800" dirty="0" smtClean="0"/>
            </a:br>
            <a:r>
              <a:rPr lang="en-MY" sz="1800" dirty="0" smtClean="0"/>
              <a:t>4.</a:t>
            </a:r>
            <a:br>
              <a:rPr lang="en-MY" sz="1800" dirty="0" smtClean="0"/>
            </a:br>
            <a:r>
              <a:rPr lang="en-MY" sz="1800" dirty="0" smtClean="0"/>
              <a:t>5.</a:t>
            </a:r>
            <a:endParaRPr lang="en-MY" sz="180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761088" y="4410787"/>
            <a:ext cx="2123600" cy="1079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sz="1800" smtClean="0"/>
              <a:t>2. Soalan</a:t>
            </a:r>
            <a:br>
              <a:rPr lang="en-MY" sz="1800" smtClean="0"/>
            </a:br>
            <a:r>
              <a:rPr lang="en-MY" sz="1800" smtClean="0"/>
              <a:t>3.</a:t>
            </a:r>
            <a:br>
              <a:rPr lang="en-MY" sz="1800" smtClean="0"/>
            </a:br>
            <a:r>
              <a:rPr lang="en-MY" sz="1800" smtClean="0"/>
              <a:t>4.</a:t>
            </a:r>
            <a:br>
              <a:rPr lang="en-MY" sz="1800" smtClean="0"/>
            </a:br>
            <a:r>
              <a:rPr lang="en-MY" sz="1800" smtClean="0"/>
              <a:t>5.</a:t>
            </a:r>
            <a:endParaRPr lang="en-MY" sz="1800" dirty="0"/>
          </a:p>
        </p:txBody>
      </p:sp>
    </p:spTree>
    <p:extLst>
      <p:ext uri="{BB962C8B-B14F-4D97-AF65-F5344CB8AC3E}">
        <p14:creationId xmlns:p14="http://schemas.microsoft.com/office/powerpoint/2010/main" val="95021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 animBg="1"/>
      <p:bldP spid="8" grpId="0"/>
      <p:bldP spid="11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0" y="287776"/>
            <a:ext cx="399011" cy="2602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Down Arrow 7"/>
          <p:cNvSpPr/>
          <p:nvPr/>
        </p:nvSpPr>
        <p:spPr>
          <a:xfrm rot="7747210">
            <a:off x="804034" y="219463"/>
            <a:ext cx="497460" cy="179505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816049" y="1381292"/>
            <a:ext cx="2930517" cy="7134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500"/>
              </a:lnSpc>
            </a:pPr>
            <a:r>
              <a:rPr lang="en-US" sz="36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1. KLIK FILE</a:t>
            </a:r>
          </a:p>
        </p:txBody>
      </p:sp>
    </p:spTree>
    <p:extLst>
      <p:ext uri="{BB962C8B-B14F-4D97-AF65-F5344CB8AC3E}">
        <p14:creationId xmlns:p14="http://schemas.microsoft.com/office/powerpoint/2010/main" val="97799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 rot="3911210">
            <a:off x="1108024" y="226207"/>
            <a:ext cx="497460" cy="179505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90123" y="259074"/>
            <a:ext cx="3188212" cy="7134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500"/>
              </a:lnSpc>
            </a:pPr>
            <a:r>
              <a:rPr lang="en-US" sz="36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2. KLIK OPEN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4815" y="1465861"/>
            <a:ext cx="399011" cy="2602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Down Arrow 7"/>
          <p:cNvSpPr/>
          <p:nvPr/>
        </p:nvSpPr>
        <p:spPr>
          <a:xfrm rot="3911210">
            <a:off x="5205805" y="289019"/>
            <a:ext cx="497460" cy="179505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373587" y="393594"/>
            <a:ext cx="4731608" cy="7134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500"/>
              </a:lnSpc>
            </a:pPr>
            <a:r>
              <a:rPr lang="en-US" sz="36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3. KLIK THIS PC – FOLDER KEMAHIRAN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804904" y="1552938"/>
            <a:ext cx="816972" cy="2602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Down Arrow 10"/>
          <p:cNvSpPr/>
          <p:nvPr/>
        </p:nvSpPr>
        <p:spPr>
          <a:xfrm rot="7975981">
            <a:off x="5581590" y="2892221"/>
            <a:ext cx="497460" cy="106930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301543" y="3428902"/>
            <a:ext cx="4731608" cy="7134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500"/>
              </a:lnSpc>
            </a:pPr>
            <a:r>
              <a:rPr lang="en-US" sz="36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4. KLIK IC SENDIRI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982241" y="2827557"/>
            <a:ext cx="1396093" cy="2602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Down Arrow 16"/>
          <p:cNvSpPr/>
          <p:nvPr/>
        </p:nvSpPr>
        <p:spPr>
          <a:xfrm rot="2448994">
            <a:off x="7794048" y="5249810"/>
            <a:ext cx="497460" cy="70862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8212975" y="4786709"/>
            <a:ext cx="3229776" cy="7134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500"/>
              </a:lnSpc>
            </a:pPr>
            <a:r>
              <a:rPr lang="en-US" sz="36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5. KLIK OPEN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523018" y="5911551"/>
            <a:ext cx="689957" cy="2602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7383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7" grpId="0" animBg="1"/>
      <p:bldP spid="18" grpId="0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9539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9" y="3953933"/>
            <a:ext cx="11991171" cy="2840148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 rot="18791285">
            <a:off x="10566449" y="5447039"/>
            <a:ext cx="497460" cy="98156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ounded Rectangle 8"/>
          <p:cNvSpPr/>
          <p:nvPr/>
        </p:nvSpPr>
        <p:spPr>
          <a:xfrm>
            <a:off x="10626726" y="6362777"/>
            <a:ext cx="957743" cy="2602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577561" y="4895827"/>
            <a:ext cx="1811361" cy="7134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500"/>
              </a:lnSpc>
            </a:pPr>
            <a:r>
              <a:rPr lang="en-US" sz="48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KLIK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2706" y="2070847"/>
            <a:ext cx="8283388" cy="18198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b="1" dirty="0"/>
          </a:p>
        </p:txBody>
      </p:sp>
      <p:sp>
        <p:nvSpPr>
          <p:cNvPr id="12" name="Rectangle 11"/>
          <p:cNvSpPr/>
          <p:nvPr/>
        </p:nvSpPr>
        <p:spPr>
          <a:xfrm>
            <a:off x="747501" y="4437529"/>
            <a:ext cx="8270993" cy="1587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2706" y="2105026"/>
            <a:ext cx="2123600" cy="1079606"/>
          </a:xfrm>
        </p:spPr>
        <p:txBody>
          <a:bodyPr>
            <a:noAutofit/>
          </a:bodyPr>
          <a:lstStyle/>
          <a:p>
            <a:r>
              <a:rPr lang="en-MY" sz="1800" dirty="0" smtClean="0"/>
              <a:t>2. </a:t>
            </a:r>
            <a:r>
              <a:rPr lang="en-MY" sz="1800" dirty="0" err="1" smtClean="0"/>
              <a:t>Soalan</a:t>
            </a:r>
            <a:r>
              <a:rPr lang="en-MY" sz="1800" dirty="0" smtClean="0"/>
              <a:t/>
            </a:r>
            <a:br>
              <a:rPr lang="en-MY" sz="1800" dirty="0" smtClean="0"/>
            </a:br>
            <a:r>
              <a:rPr lang="en-MY" sz="1800" dirty="0" smtClean="0"/>
              <a:t>3.</a:t>
            </a:r>
            <a:br>
              <a:rPr lang="en-MY" sz="1800" dirty="0" smtClean="0"/>
            </a:br>
            <a:r>
              <a:rPr lang="en-MY" sz="1800" dirty="0" smtClean="0"/>
              <a:t>4.</a:t>
            </a:r>
            <a:br>
              <a:rPr lang="en-MY" sz="1800" dirty="0" smtClean="0"/>
            </a:br>
            <a:r>
              <a:rPr lang="en-MY" sz="1800" dirty="0" smtClean="0"/>
              <a:t>5.</a:t>
            </a:r>
            <a:endParaRPr lang="en-MY" sz="18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47501" y="4437529"/>
            <a:ext cx="2123600" cy="1079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sz="1800" smtClean="0"/>
              <a:t>2. Soalan</a:t>
            </a:r>
            <a:br>
              <a:rPr lang="en-MY" sz="1800" smtClean="0"/>
            </a:br>
            <a:r>
              <a:rPr lang="en-MY" sz="1800" smtClean="0"/>
              <a:t>3.</a:t>
            </a:r>
            <a:br>
              <a:rPr lang="en-MY" sz="1800" smtClean="0"/>
            </a:br>
            <a:r>
              <a:rPr lang="en-MY" sz="1800" smtClean="0"/>
              <a:t>4.</a:t>
            </a:r>
            <a:br>
              <a:rPr lang="en-MY" sz="1800" smtClean="0"/>
            </a:br>
            <a:r>
              <a:rPr lang="en-MY" sz="1800" smtClean="0"/>
              <a:t>5.</a:t>
            </a:r>
            <a:endParaRPr lang="en-MY" sz="1800" dirty="0"/>
          </a:p>
        </p:txBody>
      </p:sp>
    </p:spTree>
    <p:extLst>
      <p:ext uri="{BB962C8B-B14F-4D97-AF65-F5344CB8AC3E}">
        <p14:creationId xmlns:p14="http://schemas.microsoft.com/office/powerpoint/2010/main" val="157076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0436" cy="685800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 rot="7620706">
            <a:off x="5032219" y="3589078"/>
            <a:ext cx="497460" cy="70862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52902" y="3998552"/>
            <a:ext cx="3229776" cy="7134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500"/>
              </a:lnSpc>
            </a:pPr>
            <a:r>
              <a:rPr lang="en-US" sz="36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SEND EMAIL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55378" y="3101850"/>
            <a:ext cx="432262" cy="6471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Down Arrow 7"/>
          <p:cNvSpPr/>
          <p:nvPr/>
        </p:nvSpPr>
        <p:spPr>
          <a:xfrm rot="16665900">
            <a:off x="10668412" y="5974723"/>
            <a:ext cx="347053" cy="116702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00156" y="5970393"/>
            <a:ext cx="2072585" cy="7134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500"/>
              </a:lnSpc>
            </a:pPr>
            <a:r>
              <a:rPr lang="en-US" sz="36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HANTAR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1443545" y="6558741"/>
            <a:ext cx="432262" cy="2502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Down Arrow 10"/>
          <p:cNvSpPr/>
          <p:nvPr/>
        </p:nvSpPr>
        <p:spPr>
          <a:xfrm>
            <a:off x="11270018" y="5521901"/>
            <a:ext cx="347053" cy="67065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0112990" y="4683285"/>
            <a:ext cx="2314056" cy="7134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500"/>
              </a:lnSpc>
            </a:pPr>
            <a:r>
              <a:rPr lang="en-US" sz="28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KLIK</a:t>
            </a:r>
          </a:p>
          <a:p>
            <a:pPr>
              <a:lnSpc>
                <a:spcPts val="3500"/>
              </a:lnSpc>
            </a:pPr>
            <a:r>
              <a:rPr lang="en-US" sz="28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OUTLOOK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1058562" y="6246765"/>
            <a:ext cx="790350" cy="2502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Rectangle 13"/>
          <p:cNvSpPr/>
          <p:nvPr/>
        </p:nvSpPr>
        <p:spPr>
          <a:xfrm>
            <a:off x="591671" y="3101850"/>
            <a:ext cx="2868705" cy="2796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3059" y="3101850"/>
            <a:ext cx="2123600" cy="1079606"/>
          </a:xfrm>
        </p:spPr>
        <p:txBody>
          <a:bodyPr>
            <a:noAutofit/>
          </a:bodyPr>
          <a:lstStyle/>
          <a:p>
            <a:r>
              <a:rPr lang="en-MY" sz="1800" dirty="0" smtClean="0"/>
              <a:t>2. </a:t>
            </a:r>
            <a:r>
              <a:rPr lang="en-MY" sz="1800" dirty="0" err="1" smtClean="0"/>
              <a:t>Soalan</a:t>
            </a:r>
            <a:r>
              <a:rPr lang="en-MY" sz="1800" dirty="0" smtClean="0"/>
              <a:t/>
            </a:r>
            <a:br>
              <a:rPr lang="en-MY" sz="1800" dirty="0" smtClean="0"/>
            </a:br>
            <a:r>
              <a:rPr lang="en-MY" sz="1800" dirty="0" smtClean="0"/>
              <a:t>3.</a:t>
            </a:r>
            <a:br>
              <a:rPr lang="en-MY" sz="1800" dirty="0" smtClean="0"/>
            </a:br>
            <a:r>
              <a:rPr lang="en-MY" sz="1800" dirty="0" smtClean="0"/>
              <a:t>4.</a:t>
            </a:r>
            <a:br>
              <a:rPr lang="en-MY" sz="1800" dirty="0" smtClean="0"/>
            </a:br>
            <a:r>
              <a:rPr lang="en-MY" sz="1800" dirty="0" smtClean="0"/>
              <a:t>5.</a:t>
            </a:r>
            <a:endParaRPr lang="en-MY" sz="1800" dirty="0"/>
          </a:p>
        </p:txBody>
      </p:sp>
    </p:spTree>
    <p:extLst>
      <p:ext uri="{BB962C8B-B14F-4D97-AF65-F5344CB8AC3E}">
        <p14:creationId xmlns:p14="http://schemas.microsoft.com/office/powerpoint/2010/main" val="382217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3366"/>
            <a:ext cx="12192000" cy="3079209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 rot="14426728">
            <a:off x="10525632" y="4429064"/>
            <a:ext cx="497460" cy="116702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149357" y="5270538"/>
            <a:ext cx="1352177" cy="7134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500"/>
              </a:lnSpc>
            </a:pPr>
            <a:r>
              <a:rPr lang="en-US" sz="36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KLIK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318853" y="4463934"/>
            <a:ext cx="584971" cy="2502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254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004"/>
          <a:stretch/>
        </p:blipFill>
        <p:spPr>
          <a:xfrm>
            <a:off x="0" y="4273910"/>
            <a:ext cx="12192000" cy="258409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2184"/>
            <a:ext cx="891422" cy="1253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30" b="75182" l="69202" r="91635">
                        <a14:foregroundMark x1="70722" y1="14599" x2="71863" y2="11679"/>
                        <a14:foregroundMark x1="78327" y1="50365" x2="81115" y2="45985"/>
                        <a14:foregroundMark x1="81496" y1="51825" x2="78454" y2="43066"/>
                        <a14:foregroundMark x1="79594" y1="57664" x2="79594" y2="39416"/>
                      </a14:backgroundRemoval>
                    </a14:imgEffect>
                  </a14:imgLayer>
                </a14:imgProps>
              </a:ext>
            </a:extLst>
          </a:blip>
          <a:srcRect l="68653" t="1814" r="7801" b="23571"/>
          <a:stretch/>
        </p:blipFill>
        <p:spPr>
          <a:xfrm>
            <a:off x="9896475" y="308690"/>
            <a:ext cx="2011340" cy="110671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766" y="287441"/>
            <a:ext cx="954434" cy="112796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392987" y="1305098"/>
            <a:ext cx="5130988" cy="2829830"/>
          </a:xfrm>
          <a:prstGeom prst="rect">
            <a:avLst/>
          </a:prstGeom>
          <a:effectLst>
            <a:outerShdw blurRad="50800" dist="38100" dir="5400000" algn="ctr" rotWithShape="0">
              <a:schemeClr val="tx1"/>
            </a:outerShdw>
          </a:effectLst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5400" dirty="0" smtClean="0">
              <a:ln w="0"/>
              <a:solidFill>
                <a:schemeClr val="accent6">
                  <a:lumMod val="75000"/>
                </a:schemeClr>
              </a:solidFill>
              <a:latin typeface="Franklin Gothic Heavy" panose="020B0903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110622" y="2455787"/>
            <a:ext cx="8201471" cy="995490"/>
          </a:xfrm>
          <a:prstGeom prst="rect">
            <a:avLst/>
          </a:prstGeom>
          <a:effectLst>
            <a:outerShdw blurRad="50800" dist="38100" dir="5400000" algn="ctr" rotWithShape="0">
              <a:schemeClr val="tx1"/>
            </a:outerShdw>
          </a:effectLst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n w="0"/>
                <a:solidFill>
                  <a:schemeClr val="accent4">
                    <a:lumMod val="7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245772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565264" y="2780087"/>
            <a:ext cx="11371811" cy="21471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NO. </a:t>
            </a:r>
            <a:r>
              <a:rPr lang="en-US" dirty="0" err="1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MyKad</a:t>
            </a:r>
            <a:r>
              <a:rPr lang="en-US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	: XXXXXXXXXXXX</a:t>
            </a:r>
          </a:p>
          <a:p>
            <a:pPr algn="l">
              <a:lnSpc>
                <a:spcPct val="100000"/>
              </a:lnSpc>
            </a:pPr>
            <a:r>
              <a:rPr lang="en-US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Id Penilaian	: </a:t>
            </a:r>
            <a:r>
              <a:rPr lang="en-US" dirty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18179</a:t>
            </a:r>
            <a:endParaRPr lang="en-US" dirty="0">
              <a:ln w="0"/>
              <a:solidFill>
                <a:schemeClr val="bg2">
                  <a:lumMod val="25000"/>
                </a:schemeClr>
              </a:solidFill>
              <a:latin typeface="Franklin Gothic Heavy" panose="020B0903020102020204" pitchFamily="34" charset="0"/>
              <a:cs typeface="Aharoni" panose="02010803020104030203" pitchFamily="2" charset="-79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59" b="9150"/>
          <a:stretch/>
        </p:blipFill>
        <p:spPr>
          <a:xfrm>
            <a:off x="0" y="0"/>
            <a:ext cx="12192000" cy="15569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43"/>
          <a:stretch/>
        </p:blipFill>
        <p:spPr>
          <a:xfrm>
            <a:off x="0" y="6288239"/>
            <a:ext cx="12192000" cy="56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5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004"/>
          <a:stretch/>
        </p:blipFill>
        <p:spPr>
          <a:xfrm>
            <a:off x="0" y="4273910"/>
            <a:ext cx="12192000" cy="2584090"/>
          </a:xfrm>
          <a:prstGeom prst="rect">
            <a:avLst/>
          </a:prstGeom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1741520" y="1731293"/>
            <a:ext cx="9160625" cy="27598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000"/>
              </a:lnSpc>
            </a:pPr>
            <a:r>
              <a:rPr lang="en-US" sz="4000" dirty="0" err="1" smtClean="0">
                <a:ln w="0"/>
                <a:solidFill>
                  <a:srgbClr val="0070C0"/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Apa</a:t>
            </a:r>
            <a:r>
              <a:rPr lang="en-US" sz="4000" dirty="0" smtClean="0">
                <a:ln w="0"/>
                <a:solidFill>
                  <a:srgbClr val="0070C0"/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 </a:t>
            </a:r>
            <a:r>
              <a:rPr lang="en-US" sz="4000" dirty="0" err="1" smtClean="0">
                <a:ln w="0"/>
                <a:solidFill>
                  <a:srgbClr val="0070C0"/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Itu</a:t>
            </a:r>
            <a:r>
              <a:rPr lang="en-US" sz="4000" dirty="0" smtClean="0">
                <a:ln w="0"/>
                <a:solidFill>
                  <a:srgbClr val="0070C0"/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 ISAC ?</a:t>
            </a:r>
          </a:p>
          <a:p>
            <a:pPr algn="l">
              <a:lnSpc>
                <a:spcPts val="3000"/>
              </a:lnSpc>
            </a:pPr>
            <a:endParaRPr lang="en-US" sz="4000" dirty="0" smtClean="0">
              <a:ln w="0"/>
              <a:solidFill>
                <a:srgbClr val="0070C0"/>
              </a:solidFill>
              <a:latin typeface="Franklin Gothic Heavy" panose="020B0903020102020204" pitchFamily="34" charset="0"/>
              <a:cs typeface="Aharoni" panose="02010803020104030203" pitchFamily="2" charset="-79"/>
            </a:endParaRPr>
          </a:p>
          <a:p>
            <a:pPr algn="l">
              <a:lnSpc>
                <a:spcPts val="3000"/>
              </a:lnSpc>
            </a:pPr>
            <a:r>
              <a:rPr lang="en-US" sz="4000" dirty="0" smtClean="0">
                <a:ln w="0"/>
                <a:solidFill>
                  <a:srgbClr val="0070C0"/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Skim </a:t>
            </a:r>
            <a:r>
              <a:rPr lang="en-US" sz="4000" dirty="0" err="1" smtClean="0">
                <a:ln w="0"/>
                <a:solidFill>
                  <a:srgbClr val="0070C0"/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dan</a:t>
            </a:r>
            <a:r>
              <a:rPr lang="en-US" sz="4000" dirty="0" smtClean="0">
                <a:ln w="0"/>
                <a:solidFill>
                  <a:srgbClr val="0070C0"/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 </a:t>
            </a:r>
            <a:r>
              <a:rPr lang="en-US" sz="4000" dirty="0" err="1" smtClean="0">
                <a:ln w="0"/>
                <a:solidFill>
                  <a:srgbClr val="0070C0"/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Gred</a:t>
            </a:r>
            <a:r>
              <a:rPr lang="en-US" sz="4000" dirty="0" smtClean="0">
                <a:ln w="0"/>
                <a:solidFill>
                  <a:srgbClr val="0070C0"/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 yang </a:t>
            </a:r>
            <a:r>
              <a:rPr lang="en-US" sz="4000" dirty="0" smtClean="0">
                <a:ln w="0"/>
                <a:solidFill>
                  <a:srgbClr val="FF0000"/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WAJIB</a:t>
            </a:r>
            <a:r>
              <a:rPr lang="en-US" sz="4000" dirty="0" smtClean="0">
                <a:ln w="0"/>
                <a:solidFill>
                  <a:srgbClr val="0070C0"/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 </a:t>
            </a:r>
            <a:r>
              <a:rPr lang="en-US" sz="4000" dirty="0" err="1" smtClean="0">
                <a:ln w="0"/>
                <a:solidFill>
                  <a:srgbClr val="0070C0"/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ambil</a:t>
            </a:r>
            <a:r>
              <a:rPr lang="en-US" sz="4000" dirty="0" smtClean="0">
                <a:ln w="0"/>
                <a:solidFill>
                  <a:srgbClr val="0070C0"/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 ?</a:t>
            </a:r>
          </a:p>
          <a:p>
            <a:pPr algn="l">
              <a:lnSpc>
                <a:spcPts val="3000"/>
              </a:lnSpc>
            </a:pPr>
            <a:endParaRPr lang="en-US" sz="4000" dirty="0" smtClean="0">
              <a:ln w="0"/>
              <a:solidFill>
                <a:srgbClr val="0070C0"/>
              </a:solidFill>
              <a:latin typeface="Franklin Gothic Heavy" panose="020B0903020102020204" pitchFamily="34" charset="0"/>
              <a:cs typeface="Aharoni" panose="02010803020104030203" pitchFamily="2" charset="-79"/>
            </a:endParaRPr>
          </a:p>
          <a:p>
            <a:pPr algn="l">
              <a:lnSpc>
                <a:spcPts val="3000"/>
              </a:lnSpc>
            </a:pPr>
            <a:r>
              <a:rPr lang="en-US" sz="4000" dirty="0" smtClean="0">
                <a:ln w="0"/>
                <a:solidFill>
                  <a:srgbClr val="0070C0"/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Bagaimana Soalan ISAC ?</a:t>
            </a:r>
            <a:endParaRPr lang="en-US" sz="4000" dirty="0">
              <a:ln w="0"/>
              <a:solidFill>
                <a:srgbClr val="0070C0"/>
              </a:solidFill>
              <a:latin typeface="Franklin Gothic Heavy" panose="020B0903020102020204" pitchFamily="34" charset="0"/>
              <a:cs typeface="Aharoni" panose="02010803020104030203" pitchFamily="2" charset="-79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2184"/>
            <a:ext cx="891422" cy="1253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30" b="75182" l="69202" r="91635">
                        <a14:foregroundMark x1="70722" y1="14599" x2="71863" y2="11679"/>
                        <a14:foregroundMark x1="78327" y1="50365" x2="81115" y2="45985"/>
                        <a14:foregroundMark x1="81496" y1="51825" x2="78454" y2="43066"/>
                        <a14:foregroundMark x1="79594" y1="57664" x2="79594" y2="39416"/>
                      </a14:backgroundRemoval>
                    </a14:imgEffect>
                  </a14:imgLayer>
                </a14:imgProps>
              </a:ext>
            </a:extLst>
          </a:blip>
          <a:srcRect l="68653" t="1814" r="7801" b="23571"/>
          <a:stretch/>
        </p:blipFill>
        <p:spPr>
          <a:xfrm>
            <a:off x="9896475" y="308690"/>
            <a:ext cx="2011340" cy="110671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766" y="287441"/>
            <a:ext cx="954434" cy="112796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894494" y="518595"/>
            <a:ext cx="6065629" cy="995490"/>
          </a:xfrm>
          <a:prstGeom prst="rect">
            <a:avLst/>
          </a:prstGeom>
          <a:effectLst>
            <a:outerShdw blurRad="50800" dist="38100" dir="5400000" algn="ctr" rotWithShape="0">
              <a:schemeClr val="tx1"/>
            </a:outerShdw>
          </a:effectLst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n w="0"/>
                <a:solidFill>
                  <a:schemeClr val="accent4">
                    <a:lumMod val="7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ISAC</a:t>
            </a:r>
            <a:endParaRPr lang="en-US" dirty="0">
              <a:ln w="0"/>
              <a:solidFill>
                <a:schemeClr val="accent4">
                  <a:lumMod val="75000"/>
                </a:schemeClr>
              </a:solidFill>
              <a:latin typeface="Franklin Gothic Heavy" panose="020B0903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8089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004"/>
          <a:stretch/>
        </p:blipFill>
        <p:spPr>
          <a:xfrm>
            <a:off x="0" y="4273910"/>
            <a:ext cx="12192000" cy="2584090"/>
          </a:xfrm>
          <a:prstGeom prst="rect">
            <a:avLst/>
          </a:prstGeom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2373287" y="308690"/>
            <a:ext cx="4418211" cy="128240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 smtClean="0">
                <a:ln w="0"/>
                <a:solidFill>
                  <a:srgbClr val="0070C0"/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Apa</a:t>
            </a:r>
            <a:r>
              <a:rPr lang="en-US" sz="4000" dirty="0" smtClean="0">
                <a:ln w="0"/>
                <a:solidFill>
                  <a:srgbClr val="0070C0"/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 </a:t>
            </a:r>
            <a:r>
              <a:rPr lang="en-US" sz="4000" dirty="0" err="1" smtClean="0">
                <a:ln w="0"/>
                <a:solidFill>
                  <a:srgbClr val="0070C0"/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Itu</a:t>
            </a:r>
            <a:r>
              <a:rPr lang="en-US" sz="4000" dirty="0" smtClean="0">
                <a:ln w="0"/>
                <a:solidFill>
                  <a:srgbClr val="0070C0"/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 ISAC ?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2184"/>
            <a:ext cx="891422" cy="1253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30" b="75182" l="69202" r="91635">
                        <a14:foregroundMark x1="70722" y1="14599" x2="71863" y2="11679"/>
                        <a14:foregroundMark x1="78327" y1="50365" x2="81115" y2="45985"/>
                        <a14:foregroundMark x1="81496" y1="51825" x2="78454" y2="43066"/>
                        <a14:foregroundMark x1="79594" y1="57664" x2="79594" y2="39416"/>
                      </a14:backgroundRemoval>
                    </a14:imgEffect>
                  </a14:imgLayer>
                </a14:imgProps>
              </a:ext>
            </a:extLst>
          </a:blip>
          <a:srcRect l="68653" t="1814" r="7801" b="23571"/>
          <a:stretch/>
        </p:blipFill>
        <p:spPr>
          <a:xfrm>
            <a:off x="9896475" y="308690"/>
            <a:ext cx="2011340" cy="110671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766" y="287441"/>
            <a:ext cx="954434" cy="1127968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764664" y="1591096"/>
            <a:ext cx="9266325" cy="316378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Penilaian ISAC </a:t>
            </a:r>
            <a:r>
              <a:rPr lang="en-US" sz="4000" dirty="0" err="1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dilaksanakan</a:t>
            </a:r>
            <a:r>
              <a:rPr lang="en-US" sz="40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 </a:t>
            </a:r>
            <a:r>
              <a:rPr lang="en-US" sz="4000" dirty="0" err="1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untuk</a:t>
            </a:r>
            <a:r>
              <a:rPr lang="en-US" sz="40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 </a:t>
            </a:r>
            <a:r>
              <a:rPr lang="en-US" sz="4000" dirty="0" err="1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menilai</a:t>
            </a:r>
            <a:r>
              <a:rPr lang="en-US" sz="40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 </a:t>
            </a:r>
            <a:r>
              <a:rPr lang="en-US" sz="4000" dirty="0" err="1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tahap</a:t>
            </a:r>
            <a:r>
              <a:rPr lang="en-US" sz="40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 </a:t>
            </a:r>
            <a:r>
              <a:rPr lang="en-US" sz="4000" dirty="0" err="1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kefahaman</a:t>
            </a:r>
            <a:r>
              <a:rPr lang="en-US" sz="40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 </a:t>
            </a:r>
            <a:r>
              <a:rPr lang="en-US" sz="4000" dirty="0" err="1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dan</a:t>
            </a:r>
            <a:r>
              <a:rPr lang="en-US" sz="40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 </a:t>
            </a:r>
            <a:r>
              <a:rPr lang="en-US" sz="4000" dirty="0" err="1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kemahiran</a:t>
            </a:r>
            <a:r>
              <a:rPr lang="en-US" sz="40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 </a:t>
            </a:r>
            <a:r>
              <a:rPr lang="en-US" sz="4000" dirty="0" err="1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pengunaan</a:t>
            </a:r>
            <a:r>
              <a:rPr lang="en-US" sz="40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 </a:t>
            </a:r>
            <a:r>
              <a:rPr lang="en-US" sz="4000" dirty="0" err="1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teknologi</a:t>
            </a:r>
            <a:r>
              <a:rPr lang="en-US" sz="40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 </a:t>
            </a:r>
            <a:r>
              <a:rPr lang="en-US" sz="4000" dirty="0" err="1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maklumat</a:t>
            </a:r>
            <a:r>
              <a:rPr lang="en-US" sz="40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 </a:t>
            </a:r>
            <a:r>
              <a:rPr lang="en-US" sz="4000" dirty="0" err="1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dan</a:t>
            </a:r>
            <a:r>
              <a:rPr lang="en-US" sz="40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 </a:t>
            </a:r>
            <a:r>
              <a:rPr lang="en-US" sz="4000" dirty="0" err="1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komunikasi</a:t>
            </a:r>
            <a:r>
              <a:rPr lang="en-US" sz="40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 (ICT) di </a:t>
            </a:r>
            <a:r>
              <a:rPr lang="en-US" sz="4000" dirty="0" err="1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kalangan</a:t>
            </a:r>
            <a:r>
              <a:rPr lang="en-US" sz="40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 </a:t>
            </a:r>
            <a:r>
              <a:rPr lang="en-US" sz="4000" dirty="0" err="1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personel</a:t>
            </a:r>
            <a:r>
              <a:rPr lang="en-US" sz="40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 </a:t>
            </a:r>
            <a:r>
              <a:rPr lang="en-US" sz="4000" dirty="0" err="1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sektor</a:t>
            </a:r>
            <a:r>
              <a:rPr lang="en-US" sz="40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 </a:t>
            </a:r>
            <a:r>
              <a:rPr lang="en-US" sz="4000" dirty="0" err="1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awam</a:t>
            </a:r>
            <a:r>
              <a:rPr lang="en-US" sz="40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965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004"/>
          <a:stretch/>
        </p:blipFill>
        <p:spPr>
          <a:xfrm>
            <a:off x="0" y="4273910"/>
            <a:ext cx="12192000" cy="2584090"/>
          </a:xfrm>
          <a:prstGeom prst="rect">
            <a:avLst/>
          </a:prstGeom>
        </p:spPr>
      </p:pic>
      <p:sp>
        <p:nvSpPr>
          <p:cNvPr id="29" name="Title 1"/>
          <p:cNvSpPr txBox="1">
            <a:spLocks/>
          </p:cNvSpPr>
          <p:nvPr/>
        </p:nvSpPr>
        <p:spPr>
          <a:xfrm>
            <a:off x="2298473" y="214378"/>
            <a:ext cx="8516385" cy="127409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ln w="0"/>
                <a:solidFill>
                  <a:srgbClr val="0070C0"/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Skim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dan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Gred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 yang </a:t>
            </a:r>
            <a:r>
              <a:rPr lang="en-US" sz="3200" dirty="0" smtClean="0">
                <a:ln w="0"/>
                <a:solidFill>
                  <a:srgbClr val="FF0000"/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WAJIB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 </a:t>
            </a:r>
            <a:r>
              <a:rPr lang="en-US" sz="3200" dirty="0" err="1" smtClean="0">
                <a:ln w="0"/>
                <a:solidFill>
                  <a:srgbClr val="0070C0"/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ambil</a:t>
            </a:r>
            <a:r>
              <a:rPr lang="en-US" sz="3200" dirty="0" smtClean="0">
                <a:ln w="0"/>
                <a:solidFill>
                  <a:srgbClr val="0070C0"/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 ?</a:t>
            </a:r>
            <a:endParaRPr lang="en-US" sz="3200" dirty="0">
              <a:ln w="0"/>
              <a:solidFill>
                <a:srgbClr val="0070C0"/>
              </a:solidFill>
              <a:latin typeface="Franklin Gothic Heavy" panose="020B0903020102020204" pitchFamily="34" charset="0"/>
              <a:cs typeface="Aharoni" panose="02010803020104030203" pitchFamily="2" charset="-79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2184"/>
            <a:ext cx="891422" cy="1253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30" b="75182" l="69202" r="91635">
                        <a14:foregroundMark x1="70722" y1="14599" x2="71863" y2="11679"/>
                        <a14:foregroundMark x1="78327" y1="50365" x2="81115" y2="45985"/>
                        <a14:foregroundMark x1="81496" y1="51825" x2="78454" y2="43066"/>
                        <a14:foregroundMark x1="79594" y1="57664" x2="79594" y2="39416"/>
                      </a14:backgroundRemoval>
                    </a14:imgEffect>
                  </a14:imgLayer>
                </a14:imgProps>
              </a:ext>
            </a:extLst>
          </a:blip>
          <a:srcRect l="68653" t="1814" r="7801" b="23571"/>
          <a:stretch/>
        </p:blipFill>
        <p:spPr>
          <a:xfrm>
            <a:off x="9896475" y="308690"/>
            <a:ext cx="2011340" cy="110671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766" y="287441"/>
            <a:ext cx="954434" cy="1127968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305098" y="1488471"/>
            <a:ext cx="9883833" cy="316378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algn="l">
              <a:lnSpc>
                <a:spcPts val="4500"/>
              </a:lnSpc>
              <a:buAutoNum type="arabicParenR"/>
            </a:pPr>
            <a:r>
              <a:rPr lang="en-US" sz="3200" dirty="0" err="1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Pembantu</a:t>
            </a:r>
            <a:r>
              <a:rPr lang="en-US" sz="32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 </a:t>
            </a:r>
            <a:r>
              <a:rPr lang="en-US" sz="3200" dirty="0" err="1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Tadbir</a:t>
            </a:r>
            <a:r>
              <a:rPr lang="en-US" sz="32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 (P/O) </a:t>
            </a:r>
            <a:r>
              <a:rPr lang="en-US" sz="3200" dirty="0" err="1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Gred</a:t>
            </a:r>
            <a:r>
              <a:rPr lang="en-US" sz="32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 N19</a:t>
            </a:r>
          </a:p>
          <a:p>
            <a:pPr marL="742950" indent="-742950" algn="l">
              <a:lnSpc>
                <a:spcPts val="4500"/>
              </a:lnSpc>
              <a:buAutoNum type="arabicParenR"/>
            </a:pPr>
            <a:r>
              <a:rPr lang="en-US" sz="3200" dirty="0" err="1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Pembantu</a:t>
            </a:r>
            <a:r>
              <a:rPr lang="en-US" sz="32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 </a:t>
            </a:r>
            <a:r>
              <a:rPr lang="en-US" sz="3200" dirty="0" err="1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Tadbir</a:t>
            </a:r>
            <a:r>
              <a:rPr lang="en-US" sz="32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 (Kew) </a:t>
            </a:r>
            <a:r>
              <a:rPr lang="en-US" sz="3200" dirty="0" err="1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Gred</a:t>
            </a:r>
            <a:r>
              <a:rPr lang="en-US" sz="32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 W19</a:t>
            </a:r>
          </a:p>
          <a:p>
            <a:pPr marL="742950" indent="-742950" algn="l">
              <a:lnSpc>
                <a:spcPts val="4500"/>
              </a:lnSpc>
              <a:buAutoNum type="arabicParenR"/>
            </a:pPr>
            <a:r>
              <a:rPr lang="en-US" sz="3200" dirty="0" err="1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Pembantu</a:t>
            </a:r>
            <a:r>
              <a:rPr lang="en-US" sz="32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 </a:t>
            </a:r>
            <a:r>
              <a:rPr lang="en-US" sz="3200" dirty="0" err="1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Setiausaha</a:t>
            </a:r>
            <a:r>
              <a:rPr lang="en-US" sz="32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 </a:t>
            </a:r>
            <a:r>
              <a:rPr lang="en-US" sz="3200" dirty="0" err="1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Pejabat</a:t>
            </a:r>
            <a:r>
              <a:rPr lang="en-US" sz="32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 </a:t>
            </a:r>
            <a:r>
              <a:rPr lang="en-US" sz="3200" dirty="0" err="1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Gred</a:t>
            </a:r>
            <a:r>
              <a:rPr lang="en-US" sz="32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 N19</a:t>
            </a:r>
          </a:p>
          <a:p>
            <a:pPr marL="742950" indent="-742950" algn="l">
              <a:lnSpc>
                <a:spcPts val="4500"/>
              </a:lnSpc>
              <a:buAutoNum type="arabicParenR"/>
            </a:pPr>
            <a:r>
              <a:rPr lang="en-US" sz="3200" dirty="0" err="1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Pegawai</a:t>
            </a:r>
            <a:r>
              <a:rPr lang="en-US" sz="32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 </a:t>
            </a:r>
            <a:r>
              <a:rPr lang="en-US" sz="3200" dirty="0" err="1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Khidmat</a:t>
            </a:r>
            <a:r>
              <a:rPr lang="en-US" sz="32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 </a:t>
            </a:r>
            <a:r>
              <a:rPr lang="en-US" sz="3200" dirty="0" err="1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Pelanggan</a:t>
            </a:r>
            <a:r>
              <a:rPr lang="en-US" sz="32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 </a:t>
            </a:r>
            <a:r>
              <a:rPr lang="en-US" sz="3200" dirty="0" err="1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Gred</a:t>
            </a:r>
            <a:r>
              <a:rPr lang="en-US" sz="32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 N19</a:t>
            </a:r>
          </a:p>
          <a:p>
            <a:pPr marL="742950" indent="-742950" algn="l">
              <a:lnSpc>
                <a:spcPts val="4500"/>
              </a:lnSpc>
              <a:buAutoNum type="arabicParenR"/>
            </a:pPr>
            <a:r>
              <a:rPr lang="en-US" sz="3200" dirty="0" err="1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Setiausaha</a:t>
            </a:r>
            <a:r>
              <a:rPr lang="en-US" sz="32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 </a:t>
            </a:r>
            <a:r>
              <a:rPr lang="en-US" sz="3200" dirty="0" err="1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Pejabat</a:t>
            </a:r>
            <a:r>
              <a:rPr lang="en-US" sz="32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 </a:t>
            </a:r>
            <a:r>
              <a:rPr lang="en-US" sz="3200" dirty="0" err="1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Gred</a:t>
            </a:r>
            <a:r>
              <a:rPr lang="en-US" sz="32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 N29</a:t>
            </a:r>
          </a:p>
        </p:txBody>
      </p:sp>
    </p:spTree>
    <p:extLst>
      <p:ext uri="{BB962C8B-B14F-4D97-AF65-F5344CB8AC3E}">
        <p14:creationId xmlns:p14="http://schemas.microsoft.com/office/powerpoint/2010/main" val="321957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004"/>
          <a:stretch/>
        </p:blipFill>
        <p:spPr>
          <a:xfrm>
            <a:off x="0" y="4273910"/>
            <a:ext cx="12192000" cy="258409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2184"/>
            <a:ext cx="891422" cy="1253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30" b="75182" l="69202" r="91635">
                        <a14:foregroundMark x1="70722" y1="14599" x2="71863" y2="11679"/>
                        <a14:foregroundMark x1="78327" y1="50365" x2="81115" y2="45985"/>
                        <a14:foregroundMark x1="81496" y1="51825" x2="78454" y2="43066"/>
                        <a14:foregroundMark x1="79594" y1="57664" x2="79594" y2="39416"/>
                      </a14:backgroundRemoval>
                    </a14:imgEffect>
                  </a14:imgLayer>
                </a14:imgProps>
              </a:ext>
            </a:extLst>
          </a:blip>
          <a:srcRect l="68653" t="1814" r="7801" b="23571"/>
          <a:stretch/>
        </p:blipFill>
        <p:spPr>
          <a:xfrm>
            <a:off x="9896475" y="308690"/>
            <a:ext cx="2011340" cy="110671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766" y="287441"/>
            <a:ext cx="954434" cy="112796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375657" y="544818"/>
            <a:ext cx="6629396" cy="87059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n w="0"/>
                <a:solidFill>
                  <a:srgbClr val="0070C0"/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Bagaimana Soalan ISAC ?</a:t>
            </a:r>
            <a:endParaRPr lang="en-US" sz="4000" dirty="0">
              <a:ln w="0"/>
              <a:solidFill>
                <a:srgbClr val="0070C0"/>
              </a:solidFill>
              <a:latin typeface="Franklin Gothic Heavy" panose="020B0903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305099" y="2095565"/>
            <a:ext cx="3657600" cy="10219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500"/>
              </a:lnSpc>
            </a:pPr>
            <a:r>
              <a:rPr lang="en-US" sz="32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PENGETAHUAN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262001" y="2077261"/>
            <a:ext cx="3657600" cy="10219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500"/>
              </a:lnSpc>
            </a:pPr>
            <a:r>
              <a:rPr lang="en-US" sz="32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KEMAHIRAN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751513" y="1338182"/>
            <a:ext cx="6065629" cy="995490"/>
          </a:xfrm>
          <a:prstGeom prst="rect">
            <a:avLst/>
          </a:prstGeom>
          <a:effectLst>
            <a:outerShdw blurRad="50800" dist="38100" dir="5400000" algn="ctr" rotWithShape="0">
              <a:schemeClr val="tx1"/>
            </a:outerShdw>
          </a:effectLst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ln w="0"/>
                <a:solidFill>
                  <a:schemeClr val="accent4">
                    <a:lumMod val="7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KATEGORI</a:t>
            </a:r>
            <a:endParaRPr lang="en-US" sz="4400" dirty="0">
              <a:ln w="0"/>
              <a:solidFill>
                <a:schemeClr val="accent4">
                  <a:lumMod val="75000"/>
                </a:schemeClr>
              </a:solidFill>
              <a:latin typeface="Franklin Gothic Heavy" panose="020B0903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09078" y="3040980"/>
            <a:ext cx="4297679" cy="10219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500"/>
              </a:lnSpc>
            </a:pPr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40 SOALAN OBJEKTIF</a:t>
            </a:r>
          </a:p>
        </p:txBody>
      </p:sp>
      <p:sp>
        <p:nvSpPr>
          <p:cNvPr id="3" name="Bent-Up Arrow 2"/>
          <p:cNvSpPr/>
          <p:nvPr/>
        </p:nvSpPr>
        <p:spPr>
          <a:xfrm rot="5400000">
            <a:off x="6215226" y="2040031"/>
            <a:ext cx="647135" cy="858415"/>
          </a:xfrm>
          <a:prstGeom prst="bentUp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Bent-Up Arrow 14"/>
          <p:cNvSpPr/>
          <p:nvPr/>
        </p:nvSpPr>
        <p:spPr>
          <a:xfrm rot="5400000" flipV="1">
            <a:off x="4674849" y="2026919"/>
            <a:ext cx="647135" cy="884639"/>
          </a:xfrm>
          <a:prstGeom prst="bentUp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5556155" y="3895749"/>
            <a:ext cx="6521974" cy="10219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500"/>
              </a:lnSpc>
            </a:pPr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BAHAGIAN A – INTERNET</a:t>
            </a:r>
          </a:p>
          <a:p>
            <a:pPr algn="l">
              <a:lnSpc>
                <a:spcPts val="4500"/>
              </a:lnSpc>
            </a:pPr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BAHAGIAN B – APLIKASI PEJABAT</a:t>
            </a:r>
          </a:p>
          <a:p>
            <a:pPr algn="l">
              <a:lnSpc>
                <a:spcPts val="4500"/>
              </a:lnSpc>
            </a:pPr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( </a:t>
            </a:r>
            <a:r>
              <a:rPr lang="en-US" sz="3200" dirty="0" err="1" smtClean="0">
                <a:ln w="0"/>
                <a:solidFill>
                  <a:schemeClr val="accent6">
                    <a:lumMod val="7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Pilihan</a:t>
            </a:r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 Word </a:t>
            </a:r>
            <a:r>
              <a:rPr lang="en-US" sz="3200" dirty="0" err="1" smtClean="0">
                <a:ln w="0"/>
                <a:solidFill>
                  <a:schemeClr val="accent6">
                    <a:lumMod val="7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atau</a:t>
            </a:r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 </a:t>
            </a:r>
            <a:r>
              <a:rPr lang="en-US" sz="3200" dirty="0" err="1" smtClean="0">
                <a:ln w="0"/>
                <a:solidFill>
                  <a:schemeClr val="accent6">
                    <a:lumMod val="7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Powerpoint</a:t>
            </a:r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)</a:t>
            </a:r>
          </a:p>
          <a:p>
            <a:pPr algn="l">
              <a:lnSpc>
                <a:spcPts val="4500"/>
              </a:lnSpc>
            </a:pPr>
            <a:r>
              <a:rPr lang="en-US" sz="3200" dirty="0" smtClean="0">
                <a:ln w="0"/>
                <a:solidFill>
                  <a:schemeClr val="accent6">
                    <a:lumMod val="7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BAHAGIAN C - EMEL</a:t>
            </a:r>
          </a:p>
        </p:txBody>
      </p:sp>
      <p:sp>
        <p:nvSpPr>
          <p:cNvPr id="4" name="Down Arrow 3"/>
          <p:cNvSpPr/>
          <p:nvPr/>
        </p:nvSpPr>
        <p:spPr>
          <a:xfrm>
            <a:off x="8257755" y="2827341"/>
            <a:ext cx="333375" cy="368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Down Arrow 17"/>
          <p:cNvSpPr/>
          <p:nvPr/>
        </p:nvSpPr>
        <p:spPr>
          <a:xfrm>
            <a:off x="2436768" y="2830213"/>
            <a:ext cx="333375" cy="368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2050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615140" y="2771775"/>
            <a:ext cx="11188930" cy="21471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NO. </a:t>
            </a:r>
            <a:r>
              <a:rPr lang="en-US" dirty="0" err="1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MyKad</a:t>
            </a:r>
            <a:r>
              <a:rPr lang="en-US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	: XXXXXXXXXXXX</a:t>
            </a:r>
          </a:p>
          <a:p>
            <a:pPr algn="l">
              <a:lnSpc>
                <a:spcPct val="100000"/>
              </a:lnSpc>
            </a:pPr>
            <a:r>
              <a:rPr lang="en-US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Id Penilaian	: 60144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59" b="9150"/>
          <a:stretch/>
        </p:blipFill>
        <p:spPr>
          <a:xfrm>
            <a:off x="0" y="0"/>
            <a:ext cx="12192000" cy="15569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43"/>
          <a:stretch/>
        </p:blipFill>
        <p:spPr>
          <a:xfrm>
            <a:off x="0" y="6288239"/>
            <a:ext cx="12192000" cy="56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1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556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1321935" y="6317673"/>
            <a:ext cx="803560" cy="4405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183093" y="4844189"/>
            <a:ext cx="1633188" cy="7134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500"/>
              </a:lnSpc>
            </a:pPr>
            <a:r>
              <a:rPr lang="en-US" sz="44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KLIK</a:t>
            </a:r>
          </a:p>
        </p:txBody>
      </p:sp>
      <p:sp>
        <p:nvSpPr>
          <p:cNvPr id="7" name="Down Arrow 6"/>
          <p:cNvSpPr/>
          <p:nvPr/>
        </p:nvSpPr>
        <p:spPr>
          <a:xfrm rot="19911503">
            <a:off x="11001144" y="5562691"/>
            <a:ext cx="497460" cy="73152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0547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4575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1163993" y="1346661"/>
            <a:ext cx="803560" cy="4405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822277" y="2499999"/>
            <a:ext cx="4065855" cy="7134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500"/>
              </a:lnSpc>
            </a:pPr>
            <a:r>
              <a:rPr lang="en-US" sz="44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MASA = 59:59</a:t>
            </a:r>
          </a:p>
        </p:txBody>
      </p:sp>
      <p:sp>
        <p:nvSpPr>
          <p:cNvPr id="7" name="Down Arrow 6"/>
          <p:cNvSpPr/>
          <p:nvPr/>
        </p:nvSpPr>
        <p:spPr>
          <a:xfrm rot="13194779">
            <a:off x="10618758" y="1776052"/>
            <a:ext cx="497460" cy="73152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/>
          <p:cNvSpPr/>
          <p:nvPr/>
        </p:nvSpPr>
        <p:spPr>
          <a:xfrm>
            <a:off x="141316" y="2141812"/>
            <a:ext cx="7240386" cy="35939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1316" y="2062196"/>
            <a:ext cx="4065855" cy="7134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500"/>
              </a:lnSpc>
            </a:pPr>
            <a:r>
              <a:rPr lang="en-US" sz="28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SOALAN 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975570" y="6483925"/>
            <a:ext cx="1000295" cy="3393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474769" y="5291155"/>
            <a:ext cx="1709651" cy="7134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500"/>
              </a:lnSpc>
            </a:pPr>
            <a:r>
              <a:rPr lang="en-US" sz="44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KLIK</a:t>
            </a:r>
          </a:p>
        </p:txBody>
      </p:sp>
      <p:sp>
        <p:nvSpPr>
          <p:cNvPr id="12" name="Down Arrow 11"/>
          <p:cNvSpPr/>
          <p:nvPr/>
        </p:nvSpPr>
        <p:spPr>
          <a:xfrm rot="18402022">
            <a:off x="10406676" y="5869835"/>
            <a:ext cx="497460" cy="73152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3708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10" grpId="0" animBg="1"/>
      <p:bldP spid="11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3899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089862" y="2685010"/>
            <a:ext cx="299258" cy="2078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3578" y="3512127"/>
            <a:ext cx="3068328" cy="7134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ts val="2900"/>
              </a:lnSpc>
            </a:pPr>
            <a:r>
              <a:rPr lang="en-US" sz="2800" dirty="0" smtClean="0">
                <a:ln w="0"/>
                <a:solidFill>
                  <a:schemeClr val="accent6">
                    <a:lumMod val="7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HIJAU</a:t>
            </a:r>
          </a:p>
          <a:p>
            <a:pPr algn="r">
              <a:lnSpc>
                <a:spcPts val="2900"/>
              </a:lnSpc>
            </a:pPr>
            <a:r>
              <a:rPr lang="en-US" sz="28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TELAH DIJAWAB</a:t>
            </a:r>
          </a:p>
        </p:txBody>
      </p:sp>
      <p:sp>
        <p:nvSpPr>
          <p:cNvPr id="7" name="Down Arrow 6"/>
          <p:cNvSpPr/>
          <p:nvPr/>
        </p:nvSpPr>
        <p:spPr>
          <a:xfrm rot="13194779">
            <a:off x="3565300" y="2808193"/>
            <a:ext cx="497460" cy="73152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ounded Rectangle 7"/>
          <p:cNvSpPr/>
          <p:nvPr/>
        </p:nvSpPr>
        <p:spPr>
          <a:xfrm>
            <a:off x="5947319" y="4096760"/>
            <a:ext cx="299258" cy="2078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443724" y="5129172"/>
            <a:ext cx="3068328" cy="7134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2900"/>
              </a:lnSpc>
            </a:pPr>
            <a:r>
              <a:rPr lang="en-US" sz="2800" dirty="0" smtClean="0">
                <a:ln w="0"/>
                <a:solidFill>
                  <a:srgbClr val="FF0000"/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MERAH</a:t>
            </a:r>
          </a:p>
          <a:p>
            <a:pPr algn="l">
              <a:lnSpc>
                <a:spcPts val="2900"/>
              </a:lnSpc>
            </a:pPr>
            <a:r>
              <a:rPr lang="en-US" sz="28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BELUM DIJAWAB</a:t>
            </a:r>
          </a:p>
        </p:txBody>
      </p:sp>
      <p:sp>
        <p:nvSpPr>
          <p:cNvPr id="10" name="Down Arrow 9"/>
          <p:cNvSpPr/>
          <p:nvPr/>
        </p:nvSpPr>
        <p:spPr>
          <a:xfrm rot="6913181">
            <a:off x="7060264" y="3694104"/>
            <a:ext cx="497460" cy="2274278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ounded Rectangle 10"/>
          <p:cNvSpPr/>
          <p:nvPr/>
        </p:nvSpPr>
        <p:spPr>
          <a:xfrm>
            <a:off x="11403311" y="6443826"/>
            <a:ext cx="620680" cy="3393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123062" y="6144519"/>
            <a:ext cx="1709651" cy="7134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500"/>
              </a:lnSpc>
            </a:pPr>
            <a:r>
              <a:rPr lang="en-US" sz="4400" dirty="0" smtClean="0">
                <a:ln w="0"/>
                <a:solidFill>
                  <a:schemeClr val="bg2">
                    <a:lumMod val="25000"/>
                  </a:schemeClr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KLIK</a:t>
            </a:r>
          </a:p>
        </p:txBody>
      </p:sp>
      <p:sp>
        <p:nvSpPr>
          <p:cNvPr id="13" name="Down Arrow 12"/>
          <p:cNvSpPr/>
          <p:nvPr/>
        </p:nvSpPr>
        <p:spPr>
          <a:xfrm rot="16200000">
            <a:off x="10700618" y="6168705"/>
            <a:ext cx="497460" cy="73152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4016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13245</TotalTime>
  <Words>193</Words>
  <Application>Microsoft Office PowerPoint</Application>
  <PresentationFormat>Widescreen</PresentationFormat>
  <Paragraphs>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Aharoni</vt:lpstr>
      <vt:lpstr>Arial</vt:lpstr>
      <vt:lpstr>Calibri</vt:lpstr>
      <vt:lpstr>Calibri Light</vt:lpstr>
      <vt:lpstr>Franklin Gothic Heavy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Soalan 3. 4. 5.</vt:lpstr>
      <vt:lpstr>2. Soalan 3. 4. 5.</vt:lpstr>
      <vt:lpstr>PowerPoint Presentation</vt:lpstr>
      <vt:lpstr>PowerPoint Presentation</vt:lpstr>
      <vt:lpstr>2. Soalan 3. 4. 5.</vt:lpstr>
      <vt:lpstr>2. Soalan 3. 4. 5.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INTAN</cp:lastModifiedBy>
  <cp:revision>27</cp:revision>
  <dcterms:created xsi:type="dcterms:W3CDTF">2017-01-11T03:28:32Z</dcterms:created>
  <dcterms:modified xsi:type="dcterms:W3CDTF">2020-08-10T07:11:06Z</dcterms:modified>
</cp:coreProperties>
</file>