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6"/>
  </p:notesMasterIdLst>
  <p:sldIdLst>
    <p:sldId id="257" r:id="rId2"/>
    <p:sldId id="269" r:id="rId3"/>
    <p:sldId id="276" r:id="rId4"/>
    <p:sldId id="270" r:id="rId5"/>
    <p:sldId id="271" r:id="rId6"/>
    <p:sldId id="272" r:id="rId7"/>
    <p:sldId id="273" r:id="rId8"/>
    <p:sldId id="274" r:id="rId9"/>
    <p:sldId id="275" r:id="rId10"/>
    <p:sldId id="278" r:id="rId11"/>
    <p:sldId id="277" r:id="rId12"/>
    <p:sldId id="280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443" autoAdjust="0"/>
  </p:normalViewPr>
  <p:slideViewPr>
    <p:cSldViewPr snapToGrid="0">
      <p:cViewPr varScale="1">
        <p:scale>
          <a:sx n="84" d="100"/>
          <a:sy n="84" d="100"/>
        </p:scale>
        <p:origin x="40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29E53-2FF3-4187-8443-7F19A1EC2B47}" type="datetimeFigureOut">
              <a:rPr lang="en-MY" smtClean="0"/>
              <a:t>19/10/2020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6F473-827C-4FFD-A649-F1A20BEB3A5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3340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Surat </a:t>
            </a:r>
            <a:r>
              <a:rPr lang="en-US" dirty="0" err="1"/>
              <a:t>rasmi</a:t>
            </a:r>
            <a:r>
              <a:rPr lang="en-US" dirty="0"/>
              <a:t>, Lampiran 1, 2 dan 3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dirujuk</a:t>
            </a:r>
            <a:r>
              <a:rPr lang="en-US" dirty="0"/>
              <a:t> pada slide 9.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26560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Laporan</a:t>
            </a:r>
            <a:r>
              <a:rPr lang="en-US" dirty="0"/>
              <a:t> pada </a:t>
            </a:r>
            <a:r>
              <a:rPr lang="en-US" dirty="0" err="1"/>
              <a:t>paparan</a:t>
            </a:r>
            <a:r>
              <a:rPr lang="en-US" dirty="0"/>
              <a:t> dashboard </a:t>
            </a:r>
            <a:r>
              <a:rPr lang="en-US" dirty="0" err="1"/>
              <a:t>sedia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I)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651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Laporan</a:t>
            </a:r>
            <a:r>
              <a:rPr lang="en-US" dirty="0"/>
              <a:t> pada </a:t>
            </a:r>
            <a:r>
              <a:rPr lang="en-US" dirty="0" err="1"/>
              <a:t>paparan</a:t>
            </a:r>
            <a:r>
              <a:rPr lang="en-US" dirty="0"/>
              <a:t> dashboard </a:t>
            </a:r>
            <a:r>
              <a:rPr lang="en-US" dirty="0" err="1"/>
              <a:t>sedia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I)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635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Surat </a:t>
            </a:r>
            <a:r>
              <a:rPr lang="en-US" dirty="0" err="1"/>
              <a:t>Permohonan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A)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2853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emel</a:t>
            </a:r>
            <a:r>
              <a:rPr lang="en-US" dirty="0"/>
              <a:t> </a:t>
            </a:r>
            <a:r>
              <a:rPr lang="en-US" dirty="0" err="1"/>
              <a:t>balasan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PGN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B – Data </a:t>
            </a:r>
            <a:r>
              <a:rPr lang="en-US" dirty="0" err="1"/>
              <a:t>Terhad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1685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emel</a:t>
            </a:r>
            <a:r>
              <a:rPr lang="en-US" dirty="0"/>
              <a:t> </a:t>
            </a:r>
            <a:r>
              <a:rPr lang="en-US" dirty="0" err="1"/>
              <a:t>balasan</a:t>
            </a:r>
            <a:r>
              <a:rPr lang="en-US" dirty="0"/>
              <a:t> </a:t>
            </a:r>
            <a:r>
              <a:rPr lang="en-US" dirty="0" err="1"/>
              <a:t>daripada</a:t>
            </a:r>
            <a:r>
              <a:rPr lang="en-US" dirty="0"/>
              <a:t> PGN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B – Data Terbuka)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311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</a:t>
            </a:r>
            <a:r>
              <a:rPr lang="en-US" dirty="0" err="1"/>
              <a:t>tempoh</a:t>
            </a:r>
            <a:r>
              <a:rPr lang="en-US" dirty="0"/>
              <a:t> masa </a:t>
            </a:r>
            <a:r>
              <a:rPr lang="en-US" dirty="0" err="1"/>
              <a:t>muatturun</a:t>
            </a:r>
            <a:r>
              <a:rPr lang="en-US" dirty="0"/>
              <a:t> pada BMT (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step D)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3492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emel</a:t>
            </a:r>
            <a:r>
              <a:rPr lang="en-US" dirty="0"/>
              <a:t> </a:t>
            </a:r>
            <a:r>
              <a:rPr lang="en-US" dirty="0" err="1"/>
              <a:t>balasan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pemohon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serahan</a:t>
            </a:r>
            <a:r>
              <a:rPr lang="en-US" dirty="0"/>
              <a:t> data (</a:t>
            </a:r>
            <a:r>
              <a:rPr lang="en-US" dirty="0" err="1"/>
              <a:t>merujuk</a:t>
            </a:r>
            <a:r>
              <a:rPr lang="en-US" dirty="0"/>
              <a:t> step E)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524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E &amp; F) :</a:t>
            </a:r>
          </a:p>
          <a:p>
            <a:pPr marL="285750" indent="-285750">
              <a:buAutoNum type="romanLcParenR"/>
            </a:pP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rasmi</a:t>
            </a:r>
            <a:r>
              <a:rPr lang="en-US" dirty="0"/>
              <a:t> PGN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pemohon</a:t>
            </a:r>
            <a:endParaRPr lang="en-US" dirty="0"/>
          </a:p>
          <a:p>
            <a:pPr marL="285750" indent="-285750">
              <a:buAutoNum type="romanLcParenR"/>
            </a:pPr>
            <a:r>
              <a:rPr lang="en-US" dirty="0"/>
              <a:t>Lampiran 1</a:t>
            </a:r>
          </a:p>
          <a:p>
            <a:pPr marL="285750" indent="-285750">
              <a:buAutoNum type="romanLcParenR"/>
            </a:pPr>
            <a:r>
              <a:rPr lang="en-US" dirty="0"/>
              <a:t>Lampiran 2</a:t>
            </a:r>
          </a:p>
          <a:p>
            <a:pPr marL="285750" indent="-285750">
              <a:buAutoNum type="romanLcParenR"/>
            </a:pPr>
            <a:r>
              <a:rPr lang="en-US" dirty="0"/>
              <a:t>Lampiran 3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986980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inventori</a:t>
            </a:r>
            <a:r>
              <a:rPr lang="en-US" dirty="0"/>
              <a:t> (</a:t>
            </a:r>
            <a:r>
              <a:rPr lang="en-US" dirty="0" err="1"/>
              <a:t>merujuk</a:t>
            </a:r>
            <a:r>
              <a:rPr lang="en-US" dirty="0"/>
              <a:t> step G)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69852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rekod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laporan</a:t>
            </a:r>
            <a:r>
              <a:rPr lang="en-US" dirty="0"/>
              <a:t> Security Metrics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keperluan</a:t>
            </a:r>
            <a:r>
              <a:rPr lang="en-US" dirty="0"/>
              <a:t> ISMS (</a:t>
            </a:r>
            <a:r>
              <a:rPr lang="en-US" dirty="0" err="1"/>
              <a:t>merujuk</a:t>
            </a:r>
            <a:r>
              <a:rPr lang="en-US" dirty="0"/>
              <a:t> step H)</a:t>
            </a: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B6F473-827C-4FFD-A649-F1A20BEB3A5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1921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606777" cy="3686015"/>
          </a:xfrm>
        </p:spPr>
        <p:txBody>
          <a:bodyPr>
            <a:normAutofit/>
          </a:bodyPr>
          <a:lstStyle/>
          <a:p>
            <a:r>
              <a:rPr lang="en-US" sz="5400" b="1" dirty="0"/>
              <a:t>PERMOHONAN DATA GEOSPATIAL</a:t>
            </a:r>
            <a:br>
              <a:rPr lang="en-US" sz="5400" dirty="0"/>
            </a:br>
            <a:r>
              <a:rPr lang="en-US" sz="3200" dirty="0"/>
              <a:t>[SOP </a:t>
            </a:r>
            <a:r>
              <a:rPr lang="en-US" sz="3200" dirty="0" err="1"/>
              <a:t>Permohonan</a:t>
            </a:r>
            <a:r>
              <a:rPr lang="en-US" sz="3200" dirty="0"/>
              <a:t> Data </a:t>
            </a:r>
            <a:r>
              <a:rPr lang="en-US" sz="3200" dirty="0" err="1"/>
              <a:t>Semasa</a:t>
            </a:r>
            <a:r>
              <a:rPr lang="en-US" sz="3200" dirty="0"/>
              <a:t>]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7017325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SEKSYEN KHIDMAT TEKNIKAL DAN OPERASI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OKTOBER 2020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9EC362-E161-4F2C-99E2-246BA3E34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65" y="195989"/>
            <a:ext cx="10446172" cy="3441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59D672-B32C-4134-9367-0DC8882BE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925" y="3190890"/>
            <a:ext cx="8976852" cy="3471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3B336D-1E3D-4DA8-8FE4-91725F6047E3}"/>
              </a:ext>
            </a:extLst>
          </p:cNvPr>
          <p:cNvSpPr/>
          <p:nvPr/>
        </p:nvSpPr>
        <p:spPr>
          <a:xfrm>
            <a:off x="10220015" y="4646531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Serahan</a:t>
            </a:r>
            <a:r>
              <a:rPr lang="en-MY" sz="800" dirty="0"/>
              <a:t>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778EA1-4BED-4686-A47A-1828552137A4}"/>
              </a:ext>
            </a:extLst>
          </p:cNvPr>
          <p:cNvSpPr/>
          <p:nvPr/>
        </p:nvSpPr>
        <p:spPr>
          <a:xfrm>
            <a:off x="10540367" y="1710499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Permohonan</a:t>
            </a:r>
            <a:r>
              <a:rPr lang="en-MY" sz="800" dirty="0"/>
              <a:t> 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F1D2A2-D7AD-4B50-89A0-D077A3274425}"/>
              </a:ext>
            </a:extLst>
          </p:cNvPr>
          <p:cNvSpPr/>
          <p:nvPr/>
        </p:nvSpPr>
        <p:spPr>
          <a:xfrm>
            <a:off x="-5216" y="113131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19860F44-206E-4802-9D86-899C7581C2D0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22660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4962E-E2D0-4154-8324-4DA54381E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819" y="703755"/>
            <a:ext cx="8480022" cy="425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DECC98B-CD9B-421F-94D6-8984EB107684}"/>
              </a:ext>
            </a:extLst>
          </p:cNvPr>
          <p:cNvSpPr/>
          <p:nvPr/>
        </p:nvSpPr>
        <p:spPr>
          <a:xfrm>
            <a:off x="481578" y="495686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" name="Arrow: Right 1">
            <a:hlinkClick r:id="rId4" action="ppaction://hlinksldjump"/>
            <a:extLst>
              <a:ext uri="{FF2B5EF4-FFF2-40B4-BE49-F238E27FC236}">
                <a16:creationId xmlns:a16="http://schemas.microsoft.com/office/drawing/2014/main" id="{B49A5443-0B6B-4489-B92B-23718AE22508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8312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6358CB-F238-41BE-AE08-B1C68E428F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399"/>
          <a:stretch/>
        </p:blipFill>
        <p:spPr>
          <a:xfrm>
            <a:off x="296504" y="796412"/>
            <a:ext cx="5649281" cy="26325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41352E-5FAC-4478-AB3F-7323F1535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965" y="683093"/>
            <a:ext cx="4837164" cy="50481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2D1305BD-7EBE-46D5-899B-D5FB3BAE5266}"/>
              </a:ext>
            </a:extLst>
          </p:cNvPr>
          <p:cNvSpPr/>
          <p:nvPr/>
        </p:nvSpPr>
        <p:spPr>
          <a:xfrm>
            <a:off x="67324" y="379848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CE7D3E55-D728-40F7-940C-B1AEC56D7566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5056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2EA333-AE53-46C0-B098-06372305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687" y="673800"/>
            <a:ext cx="8810625" cy="45434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EF4FBFD-20A3-4339-8AA8-F56501B844B1}"/>
              </a:ext>
            </a:extLst>
          </p:cNvPr>
          <p:cNvSpPr/>
          <p:nvPr/>
        </p:nvSpPr>
        <p:spPr>
          <a:xfrm>
            <a:off x="67324" y="379848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6" name="Arrow: Right 5">
            <a:hlinkClick r:id="rId4" action="ppaction://hlinksldjump"/>
            <a:extLst>
              <a:ext uri="{FF2B5EF4-FFF2-40B4-BE49-F238E27FC236}">
                <a16:creationId xmlns:a16="http://schemas.microsoft.com/office/drawing/2014/main" id="{54945B82-E7C9-475B-83DD-C2BA737A6D04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034048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8227BE-4802-4D90-9FF6-7C7CF0567FF9}"/>
              </a:ext>
            </a:extLst>
          </p:cNvPr>
          <p:cNvSpPr txBox="1"/>
          <p:nvPr/>
        </p:nvSpPr>
        <p:spPr>
          <a:xfrm>
            <a:off x="1725386" y="2092390"/>
            <a:ext cx="8993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 err="1"/>
              <a:t>Semua</a:t>
            </a:r>
            <a:r>
              <a:rPr lang="en-MY" dirty="0"/>
              <a:t> </a:t>
            </a:r>
            <a:r>
              <a:rPr lang="en-MY" dirty="0" err="1"/>
              <a:t>Borang</a:t>
            </a:r>
            <a:r>
              <a:rPr lang="en-MY" dirty="0"/>
              <a:t> dan </a:t>
            </a:r>
            <a:r>
              <a:rPr lang="en-MY" dirty="0" err="1"/>
              <a:t>Contoh</a:t>
            </a:r>
            <a:r>
              <a:rPr lang="en-MY" dirty="0"/>
              <a:t> </a:t>
            </a:r>
            <a:r>
              <a:rPr lang="en-MY" dirty="0" err="1"/>
              <a:t>Laporan</a:t>
            </a:r>
            <a:r>
              <a:rPr lang="en-MY" dirty="0"/>
              <a:t>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diberikan</a:t>
            </a:r>
            <a:r>
              <a:rPr lang="en-MY" dirty="0"/>
              <a:t> </a:t>
            </a:r>
            <a:r>
              <a:rPr lang="en-MY" dirty="0" err="1"/>
              <a:t>contoh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rujukan</a:t>
            </a:r>
            <a:r>
              <a:rPr lang="en-MY" dirty="0"/>
              <a:t> dan </a:t>
            </a:r>
            <a:r>
              <a:rPr lang="en-MY" dirty="0" err="1"/>
              <a:t>rangka</a:t>
            </a:r>
            <a:r>
              <a:rPr lang="en-MY" dirty="0"/>
              <a:t> </a:t>
            </a:r>
            <a:r>
              <a:rPr lang="en-MY" dirty="0" err="1"/>
              <a:t>bagi</a:t>
            </a:r>
            <a:r>
              <a:rPr lang="en-MY" dirty="0"/>
              <a:t> </a:t>
            </a:r>
          </a:p>
          <a:p>
            <a:r>
              <a:rPr lang="en-MY" dirty="0" err="1"/>
              <a:t>Rekebentuk</a:t>
            </a:r>
            <a:r>
              <a:rPr lang="en-MY" dirty="0"/>
              <a:t> </a:t>
            </a:r>
            <a:r>
              <a:rPr lang="en-MY" dirty="0" err="1"/>
              <a:t>Sistem</a:t>
            </a:r>
            <a:r>
              <a:rPr lang="en-MY" dirty="0"/>
              <a:t> dan </a:t>
            </a:r>
            <a:r>
              <a:rPr lang="en-MY" dirty="0" err="1"/>
              <a:t>Pangkalan</a:t>
            </a:r>
            <a:r>
              <a:rPr lang="en-MY" dirty="0"/>
              <a:t> Data</a:t>
            </a:r>
          </a:p>
        </p:txBody>
      </p:sp>
      <p:sp>
        <p:nvSpPr>
          <p:cNvPr id="4" name="Arrow: Right 3">
            <a:hlinkClick r:id="rId2" action="ppaction://hlinksldjump"/>
            <a:extLst>
              <a:ext uri="{FF2B5EF4-FFF2-40B4-BE49-F238E27FC236}">
                <a16:creationId xmlns:a16="http://schemas.microsoft.com/office/drawing/2014/main" id="{E0F06A19-E763-40B3-85F6-4EC216B24F72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2371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8AE88-05F9-44BE-BB53-45AA820BDFC4}"/>
              </a:ext>
            </a:extLst>
          </p:cNvPr>
          <p:cNvSpPr/>
          <p:nvPr/>
        </p:nvSpPr>
        <p:spPr>
          <a:xfrm>
            <a:off x="765109" y="1296954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 err="1"/>
              <a:t>Penerimaan</a:t>
            </a:r>
            <a:r>
              <a:rPr lang="en-MY" sz="1600" dirty="0"/>
              <a:t> </a:t>
            </a:r>
            <a:r>
              <a:rPr lang="en-MY" sz="1600" dirty="0" err="1"/>
              <a:t>surat</a:t>
            </a:r>
            <a:r>
              <a:rPr lang="en-MY" sz="1600" dirty="0"/>
              <a:t> </a:t>
            </a:r>
            <a:r>
              <a:rPr lang="en-MY" sz="1600" dirty="0" err="1"/>
              <a:t>permohonan</a:t>
            </a:r>
            <a:r>
              <a:rPr lang="en-MY" sz="1600" dirty="0"/>
              <a:t> </a:t>
            </a:r>
            <a:r>
              <a:rPr lang="en-MY" sz="1600" dirty="0" err="1"/>
              <a:t>lengkap</a:t>
            </a:r>
            <a:r>
              <a:rPr lang="en-MY" sz="1600" dirty="0"/>
              <a:t> </a:t>
            </a:r>
            <a:r>
              <a:rPr lang="en-MY" sz="1600" dirty="0" err="1"/>
              <a:t>dari</a:t>
            </a:r>
            <a:r>
              <a:rPr lang="en-MY" sz="1600" dirty="0"/>
              <a:t> </a:t>
            </a:r>
            <a:r>
              <a:rPr lang="en-MY" sz="1600" dirty="0" err="1"/>
              <a:t>Pemohon</a:t>
            </a:r>
            <a:r>
              <a:rPr lang="en-MY" sz="1600" dirty="0"/>
              <a:t> </a:t>
            </a:r>
          </a:p>
          <a:p>
            <a:r>
              <a:rPr lang="en-MY" sz="1600" dirty="0"/>
              <a:t>(</a:t>
            </a:r>
            <a:r>
              <a:rPr lang="en-MY" sz="1600" dirty="0" err="1"/>
              <a:t>Agensi</a:t>
            </a:r>
            <a:r>
              <a:rPr lang="en-MY" sz="1600" dirty="0"/>
              <a:t> Kerajaan / </a:t>
            </a:r>
            <a:r>
              <a:rPr lang="en-MY" sz="1600" dirty="0" err="1"/>
              <a:t>Pelajar</a:t>
            </a:r>
            <a:r>
              <a:rPr lang="en-MY" sz="1600" dirty="0"/>
              <a:t>)</a:t>
            </a:r>
          </a:p>
        </p:txBody>
      </p:sp>
      <p:sp>
        <p:nvSpPr>
          <p:cNvPr id="5" name="Oval 4">
            <a:hlinkClick r:id="rId3" action="ppaction://hlinksldjump"/>
            <a:extLst>
              <a:ext uri="{FF2B5EF4-FFF2-40B4-BE49-F238E27FC236}">
                <a16:creationId xmlns:a16="http://schemas.microsoft.com/office/drawing/2014/main" id="{098C0D71-2956-4A20-8520-30BC62F44AFB}"/>
              </a:ext>
            </a:extLst>
          </p:cNvPr>
          <p:cNvSpPr/>
          <p:nvPr/>
        </p:nvSpPr>
        <p:spPr>
          <a:xfrm>
            <a:off x="256474" y="1063690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50700B-5B9D-41C8-9909-A81E66137379}"/>
              </a:ext>
            </a:extLst>
          </p:cNvPr>
          <p:cNvCxnSpPr>
            <a:stCxn id="4" idx="3"/>
          </p:cNvCxnSpPr>
          <p:nvPr/>
        </p:nvCxnSpPr>
        <p:spPr>
          <a:xfrm flipV="1">
            <a:off x="3638938" y="1852125"/>
            <a:ext cx="7464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058898D-3080-4F10-8DF5-AD253658EC57}"/>
              </a:ext>
            </a:extLst>
          </p:cNvPr>
          <p:cNvSpPr/>
          <p:nvPr/>
        </p:nvSpPr>
        <p:spPr>
          <a:xfrm>
            <a:off x="4385387" y="1296954"/>
            <a:ext cx="307866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600" dirty="0" err="1"/>
              <a:t>Tindakan</a:t>
            </a:r>
            <a:r>
              <a:rPr lang="en-MY" sz="1600" dirty="0"/>
              <a:t> </a:t>
            </a:r>
            <a:r>
              <a:rPr lang="en-MY" sz="1600" dirty="0" err="1"/>
              <a:t>Minit</a:t>
            </a:r>
            <a:r>
              <a:rPr lang="en-MY" sz="1600" dirty="0"/>
              <a:t>:</a:t>
            </a:r>
          </a:p>
          <a:p>
            <a:pPr marL="400050" indent="-400050">
              <a:buAutoNum type="romanLcParenR"/>
            </a:pPr>
            <a:r>
              <a:rPr lang="en-MY" sz="1600" dirty="0" err="1"/>
              <a:t>Pengarah</a:t>
            </a:r>
            <a:r>
              <a:rPr lang="en-MY" sz="1600" dirty="0"/>
              <a:t> </a:t>
            </a:r>
            <a:r>
              <a:rPr lang="en-MY" sz="1600" dirty="0" err="1"/>
              <a:t>kepada</a:t>
            </a:r>
            <a:r>
              <a:rPr lang="en-MY" sz="1600" dirty="0"/>
              <a:t> TP</a:t>
            </a:r>
          </a:p>
          <a:p>
            <a:pPr marL="400050" indent="-400050">
              <a:buAutoNum type="romanLcParenR"/>
            </a:pPr>
            <a:r>
              <a:rPr lang="en-MY" sz="1600" dirty="0"/>
              <a:t>TP </a:t>
            </a:r>
            <a:r>
              <a:rPr lang="en-MY" sz="1600" dirty="0" err="1"/>
              <a:t>kepada</a:t>
            </a:r>
            <a:r>
              <a:rPr lang="en-MY" sz="1600" dirty="0"/>
              <a:t> KPP</a:t>
            </a:r>
          </a:p>
          <a:p>
            <a:pPr marL="400050" indent="-400050">
              <a:buAutoNum type="romanLcParenR"/>
            </a:pPr>
            <a:r>
              <a:rPr lang="en-MY" sz="1600" dirty="0"/>
              <a:t>KPP assign </a:t>
            </a:r>
            <a:r>
              <a:rPr lang="en-MY" sz="1600" dirty="0" err="1"/>
              <a:t>kepada</a:t>
            </a:r>
            <a:r>
              <a:rPr lang="en-MY" sz="1600" dirty="0"/>
              <a:t> </a:t>
            </a:r>
            <a:r>
              <a:rPr lang="en-MY" sz="1600" dirty="0" err="1"/>
              <a:t>Pegawai</a:t>
            </a:r>
            <a:endParaRPr lang="en-MY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F97A5B-36FC-4A20-AAC1-9EF7741DDF5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464056" y="1852126"/>
            <a:ext cx="54160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61FE6D1-F0D9-44B9-9681-3635814AA500}"/>
              </a:ext>
            </a:extLst>
          </p:cNvPr>
          <p:cNvSpPr/>
          <p:nvPr/>
        </p:nvSpPr>
        <p:spPr>
          <a:xfrm>
            <a:off x="8005665" y="1296952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600" dirty="0" err="1"/>
              <a:t>Pegawai</a:t>
            </a:r>
            <a:r>
              <a:rPr lang="en-MY" sz="1600" dirty="0"/>
              <a:t> </a:t>
            </a:r>
            <a:r>
              <a:rPr lang="en-MY" sz="1600" dirty="0" err="1"/>
              <a:t>semak</a:t>
            </a:r>
            <a:r>
              <a:rPr lang="en-MY" sz="1600" dirty="0"/>
              <a:t> </a:t>
            </a:r>
            <a:r>
              <a:rPr lang="en-MY" sz="1600" dirty="0" err="1"/>
              <a:t>Ketersediaan</a:t>
            </a:r>
            <a:r>
              <a:rPr lang="en-MY" sz="1600" dirty="0"/>
              <a:t> Data</a:t>
            </a:r>
          </a:p>
          <a:p>
            <a:pPr algn="ctr"/>
            <a:r>
              <a:rPr lang="en-MY" sz="1600" dirty="0"/>
              <a:t>(</a:t>
            </a:r>
            <a:r>
              <a:rPr lang="en-MY" sz="1600" dirty="0" err="1"/>
              <a:t>Terhad</a:t>
            </a:r>
            <a:r>
              <a:rPr lang="en-MY" sz="1600" dirty="0"/>
              <a:t> / Terbuka)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E741EC-6CEE-43AC-89B7-9EA42B6AA750}"/>
              </a:ext>
            </a:extLst>
          </p:cNvPr>
          <p:cNvCxnSpPr>
            <a:cxnSpLocks/>
          </p:cNvCxnSpPr>
          <p:nvPr/>
        </p:nvCxnSpPr>
        <p:spPr>
          <a:xfrm>
            <a:off x="9442579" y="2407295"/>
            <a:ext cx="0" cy="707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923B3E3-DD29-452D-867D-70EEB0E14B63}"/>
              </a:ext>
            </a:extLst>
          </p:cNvPr>
          <p:cNvSpPr/>
          <p:nvPr/>
        </p:nvSpPr>
        <p:spPr>
          <a:xfrm>
            <a:off x="8005664" y="3114868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Jika Data </a:t>
            </a:r>
            <a:r>
              <a:rPr lang="en-MY" sz="1400" dirty="0" err="1"/>
              <a:t>Terhad</a:t>
            </a:r>
            <a:r>
              <a:rPr lang="en-MY" sz="1400" dirty="0"/>
              <a:t> : </a:t>
            </a:r>
            <a:r>
              <a:rPr lang="en-MY" sz="1400" dirty="0" err="1"/>
              <a:t>Emel</a:t>
            </a:r>
            <a:r>
              <a:rPr lang="en-MY" sz="1400" dirty="0"/>
              <a:t> </a:t>
            </a:r>
            <a:r>
              <a:rPr lang="en-MY" sz="1400" dirty="0" err="1"/>
              <a:t>akan</a:t>
            </a:r>
            <a:r>
              <a:rPr lang="en-MY" sz="1400" dirty="0"/>
              <a:t> </a:t>
            </a:r>
            <a:r>
              <a:rPr lang="en-MY" sz="1400" dirty="0" err="1"/>
              <a:t>dihantar</a:t>
            </a:r>
            <a:r>
              <a:rPr lang="en-MY" sz="1400" dirty="0"/>
              <a:t> </a:t>
            </a:r>
            <a:r>
              <a:rPr lang="en-MY" sz="1400" dirty="0" err="1"/>
              <a:t>kepada</a:t>
            </a:r>
            <a:r>
              <a:rPr lang="en-MY" sz="1400" dirty="0"/>
              <a:t> </a:t>
            </a:r>
            <a:r>
              <a:rPr lang="en-MY" sz="1400" dirty="0" err="1"/>
              <a:t>pemohon</a:t>
            </a:r>
            <a:r>
              <a:rPr lang="en-MY" sz="1400" dirty="0"/>
              <a:t> </a:t>
            </a:r>
            <a:r>
              <a:rPr lang="en-MY" sz="1400" dirty="0" err="1"/>
              <a:t>untuk</a:t>
            </a:r>
            <a:r>
              <a:rPr lang="en-MY" sz="1400" dirty="0"/>
              <a:t> </a:t>
            </a:r>
            <a:r>
              <a:rPr lang="en-MY" sz="1400" dirty="0" err="1"/>
              <a:t>tindakan</a:t>
            </a:r>
            <a:r>
              <a:rPr lang="en-MY" sz="1400" dirty="0"/>
              <a:t> </a:t>
            </a:r>
            <a:r>
              <a:rPr lang="en-MY" sz="1400" dirty="0" err="1"/>
              <a:t>mengisi</a:t>
            </a:r>
            <a:r>
              <a:rPr lang="en-MY" sz="1400" dirty="0"/>
              <a:t> </a:t>
            </a:r>
            <a:r>
              <a:rPr lang="en-MY" sz="1400" dirty="0" err="1"/>
              <a:t>Borang</a:t>
            </a:r>
            <a:r>
              <a:rPr lang="en-MY" sz="1400" dirty="0"/>
              <a:t> </a:t>
            </a:r>
            <a:r>
              <a:rPr lang="en-MY" sz="1400" dirty="0" err="1"/>
              <a:t>MyGDI</a:t>
            </a:r>
            <a:r>
              <a:rPr lang="en-MY" sz="1400" dirty="0"/>
              <a:t>, </a:t>
            </a:r>
            <a:r>
              <a:rPr lang="en-MY" sz="1400" dirty="0" err="1"/>
              <a:t>Borang</a:t>
            </a:r>
            <a:r>
              <a:rPr lang="en-MY" sz="1400" dirty="0"/>
              <a:t> PPNM dan Salinan IC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67BB60-325E-46E1-8447-3500514803FA}"/>
              </a:ext>
            </a:extLst>
          </p:cNvPr>
          <p:cNvSpPr/>
          <p:nvPr/>
        </p:nvSpPr>
        <p:spPr>
          <a:xfrm>
            <a:off x="4385386" y="3130420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Jika Data Terbuka : </a:t>
            </a:r>
            <a:r>
              <a:rPr lang="en-MY" sz="1400" dirty="0" err="1"/>
              <a:t>Pemohon</a:t>
            </a:r>
            <a:r>
              <a:rPr lang="en-MY" sz="1400" dirty="0"/>
              <a:t> </a:t>
            </a:r>
            <a:r>
              <a:rPr lang="en-MY" sz="1400" dirty="0" err="1"/>
              <a:t>hanya</a:t>
            </a:r>
            <a:r>
              <a:rPr lang="en-MY" sz="1400" dirty="0"/>
              <a:t> </a:t>
            </a:r>
            <a:r>
              <a:rPr lang="en-MY" sz="1400" dirty="0" err="1"/>
              <a:t>perlu</a:t>
            </a:r>
            <a:r>
              <a:rPr lang="en-MY" sz="1400" dirty="0"/>
              <a:t> </a:t>
            </a:r>
            <a:r>
              <a:rPr lang="en-MY" sz="1400" dirty="0" err="1"/>
              <a:t>isi</a:t>
            </a:r>
            <a:r>
              <a:rPr lang="en-MY" sz="1400" dirty="0"/>
              <a:t> </a:t>
            </a:r>
            <a:r>
              <a:rPr lang="en-MY" sz="1400" dirty="0" err="1"/>
              <a:t>borang</a:t>
            </a:r>
            <a:r>
              <a:rPr lang="en-MY" sz="1400" dirty="0"/>
              <a:t> </a:t>
            </a:r>
            <a:r>
              <a:rPr lang="en-MY" sz="1400" dirty="0" err="1"/>
              <a:t>MyGDI</a:t>
            </a:r>
            <a:endParaRPr lang="en-MY" sz="1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4C9C5-11AA-49CC-994B-37A908DAC381}"/>
              </a:ext>
            </a:extLst>
          </p:cNvPr>
          <p:cNvCxnSpPr/>
          <p:nvPr/>
        </p:nvCxnSpPr>
        <p:spPr>
          <a:xfrm flipH="1">
            <a:off x="7259216" y="2407295"/>
            <a:ext cx="746448" cy="7075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937B84-306D-4B50-B3B6-CCF5EA9C8395}"/>
              </a:ext>
            </a:extLst>
          </p:cNvPr>
          <p:cNvCxnSpPr>
            <a:cxnSpLocks/>
          </p:cNvCxnSpPr>
          <p:nvPr/>
        </p:nvCxnSpPr>
        <p:spPr>
          <a:xfrm flipH="1">
            <a:off x="7259215" y="3685590"/>
            <a:ext cx="6718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hlinkClick r:id="rId4" action="ppaction://hlinksldjump"/>
            <a:extLst>
              <a:ext uri="{FF2B5EF4-FFF2-40B4-BE49-F238E27FC236}">
                <a16:creationId xmlns:a16="http://schemas.microsoft.com/office/drawing/2014/main" id="{4808B63A-9EB8-45D3-B6D8-9796E98438B4}"/>
              </a:ext>
            </a:extLst>
          </p:cNvPr>
          <p:cNvSpPr/>
          <p:nvPr/>
        </p:nvSpPr>
        <p:spPr>
          <a:xfrm>
            <a:off x="7763067" y="2750975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BE841C-9B8E-4742-B360-BC9A58EC11C8}"/>
              </a:ext>
            </a:extLst>
          </p:cNvPr>
          <p:cNvCxnSpPr>
            <a:cxnSpLocks/>
          </p:cNvCxnSpPr>
          <p:nvPr/>
        </p:nvCxnSpPr>
        <p:spPr>
          <a:xfrm flipH="1">
            <a:off x="3713581" y="3685590"/>
            <a:ext cx="67180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71C0603-7409-43BE-9022-7FEFA87D4844}"/>
              </a:ext>
            </a:extLst>
          </p:cNvPr>
          <p:cNvSpPr/>
          <p:nvPr/>
        </p:nvSpPr>
        <p:spPr>
          <a:xfrm>
            <a:off x="839752" y="3130420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err="1"/>
              <a:t>Penyediaan</a:t>
            </a:r>
            <a:r>
              <a:rPr lang="en-MY" sz="1400" dirty="0"/>
              <a:t> Data Geospatial dan Surat </a:t>
            </a:r>
            <a:r>
              <a:rPr lang="en-MY" sz="1400" dirty="0" err="1"/>
              <a:t>Balasan</a:t>
            </a:r>
            <a:r>
              <a:rPr lang="en-MY" sz="1400" dirty="0"/>
              <a:t>. </a:t>
            </a:r>
            <a:r>
              <a:rPr lang="en-MY" sz="1400" dirty="0" err="1"/>
              <a:t>Pegawai</a:t>
            </a:r>
            <a:r>
              <a:rPr lang="en-MY" sz="1400" dirty="0"/>
              <a:t> </a:t>
            </a:r>
            <a:r>
              <a:rPr lang="en-MY" sz="1400" dirty="0" err="1"/>
              <a:t>akan</a:t>
            </a:r>
            <a:r>
              <a:rPr lang="en-MY" sz="1400" dirty="0"/>
              <a:t> </a:t>
            </a:r>
            <a:r>
              <a:rPr lang="en-MY" sz="1400" dirty="0" err="1"/>
              <a:t>zipkan</a:t>
            </a:r>
            <a:r>
              <a:rPr lang="en-MY" sz="1400" dirty="0"/>
              <a:t> Fail Data dan Set Password </a:t>
            </a:r>
            <a:r>
              <a:rPr lang="en-MY" sz="1400" dirty="0" err="1"/>
              <a:t>menggunakan</a:t>
            </a:r>
            <a:r>
              <a:rPr lang="en-MY" sz="1400" dirty="0"/>
              <a:t> No IC </a:t>
            </a:r>
            <a:r>
              <a:rPr lang="en-MY" sz="1400" dirty="0" err="1"/>
              <a:t>Pemohon</a:t>
            </a:r>
            <a:r>
              <a:rPr lang="en-MY" sz="1400" dirty="0"/>
              <a:t> 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CC7A24-70BF-4412-B222-4CCEC921C6C2}"/>
              </a:ext>
            </a:extLst>
          </p:cNvPr>
          <p:cNvCxnSpPr>
            <a:cxnSpLocks/>
          </p:cNvCxnSpPr>
          <p:nvPr/>
        </p:nvCxnSpPr>
        <p:spPr>
          <a:xfrm>
            <a:off x="2202023" y="4240763"/>
            <a:ext cx="0" cy="7169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5583D4CB-043D-43A1-86BC-7C2B7966EB08}"/>
              </a:ext>
            </a:extLst>
          </p:cNvPr>
          <p:cNvSpPr/>
          <p:nvPr/>
        </p:nvSpPr>
        <p:spPr>
          <a:xfrm>
            <a:off x="755774" y="4963885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Data </a:t>
            </a:r>
            <a:r>
              <a:rPr lang="en-MY" sz="1400" dirty="0" err="1"/>
              <a:t>diupload</a:t>
            </a:r>
            <a:r>
              <a:rPr lang="en-MY" sz="1400" dirty="0"/>
              <a:t> </a:t>
            </a:r>
            <a:r>
              <a:rPr lang="en-MY" sz="1400" dirty="0" err="1"/>
              <a:t>dengan</a:t>
            </a:r>
            <a:r>
              <a:rPr lang="en-MY" sz="1400" dirty="0"/>
              <a:t> </a:t>
            </a:r>
            <a:r>
              <a:rPr lang="en-MY" sz="1400" dirty="0" err="1"/>
              <a:t>menggunakan</a:t>
            </a:r>
            <a:r>
              <a:rPr lang="en-MY" sz="1400" dirty="0"/>
              <a:t> medium Big Mail Transfer (BMT) dan </a:t>
            </a:r>
            <a:r>
              <a:rPr lang="en-MY" sz="1400" dirty="0" err="1"/>
              <a:t>setkan</a:t>
            </a:r>
            <a:r>
              <a:rPr lang="en-MY" sz="1400" dirty="0"/>
              <a:t> </a:t>
            </a:r>
            <a:r>
              <a:rPr lang="en-MY" sz="1400" dirty="0" err="1"/>
              <a:t>tempoh</a:t>
            </a:r>
            <a:r>
              <a:rPr lang="en-MY" sz="1400" dirty="0"/>
              <a:t> masa </a:t>
            </a:r>
            <a:r>
              <a:rPr lang="en-MY" sz="1400" dirty="0" err="1"/>
              <a:t>muatturun</a:t>
            </a:r>
            <a:r>
              <a:rPr lang="en-MY" sz="1400" dirty="0"/>
              <a:t> data </a:t>
            </a:r>
            <a:r>
              <a:rPr lang="en-MY" sz="1400" dirty="0" err="1"/>
              <a:t>selama</a:t>
            </a:r>
            <a:r>
              <a:rPr lang="en-MY" sz="1400" dirty="0"/>
              <a:t> 2 </a:t>
            </a:r>
            <a:r>
              <a:rPr lang="en-MY" sz="1400" dirty="0" err="1"/>
              <a:t>minggu</a:t>
            </a:r>
            <a:endParaRPr lang="en-MY" sz="1400" dirty="0"/>
          </a:p>
        </p:txBody>
      </p:sp>
      <p:sp>
        <p:nvSpPr>
          <p:cNvPr id="44" name="Oval 43">
            <a:hlinkClick r:id="rId5" action="ppaction://hlinksldjump"/>
            <a:extLst>
              <a:ext uri="{FF2B5EF4-FFF2-40B4-BE49-F238E27FC236}">
                <a16:creationId xmlns:a16="http://schemas.microsoft.com/office/drawing/2014/main" id="{2366906F-44FD-481B-86DC-D63484ADB4DF}"/>
              </a:ext>
            </a:extLst>
          </p:cNvPr>
          <p:cNvSpPr/>
          <p:nvPr/>
        </p:nvSpPr>
        <p:spPr>
          <a:xfrm>
            <a:off x="505692" y="4549839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6C800-57F4-43B7-BB6A-9C5C545A610C}"/>
              </a:ext>
            </a:extLst>
          </p:cNvPr>
          <p:cNvSpPr/>
          <p:nvPr/>
        </p:nvSpPr>
        <p:spPr>
          <a:xfrm>
            <a:off x="4385385" y="4966214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err="1"/>
              <a:t>Emel</a:t>
            </a:r>
            <a:r>
              <a:rPr lang="en-MY" sz="1400" dirty="0"/>
              <a:t> </a:t>
            </a:r>
            <a:r>
              <a:rPr lang="en-MY" sz="1400" dirty="0" err="1"/>
              <a:t>maklumbalas</a:t>
            </a:r>
            <a:r>
              <a:rPr lang="en-MY" sz="1400" dirty="0"/>
              <a:t> </a:t>
            </a:r>
            <a:r>
              <a:rPr lang="en-MY" sz="1400" dirty="0" err="1"/>
              <a:t>kepada</a:t>
            </a:r>
            <a:r>
              <a:rPr lang="en-MY" sz="1400" dirty="0"/>
              <a:t> </a:t>
            </a:r>
            <a:r>
              <a:rPr lang="en-MY" sz="1400" dirty="0" err="1"/>
              <a:t>pemohon</a:t>
            </a:r>
            <a:r>
              <a:rPr lang="en-MY" sz="1400" dirty="0"/>
              <a:t> </a:t>
            </a:r>
            <a:r>
              <a:rPr lang="en-MY" sz="1400" dirty="0" err="1"/>
              <a:t>untuk</a:t>
            </a:r>
            <a:r>
              <a:rPr lang="en-MY" sz="1400" dirty="0"/>
              <a:t> </a:t>
            </a:r>
            <a:r>
              <a:rPr lang="en-MY" sz="1400" dirty="0" err="1"/>
              <a:t>muatturun</a:t>
            </a:r>
            <a:r>
              <a:rPr lang="en-MY" sz="1400" dirty="0"/>
              <a:t> data </a:t>
            </a:r>
            <a:r>
              <a:rPr lang="en-MY" sz="1400" dirty="0" err="1"/>
              <a:t>beserta</a:t>
            </a:r>
            <a:r>
              <a:rPr lang="en-MY" sz="1400" dirty="0"/>
              <a:t> </a:t>
            </a:r>
            <a:r>
              <a:rPr lang="en-MY" sz="1400" dirty="0" err="1"/>
              <a:t>lampiran</a:t>
            </a:r>
            <a:r>
              <a:rPr lang="en-MY" sz="1400" dirty="0"/>
              <a:t> </a:t>
            </a:r>
            <a:r>
              <a:rPr lang="en-MY" sz="1400" dirty="0" err="1"/>
              <a:t>surat</a:t>
            </a:r>
            <a:r>
              <a:rPr lang="en-MY" sz="1400" dirty="0"/>
              <a:t> </a:t>
            </a:r>
            <a:r>
              <a:rPr lang="en-MY" sz="1400" dirty="0" err="1"/>
              <a:t>rasmi</a:t>
            </a:r>
            <a:r>
              <a:rPr lang="en-MY" sz="1400" dirty="0"/>
              <a:t>,  Lampiran I, 2 dan 3. </a:t>
            </a:r>
          </a:p>
        </p:txBody>
      </p:sp>
      <p:sp>
        <p:nvSpPr>
          <p:cNvPr id="48" name="Oval 47">
            <a:hlinkClick r:id="rId6" action="ppaction://hlinksldjump"/>
            <a:extLst>
              <a:ext uri="{FF2B5EF4-FFF2-40B4-BE49-F238E27FC236}">
                <a16:creationId xmlns:a16="http://schemas.microsoft.com/office/drawing/2014/main" id="{67C0D420-09D5-4E69-8408-AC54F300D40F}"/>
              </a:ext>
            </a:extLst>
          </p:cNvPr>
          <p:cNvSpPr/>
          <p:nvPr/>
        </p:nvSpPr>
        <p:spPr>
          <a:xfrm>
            <a:off x="4189438" y="4549839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3E47FA-1C22-45FF-BE1F-1D9646872979}"/>
              </a:ext>
            </a:extLst>
          </p:cNvPr>
          <p:cNvCxnSpPr>
            <a:cxnSpLocks/>
          </p:cNvCxnSpPr>
          <p:nvPr/>
        </p:nvCxnSpPr>
        <p:spPr>
          <a:xfrm flipV="1">
            <a:off x="3638938" y="5519054"/>
            <a:ext cx="7464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A86D0EE-3F1F-4C43-A915-F766014BF04D}"/>
              </a:ext>
            </a:extLst>
          </p:cNvPr>
          <p:cNvSpPr/>
          <p:nvPr/>
        </p:nvSpPr>
        <p:spPr>
          <a:xfrm>
            <a:off x="8005661" y="4929283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err="1"/>
              <a:t>Pemohon</a:t>
            </a:r>
            <a:r>
              <a:rPr lang="en-MY" sz="1400" dirty="0"/>
              <a:t> </a:t>
            </a:r>
            <a:r>
              <a:rPr lang="en-MY" sz="1400" dirty="0" err="1"/>
              <a:t>perlu</a:t>
            </a:r>
            <a:r>
              <a:rPr lang="en-MY" sz="1400" dirty="0"/>
              <a:t> </a:t>
            </a:r>
            <a:r>
              <a:rPr lang="en-MY" sz="1400" dirty="0" err="1"/>
              <a:t>muatturun</a:t>
            </a:r>
            <a:r>
              <a:rPr lang="en-MY" sz="1400" dirty="0"/>
              <a:t> data dan </a:t>
            </a:r>
            <a:r>
              <a:rPr lang="en-MY" sz="1400" dirty="0" err="1"/>
              <a:t>mengembalikan</a:t>
            </a:r>
            <a:r>
              <a:rPr lang="en-MY" sz="1400" dirty="0"/>
              <a:t> Lampiran 2 dan 3 </a:t>
            </a:r>
            <a:r>
              <a:rPr lang="en-MY" sz="1400" dirty="0" err="1"/>
              <a:t>kepada</a:t>
            </a:r>
            <a:r>
              <a:rPr lang="en-MY" sz="1400" dirty="0"/>
              <a:t> PGN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257432A-F098-4C7D-BCAC-B5D6E1E4F1AA}"/>
              </a:ext>
            </a:extLst>
          </p:cNvPr>
          <p:cNvCxnSpPr>
            <a:cxnSpLocks/>
          </p:cNvCxnSpPr>
          <p:nvPr/>
        </p:nvCxnSpPr>
        <p:spPr>
          <a:xfrm flipV="1">
            <a:off x="7268547" y="5484453"/>
            <a:ext cx="746449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A0E16CA0-7FF8-40F6-B534-FC5BDA33736C}"/>
              </a:ext>
            </a:extLst>
          </p:cNvPr>
          <p:cNvSpPr/>
          <p:nvPr/>
        </p:nvSpPr>
        <p:spPr>
          <a:xfrm rot="5400000">
            <a:off x="10917785" y="5118033"/>
            <a:ext cx="513184" cy="589775"/>
          </a:xfrm>
          <a:prstGeom prst="triangl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A84663A-3B86-415A-A023-D598BD8E931E}"/>
              </a:ext>
            </a:extLst>
          </p:cNvPr>
          <p:cNvSpPr/>
          <p:nvPr/>
        </p:nvSpPr>
        <p:spPr>
          <a:xfrm>
            <a:off x="1835020" y="249392"/>
            <a:ext cx="7679094" cy="57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PROSES PENERIMAAN PERMOHONAN DAN SERAHAN DATA GEOSPATIAL</a:t>
            </a:r>
          </a:p>
        </p:txBody>
      </p:sp>
      <p:sp>
        <p:nvSpPr>
          <p:cNvPr id="2" name="Arrow: Right 1">
            <a:hlinkClick r:id="rId7" action="ppaction://hlinksldjump"/>
            <a:extLst>
              <a:ext uri="{FF2B5EF4-FFF2-40B4-BE49-F238E27FC236}">
                <a16:creationId xmlns:a16="http://schemas.microsoft.com/office/drawing/2014/main" id="{D33BBAC4-E954-4C77-A915-EC8C7301B6B2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" name="Oval 2">
            <a:hlinkClick r:id="rId6" action="ppaction://hlinksldjump"/>
            <a:extLst>
              <a:ext uri="{FF2B5EF4-FFF2-40B4-BE49-F238E27FC236}">
                <a16:creationId xmlns:a16="http://schemas.microsoft.com/office/drawing/2014/main" id="{160C570E-B140-4144-8D3A-6DDF9764CC2C}"/>
              </a:ext>
            </a:extLst>
          </p:cNvPr>
          <p:cNvSpPr/>
          <p:nvPr/>
        </p:nvSpPr>
        <p:spPr>
          <a:xfrm>
            <a:off x="7697755" y="4562664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3" name="Oval 32">
            <a:hlinkClick r:id="rId8" action="ppaction://hlinksldjump"/>
            <a:extLst>
              <a:ext uri="{FF2B5EF4-FFF2-40B4-BE49-F238E27FC236}">
                <a16:creationId xmlns:a16="http://schemas.microsoft.com/office/drawing/2014/main" id="{8349C494-D02A-4202-9ED2-6632A5BC7482}"/>
              </a:ext>
            </a:extLst>
          </p:cNvPr>
          <p:cNvSpPr/>
          <p:nvPr/>
        </p:nvSpPr>
        <p:spPr>
          <a:xfrm>
            <a:off x="485190" y="2743198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0" name="Oval 29">
            <a:hlinkClick r:id="rId4" action="ppaction://hlinksldjump"/>
            <a:extLst>
              <a:ext uri="{FF2B5EF4-FFF2-40B4-BE49-F238E27FC236}">
                <a16:creationId xmlns:a16="http://schemas.microsoft.com/office/drawing/2014/main" id="{1C65A9BC-6E87-4D77-99C5-84CFE780BE1C}"/>
              </a:ext>
            </a:extLst>
          </p:cNvPr>
          <p:cNvSpPr/>
          <p:nvPr/>
        </p:nvSpPr>
        <p:spPr>
          <a:xfrm>
            <a:off x="4083766" y="2801516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85121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D0DD51-6D2D-41A6-97D2-27CE70F3C78C}"/>
              </a:ext>
            </a:extLst>
          </p:cNvPr>
          <p:cNvSpPr/>
          <p:nvPr/>
        </p:nvSpPr>
        <p:spPr>
          <a:xfrm>
            <a:off x="1835020" y="249392"/>
            <a:ext cx="7679094" cy="57849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PROSES INVENTORI PERMOHONAN DATA GEOSPATIAL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3091B3-514C-4095-B2DD-67505E377DFF}"/>
              </a:ext>
            </a:extLst>
          </p:cNvPr>
          <p:cNvSpPr/>
          <p:nvPr/>
        </p:nvSpPr>
        <p:spPr>
          <a:xfrm>
            <a:off x="957946" y="1676010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sz="1400" dirty="0" err="1"/>
              <a:t>Kunci</a:t>
            </a:r>
            <a:r>
              <a:rPr lang="en-MY" sz="1400" dirty="0"/>
              <a:t> </a:t>
            </a:r>
            <a:r>
              <a:rPr lang="en-MY" sz="1400" dirty="0" err="1"/>
              <a:t>masuk</a:t>
            </a:r>
            <a:r>
              <a:rPr lang="en-MY" sz="1400" dirty="0"/>
              <a:t> </a:t>
            </a:r>
            <a:r>
              <a:rPr lang="en-MY" sz="1400" dirty="0" err="1"/>
              <a:t>rekod</a:t>
            </a:r>
            <a:r>
              <a:rPr lang="en-MY" sz="1400" dirty="0"/>
              <a:t> di </a:t>
            </a:r>
            <a:r>
              <a:rPr lang="en-MY" sz="1400" dirty="0" err="1"/>
              <a:t>laporan</a:t>
            </a:r>
            <a:r>
              <a:rPr lang="en-MY" sz="1400" dirty="0"/>
              <a:t> </a:t>
            </a:r>
            <a:r>
              <a:rPr lang="en-MY" sz="1400" dirty="0" err="1"/>
              <a:t>inventori</a:t>
            </a:r>
            <a:r>
              <a:rPr lang="en-MY" sz="1400" dirty="0"/>
              <a:t> (excel) :</a:t>
            </a:r>
          </a:p>
          <a:p>
            <a:pPr marL="400050" indent="-400050">
              <a:buAutoNum type="romanLcParenR"/>
            </a:pPr>
            <a:r>
              <a:rPr lang="en-MY" sz="1400" dirty="0"/>
              <a:t>Maklumat </a:t>
            </a:r>
            <a:r>
              <a:rPr lang="en-MY" sz="1400" dirty="0" err="1"/>
              <a:t>Permohonan</a:t>
            </a:r>
            <a:r>
              <a:rPr lang="en-MY" sz="1400" dirty="0"/>
              <a:t> Data</a:t>
            </a:r>
          </a:p>
          <a:p>
            <a:pPr marL="400050" indent="-400050">
              <a:buAutoNum type="romanLcParenR"/>
            </a:pPr>
            <a:r>
              <a:rPr lang="en-MY" sz="1400" dirty="0"/>
              <a:t>Maklumat </a:t>
            </a:r>
            <a:r>
              <a:rPr lang="en-MY" sz="1400" dirty="0" err="1"/>
              <a:t>Serahan</a:t>
            </a:r>
            <a:r>
              <a:rPr lang="en-MY" sz="1400" dirty="0"/>
              <a:t> Data</a:t>
            </a:r>
          </a:p>
        </p:txBody>
      </p:sp>
      <p:sp>
        <p:nvSpPr>
          <p:cNvPr id="13" name="Oval 12">
            <a:hlinkClick r:id="rId2" action="ppaction://hlinksldjump"/>
            <a:extLst>
              <a:ext uri="{FF2B5EF4-FFF2-40B4-BE49-F238E27FC236}">
                <a16:creationId xmlns:a16="http://schemas.microsoft.com/office/drawing/2014/main" id="{EF940298-2B02-4CE4-917F-840DFD819DC4}"/>
              </a:ext>
            </a:extLst>
          </p:cNvPr>
          <p:cNvSpPr/>
          <p:nvPr/>
        </p:nvSpPr>
        <p:spPr>
          <a:xfrm>
            <a:off x="581611" y="1258464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8A4DB-72CF-44BC-9189-D0B95946F584}"/>
              </a:ext>
            </a:extLst>
          </p:cNvPr>
          <p:cNvSpPr/>
          <p:nvPr/>
        </p:nvSpPr>
        <p:spPr>
          <a:xfrm>
            <a:off x="4323534" y="1706334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 err="1"/>
              <a:t>Kemaskini</a:t>
            </a:r>
            <a:r>
              <a:rPr lang="en-MY" sz="1400" dirty="0"/>
              <a:t> </a:t>
            </a:r>
            <a:r>
              <a:rPr lang="en-MY" sz="1400" dirty="0" err="1"/>
              <a:t>maklumat</a:t>
            </a:r>
            <a:r>
              <a:rPr lang="en-MY" sz="1400" dirty="0"/>
              <a:t> pada </a:t>
            </a:r>
            <a:r>
              <a:rPr lang="en-MY" sz="1400" dirty="0" err="1"/>
              <a:t>Laporan</a:t>
            </a:r>
            <a:r>
              <a:rPr lang="en-MY" sz="1400" dirty="0"/>
              <a:t> Security </a:t>
            </a:r>
            <a:r>
              <a:rPr lang="en-MY" sz="1400" dirty="0" err="1"/>
              <a:t>Metrik</a:t>
            </a:r>
            <a:r>
              <a:rPr lang="en-MY" sz="1400" dirty="0"/>
              <a:t> </a:t>
            </a:r>
            <a:r>
              <a:rPr lang="en-MY" sz="1400" dirty="0" err="1"/>
              <a:t>Permohonan</a:t>
            </a:r>
            <a:r>
              <a:rPr lang="en-MY" sz="1400" dirty="0"/>
              <a:t> Data Geospatial (word dan excel)</a:t>
            </a:r>
          </a:p>
          <a:p>
            <a:pPr algn="ctr"/>
            <a:r>
              <a:rPr lang="en-MY" sz="1400" dirty="0"/>
              <a:t>(</a:t>
            </a:r>
            <a:r>
              <a:rPr lang="en-MY" sz="1400" dirty="0" err="1"/>
              <a:t>keperluan</a:t>
            </a:r>
            <a:r>
              <a:rPr lang="en-MY" sz="1400" dirty="0"/>
              <a:t> ISMS)</a:t>
            </a:r>
          </a:p>
        </p:txBody>
      </p:sp>
      <p:sp>
        <p:nvSpPr>
          <p:cNvPr id="15" name="Oval 14">
            <a:hlinkClick r:id="rId2" action="ppaction://hlinksldjump"/>
            <a:extLst>
              <a:ext uri="{FF2B5EF4-FFF2-40B4-BE49-F238E27FC236}">
                <a16:creationId xmlns:a16="http://schemas.microsoft.com/office/drawing/2014/main" id="{D0712404-171B-4994-849B-388A7E009A87}"/>
              </a:ext>
            </a:extLst>
          </p:cNvPr>
          <p:cNvSpPr/>
          <p:nvPr/>
        </p:nvSpPr>
        <p:spPr>
          <a:xfrm>
            <a:off x="3907123" y="1320512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9D906D-3C70-4FFD-9761-8A79033E7F84}"/>
              </a:ext>
            </a:extLst>
          </p:cNvPr>
          <p:cNvSpPr/>
          <p:nvPr/>
        </p:nvSpPr>
        <p:spPr>
          <a:xfrm>
            <a:off x="7689123" y="1706334"/>
            <a:ext cx="2873829" cy="111034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dirty="0"/>
              <a:t>Dashboard</a:t>
            </a:r>
          </a:p>
        </p:txBody>
      </p:sp>
      <p:sp>
        <p:nvSpPr>
          <p:cNvPr id="17" name="Oval 16">
            <a:hlinkClick r:id="rId3" action="ppaction://hlinksldjump"/>
            <a:extLst>
              <a:ext uri="{FF2B5EF4-FFF2-40B4-BE49-F238E27FC236}">
                <a16:creationId xmlns:a16="http://schemas.microsoft.com/office/drawing/2014/main" id="{3826F205-F18C-46C6-B0F4-ED8344C4C182}"/>
              </a:ext>
            </a:extLst>
          </p:cNvPr>
          <p:cNvSpPr/>
          <p:nvPr/>
        </p:nvSpPr>
        <p:spPr>
          <a:xfrm>
            <a:off x="7296534" y="1351771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93745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10F460-E2F1-4BE4-9DD0-9562C546E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58" y="209187"/>
            <a:ext cx="4697484" cy="60615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8488FC6-5F0D-4F71-8E06-190F73D54A3D}"/>
              </a:ext>
            </a:extLst>
          </p:cNvPr>
          <p:cNvSpPr/>
          <p:nvPr/>
        </p:nvSpPr>
        <p:spPr>
          <a:xfrm>
            <a:off x="1408923" y="256140"/>
            <a:ext cx="4086808" cy="825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34BDB-FCCD-4E7F-B08E-4ACD747522A4}"/>
              </a:ext>
            </a:extLst>
          </p:cNvPr>
          <p:cNvSpPr/>
          <p:nvPr/>
        </p:nvSpPr>
        <p:spPr>
          <a:xfrm>
            <a:off x="5514391" y="428604"/>
            <a:ext cx="1648921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Kepala</a:t>
            </a:r>
            <a:r>
              <a:rPr lang="en-MY" sz="800" dirty="0"/>
              <a:t> Surat </a:t>
            </a:r>
            <a:r>
              <a:rPr lang="en-MY" sz="800" dirty="0" err="1"/>
              <a:t>Agensi</a:t>
            </a:r>
            <a:r>
              <a:rPr lang="en-MY" sz="800" dirty="0"/>
              <a:t> / </a:t>
            </a:r>
            <a:r>
              <a:rPr lang="en-MY" sz="800" dirty="0" err="1"/>
              <a:t>Universiti</a:t>
            </a:r>
            <a:endParaRPr lang="en-MY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F145E0-A01B-4EA5-80BA-E0C99C2174DE}"/>
              </a:ext>
            </a:extLst>
          </p:cNvPr>
          <p:cNvSpPr/>
          <p:nvPr/>
        </p:nvSpPr>
        <p:spPr>
          <a:xfrm>
            <a:off x="1408923" y="1434908"/>
            <a:ext cx="2292220" cy="8259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A7CC4C-A143-4707-A87C-21C9275EDB43}"/>
              </a:ext>
            </a:extLst>
          </p:cNvPr>
          <p:cNvSpPr/>
          <p:nvPr/>
        </p:nvSpPr>
        <p:spPr>
          <a:xfrm>
            <a:off x="1408923" y="1177564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Alamat </a:t>
            </a:r>
            <a:r>
              <a:rPr lang="en-MY" sz="800" dirty="0" err="1"/>
              <a:t>kepada</a:t>
            </a:r>
            <a:r>
              <a:rPr lang="en-MY" sz="800" dirty="0"/>
              <a:t> </a:t>
            </a:r>
            <a:r>
              <a:rPr lang="en-MY" sz="800" dirty="0" err="1"/>
              <a:t>Pengarah</a:t>
            </a:r>
            <a:r>
              <a:rPr lang="en-MY" sz="800" dirty="0"/>
              <a:t> PGN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8ED5C-C539-4510-89C3-BFAB9B672520}"/>
              </a:ext>
            </a:extLst>
          </p:cNvPr>
          <p:cNvSpPr/>
          <p:nvPr/>
        </p:nvSpPr>
        <p:spPr>
          <a:xfrm>
            <a:off x="4795935" y="2400776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Tajuk</a:t>
            </a:r>
            <a:r>
              <a:rPr lang="en-MY" sz="800" dirty="0"/>
              <a:t> </a:t>
            </a:r>
            <a:r>
              <a:rPr lang="en-MY" sz="800" dirty="0" err="1"/>
              <a:t>Permohonan</a:t>
            </a:r>
            <a:endParaRPr lang="en-MY" sz="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F23051-F44A-4386-A5A4-34CAD68F1B18}"/>
              </a:ext>
            </a:extLst>
          </p:cNvPr>
          <p:cNvSpPr/>
          <p:nvPr/>
        </p:nvSpPr>
        <p:spPr>
          <a:xfrm>
            <a:off x="1533331" y="2400777"/>
            <a:ext cx="3262604" cy="2799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15C6B-F3CF-4049-8D74-FD12CA7096F1}"/>
              </a:ext>
            </a:extLst>
          </p:cNvPr>
          <p:cNvSpPr txBox="1"/>
          <p:nvPr/>
        </p:nvSpPr>
        <p:spPr>
          <a:xfrm rot="18749982">
            <a:off x="1839589" y="2972241"/>
            <a:ext cx="282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solidFill>
                  <a:schemeClr val="accent6"/>
                </a:solidFill>
              </a:rPr>
              <a:t>sample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B4AF89-44AA-4C80-9209-61E72DEC5E21}"/>
              </a:ext>
            </a:extLst>
          </p:cNvPr>
          <p:cNvSpPr/>
          <p:nvPr/>
        </p:nvSpPr>
        <p:spPr>
          <a:xfrm>
            <a:off x="1646425" y="3419669"/>
            <a:ext cx="3728007" cy="387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7C0BCFA-609D-4D1E-A299-ECFD21F24A11}"/>
              </a:ext>
            </a:extLst>
          </p:cNvPr>
          <p:cNvSpPr/>
          <p:nvPr/>
        </p:nvSpPr>
        <p:spPr>
          <a:xfrm>
            <a:off x="5047948" y="3587276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Kawasan Data </a:t>
            </a:r>
            <a:r>
              <a:rPr lang="en-MY" sz="800" dirty="0" err="1"/>
              <a:t>Dipohon</a:t>
            </a:r>
            <a:endParaRPr lang="en-MY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467E25-6862-43E8-BC51-676E7CF13958}"/>
              </a:ext>
            </a:extLst>
          </p:cNvPr>
          <p:cNvSpPr/>
          <p:nvPr/>
        </p:nvSpPr>
        <p:spPr>
          <a:xfrm>
            <a:off x="1413724" y="5067930"/>
            <a:ext cx="2990325" cy="689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BB1AD-39AA-4638-8005-00E78859B15E}"/>
              </a:ext>
            </a:extLst>
          </p:cNvPr>
          <p:cNvSpPr/>
          <p:nvPr/>
        </p:nvSpPr>
        <p:spPr>
          <a:xfrm>
            <a:off x="4105556" y="5132691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Tandatangan</a:t>
            </a:r>
            <a:r>
              <a:rPr lang="en-MY" sz="800" dirty="0"/>
              <a:t>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2BCBF7-1008-4FA1-8A87-B7A07EC74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652" y="181195"/>
            <a:ext cx="4259475" cy="59291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B188AAB-A913-4C11-BD73-0842F3107241}"/>
              </a:ext>
            </a:extLst>
          </p:cNvPr>
          <p:cNvSpPr/>
          <p:nvPr/>
        </p:nvSpPr>
        <p:spPr>
          <a:xfrm>
            <a:off x="7163313" y="211396"/>
            <a:ext cx="4240814" cy="870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C62852-8A61-4350-B4EB-5CAE54B409BD}"/>
              </a:ext>
            </a:extLst>
          </p:cNvPr>
          <p:cNvSpPr/>
          <p:nvPr/>
        </p:nvSpPr>
        <p:spPr>
          <a:xfrm>
            <a:off x="7192390" y="1172241"/>
            <a:ext cx="2292220" cy="570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673A011-6E02-47AA-8BB5-78AE19DA821E}"/>
              </a:ext>
            </a:extLst>
          </p:cNvPr>
          <p:cNvSpPr/>
          <p:nvPr/>
        </p:nvSpPr>
        <p:spPr>
          <a:xfrm>
            <a:off x="9532348" y="1404538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Alamat </a:t>
            </a:r>
            <a:r>
              <a:rPr lang="en-MY" sz="800" dirty="0" err="1"/>
              <a:t>kepada</a:t>
            </a:r>
            <a:r>
              <a:rPr lang="en-MY" sz="800" dirty="0"/>
              <a:t> </a:t>
            </a:r>
            <a:r>
              <a:rPr lang="en-MY" sz="800" dirty="0" err="1"/>
              <a:t>Pengarah</a:t>
            </a:r>
            <a:r>
              <a:rPr lang="en-MY" sz="800" dirty="0"/>
              <a:t> PGN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F7D0DE-CB73-4FED-96AF-057EC9CC8340}"/>
              </a:ext>
            </a:extLst>
          </p:cNvPr>
          <p:cNvSpPr/>
          <p:nvPr/>
        </p:nvSpPr>
        <p:spPr>
          <a:xfrm>
            <a:off x="10294714" y="1980899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Tajuk</a:t>
            </a:r>
            <a:r>
              <a:rPr lang="en-MY" sz="800" dirty="0"/>
              <a:t> </a:t>
            </a:r>
            <a:r>
              <a:rPr lang="en-MY" sz="800" dirty="0" err="1"/>
              <a:t>Permohonan</a:t>
            </a:r>
            <a:endParaRPr lang="en-MY" sz="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8CA64D2-40FB-4EF5-9A13-6C47662EECCB}"/>
              </a:ext>
            </a:extLst>
          </p:cNvPr>
          <p:cNvSpPr/>
          <p:nvPr/>
        </p:nvSpPr>
        <p:spPr>
          <a:xfrm>
            <a:off x="7170518" y="2260818"/>
            <a:ext cx="3851617" cy="2799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138A8-2AFF-4485-80AB-BD362D7BD268}"/>
              </a:ext>
            </a:extLst>
          </p:cNvPr>
          <p:cNvSpPr/>
          <p:nvPr/>
        </p:nvSpPr>
        <p:spPr>
          <a:xfrm>
            <a:off x="7844922" y="3551893"/>
            <a:ext cx="3728007" cy="497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21BFB15-0E39-4F56-8892-5952A7F6D177}"/>
              </a:ext>
            </a:extLst>
          </p:cNvPr>
          <p:cNvSpPr/>
          <p:nvPr/>
        </p:nvSpPr>
        <p:spPr>
          <a:xfrm>
            <a:off x="10315920" y="3453119"/>
            <a:ext cx="1489788" cy="3597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Kawasan Data </a:t>
            </a:r>
            <a:r>
              <a:rPr lang="en-MY" sz="800" dirty="0" err="1"/>
              <a:t>Dipohon</a:t>
            </a:r>
            <a:endParaRPr lang="en-MY" sz="8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D614A23-784B-4835-93BD-B413CF71BC1E}"/>
              </a:ext>
            </a:extLst>
          </p:cNvPr>
          <p:cNvSpPr/>
          <p:nvPr/>
        </p:nvSpPr>
        <p:spPr>
          <a:xfrm>
            <a:off x="7222507" y="5084914"/>
            <a:ext cx="2990325" cy="924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781635-0047-4A05-8018-D78BA7138571}"/>
              </a:ext>
            </a:extLst>
          </p:cNvPr>
          <p:cNvSpPr/>
          <p:nvPr/>
        </p:nvSpPr>
        <p:spPr>
          <a:xfrm>
            <a:off x="9484610" y="5434800"/>
            <a:ext cx="1489788" cy="35300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Tandatangan</a:t>
            </a:r>
            <a:r>
              <a:rPr lang="en-MY" sz="800" dirty="0"/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11D9C5-016C-42E4-B7C4-0E3DAD5583C9}"/>
              </a:ext>
            </a:extLst>
          </p:cNvPr>
          <p:cNvSpPr txBox="1"/>
          <p:nvPr/>
        </p:nvSpPr>
        <p:spPr>
          <a:xfrm rot="18749982">
            <a:off x="7953683" y="2778315"/>
            <a:ext cx="2827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5400" dirty="0">
                <a:solidFill>
                  <a:schemeClr val="accent6"/>
                </a:solidFill>
              </a:rPr>
              <a:t>sample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8E4F479-DD27-4AF4-B16D-8DD0757EE999}"/>
              </a:ext>
            </a:extLst>
          </p:cNvPr>
          <p:cNvSpPr/>
          <p:nvPr/>
        </p:nvSpPr>
        <p:spPr>
          <a:xfrm>
            <a:off x="300419" y="181195"/>
            <a:ext cx="634481" cy="606489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BFC72940-973A-4B89-9756-4F90A20A5D8A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4304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B92E7B0-0491-46FE-8E89-DF4CEA08A95E}"/>
              </a:ext>
            </a:extLst>
          </p:cNvPr>
          <p:cNvSpPr/>
          <p:nvPr/>
        </p:nvSpPr>
        <p:spPr>
          <a:xfrm>
            <a:off x="223934" y="155507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DA80-FA6D-4D54-874E-D28376157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8" y="1091682"/>
            <a:ext cx="6948617" cy="43947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E4667C-3635-45FF-B0A5-19B9F3F19F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652" y="2105613"/>
            <a:ext cx="4872050" cy="329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7FA51A3-C159-4CA2-A9FE-203F8AB46D6F}"/>
              </a:ext>
            </a:extLst>
          </p:cNvPr>
          <p:cNvSpPr/>
          <p:nvPr/>
        </p:nvSpPr>
        <p:spPr>
          <a:xfrm>
            <a:off x="9983756" y="1825694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Borang</a:t>
            </a:r>
            <a:r>
              <a:rPr lang="en-MY" sz="800" dirty="0"/>
              <a:t> PPNM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F2572-6BA5-4FB0-9940-D2F8CA4744B6}"/>
              </a:ext>
            </a:extLst>
          </p:cNvPr>
          <p:cNvSpPr/>
          <p:nvPr/>
        </p:nvSpPr>
        <p:spPr>
          <a:xfrm>
            <a:off x="121298" y="3888859"/>
            <a:ext cx="3582956" cy="179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85CAE13-13B9-4A72-9666-DE9F7E864B0A}"/>
              </a:ext>
            </a:extLst>
          </p:cNvPr>
          <p:cNvSpPr/>
          <p:nvPr/>
        </p:nvSpPr>
        <p:spPr>
          <a:xfrm>
            <a:off x="3595606" y="4469312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Borang</a:t>
            </a:r>
            <a:r>
              <a:rPr lang="en-MY" sz="800" dirty="0"/>
              <a:t> </a:t>
            </a:r>
            <a:r>
              <a:rPr lang="en-MY" sz="800" dirty="0" err="1"/>
              <a:t>MyGDI</a:t>
            </a:r>
            <a:endParaRPr lang="en-MY" sz="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C69356-69DD-4F6F-B4B0-11F2099ED52F}"/>
              </a:ext>
            </a:extLst>
          </p:cNvPr>
          <p:cNvSpPr/>
          <p:nvPr/>
        </p:nvSpPr>
        <p:spPr>
          <a:xfrm>
            <a:off x="173161" y="2073352"/>
            <a:ext cx="6896753" cy="17915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09580B-EB1C-4084-949A-D56D64F0DA29}"/>
              </a:ext>
            </a:extLst>
          </p:cNvPr>
          <p:cNvSpPr/>
          <p:nvPr/>
        </p:nvSpPr>
        <p:spPr>
          <a:xfrm>
            <a:off x="3785329" y="1879316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Emel</a:t>
            </a:r>
            <a:r>
              <a:rPr lang="en-MY" sz="800" dirty="0"/>
              <a:t> </a:t>
            </a:r>
            <a:r>
              <a:rPr lang="en-MY" sz="800" dirty="0" err="1"/>
              <a:t>Balasan</a:t>
            </a:r>
            <a:r>
              <a:rPr lang="en-MY" sz="800" dirty="0"/>
              <a:t> </a:t>
            </a:r>
            <a:r>
              <a:rPr lang="en-MY" sz="800" dirty="0" err="1"/>
              <a:t>bagi</a:t>
            </a:r>
            <a:r>
              <a:rPr lang="en-MY" sz="800" dirty="0"/>
              <a:t> Data </a:t>
            </a:r>
            <a:r>
              <a:rPr lang="en-MY" sz="800" dirty="0" err="1"/>
              <a:t>Terhad</a:t>
            </a:r>
            <a:endParaRPr lang="en-MY" sz="800" dirty="0"/>
          </a:p>
        </p:txBody>
      </p:sp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EAF1BFCC-01DA-4CD1-B0B7-2BE16A49DDE4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33828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58A31E-264F-4DFA-B39C-AE7477F4AF38}"/>
              </a:ext>
            </a:extLst>
          </p:cNvPr>
          <p:cNvSpPr/>
          <p:nvPr/>
        </p:nvSpPr>
        <p:spPr>
          <a:xfrm>
            <a:off x="223934" y="155507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en-MY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5221D-293F-43FA-B5ED-93E046FA1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1" y="839755"/>
            <a:ext cx="11445658" cy="486097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2D6794-DAED-4485-8151-F567234CABBC}"/>
              </a:ext>
            </a:extLst>
          </p:cNvPr>
          <p:cNvSpPr/>
          <p:nvPr/>
        </p:nvSpPr>
        <p:spPr>
          <a:xfrm>
            <a:off x="289249" y="2265782"/>
            <a:ext cx="11529579" cy="3414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25FAFB-1A86-4039-B2B9-A463E1B4A66B}"/>
              </a:ext>
            </a:extLst>
          </p:cNvPr>
          <p:cNvSpPr/>
          <p:nvPr/>
        </p:nvSpPr>
        <p:spPr>
          <a:xfrm>
            <a:off x="5527043" y="2086943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 err="1"/>
              <a:t>Borang</a:t>
            </a:r>
            <a:r>
              <a:rPr lang="en-MY" sz="800" dirty="0"/>
              <a:t> </a:t>
            </a:r>
            <a:r>
              <a:rPr lang="en-MY" sz="800" dirty="0" err="1"/>
              <a:t>MyGDI</a:t>
            </a:r>
            <a:endParaRPr lang="en-MY" sz="800" dirty="0"/>
          </a:p>
        </p:txBody>
      </p:sp>
      <p:sp>
        <p:nvSpPr>
          <p:cNvPr id="2" name="Arrow: Right 1">
            <a:hlinkClick r:id="rId4" action="ppaction://hlinksldjump"/>
            <a:extLst>
              <a:ext uri="{FF2B5EF4-FFF2-40B4-BE49-F238E27FC236}">
                <a16:creationId xmlns:a16="http://schemas.microsoft.com/office/drawing/2014/main" id="{ABCEAE5F-4473-4B6C-94D8-C1738F8C13CC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060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B9DD0-FF51-45A9-B3B0-8FD97AFBA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881" y="1358964"/>
            <a:ext cx="4838700" cy="26098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76CE021-FE88-47B9-AD93-041CCDC1751F}"/>
              </a:ext>
            </a:extLst>
          </p:cNvPr>
          <p:cNvSpPr/>
          <p:nvPr/>
        </p:nvSpPr>
        <p:spPr>
          <a:xfrm>
            <a:off x="1138334" y="985932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" name="Arrow: Right 1">
            <a:hlinkClick r:id="rId4" action="ppaction://hlinksldjump"/>
            <a:extLst>
              <a:ext uri="{FF2B5EF4-FFF2-40B4-BE49-F238E27FC236}">
                <a16:creationId xmlns:a16="http://schemas.microsoft.com/office/drawing/2014/main" id="{5F6114C7-6F09-46A1-A050-EE90F23382FD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775632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51F55-12BE-4935-96F3-18B7BF733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852" y="3695191"/>
            <a:ext cx="7659212" cy="27989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F5C32-46D7-4DB1-A5A2-EC8AB3DBF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8851" y="102638"/>
            <a:ext cx="7659213" cy="3429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A15A6B6-788D-4D76-83D8-3DE044356FB3}"/>
              </a:ext>
            </a:extLst>
          </p:cNvPr>
          <p:cNvSpPr/>
          <p:nvPr/>
        </p:nvSpPr>
        <p:spPr>
          <a:xfrm>
            <a:off x="541174" y="662473"/>
            <a:ext cx="3424336" cy="41334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MY" dirty="0" err="1">
                <a:solidFill>
                  <a:schemeClr val="tx1"/>
                </a:solidFill>
              </a:rPr>
              <a:t>Emel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balasan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mengandungi</a:t>
            </a:r>
            <a:r>
              <a:rPr lang="en-MY" dirty="0">
                <a:solidFill>
                  <a:schemeClr val="tx1"/>
                </a:solidFill>
              </a:rPr>
              <a:t> :</a:t>
            </a:r>
          </a:p>
          <a:p>
            <a:pPr algn="ctr"/>
            <a:endParaRPr lang="en-MY" dirty="0">
              <a:solidFill>
                <a:schemeClr val="tx1"/>
              </a:solidFill>
            </a:endParaRPr>
          </a:p>
          <a:p>
            <a:pPr marL="342900" indent="-342900">
              <a:buAutoNum type="alphaLcPeriod"/>
            </a:pPr>
            <a:r>
              <a:rPr lang="en-MY" dirty="0">
                <a:solidFill>
                  <a:schemeClr val="tx1"/>
                </a:solidFill>
              </a:rPr>
              <a:t>Surat Rasmi </a:t>
            </a:r>
            <a:r>
              <a:rPr lang="en-MY" dirty="0" err="1">
                <a:solidFill>
                  <a:schemeClr val="tx1"/>
                </a:solidFill>
              </a:rPr>
              <a:t>dari</a:t>
            </a:r>
            <a:r>
              <a:rPr lang="en-MY" dirty="0">
                <a:solidFill>
                  <a:schemeClr val="tx1"/>
                </a:solidFill>
              </a:rPr>
              <a:t> PGN</a:t>
            </a:r>
          </a:p>
          <a:p>
            <a:pPr marL="342900" indent="-342900">
              <a:buAutoNum type="alphaLcPeriod"/>
            </a:pPr>
            <a:r>
              <a:rPr lang="en-MY" dirty="0">
                <a:solidFill>
                  <a:schemeClr val="tx1"/>
                </a:solidFill>
              </a:rPr>
              <a:t>Lampiran 1 – </a:t>
            </a:r>
            <a:r>
              <a:rPr lang="en-MY" dirty="0" err="1">
                <a:solidFill>
                  <a:schemeClr val="tx1"/>
                </a:solidFill>
              </a:rPr>
              <a:t>Senarai</a:t>
            </a:r>
            <a:r>
              <a:rPr lang="en-MY" dirty="0">
                <a:solidFill>
                  <a:schemeClr val="tx1"/>
                </a:solidFill>
              </a:rPr>
              <a:t> data yang </a:t>
            </a:r>
            <a:r>
              <a:rPr lang="en-MY" dirty="0" err="1">
                <a:solidFill>
                  <a:schemeClr val="tx1"/>
                </a:solidFill>
              </a:rPr>
              <a:t>dipohon</a:t>
            </a:r>
            <a:r>
              <a:rPr lang="en-MY" dirty="0">
                <a:solidFill>
                  <a:schemeClr val="tx1"/>
                </a:solidFill>
              </a:rPr>
              <a:t> (</a:t>
            </a:r>
            <a:r>
              <a:rPr lang="en-MY" dirty="0" err="1">
                <a:solidFill>
                  <a:schemeClr val="tx1"/>
                </a:solidFill>
              </a:rPr>
              <a:t>Emel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Berasingan</a:t>
            </a:r>
            <a:r>
              <a:rPr lang="en-MY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lphaLcPeriod"/>
            </a:pPr>
            <a:r>
              <a:rPr lang="en-MY" dirty="0">
                <a:solidFill>
                  <a:schemeClr val="tx1"/>
                </a:solidFill>
              </a:rPr>
              <a:t>Lampiran 2 – </a:t>
            </a:r>
            <a:r>
              <a:rPr lang="en-MY" dirty="0" err="1">
                <a:solidFill>
                  <a:schemeClr val="tx1"/>
                </a:solidFill>
              </a:rPr>
              <a:t>Borang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Penerimaan</a:t>
            </a:r>
            <a:r>
              <a:rPr lang="en-MY" dirty="0">
                <a:solidFill>
                  <a:schemeClr val="tx1"/>
                </a:solidFill>
              </a:rPr>
              <a:t> Data</a:t>
            </a:r>
          </a:p>
          <a:p>
            <a:pPr marL="342900" indent="-342900">
              <a:buAutoNum type="alphaLcPeriod"/>
            </a:pPr>
            <a:r>
              <a:rPr lang="en-MY" dirty="0">
                <a:solidFill>
                  <a:schemeClr val="tx1"/>
                </a:solidFill>
              </a:rPr>
              <a:t>Lampiran 3 – </a:t>
            </a:r>
            <a:r>
              <a:rPr lang="en-MY" dirty="0" err="1">
                <a:solidFill>
                  <a:schemeClr val="tx1"/>
                </a:solidFill>
              </a:rPr>
              <a:t>Borang</a:t>
            </a:r>
            <a:r>
              <a:rPr lang="en-MY" dirty="0">
                <a:solidFill>
                  <a:schemeClr val="tx1"/>
                </a:solidFill>
              </a:rPr>
              <a:t> </a:t>
            </a:r>
            <a:r>
              <a:rPr lang="en-MY" dirty="0" err="1">
                <a:solidFill>
                  <a:schemeClr val="tx1"/>
                </a:solidFill>
              </a:rPr>
              <a:t>Penilaian</a:t>
            </a:r>
            <a:r>
              <a:rPr lang="en-MY" dirty="0">
                <a:solidFill>
                  <a:schemeClr val="tx1"/>
                </a:solidFill>
              </a:rPr>
              <a:t> Data Geospatial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238866-64D5-4902-A997-44D86A9ADF5D}"/>
              </a:ext>
            </a:extLst>
          </p:cNvPr>
          <p:cNvSpPr/>
          <p:nvPr/>
        </p:nvSpPr>
        <p:spPr>
          <a:xfrm>
            <a:off x="307910" y="359228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" name="Arrow: Right 1">
            <a:hlinkClick r:id="rId5" action="ppaction://hlinksldjump"/>
            <a:extLst>
              <a:ext uri="{FF2B5EF4-FFF2-40B4-BE49-F238E27FC236}">
                <a16:creationId xmlns:a16="http://schemas.microsoft.com/office/drawing/2014/main" id="{EAE7882C-2712-4D22-9AEC-D8C160CF3006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785737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DCA8164-ECAB-4AF1-8F61-83FF010C5C53}"/>
              </a:ext>
            </a:extLst>
          </p:cNvPr>
          <p:cNvSpPr/>
          <p:nvPr/>
        </p:nvSpPr>
        <p:spPr>
          <a:xfrm>
            <a:off x="74645" y="65313"/>
            <a:ext cx="634481" cy="60648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tx1"/>
                </a:solidFill>
              </a:rPr>
              <a:t>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D1031-B525-462A-8C40-19C0D875E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91" y="307910"/>
            <a:ext cx="2933339" cy="62421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BFDF11D-514D-4435-847C-85723A05B2A6}"/>
              </a:ext>
            </a:extLst>
          </p:cNvPr>
          <p:cNvSpPr/>
          <p:nvPr/>
        </p:nvSpPr>
        <p:spPr>
          <a:xfrm>
            <a:off x="1664166" y="65313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Surat Rasmi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CD095B-1AB3-4524-80B4-8FF2D74E1E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336" y="3312367"/>
            <a:ext cx="5174890" cy="3321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A9D64DF-4522-43CA-9BB9-E06E6C4E839D}"/>
              </a:ext>
            </a:extLst>
          </p:cNvPr>
          <p:cNvSpPr/>
          <p:nvPr/>
        </p:nvSpPr>
        <p:spPr>
          <a:xfrm>
            <a:off x="6760027" y="3149081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Lampiran 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3DFF0EA-0A54-4D34-809B-102F589A2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8336" y="223936"/>
            <a:ext cx="5174890" cy="28863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952BBE4-56AB-4A7E-89C9-4073735452C1}"/>
              </a:ext>
            </a:extLst>
          </p:cNvPr>
          <p:cNvSpPr/>
          <p:nvPr/>
        </p:nvSpPr>
        <p:spPr>
          <a:xfrm>
            <a:off x="6605218" y="83975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Lampiran 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E27326-26B9-4EB8-82F3-7923230254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344" y="1488232"/>
            <a:ext cx="2670760" cy="33216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5783B12-6144-49F1-A3D5-192C2F7F121E}"/>
              </a:ext>
            </a:extLst>
          </p:cNvPr>
          <p:cNvSpPr/>
          <p:nvPr/>
        </p:nvSpPr>
        <p:spPr>
          <a:xfrm>
            <a:off x="4183109" y="1208313"/>
            <a:ext cx="1489788" cy="2799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800" dirty="0"/>
              <a:t>Lampiran 1</a:t>
            </a:r>
          </a:p>
        </p:txBody>
      </p:sp>
      <p:sp>
        <p:nvSpPr>
          <p:cNvPr id="2" name="Arrow: Right 1">
            <a:hlinkClick r:id="rId7" action="ppaction://hlinksldjump"/>
            <a:extLst>
              <a:ext uri="{FF2B5EF4-FFF2-40B4-BE49-F238E27FC236}">
                <a16:creationId xmlns:a16="http://schemas.microsoft.com/office/drawing/2014/main" id="{2DD98345-F354-4E5B-B3DE-D4BE77482EA3}"/>
              </a:ext>
            </a:extLst>
          </p:cNvPr>
          <p:cNvSpPr/>
          <p:nvPr/>
        </p:nvSpPr>
        <p:spPr>
          <a:xfrm flipH="1">
            <a:off x="11152906" y="5722794"/>
            <a:ext cx="987212" cy="680832"/>
          </a:xfrm>
          <a:prstGeom prst="rightArrow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0349959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769520F8-BFE5-4C8C-A7AA-375C025A91CE}" vid="{AEAFD717-D3C8-4034-8F7E-D5220B0CCE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{B0D16572-F79B-4D12-80F3-873CBD3D1EC8}tf56160789_win32</Template>
  <TotalTime>1210</TotalTime>
  <Words>479</Words>
  <Application>Microsoft Office PowerPoint</Application>
  <PresentationFormat>Widescreen</PresentationFormat>
  <Paragraphs>99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Bookman Old Style</vt:lpstr>
      <vt:lpstr>Calibri</vt:lpstr>
      <vt:lpstr>Franklin Gothic Book</vt:lpstr>
      <vt:lpstr>1_RetrospectVTI</vt:lpstr>
      <vt:lpstr>PERMOHONAN DATA GEOSPATIAL [SOP Permohonan Data Semasa]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PERMOHONAN DATA  [MyGDI EXPLORER]</dc:title>
  <dc:creator>Administrator</dc:creator>
  <cp:lastModifiedBy>Ruzana binti Mohamad Saad</cp:lastModifiedBy>
  <cp:revision>63</cp:revision>
  <dcterms:created xsi:type="dcterms:W3CDTF">2020-10-14T01:25:53Z</dcterms:created>
  <dcterms:modified xsi:type="dcterms:W3CDTF">2020-10-19T02:05:16Z</dcterms:modified>
</cp:coreProperties>
</file>