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an\Desktop\&#1053;&#1086;&#1074;&#1072;&#1103;%20&#1087;&#1072;&#1087;&#1082;&#1072;\&#1087;&#1089;&#1080;&#1093;&#1086;&#1083;&#1086;&#1075;&#1080;&#1103;%20&#1079;&#1076;&#1086;&#1088;&#1086;&#1074;&#1100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3200" dirty="0"/>
              <a:t>% страдающих психопатиями в Украине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171519144522524"/>
          <c:y val="0.20406277340332463"/>
          <c:w val="0.6499433674686772"/>
          <c:h val="0.65482210557013731"/>
        </c:manualLayout>
      </c:layout>
      <c:barChart>
        <c:barDir val="col"/>
        <c:grouping val="clustered"/>
        <c:ser>
          <c:idx val="0"/>
          <c:order val="0"/>
          <c:tx>
            <c:strRef>
              <c:f>Лист1!$C$11</c:f>
              <c:strCache>
                <c:ptCount val="1"/>
                <c:pt idx="0">
                  <c:v>% страдающих психопатиями</c:v>
                </c:pt>
              </c:strCache>
            </c:strRef>
          </c:tx>
          <c:dLbls>
            <c:showVal val="1"/>
          </c:dLbls>
          <c:cat>
            <c:numRef>
              <c:f>(Лист1!$B$12,Лист1!$B$13)</c:f>
              <c:numCache>
                <c:formatCode>General</c:formatCode>
                <c:ptCount val="2"/>
                <c:pt idx="0">
                  <c:v>1996</c:v>
                </c:pt>
                <c:pt idx="1">
                  <c:v>2014</c:v>
                </c:pt>
              </c:numCache>
            </c:numRef>
          </c:cat>
          <c:val>
            <c:numRef>
              <c:f>(Лист1!$C$12,Лист1!$C$13)</c:f>
              <c:numCache>
                <c:formatCode>0.00%</c:formatCode>
                <c:ptCount val="2"/>
                <c:pt idx="0">
                  <c:v>2.9241419105563483E-2</c:v>
                </c:pt>
                <c:pt idx="1">
                  <c:v>3.7423337193073627E-2</c:v>
                </c:pt>
              </c:numCache>
            </c:numRef>
          </c:val>
        </c:ser>
        <c:axId val="88013056"/>
        <c:axId val="88167168"/>
      </c:barChart>
      <c:catAx>
        <c:axId val="88013056"/>
        <c:scaling>
          <c:orientation val="minMax"/>
        </c:scaling>
        <c:axPos val="b"/>
        <c:numFmt formatCode="General" sourceLinked="1"/>
        <c:tickLblPos val="nextTo"/>
        <c:crossAx val="88167168"/>
        <c:crosses val="autoZero"/>
        <c:auto val="1"/>
        <c:lblAlgn val="ctr"/>
        <c:lblOffset val="100"/>
      </c:catAx>
      <c:valAx>
        <c:axId val="88167168"/>
        <c:scaling>
          <c:orientation val="minMax"/>
        </c:scaling>
        <c:axPos val="l"/>
        <c:majorGridlines/>
        <c:numFmt formatCode="0.00%" sourceLinked="1"/>
        <c:tickLblPos val="nextTo"/>
        <c:crossAx val="880130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2757494"/>
          </a:xfrm>
        </p:spPr>
        <p:txBody>
          <a:bodyPr>
            <a:noAutofit/>
          </a:bodyPr>
          <a:lstStyle/>
          <a:p>
            <a:r>
              <a:rPr lang="uk-UA" sz="4500" dirty="0" err="1" smtClean="0"/>
              <a:t>Патохарактерологическое</a:t>
            </a:r>
            <a:r>
              <a:rPr lang="uk-UA" sz="4500" dirty="0" smtClean="0"/>
              <a:t> </a:t>
            </a:r>
            <a:r>
              <a:rPr lang="uk-UA" sz="4500" dirty="0" err="1" smtClean="0"/>
              <a:t>развитие</a:t>
            </a:r>
            <a:r>
              <a:rPr lang="uk-UA" sz="4500" dirty="0" smtClean="0"/>
              <a:t> </a:t>
            </a:r>
            <a:r>
              <a:rPr lang="uk-UA" sz="4500" dirty="0" err="1" smtClean="0"/>
              <a:t>личности</a:t>
            </a:r>
            <a:r>
              <a:rPr lang="uk-UA" sz="4500" dirty="0" smtClean="0"/>
              <a:t>. </a:t>
            </a:r>
            <a:r>
              <a:rPr lang="uk-UA" sz="4500" dirty="0" err="1" smtClean="0"/>
              <a:t>Психопатия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857760"/>
            <a:ext cx="6400800" cy="1752600"/>
          </a:xfrm>
        </p:spPr>
        <p:txBody>
          <a:bodyPr/>
          <a:lstStyle/>
          <a:p>
            <a:r>
              <a:rPr lang="ru-RU" dirty="0" smtClean="0"/>
              <a:t>Презентацию подготовила </a:t>
            </a:r>
          </a:p>
          <a:p>
            <a:r>
              <a:rPr lang="ru-RU" dirty="0" smtClean="0"/>
              <a:t>Студентка 227 группы</a:t>
            </a:r>
          </a:p>
          <a:p>
            <a:r>
              <a:rPr lang="ru-RU" dirty="0" smtClean="0"/>
              <a:t>Смык Анастасия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380294525_lekarst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86206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Содержимое 3" descr="2463708_f52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201" y="1600200"/>
            <a:ext cx="4717597" cy="47085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2000256"/>
          </a:xfrm>
        </p:spPr>
        <p:txBody>
          <a:bodyPr>
            <a:normAutofit/>
          </a:bodyPr>
          <a:lstStyle/>
          <a:p>
            <a:r>
              <a:rPr lang="ru-RU" dirty="0" err="1" smtClean="0"/>
              <a:t>Патохарактерологическое</a:t>
            </a:r>
            <a:r>
              <a:rPr lang="ru-RU" dirty="0" smtClean="0"/>
              <a:t> развитие личности </a:t>
            </a:r>
            <a:r>
              <a:rPr lang="ru-RU" dirty="0" smtClean="0"/>
              <a:t>–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8794" y="2500306"/>
            <a:ext cx="6758006" cy="3809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000" dirty="0" smtClean="0"/>
              <a:t>вариант патологического развития </a:t>
            </a:r>
            <a:r>
              <a:rPr lang="ru-RU" sz="4000" dirty="0" smtClean="0"/>
              <a:t>личности (наряду </a:t>
            </a:r>
            <a:r>
              <a:rPr lang="ru-RU" sz="4000" dirty="0" smtClean="0"/>
              <a:t>с психогенным), приводящий к формированию краевых психопатий. </a:t>
            </a:r>
          </a:p>
          <a:p>
            <a:pPr>
              <a:buNone/>
            </a:pPr>
            <a:endParaRPr lang="ru-RU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Динамика его, по В.А. </a:t>
            </a:r>
            <a:r>
              <a:rPr lang="ru-RU" sz="3200" dirty="0" err="1" smtClean="0"/>
              <a:t>Гурьевой</a:t>
            </a:r>
            <a:r>
              <a:rPr lang="ru-RU" sz="3200" dirty="0" smtClean="0"/>
              <a:t> и В.Я. </a:t>
            </a:r>
            <a:r>
              <a:rPr lang="ru-RU" sz="3200" dirty="0" err="1" smtClean="0"/>
              <a:t>Гиндикину</a:t>
            </a:r>
            <a:r>
              <a:rPr lang="ru-RU" sz="3200" dirty="0" smtClean="0"/>
              <a:t>, представлена тремя </a:t>
            </a:r>
            <a:r>
              <a:rPr lang="ru-RU" sz="3200" dirty="0" smtClean="0"/>
              <a:t>этапами: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Повседневное хроническое </a:t>
            </a:r>
            <a:r>
              <a:rPr lang="ru-RU" dirty="0" err="1" smtClean="0"/>
              <a:t>травматизирование</a:t>
            </a:r>
            <a:r>
              <a:rPr lang="ru-RU" dirty="0" smtClean="0"/>
              <a:t>, длительное отрицательное социально-психологическое воздействие на </a:t>
            </a:r>
            <a:r>
              <a:rPr lang="ru-RU" dirty="0" smtClean="0"/>
              <a:t>ребенка, </a:t>
            </a:r>
            <a:r>
              <a:rPr lang="ru-RU" dirty="0" smtClean="0"/>
              <a:t>постепенное возникновение аномальных свойств личности; </a:t>
            </a:r>
          </a:p>
          <a:p>
            <a:pPr>
              <a:buNone/>
            </a:pPr>
            <a:r>
              <a:rPr lang="ru-RU" dirty="0" smtClean="0"/>
              <a:t>2. На фоне продолжающейся хронической </a:t>
            </a:r>
            <a:r>
              <a:rPr lang="ru-RU" dirty="0" err="1" smtClean="0"/>
              <a:t>микротравматизации</a:t>
            </a:r>
            <a:r>
              <a:rPr lang="ru-RU" dirty="0" smtClean="0"/>
              <a:t> характерологические нарушения усиливаются и </a:t>
            </a:r>
            <a:r>
              <a:rPr lang="ru-RU" dirty="0" smtClean="0"/>
              <a:t>начинают структурироваться;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3. Черты мозаичности нивелируются. Появившаяся на втором этапе </a:t>
            </a:r>
            <a:r>
              <a:rPr lang="ru-RU" dirty="0" err="1" smtClean="0"/>
              <a:t>аутизация</a:t>
            </a:r>
            <a:r>
              <a:rPr lang="ru-RU" dirty="0" smtClean="0"/>
              <a:t> (</a:t>
            </a:r>
            <a:r>
              <a:rPr lang="ru-RU" dirty="0" err="1" smtClean="0"/>
              <a:t>шизоидность</a:t>
            </a:r>
            <a:r>
              <a:rPr lang="ru-RU" dirty="0" smtClean="0"/>
              <a:t>) оформляется в психопатию </a:t>
            </a:r>
            <a:r>
              <a:rPr lang="ru-RU" dirty="0" smtClean="0"/>
              <a:t>шизоидного круга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Психопатические личности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Психопатическими называются личности, с юности, </a:t>
            </a:r>
            <a:r>
              <a:rPr lang="ru-RU" dirty="0" smtClean="0"/>
              <a:t>с момента </a:t>
            </a:r>
            <a:r>
              <a:rPr lang="ru-RU" dirty="0" smtClean="0"/>
              <a:t>формирования представляющие ряд особенностей, которые отличают их от так называемых нормальных людей и мешают им безболезненно для себя и для других приспособляться к окружающей среде. Присущие им патологические свойства представляют собой постоянные, врожденные свойства личности, которые хотя и могут в течение жизни усиливаться или развиваться в определенном направлении, однако обычно не </a:t>
            </a:r>
            <a:r>
              <a:rPr lang="ru-RU" dirty="0" smtClean="0"/>
              <a:t>подвергаются </a:t>
            </a:r>
            <a:r>
              <a:rPr lang="ru-RU" dirty="0" smtClean="0"/>
              <a:t>резким изменениям.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Формы психопатии: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2643182"/>
            <a:ext cx="6829444" cy="325756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«ядерные» /</a:t>
            </a:r>
            <a:r>
              <a:rPr lang="ru-RU" sz="4800" dirty="0" err="1" smtClean="0"/>
              <a:t>коституциональные</a:t>
            </a:r>
            <a:endParaRPr lang="ru-RU" sz="4800" dirty="0" smtClean="0"/>
          </a:p>
          <a:p>
            <a:r>
              <a:rPr lang="ru-RU" sz="4800" dirty="0" smtClean="0"/>
              <a:t>«краевые» /нажитые</a:t>
            </a:r>
            <a:endParaRPr lang="ru-RU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психопатии: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Психопатический склад личности возникает на основе взаимодействия врожденной или рано приобретенной биологической неполноценности нервной системы с остро негативными условиями внешней среды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Длительное воздействие неблагоприятных социальных факторов может быть основной причиной психопатического развития личности, ее искаженного психического формирования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Классификация психопатии: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600200"/>
            <a:ext cx="7615262" cy="4709160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психастеническая;</a:t>
            </a:r>
          </a:p>
          <a:p>
            <a:pPr lvl="0"/>
            <a:r>
              <a:rPr lang="ru-RU" sz="3200" dirty="0" smtClean="0"/>
              <a:t>возбудимая (взрывчатая);</a:t>
            </a:r>
          </a:p>
          <a:p>
            <a:pPr lvl="0"/>
            <a:r>
              <a:rPr lang="ru-RU" sz="3200" dirty="0" smtClean="0"/>
              <a:t>истерическая;</a:t>
            </a:r>
          </a:p>
          <a:p>
            <a:pPr lvl="0"/>
            <a:r>
              <a:rPr lang="ru-RU" sz="3200" dirty="0" smtClean="0"/>
              <a:t>паранойяльная;</a:t>
            </a:r>
          </a:p>
          <a:p>
            <a:pPr lvl="0"/>
            <a:r>
              <a:rPr lang="ru-RU" sz="3200" dirty="0" smtClean="0"/>
              <a:t>шизоидная психопатия;</a:t>
            </a:r>
          </a:p>
          <a:p>
            <a:pPr lvl="0"/>
            <a:r>
              <a:rPr lang="ru-RU" sz="3200" dirty="0" smtClean="0"/>
              <a:t>аффективная психопатия;</a:t>
            </a:r>
          </a:p>
          <a:p>
            <a:pPr lvl="0"/>
            <a:r>
              <a:rPr lang="ru-RU" sz="3200" dirty="0" smtClean="0"/>
              <a:t>неустойчивая психопатия.</a:t>
            </a:r>
            <a:endParaRPr lang="ru-RU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Статистика жителей Украины, страдающих психопатиями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72517" cy="268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1928826"/>
                <a:gridCol w="2857520"/>
                <a:gridCol w="2500329"/>
              </a:tblGrid>
              <a:tr h="657225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Год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Население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 обратившихся к специалисту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% </a:t>
                      </a:r>
                      <a:r>
                        <a:rPr lang="ru-RU" sz="2800" dirty="0" err="1" smtClean="0"/>
                        <a:t>срадающих</a:t>
                      </a:r>
                      <a:r>
                        <a:rPr lang="ru-RU" sz="2800" dirty="0" smtClean="0"/>
                        <a:t> психопатиями</a:t>
                      </a:r>
                      <a:endParaRPr lang="ru-RU" sz="28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ru-RU" dirty="0" smtClean="0"/>
                        <a:t>1996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51297100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2,92%</a:t>
                      </a:r>
                      <a:endParaRPr lang="ru-RU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ru-RU" dirty="0" smtClean="0"/>
                        <a:t>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45426200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3,74%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5094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246</Words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Апекс</vt:lpstr>
      <vt:lpstr>Патохарактерологическое развитие личности. Психопатия</vt:lpstr>
      <vt:lpstr>Патохарактерологическое развитие личности – </vt:lpstr>
      <vt:lpstr>Динамика его, по В.А. Гурьевой и В.Я. Гиндикину, представлена тремя этапами:</vt:lpstr>
      <vt:lpstr>Психопатические личности</vt:lpstr>
      <vt:lpstr>Формы психопатии:</vt:lpstr>
      <vt:lpstr>Причины психопатии:</vt:lpstr>
      <vt:lpstr>Классификация психопатии:</vt:lpstr>
      <vt:lpstr>Статистика жителей Украины, страдающих психопатиями</vt:lpstr>
      <vt:lpstr>Слайд 9</vt:lpstr>
      <vt:lpstr>Слайд 10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Патохарактерологическое развитие личности. Психопатия</dc:title>
  <dc:creator>dean</dc:creator>
  <cp:lastModifiedBy>dean</cp:lastModifiedBy>
  <cp:revision>7</cp:revision>
  <dcterms:created xsi:type="dcterms:W3CDTF">2014-03-14T06:07:09Z</dcterms:created>
  <dcterms:modified xsi:type="dcterms:W3CDTF">2014-03-14T07:29:14Z</dcterms:modified>
</cp:coreProperties>
</file>