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embeddedFontLst>
    <p:embeddedFont>
      <p:font typeface="Calibri" panose="020F0502020204030204" pitchFamily="34" charset="0"/>
      <p:regular r:id="rId10"/>
      <p:bold r:id="rId11"/>
      <p:italic r:id="rId12"/>
      <p:boldItalic r:id="rId13"/>
    </p:embeddedFont>
    <p:embeddedFont>
      <p:font typeface="Constantia" panose="02030602050306030303" pitchFamily="18" charset="0"/>
      <p:regular r:id="rId14"/>
      <p:bold r:id="rId15"/>
      <p:italic r:id="rId16"/>
      <p:boldItalic r:id="rId17"/>
    </p:embeddedFont>
    <p:embeddedFont>
      <p:font typeface="Wingdings 2" panose="05020102010507070707" pitchFamily="18" charset="2"/>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63E894-4A7B-42D3-8B1C-6484FA03FE01}" type="datetimeFigureOut">
              <a:rPr lang="en-US" smtClean="0"/>
              <a:pPr/>
              <a:t>1/12/2021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0D4919-905E-4790-9D11-D24BA989D50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D4919-905E-4790-9D11-D24BA989D50F}"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B58EC2E0-7BE6-4C7F-A887-3E71F998B27A}" type="datetimeFigureOut">
              <a:rPr lang="en-US" smtClean="0"/>
              <a:pPr/>
              <a:t>1/12/2021</a:t>
            </a:fld>
            <a:endParaRPr lang="en-US"/>
          </a:p>
        </p:txBody>
      </p:sp>
      <p:sp>
        <p:nvSpPr>
          <p:cNvPr id="16" name="Slide Number Placeholder 15"/>
          <p:cNvSpPr>
            <a:spLocks noGrp="1"/>
          </p:cNvSpPr>
          <p:nvPr>
            <p:ph type="sldNum" sz="quarter" idx="11"/>
          </p:nvPr>
        </p:nvSpPr>
        <p:spPr/>
        <p:txBody>
          <a:bodyPr/>
          <a:lstStyle/>
          <a:p>
            <a:fld id="{5EB1587A-D140-4F8F-AEB3-D20CDBA55F62}"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ransition spd="med">
    <p:strip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58EC2E0-7BE6-4C7F-A887-3E71F998B27A}"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1587A-D140-4F8F-AEB3-D20CDBA55F62}" type="slidenum">
              <a:rPr lang="en-US" smtClean="0"/>
              <a:pPr/>
              <a:t>‹#›</a:t>
            </a:fld>
            <a:endParaRPr lang="en-US"/>
          </a:p>
        </p:txBody>
      </p:sp>
    </p:spTree>
  </p:cSld>
  <p:clrMapOvr>
    <a:masterClrMapping/>
  </p:clrMapOvr>
  <p:transition spd="med">
    <p:strip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58EC2E0-7BE6-4C7F-A887-3E71F998B27A}"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1587A-D140-4F8F-AEB3-D20CDBA55F62}" type="slidenum">
              <a:rPr lang="en-US" smtClean="0"/>
              <a:pPr/>
              <a:t>‹#›</a:t>
            </a:fld>
            <a:endParaRPr lang="en-US"/>
          </a:p>
        </p:txBody>
      </p:sp>
    </p:spTree>
  </p:cSld>
  <p:clrMapOvr>
    <a:masterClrMapping/>
  </p:clrMapOvr>
  <p:transition spd="med">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B58EC2E0-7BE6-4C7F-A887-3E71F998B27A}" type="datetimeFigureOut">
              <a:rPr lang="en-US" smtClean="0"/>
              <a:pPr/>
              <a:t>1/12/2021</a:t>
            </a:fld>
            <a:endParaRPr lang="en-US"/>
          </a:p>
        </p:txBody>
      </p:sp>
      <p:sp>
        <p:nvSpPr>
          <p:cNvPr id="15" name="Slide Number Placeholder 14"/>
          <p:cNvSpPr>
            <a:spLocks noGrp="1"/>
          </p:cNvSpPr>
          <p:nvPr>
            <p:ph type="sldNum" sz="quarter" idx="15"/>
          </p:nvPr>
        </p:nvSpPr>
        <p:spPr/>
        <p:txBody>
          <a:bodyPr/>
          <a:lstStyle>
            <a:lvl1pPr algn="ctr">
              <a:defRPr/>
            </a:lvl1pPr>
          </a:lstStyle>
          <a:p>
            <a:fld id="{5EB1587A-D140-4F8F-AEB3-D20CDBA55F62}"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transition spd="med">
    <p:strip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8EC2E0-7BE6-4C7F-A887-3E71F998B27A}"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1587A-D140-4F8F-AEB3-D20CDBA55F62}"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trip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8EC2E0-7BE6-4C7F-A887-3E71F998B27A}" type="datetimeFigureOut">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1587A-D140-4F8F-AEB3-D20CDBA55F62}" type="slidenum">
              <a:rPr lang="en-US" smtClean="0"/>
              <a:pPr/>
              <a:t>‹#›</a:t>
            </a:fld>
            <a:endParaRPr lang="en-US"/>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med">
    <p:strip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5EB1587A-D140-4F8F-AEB3-D20CDBA55F62}"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B58EC2E0-7BE6-4C7F-A887-3E71F998B27A}" type="datetimeFigureOut">
              <a:rPr lang="en-US" smtClean="0"/>
              <a:pPr/>
              <a:t>1/12/2021</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trip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58EC2E0-7BE6-4C7F-A887-3E71F998B27A}" type="datetimeFigureOut">
              <a:rPr lang="en-US" smtClean="0"/>
              <a:pPr/>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B1587A-D140-4F8F-AEB3-D20CDBA55F62}" type="slidenum">
              <a:rPr lang="en-US" smtClean="0"/>
              <a:pPr/>
              <a:t>‹#›</a:t>
            </a:fld>
            <a:endParaRPr lang="en-US"/>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transition spd="med">
    <p:strip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EC2E0-7BE6-4C7F-A887-3E71F998B27A}" type="datetimeFigureOut">
              <a:rPr lang="en-US" smtClean="0"/>
              <a:pPr/>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B1587A-D140-4F8F-AEB3-D20CDBA55F62}" type="slidenum">
              <a:rPr lang="en-US" smtClean="0"/>
              <a:pPr/>
              <a:t>‹#›</a:t>
            </a:fld>
            <a:endParaRPr lang="en-US"/>
          </a:p>
        </p:txBody>
      </p:sp>
    </p:spTree>
  </p:cSld>
  <p:clrMapOvr>
    <a:masterClrMapping/>
  </p:clrMapOvr>
  <p:transition spd="med">
    <p:strip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B58EC2E0-7BE6-4C7F-A887-3E71F998B27A}" type="datetimeFigureOut">
              <a:rPr lang="en-US" smtClean="0"/>
              <a:pPr/>
              <a:t>1/12/2021</a:t>
            </a:fld>
            <a:endParaRPr lang="en-US"/>
          </a:p>
        </p:txBody>
      </p:sp>
      <p:sp>
        <p:nvSpPr>
          <p:cNvPr id="9" name="Slide Number Placeholder 8"/>
          <p:cNvSpPr>
            <a:spLocks noGrp="1"/>
          </p:cNvSpPr>
          <p:nvPr>
            <p:ph type="sldNum" sz="quarter" idx="15"/>
          </p:nvPr>
        </p:nvSpPr>
        <p:spPr/>
        <p:txBody>
          <a:bodyPr/>
          <a:lstStyle/>
          <a:p>
            <a:fld id="{5EB1587A-D140-4F8F-AEB3-D20CDBA55F62}"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transition spd="med">
    <p:strip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B58EC2E0-7BE6-4C7F-A887-3E71F998B27A}" type="datetimeFigureOut">
              <a:rPr lang="en-US" smtClean="0"/>
              <a:pPr/>
              <a:t>1/12/2021</a:t>
            </a:fld>
            <a:endParaRPr lang="en-US"/>
          </a:p>
        </p:txBody>
      </p:sp>
      <p:sp>
        <p:nvSpPr>
          <p:cNvPr id="9" name="Slide Number Placeholder 8"/>
          <p:cNvSpPr>
            <a:spLocks noGrp="1"/>
          </p:cNvSpPr>
          <p:nvPr>
            <p:ph type="sldNum" sz="quarter" idx="11"/>
          </p:nvPr>
        </p:nvSpPr>
        <p:spPr/>
        <p:txBody>
          <a:bodyPr/>
          <a:lstStyle/>
          <a:p>
            <a:fld id="{5EB1587A-D140-4F8F-AEB3-D20CDBA55F62}"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ransition spd="med">
    <p:strip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B58EC2E0-7BE6-4C7F-A887-3E71F998B27A}" type="datetimeFigureOut">
              <a:rPr lang="en-US" smtClean="0"/>
              <a:pPr/>
              <a:t>1/12/2021</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5EB1587A-D140-4F8F-AEB3-D20CDBA55F62}"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strips/>
  </p:transition>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219200"/>
          </a:xfrm>
        </p:spPr>
        <p:txBody>
          <a:bodyPr>
            <a:noAutofit/>
          </a:bodyPr>
          <a:lstStyle/>
          <a:p>
            <a:pPr algn="ctr"/>
            <a:r>
              <a:rPr sz="8000" u="sng" dirty="0"/>
              <a:t>Black Money</a:t>
            </a:r>
            <a:endParaRPr lang="en-US" sz="8000" u="sng" dirty="0"/>
          </a:p>
        </p:txBody>
      </p:sp>
      <p:sp>
        <p:nvSpPr>
          <p:cNvPr id="17" name="TextBox 16"/>
          <p:cNvSpPr txBox="1"/>
          <p:nvPr/>
        </p:nvSpPr>
        <p:spPr>
          <a:xfrm>
            <a:off x="457200" y="1447801"/>
            <a:ext cx="7924800" cy="3847207"/>
          </a:xfrm>
          <a:prstGeom prst="rect">
            <a:avLst/>
          </a:prstGeom>
          <a:noFill/>
        </p:spPr>
        <p:txBody>
          <a:bodyPr wrap="square" rtlCol="0">
            <a:spAutoFit/>
          </a:bodyPr>
          <a:lstStyle/>
          <a:p>
            <a:r>
              <a:rPr lang="en-US" sz="4800" u="sng" dirty="0">
                <a:solidFill>
                  <a:schemeClr val="bg2">
                    <a:lumMod val="75000"/>
                  </a:schemeClr>
                </a:solidFill>
              </a:rPr>
              <a:t>Group Members :-</a:t>
            </a:r>
          </a:p>
          <a:p>
            <a:pPr marL="742950" indent="-742950">
              <a:buFont typeface="+mj-lt"/>
              <a:buAutoNum type="arabicParenR"/>
            </a:pPr>
            <a:r>
              <a:rPr lang="en-US" sz="2800" dirty="0">
                <a:solidFill>
                  <a:schemeClr val="bg2">
                    <a:lumMod val="75000"/>
                  </a:schemeClr>
                </a:solidFill>
              </a:rPr>
              <a:t>Aryan Gupta</a:t>
            </a:r>
          </a:p>
          <a:p>
            <a:pPr marL="742950" indent="-742950">
              <a:buFont typeface="+mj-lt"/>
              <a:buAutoNum type="arabicParenR"/>
            </a:pPr>
            <a:endParaRPr lang="en-US" sz="2800" dirty="0">
              <a:solidFill>
                <a:schemeClr val="bg2">
                  <a:lumMod val="75000"/>
                </a:schemeClr>
              </a:solidFill>
            </a:endParaRPr>
          </a:p>
          <a:p>
            <a:pPr marL="742950" indent="-742950">
              <a:buFont typeface="+mj-lt"/>
              <a:buAutoNum type="arabicParenR"/>
            </a:pPr>
            <a:r>
              <a:rPr lang="en-US" sz="2800" dirty="0">
                <a:solidFill>
                  <a:schemeClr val="bg2">
                    <a:lumMod val="75000"/>
                  </a:schemeClr>
                </a:solidFill>
              </a:rPr>
              <a:t>Dushyant Sharma</a:t>
            </a:r>
          </a:p>
          <a:p>
            <a:pPr marL="742950" indent="-742950">
              <a:buFont typeface="+mj-lt"/>
              <a:buAutoNum type="arabicParenR"/>
            </a:pPr>
            <a:endParaRPr lang="en-US" sz="2800" dirty="0">
              <a:solidFill>
                <a:schemeClr val="bg2">
                  <a:lumMod val="75000"/>
                </a:schemeClr>
              </a:solidFill>
            </a:endParaRPr>
          </a:p>
          <a:p>
            <a:pPr marL="742950" indent="-742950">
              <a:buFont typeface="+mj-lt"/>
              <a:buAutoNum type="arabicParenR"/>
            </a:pPr>
            <a:r>
              <a:rPr lang="en-US" sz="2800" dirty="0">
                <a:solidFill>
                  <a:schemeClr val="bg2">
                    <a:lumMod val="75000"/>
                  </a:schemeClr>
                </a:solidFill>
              </a:rPr>
              <a:t>Ashutosh Pareek</a:t>
            </a:r>
          </a:p>
          <a:p>
            <a:pPr marL="742950" indent="-742950">
              <a:buFont typeface="+mj-lt"/>
              <a:buAutoNum type="arabicParenR"/>
            </a:pPr>
            <a:endParaRPr lang="en-US" sz="2800" dirty="0">
              <a:solidFill>
                <a:schemeClr val="bg2">
                  <a:lumMod val="75000"/>
                </a:schemeClr>
              </a:solidFill>
            </a:endParaRPr>
          </a:p>
          <a:p>
            <a:pPr marL="742950" indent="-742950">
              <a:buFont typeface="+mj-lt"/>
              <a:buAutoNum type="arabicParenR"/>
            </a:pPr>
            <a:r>
              <a:rPr lang="en-US" sz="2800" dirty="0">
                <a:solidFill>
                  <a:schemeClr val="bg2">
                    <a:lumMod val="75000"/>
                  </a:schemeClr>
                </a:solidFill>
              </a:rPr>
              <a:t>Rishabh Swami</a:t>
            </a:r>
          </a:p>
        </p:txBody>
      </p:sp>
      <p:pic>
        <p:nvPicPr>
          <p:cNvPr id="9" name="Content Placeholder 8" descr="100rs.png"/>
          <p:cNvPicPr>
            <a:picLocks noGrp="1" noChangeAspect="1"/>
          </p:cNvPicPr>
          <p:nvPr>
            <p:ph idx="1"/>
          </p:nvPr>
        </p:nvPicPr>
        <p:blipFill>
          <a:blip r:embed="rId3" cstate="print"/>
          <a:stretch>
            <a:fillRect/>
          </a:stretch>
        </p:blipFill>
        <p:spPr>
          <a:xfrm rot="20219129">
            <a:off x="292353" y="-1699861"/>
            <a:ext cx="2140491" cy="825730"/>
          </a:xfrm>
        </p:spPr>
      </p:pic>
      <p:pic>
        <p:nvPicPr>
          <p:cNvPr id="10" name="Picture 9" descr="500rs.png"/>
          <p:cNvPicPr>
            <a:picLocks noChangeAspect="1"/>
          </p:cNvPicPr>
          <p:nvPr/>
        </p:nvPicPr>
        <p:blipFill>
          <a:blip r:embed="rId4" cstate="print"/>
          <a:stretch>
            <a:fillRect/>
          </a:stretch>
        </p:blipFill>
        <p:spPr>
          <a:xfrm rot="18518427">
            <a:off x="2009273" y="-1824893"/>
            <a:ext cx="2261618" cy="1159347"/>
          </a:xfrm>
          <a:prstGeom prst="rect">
            <a:avLst/>
          </a:prstGeom>
        </p:spPr>
      </p:pic>
      <p:pic>
        <p:nvPicPr>
          <p:cNvPr id="12" name="Picture 11" descr="1000rs.png"/>
          <p:cNvPicPr>
            <a:picLocks noChangeAspect="1"/>
          </p:cNvPicPr>
          <p:nvPr/>
        </p:nvPicPr>
        <p:blipFill>
          <a:blip r:embed="rId5" cstate="print"/>
          <a:stretch>
            <a:fillRect/>
          </a:stretch>
        </p:blipFill>
        <p:spPr>
          <a:xfrm rot="2646468">
            <a:off x="3631502" y="-2305675"/>
            <a:ext cx="2097776" cy="993821"/>
          </a:xfrm>
          <a:prstGeom prst="rect">
            <a:avLst/>
          </a:prstGeom>
        </p:spPr>
      </p:pic>
      <p:pic>
        <p:nvPicPr>
          <p:cNvPr id="13" name="Content Placeholder 8" descr="100rs.png"/>
          <p:cNvPicPr>
            <a:picLocks noChangeAspect="1"/>
          </p:cNvPicPr>
          <p:nvPr/>
        </p:nvPicPr>
        <p:blipFill>
          <a:blip r:embed="rId3" cstate="print"/>
          <a:stretch>
            <a:fillRect/>
          </a:stretch>
        </p:blipFill>
        <p:spPr>
          <a:xfrm rot="20912209">
            <a:off x="5105430" y="-1211294"/>
            <a:ext cx="2140491" cy="825730"/>
          </a:xfrm>
          <a:prstGeom prst="rect">
            <a:avLst/>
          </a:prstGeom>
        </p:spPr>
      </p:pic>
      <p:pic>
        <p:nvPicPr>
          <p:cNvPr id="14" name="Picture 13" descr="500rs.png"/>
          <p:cNvPicPr>
            <a:picLocks noChangeAspect="1"/>
          </p:cNvPicPr>
          <p:nvPr/>
        </p:nvPicPr>
        <p:blipFill>
          <a:blip r:embed="rId4" cstate="print"/>
          <a:stretch>
            <a:fillRect/>
          </a:stretch>
        </p:blipFill>
        <p:spPr>
          <a:xfrm rot="789769">
            <a:off x="5590675" y="-2382455"/>
            <a:ext cx="2261618" cy="1159347"/>
          </a:xfrm>
          <a:prstGeom prst="rect">
            <a:avLst/>
          </a:prstGeom>
        </p:spPr>
      </p:pic>
      <p:pic>
        <p:nvPicPr>
          <p:cNvPr id="15" name="Picture 14" descr="1000rs.png"/>
          <p:cNvPicPr>
            <a:picLocks noChangeAspect="1"/>
          </p:cNvPicPr>
          <p:nvPr/>
        </p:nvPicPr>
        <p:blipFill>
          <a:blip r:embed="rId5" cstate="print"/>
          <a:stretch>
            <a:fillRect/>
          </a:stretch>
        </p:blipFill>
        <p:spPr>
          <a:xfrm rot="703674">
            <a:off x="1222108" y="-1196649"/>
            <a:ext cx="2097776" cy="993821"/>
          </a:xfrm>
          <a:prstGeom prst="rect">
            <a:avLst/>
          </a:prstGeom>
        </p:spPr>
      </p:pic>
    </p:spTree>
  </p:cSld>
  <p:clrMapOvr>
    <a:masterClrMapping/>
  </p:clrMapOvr>
  <p:transition spd="med">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2"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3000"/>
                                        <p:tgtEl>
                                          <p:spTgt spid="2"/>
                                        </p:tgtEl>
                                      </p:cBhvr>
                                    </p:animEffect>
                                  </p:childTnLst>
                                </p:cTn>
                              </p:par>
                            </p:childTnLst>
                          </p:cTn>
                        </p:par>
                        <p:par>
                          <p:cTn id="8" fill="hold">
                            <p:stCondLst>
                              <p:cond delay="3000"/>
                            </p:stCondLst>
                            <p:childTnLst>
                              <p:par>
                                <p:cTn id="9" presetID="5"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checkerboard(across)">
                                      <p:cBhvr>
                                        <p:cTn id="11" dur="2000"/>
                                        <p:tgtEl>
                                          <p:spTgt spid="17"/>
                                        </p:tgtEl>
                                      </p:cBhvr>
                                    </p:animEffect>
                                  </p:childTnLst>
                                </p:cTn>
                              </p:par>
                              <p:par>
                                <p:cTn id="12" presetID="0" presetClass="path" presetSubtype="0" accel="50000" decel="50000" fill="hold" nodeType="withEffect">
                                  <p:stCondLst>
                                    <p:cond delay="0"/>
                                  </p:stCondLst>
                                  <p:childTnLst>
                                    <p:animMotion origin="layout" path="M -0.01563 0.06551 L -0.01563 1.18773 " pathEditMode="relative" rAng="0" ptsTypes="AA">
                                      <p:cBhvr>
                                        <p:cTn id="13" dur="3000" fill="hold"/>
                                        <p:tgtEl>
                                          <p:spTgt spid="9"/>
                                        </p:tgtEl>
                                        <p:attrNameLst>
                                          <p:attrName>ppt_x</p:attrName>
                                          <p:attrName>ppt_y</p:attrName>
                                        </p:attrNameLst>
                                      </p:cBhvr>
                                      <p:rCtr x="0" y="561"/>
                                    </p:animMotion>
                                  </p:childTnLst>
                                </p:cTn>
                              </p:par>
                              <p:par>
                                <p:cTn id="14" presetID="0" presetClass="path" presetSubtype="0" accel="50000" decel="50000" fill="hold" nodeType="withEffect">
                                  <p:stCondLst>
                                    <p:cond delay="0"/>
                                  </p:stCondLst>
                                  <p:childTnLst>
                                    <p:animMotion origin="layout" path="M -3.33333E-6 -2.59259E-6 L 0.025 1.08866 " pathEditMode="relative" rAng="0" ptsTypes="AA">
                                      <p:cBhvr>
                                        <p:cTn id="15" dur="3000" fill="hold"/>
                                        <p:tgtEl>
                                          <p:spTgt spid="15"/>
                                        </p:tgtEl>
                                        <p:attrNameLst>
                                          <p:attrName>ppt_x</p:attrName>
                                          <p:attrName>ppt_y</p:attrName>
                                        </p:attrNameLst>
                                      </p:cBhvr>
                                      <p:rCtr x="13" y="544"/>
                                    </p:animMotion>
                                  </p:childTnLst>
                                </p:cTn>
                              </p:par>
                              <p:par>
                                <p:cTn id="16" presetID="0" presetClass="path" presetSubtype="0" accel="50000" decel="50000" fill="hold" nodeType="withEffect">
                                  <p:stCondLst>
                                    <p:cond delay="0"/>
                                  </p:stCondLst>
                                  <p:childTnLst>
                                    <p:animMotion origin="layout" path="M -0.00173 0.01481 L -0.0434 1.13704 " pathEditMode="relative" rAng="0" ptsTypes="AA">
                                      <p:cBhvr>
                                        <p:cTn id="17" dur="3000" fill="hold"/>
                                        <p:tgtEl>
                                          <p:spTgt spid="10"/>
                                        </p:tgtEl>
                                        <p:attrNameLst>
                                          <p:attrName>ppt_x</p:attrName>
                                          <p:attrName>ppt_y</p:attrName>
                                        </p:attrNameLst>
                                      </p:cBhvr>
                                      <p:rCtr x="-21" y="561"/>
                                    </p:animMotion>
                                  </p:childTnLst>
                                </p:cTn>
                              </p:par>
                              <p:par>
                                <p:cTn id="18" presetID="0" presetClass="path" presetSubtype="0" accel="50000" decel="50000" fill="hold" nodeType="withEffect">
                                  <p:stCondLst>
                                    <p:cond delay="0"/>
                                  </p:stCondLst>
                                  <p:childTnLst>
                                    <p:animMotion origin="layout" path="M -0.09514 0.13033 L -0.11181 1.31922 " pathEditMode="relative" rAng="0" ptsTypes="AA">
                                      <p:cBhvr>
                                        <p:cTn id="19" dur="3000" fill="hold"/>
                                        <p:tgtEl>
                                          <p:spTgt spid="12"/>
                                        </p:tgtEl>
                                        <p:attrNameLst>
                                          <p:attrName>ppt_x</p:attrName>
                                          <p:attrName>ppt_y</p:attrName>
                                        </p:attrNameLst>
                                      </p:cBhvr>
                                      <p:rCtr x="-8" y="594"/>
                                    </p:animMotion>
                                  </p:childTnLst>
                                </p:cTn>
                              </p:par>
                              <p:par>
                                <p:cTn id="20" presetID="0" presetClass="path" presetSubtype="0" accel="50000" decel="50000" fill="hold" nodeType="withEffect">
                                  <p:stCondLst>
                                    <p:cond delay="0"/>
                                  </p:stCondLst>
                                  <p:childTnLst>
                                    <p:animMotion origin="layout" path="M 0.02152 0.09699 L 0.00486 1.34144 " pathEditMode="relative" rAng="0" ptsTypes="AA">
                                      <p:cBhvr>
                                        <p:cTn id="21" dur="3000" fill="hold"/>
                                        <p:tgtEl>
                                          <p:spTgt spid="12"/>
                                        </p:tgtEl>
                                        <p:attrNameLst>
                                          <p:attrName>ppt_x</p:attrName>
                                          <p:attrName>ppt_y</p:attrName>
                                        </p:attrNameLst>
                                      </p:cBhvr>
                                      <p:rCtr x="-8" y="622"/>
                                    </p:animMotion>
                                  </p:childTnLst>
                                </p:cTn>
                              </p:par>
                              <p:par>
                                <p:cTn id="22" presetID="0" presetClass="path" presetSubtype="0" accel="50000" decel="50000" fill="hold" nodeType="withEffect">
                                  <p:stCondLst>
                                    <p:cond delay="0"/>
                                  </p:stCondLst>
                                  <p:childTnLst>
                                    <p:animMotion origin="layout" path="M 0.00833 -0.05555 L -0.03368 1.11644 " pathEditMode="relative" rAng="0" ptsTypes="AA">
                                      <p:cBhvr>
                                        <p:cTn id="23" dur="3000" fill="hold"/>
                                        <p:tgtEl>
                                          <p:spTgt spid="13"/>
                                        </p:tgtEl>
                                        <p:attrNameLst>
                                          <p:attrName>ppt_x</p:attrName>
                                          <p:attrName>ppt_y</p:attrName>
                                        </p:attrNameLst>
                                      </p:cBhvr>
                                      <p:rCtr x="-21" y="586"/>
                                    </p:animMotion>
                                  </p:childTnLst>
                                </p:cTn>
                              </p:par>
                              <p:par>
                                <p:cTn id="24" presetID="0" presetClass="path" presetSubtype="0" accel="50000" decel="50000" fill="hold" nodeType="withEffect">
                                  <p:stCondLst>
                                    <p:cond delay="0"/>
                                  </p:stCondLst>
                                  <p:childTnLst>
                                    <p:animMotion origin="layout" path="M 0.0566 0.10717 L 0.09826 1.30717 " pathEditMode="relative" rAng="0" ptsTypes="AA">
                                      <p:cBhvr>
                                        <p:cTn id="25" dur="3000" fill="hold"/>
                                        <p:tgtEl>
                                          <p:spTgt spid="14"/>
                                        </p:tgtEl>
                                        <p:attrNameLst>
                                          <p:attrName>ppt_x</p:attrName>
                                          <p:attrName>ppt_y</p:attrName>
                                        </p:attrNameLst>
                                      </p:cBhvr>
                                      <p:rCtr x="21" y="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2"/>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95400"/>
            <a:ext cx="8534400" cy="5562600"/>
          </a:xfrm>
        </p:spPr>
        <p:txBody>
          <a:bodyPr>
            <a:normAutofit/>
          </a:bodyPr>
          <a:lstStyle/>
          <a:p>
            <a:pPr algn="just"/>
            <a:r>
              <a:rPr lang="en-US" dirty="0">
                <a:solidFill>
                  <a:schemeClr val="bg1"/>
                </a:solidFill>
              </a:rPr>
              <a:t>Black money </a:t>
            </a:r>
            <a:r>
              <a:rPr lang="en-US" dirty="0"/>
              <a:t>can be earned through legal and illegal means and so it is the money earned but not shown in the accounts, simply for the purpose of </a:t>
            </a:r>
            <a:r>
              <a:rPr lang="en-US" b="1" u="sng" dirty="0">
                <a:solidFill>
                  <a:schemeClr val="tx2">
                    <a:lumMod val="10000"/>
                  </a:schemeClr>
                </a:solidFill>
              </a:rPr>
              <a:t>tax evasion</a:t>
            </a:r>
            <a:r>
              <a:rPr lang="en-US" dirty="0"/>
              <a:t>. </a:t>
            </a:r>
          </a:p>
          <a:p>
            <a:pPr algn="just"/>
            <a:endParaRPr lang="en-US" dirty="0"/>
          </a:p>
          <a:p>
            <a:pPr algn="just"/>
            <a:r>
              <a:rPr lang="en-US" dirty="0"/>
              <a:t>Initiation of black money can be very easy and we all may have contributed in it without even knowing !  </a:t>
            </a:r>
            <a:r>
              <a:rPr lang="en-US" b="1" u="sng" dirty="0">
                <a:solidFill>
                  <a:schemeClr val="bg2">
                    <a:lumMod val="50000"/>
                  </a:schemeClr>
                </a:solidFill>
              </a:rPr>
              <a:t>Like:-</a:t>
            </a:r>
            <a:r>
              <a:rPr lang="en-US" dirty="0"/>
              <a:t>You go to a local convenience store to buy something and do not ask for  receipt. That purchase may not be recorded in the accounts of that store,</a:t>
            </a:r>
            <a:r>
              <a:rPr lang="en-US" b="1" dirty="0"/>
              <a:t> </a:t>
            </a:r>
            <a:r>
              <a:rPr lang="en-US" b="1" i="1" u="sng" dirty="0">
                <a:solidFill>
                  <a:schemeClr val="bg2">
                    <a:lumMod val="75000"/>
                  </a:schemeClr>
                </a:solidFill>
              </a:rPr>
              <a:t>he does not pay sales tax</a:t>
            </a:r>
            <a:r>
              <a:rPr lang="en-US" i="1" u="sng" dirty="0">
                <a:solidFill>
                  <a:schemeClr val="bg2">
                    <a:lumMod val="75000"/>
                  </a:schemeClr>
                </a:solidFill>
              </a:rPr>
              <a:t> </a:t>
            </a:r>
            <a:r>
              <a:rPr lang="en-US" dirty="0"/>
              <a:t>on it and the money you have paid him essentially becomes </a:t>
            </a:r>
            <a:r>
              <a:rPr lang="en-US" b="1" u="sng" dirty="0">
                <a:solidFill>
                  <a:schemeClr val="bg1"/>
                </a:solidFill>
              </a:rPr>
              <a:t>black money</a:t>
            </a:r>
            <a:r>
              <a:rPr lang="en-US" dirty="0"/>
              <a:t>.</a:t>
            </a:r>
          </a:p>
          <a:p>
            <a:pPr algn="just"/>
            <a:endParaRPr lang="en-US" dirty="0"/>
          </a:p>
          <a:p>
            <a:endParaRPr lang="en-US" dirty="0"/>
          </a:p>
          <a:p>
            <a:pPr>
              <a:buNone/>
            </a:pPr>
            <a:endParaRPr lang="en-US" dirty="0"/>
          </a:p>
        </p:txBody>
      </p:sp>
      <p:sp>
        <p:nvSpPr>
          <p:cNvPr id="3" name="Title 2"/>
          <p:cNvSpPr>
            <a:spLocks noGrp="1"/>
          </p:cNvSpPr>
          <p:nvPr>
            <p:ph type="title"/>
          </p:nvPr>
        </p:nvSpPr>
        <p:spPr>
          <a:xfrm>
            <a:off x="457200" y="-152400"/>
            <a:ext cx="9144000" cy="1219200"/>
          </a:xfrm>
        </p:spPr>
        <p:txBody>
          <a:bodyPr>
            <a:noAutofit/>
          </a:bodyPr>
          <a:lstStyle/>
          <a:p>
            <a:r>
              <a:rPr sz="4000" u="sng" dirty="0">
                <a:solidFill>
                  <a:schemeClr val="accent2">
                    <a:lumMod val="20000"/>
                    <a:lumOff val="80000"/>
                  </a:schemeClr>
                </a:solidFill>
              </a:rPr>
              <a:t>What is 'Black money' and it's sources?</a:t>
            </a:r>
            <a:endParaRPr lang="en-US" sz="4000" u="sng" dirty="0">
              <a:solidFill>
                <a:schemeClr val="accent2">
                  <a:lumMod val="20000"/>
                  <a:lumOff val="80000"/>
                </a:schemeClr>
              </a:solidFill>
            </a:endParaRPr>
          </a:p>
        </p:txBody>
      </p:sp>
    </p:spTree>
  </p:cSld>
  <p:clrMapOvr>
    <a:masterClrMapping/>
  </p:clrMapOvr>
  <p:transition spd="med">
    <p:strip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Terrorism(weapon trading) is one of the major problem in India and it is fueled by black money. </a:t>
            </a:r>
          </a:p>
          <a:p>
            <a:endParaRPr lang="en-US" dirty="0"/>
          </a:p>
          <a:p>
            <a:r>
              <a:rPr lang="en-US" dirty="0"/>
              <a:t>Economical growth is heavily disturbed by black money. </a:t>
            </a:r>
          </a:p>
          <a:p>
            <a:endParaRPr lang="en-US" dirty="0"/>
          </a:p>
          <a:p>
            <a:r>
              <a:rPr lang="en-US" dirty="0"/>
              <a:t>Future of India is being destroyed because of it. If we do not pay taxes properly to the government  then how can we expect government to provide us with all our basic services.</a:t>
            </a:r>
          </a:p>
        </p:txBody>
      </p:sp>
      <p:sp>
        <p:nvSpPr>
          <p:cNvPr id="3" name="Title 2"/>
          <p:cNvSpPr>
            <a:spLocks noGrp="1"/>
          </p:cNvSpPr>
          <p:nvPr>
            <p:ph type="title"/>
          </p:nvPr>
        </p:nvSpPr>
        <p:spPr>
          <a:xfrm>
            <a:off x="152400" y="-304800"/>
            <a:ext cx="8991600" cy="1524000"/>
          </a:xfrm>
        </p:spPr>
        <p:txBody>
          <a:bodyPr>
            <a:normAutofit/>
          </a:bodyPr>
          <a:lstStyle/>
          <a:p>
            <a:pPr algn="ctr"/>
            <a:r>
              <a:rPr sz="4600" u="sng" dirty="0">
                <a:solidFill>
                  <a:schemeClr val="accent2">
                    <a:lumMod val="20000"/>
                    <a:lumOff val="80000"/>
                  </a:schemeClr>
                </a:solidFill>
              </a:rPr>
              <a:t>Problems  caused by  Black Money! </a:t>
            </a:r>
            <a:endParaRPr lang="en-US" sz="4600" u="sng" dirty="0">
              <a:solidFill>
                <a:schemeClr val="accent2">
                  <a:lumMod val="20000"/>
                  <a:lumOff val="80000"/>
                </a:schemeClr>
              </a:solidFill>
            </a:endParaRPr>
          </a:p>
        </p:txBody>
      </p:sp>
    </p:spTree>
  </p:cSld>
  <p:clrMapOvr>
    <a:masterClrMapping/>
  </p:clrMapOvr>
  <p:transition spd="med">
    <p:strip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382000" cy="4724400"/>
          </a:xfrm>
        </p:spPr>
        <p:txBody>
          <a:bodyPr>
            <a:normAutofit fontScale="92500" lnSpcReduction="20000"/>
          </a:bodyPr>
          <a:lstStyle/>
          <a:p>
            <a:r>
              <a:rPr lang="en-US" dirty="0"/>
              <a:t>If  we discuss black money on a global level, India is on a whole another level in comparison with other countries.</a:t>
            </a:r>
          </a:p>
          <a:p>
            <a:endParaRPr lang="en-US" dirty="0"/>
          </a:p>
          <a:p>
            <a:r>
              <a:rPr lang="en-US" dirty="0"/>
              <a:t>Top 5 countries generating ‘</a:t>
            </a:r>
            <a:r>
              <a:rPr lang="en-US" dirty="0">
                <a:solidFill>
                  <a:schemeClr val="bg1"/>
                </a:solidFill>
              </a:rPr>
              <a:t>Black Money</a:t>
            </a:r>
            <a:r>
              <a:rPr lang="en-US" dirty="0"/>
              <a:t>’ :-  </a:t>
            </a:r>
          </a:p>
          <a:p>
            <a:pPr marL="0" indent="0">
              <a:buNone/>
            </a:pPr>
            <a:endParaRPr lang="en-US" dirty="0"/>
          </a:p>
          <a:p>
            <a:pPr marL="0" indent="0">
              <a:buNone/>
            </a:pPr>
            <a:r>
              <a:rPr lang="en-US" dirty="0"/>
              <a:t> </a:t>
            </a:r>
            <a:r>
              <a:rPr lang="en-US" sz="3200" b="1" u="sng" dirty="0">
                <a:solidFill>
                  <a:schemeClr val="tx2">
                    <a:lumMod val="10000"/>
                  </a:schemeClr>
                </a:solidFill>
              </a:rPr>
              <a:t>India &gt; Russia &gt; U.K  &gt; Ukraine &gt; China</a:t>
            </a:r>
          </a:p>
          <a:p>
            <a:endParaRPr lang="en-US" sz="3200" b="1" u="sng" dirty="0">
              <a:solidFill>
                <a:schemeClr val="tx2">
                  <a:lumMod val="10000"/>
                </a:schemeClr>
              </a:solidFill>
            </a:endParaRPr>
          </a:p>
          <a:p>
            <a:r>
              <a:rPr lang="en-US" dirty="0"/>
              <a:t>Swiss bank revealed that if  India combine all its money with black money then it will have more money than rest of the world.</a:t>
            </a:r>
          </a:p>
          <a:p>
            <a:endParaRPr lang="en-US" dirty="0"/>
          </a:p>
          <a:p>
            <a:r>
              <a:rPr lang="en-US" dirty="0"/>
              <a:t>Even the 2</a:t>
            </a:r>
            <a:r>
              <a:rPr lang="en-US" baseline="30000" dirty="0"/>
              <a:t>nd</a:t>
            </a:r>
            <a:r>
              <a:rPr lang="en-US" dirty="0"/>
              <a:t>  Country Russia has 4 times lesser amount of black money in comparison with India. </a:t>
            </a:r>
          </a:p>
          <a:p>
            <a:endParaRPr lang="en-US" dirty="0"/>
          </a:p>
          <a:p>
            <a:pPr>
              <a:buNone/>
            </a:pPr>
            <a:endParaRPr lang="en-US" dirty="0"/>
          </a:p>
        </p:txBody>
      </p:sp>
      <p:sp>
        <p:nvSpPr>
          <p:cNvPr id="3" name="Title 2"/>
          <p:cNvSpPr>
            <a:spLocks noGrp="1"/>
          </p:cNvSpPr>
          <p:nvPr>
            <p:ph type="title"/>
          </p:nvPr>
        </p:nvSpPr>
        <p:spPr>
          <a:xfrm>
            <a:off x="457200" y="0"/>
            <a:ext cx="8229600" cy="1219200"/>
          </a:xfrm>
        </p:spPr>
        <p:txBody>
          <a:bodyPr>
            <a:normAutofit/>
          </a:bodyPr>
          <a:lstStyle/>
          <a:p>
            <a:pPr algn="ctr"/>
            <a:r>
              <a:rPr sz="4800" u="sng" dirty="0">
                <a:solidFill>
                  <a:schemeClr val="accent2">
                    <a:lumMod val="20000"/>
                    <a:lumOff val="80000"/>
                  </a:schemeClr>
                </a:solidFill>
              </a:rPr>
              <a:t>Black Money On Global level !</a:t>
            </a:r>
            <a:endParaRPr lang="en-US" sz="4800" u="sng" dirty="0">
              <a:solidFill>
                <a:schemeClr val="accent2">
                  <a:lumMod val="20000"/>
                  <a:lumOff val="80000"/>
                </a:schemeClr>
              </a:solidFill>
            </a:endParaRPr>
          </a:p>
        </p:txBody>
      </p:sp>
    </p:spTree>
  </p:cSld>
  <p:clrMapOvr>
    <a:masterClrMapping/>
  </p:clrMapOvr>
  <p:transition spd="med">
    <p:strip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67" y="1219200"/>
            <a:ext cx="8991600" cy="5486400"/>
          </a:xfrm>
        </p:spPr>
        <p:txBody>
          <a:bodyPr>
            <a:normAutofit fontScale="92500" lnSpcReduction="10000"/>
          </a:bodyPr>
          <a:lstStyle/>
          <a:p>
            <a:r>
              <a:rPr lang="en-US" sz="2400" b="1" u="sng" dirty="0">
                <a:solidFill>
                  <a:schemeClr val="bg2">
                    <a:lumMod val="75000"/>
                  </a:schemeClr>
                </a:solidFill>
              </a:rPr>
              <a:t>Faulty taxation</a:t>
            </a:r>
            <a:r>
              <a:rPr lang="en-US" sz="2400" dirty="0"/>
              <a:t>:- There are many defects in tax structure like for some tax rate is very high and for some tax rules are very easy to bend in their  favour or benefit. </a:t>
            </a:r>
          </a:p>
          <a:p>
            <a:endParaRPr lang="en-US" sz="2400" dirty="0"/>
          </a:p>
          <a:p>
            <a:r>
              <a:rPr lang="en-US" sz="2400" b="1" u="sng" dirty="0">
                <a:solidFill>
                  <a:schemeClr val="bg1">
                    <a:lumMod val="85000"/>
                    <a:lumOff val="15000"/>
                  </a:schemeClr>
                </a:solidFill>
              </a:rPr>
              <a:t>Government  lacks </a:t>
            </a:r>
            <a:r>
              <a:rPr lang="en-US" sz="2400" dirty="0"/>
              <a:t>in monitoring who is properly  giving taxes and who is not. </a:t>
            </a:r>
          </a:p>
          <a:p>
            <a:endParaRPr lang="en-US" sz="2400" dirty="0"/>
          </a:p>
          <a:p>
            <a:r>
              <a:rPr lang="en-US" sz="2400" b="1" u="sng" dirty="0">
                <a:solidFill>
                  <a:schemeClr val="tx2">
                    <a:lumMod val="10000"/>
                  </a:schemeClr>
                </a:solidFill>
              </a:rPr>
              <a:t>Lack of awareness </a:t>
            </a:r>
            <a:r>
              <a:rPr lang="en-US" sz="2400" dirty="0"/>
              <a:t>among common people is also one of the reasons for the generation of black money. As people themselves help in promoting black money unconsciously. </a:t>
            </a:r>
          </a:p>
          <a:p>
            <a:endParaRPr lang="en-US" sz="2400" dirty="0"/>
          </a:p>
          <a:p>
            <a:r>
              <a:rPr lang="en-US" sz="2400" b="1" u="sng" dirty="0">
                <a:solidFill>
                  <a:schemeClr val="tx2">
                    <a:lumMod val="10000"/>
                  </a:schemeClr>
                </a:solidFill>
              </a:rPr>
              <a:t>For  </a:t>
            </a:r>
            <a:r>
              <a:rPr lang="en-US" sz="2400" b="1" u="sng" dirty="0" err="1">
                <a:solidFill>
                  <a:schemeClr val="tx2">
                    <a:lumMod val="10000"/>
                  </a:schemeClr>
                </a:solidFill>
              </a:rPr>
              <a:t>e.g</a:t>
            </a:r>
            <a:r>
              <a:rPr lang="en-US" sz="2400" b="1" u="sng" dirty="0">
                <a:solidFill>
                  <a:schemeClr val="tx2">
                    <a:lumMod val="10000"/>
                  </a:schemeClr>
                </a:solidFill>
              </a:rPr>
              <a:t>; </a:t>
            </a:r>
            <a:r>
              <a:rPr lang="en-US" sz="2400" dirty="0"/>
              <a:t>A property dealer sells a land for  1000rs , he has to pay some part of the sale to the government as tax  for every piece of land. So he asks the buyer to pay 500rs(black money) in cash and rest of 600rs(white money) in </a:t>
            </a:r>
            <a:r>
              <a:rPr lang="en-US" sz="2400" dirty="0" err="1"/>
              <a:t>cheque</a:t>
            </a:r>
            <a:r>
              <a:rPr lang="en-US" sz="2400" dirty="0"/>
              <a:t>. Now he have to pay tax on 600rs only.</a:t>
            </a:r>
          </a:p>
        </p:txBody>
      </p:sp>
      <p:sp>
        <p:nvSpPr>
          <p:cNvPr id="3" name="Title 2"/>
          <p:cNvSpPr>
            <a:spLocks noGrp="1"/>
          </p:cNvSpPr>
          <p:nvPr>
            <p:ph type="title"/>
          </p:nvPr>
        </p:nvSpPr>
        <p:spPr>
          <a:xfrm>
            <a:off x="0" y="-228600"/>
            <a:ext cx="9144000" cy="1219200"/>
          </a:xfrm>
        </p:spPr>
        <p:txBody>
          <a:bodyPr>
            <a:noAutofit/>
          </a:bodyPr>
          <a:lstStyle/>
          <a:p>
            <a:pPr algn="ctr"/>
            <a:r>
              <a:rPr sz="4000" u="sng" dirty="0">
                <a:solidFill>
                  <a:schemeClr val="accent2">
                    <a:lumMod val="20000"/>
                    <a:lumOff val="80000"/>
                  </a:schemeClr>
                </a:solidFill>
              </a:rPr>
              <a:t>Major  reasons that led to Black Money</a:t>
            </a:r>
            <a:endParaRPr lang="en-US" sz="4000" u="sng" dirty="0">
              <a:solidFill>
                <a:schemeClr val="accent2">
                  <a:lumMod val="20000"/>
                  <a:lumOff val="80000"/>
                </a:schemeClr>
              </a:solidFill>
            </a:endParaRPr>
          </a:p>
        </p:txBody>
      </p:sp>
    </p:spTree>
  </p:cSld>
  <p:clrMapOvr>
    <a:masterClrMapping/>
  </p:clrMapOvr>
  <p:transition spd="med">
    <p:strip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572000"/>
          </a:xfrm>
        </p:spPr>
        <p:txBody>
          <a:bodyPr>
            <a:normAutofit lnSpcReduction="10000"/>
          </a:bodyPr>
          <a:lstStyle/>
          <a:p>
            <a:r>
              <a:rPr lang="en-US" dirty="0"/>
              <a:t>The tax department should become more flexible and regulated as per to monitor the tax system.</a:t>
            </a:r>
          </a:p>
          <a:p>
            <a:pPr marL="0" indent="0">
              <a:buNone/>
            </a:pPr>
            <a:endParaRPr lang="en-US" dirty="0"/>
          </a:p>
          <a:p>
            <a:r>
              <a:rPr lang="en-US" dirty="0"/>
              <a:t>On the other hand government  also is trying their best  to make black  money  disappear once  and for all.   Like:- The act of  </a:t>
            </a:r>
            <a:r>
              <a:rPr lang="en-US" b="1" u="sng" dirty="0">
                <a:solidFill>
                  <a:schemeClr val="bg2">
                    <a:lumMod val="75000"/>
                  </a:schemeClr>
                </a:solidFill>
              </a:rPr>
              <a:t>Demonetisation</a:t>
            </a:r>
            <a:r>
              <a:rPr lang="en-US" dirty="0"/>
              <a:t>. </a:t>
            </a:r>
          </a:p>
          <a:p>
            <a:pPr marL="0" indent="0">
              <a:buNone/>
            </a:pPr>
            <a:r>
              <a:rPr lang="en-US" dirty="0"/>
              <a:t> </a:t>
            </a:r>
          </a:p>
          <a:p>
            <a:r>
              <a:rPr lang="en-US" dirty="0"/>
              <a:t>We still need more of these to completely  stop the usage of black money. We ourselves should become responsible enough  to remove  black  money  from  its root.  </a:t>
            </a:r>
          </a:p>
          <a:p>
            <a:endParaRPr lang="en-US" dirty="0"/>
          </a:p>
        </p:txBody>
      </p:sp>
      <p:sp>
        <p:nvSpPr>
          <p:cNvPr id="3" name="Title 2"/>
          <p:cNvSpPr>
            <a:spLocks noGrp="1"/>
          </p:cNvSpPr>
          <p:nvPr>
            <p:ph type="title"/>
          </p:nvPr>
        </p:nvSpPr>
        <p:spPr>
          <a:xfrm>
            <a:off x="76200" y="-152400"/>
            <a:ext cx="8991600" cy="1219200"/>
          </a:xfrm>
        </p:spPr>
        <p:txBody>
          <a:bodyPr>
            <a:noAutofit/>
          </a:bodyPr>
          <a:lstStyle/>
          <a:p>
            <a:pPr algn="ctr"/>
            <a:r>
              <a:rPr sz="4100" u="sng" dirty="0">
                <a:solidFill>
                  <a:schemeClr val="accent2">
                    <a:lumMod val="20000"/>
                    <a:lumOff val="80000"/>
                  </a:schemeClr>
                </a:solidFill>
              </a:rPr>
              <a:t>Measures to be </a:t>
            </a:r>
            <a:r>
              <a:rPr sz="3600" u="sng" dirty="0">
                <a:solidFill>
                  <a:schemeClr val="accent2">
                    <a:lumMod val="20000"/>
                    <a:lumOff val="80000"/>
                  </a:schemeClr>
                </a:solidFill>
              </a:rPr>
              <a:t>taken</a:t>
            </a:r>
            <a:r>
              <a:rPr sz="4100" u="sng" dirty="0">
                <a:solidFill>
                  <a:schemeClr val="accent2">
                    <a:lumMod val="20000"/>
                    <a:lumOff val="80000"/>
                  </a:schemeClr>
                </a:solidFill>
              </a:rPr>
              <a:t> against Black Money</a:t>
            </a:r>
            <a:endParaRPr lang="en-US" sz="4100" u="sng" dirty="0">
              <a:solidFill>
                <a:schemeClr val="accent2">
                  <a:lumMod val="20000"/>
                  <a:lumOff val="80000"/>
                </a:schemeClr>
              </a:solidFill>
            </a:endParaRPr>
          </a:p>
        </p:txBody>
      </p:sp>
    </p:spTree>
  </p:cSld>
  <p:clrMapOvr>
    <a:masterClrMapping/>
  </p:clrMapOvr>
  <p:transition spd="med">
    <p:strip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8382000" cy="5334000"/>
          </a:xfrm>
        </p:spPr>
        <p:txBody>
          <a:bodyPr>
            <a:normAutofit lnSpcReduction="10000"/>
          </a:bodyPr>
          <a:lstStyle/>
          <a:p>
            <a:r>
              <a:rPr lang="en-US" dirty="0"/>
              <a:t>The usage of black money is an </a:t>
            </a:r>
            <a:r>
              <a:rPr lang="en-US" b="1" u="sng" dirty="0">
                <a:solidFill>
                  <a:schemeClr val="bg1">
                    <a:lumMod val="85000"/>
                    <a:lumOff val="15000"/>
                  </a:schemeClr>
                </a:solidFill>
              </a:rPr>
              <a:t>illegal practice</a:t>
            </a:r>
            <a:r>
              <a:rPr lang="en-US" dirty="0"/>
              <a:t>, but somehow we all are encouraging it in various known or unknown ways. </a:t>
            </a:r>
          </a:p>
          <a:p>
            <a:endParaRPr lang="en-US" dirty="0"/>
          </a:p>
          <a:p>
            <a:r>
              <a:rPr lang="en-US" dirty="0"/>
              <a:t>The usage of black money must be stopped as it is destroying our country’s future. Black money has created a </a:t>
            </a:r>
            <a:r>
              <a:rPr lang="en-US" b="1" u="sng" dirty="0">
                <a:solidFill>
                  <a:schemeClr val="bg2">
                    <a:lumMod val="75000"/>
                  </a:schemeClr>
                </a:solidFill>
              </a:rPr>
              <a:t>black hole</a:t>
            </a:r>
            <a:r>
              <a:rPr lang="en-US" dirty="0"/>
              <a:t> in Indian economy  and day by day our future is being sucked in that hole.</a:t>
            </a:r>
          </a:p>
          <a:p>
            <a:endParaRPr lang="en-US" dirty="0"/>
          </a:p>
          <a:p>
            <a:r>
              <a:rPr lang="en-US" dirty="0"/>
              <a:t>Black money and Corruption are two sides of the same coin. It is a </a:t>
            </a:r>
            <a:r>
              <a:rPr lang="en-US" b="1" u="sng" dirty="0">
                <a:solidFill>
                  <a:schemeClr val="bg1">
                    <a:lumMod val="75000"/>
                    <a:lumOff val="25000"/>
                  </a:schemeClr>
                </a:solidFill>
              </a:rPr>
              <a:t>national threat </a:t>
            </a:r>
            <a:r>
              <a:rPr lang="en-US" dirty="0"/>
              <a:t>and we all should become responsible and aware enough to fight it otherwise we all are doomed.</a:t>
            </a:r>
          </a:p>
        </p:txBody>
      </p:sp>
      <p:sp>
        <p:nvSpPr>
          <p:cNvPr id="3" name="Title 2"/>
          <p:cNvSpPr>
            <a:spLocks noGrp="1"/>
          </p:cNvSpPr>
          <p:nvPr>
            <p:ph type="title"/>
          </p:nvPr>
        </p:nvSpPr>
        <p:spPr>
          <a:xfrm>
            <a:off x="457200" y="0"/>
            <a:ext cx="8229600" cy="1219200"/>
          </a:xfrm>
        </p:spPr>
        <p:txBody>
          <a:bodyPr>
            <a:normAutofit/>
          </a:bodyPr>
          <a:lstStyle/>
          <a:p>
            <a:pPr algn="ctr"/>
            <a:r>
              <a:rPr sz="6000" b="1" u="sng" dirty="0">
                <a:solidFill>
                  <a:schemeClr val="accent2">
                    <a:lumMod val="20000"/>
                    <a:lumOff val="80000"/>
                  </a:schemeClr>
                </a:solidFill>
              </a:rPr>
              <a:t>Conclusion !</a:t>
            </a:r>
            <a:endParaRPr lang="en-US" sz="6000" b="1" u="sng" dirty="0">
              <a:solidFill>
                <a:schemeClr val="accent2">
                  <a:lumMod val="20000"/>
                  <a:lumOff val="80000"/>
                </a:schemeClr>
              </a:solidFill>
            </a:endParaRPr>
          </a:p>
        </p:txBody>
      </p:sp>
    </p:spTree>
  </p:cSld>
  <p:clrMapOvr>
    <a:masterClrMapping/>
  </p:clrMapOvr>
  <p:transition spd="med">
    <p:strips/>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254</TotalTime>
  <Words>625</Words>
  <Application>Microsoft Office PowerPoint</Application>
  <PresentationFormat>On-screen Show (4:3)</PresentationFormat>
  <Paragraphs>51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Constantia</vt:lpstr>
      <vt:lpstr>Wingdings 2</vt:lpstr>
      <vt:lpstr>Paper</vt:lpstr>
      <vt:lpstr>Black Money</vt:lpstr>
      <vt:lpstr>What is 'Black money' and it's sources?</vt:lpstr>
      <vt:lpstr>Problems  caused by  Black Money! </vt:lpstr>
      <vt:lpstr>Black Money On Global level !</vt:lpstr>
      <vt:lpstr>Major  reasons that led to Black Money</vt:lpstr>
      <vt:lpstr>Measures to be taken against Black Money</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nick jonas</cp:lastModifiedBy>
  <cp:revision>30</cp:revision>
  <dcterms:created xsi:type="dcterms:W3CDTF">2017-08-16T05:51:02Z</dcterms:created>
  <dcterms:modified xsi:type="dcterms:W3CDTF">2021-01-12T08:25:36Z</dcterms:modified>
</cp:coreProperties>
</file>