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65" r:id="rId2"/>
    <p:sldId id="321" r:id="rId3"/>
    <p:sldId id="298" r:id="rId4"/>
    <p:sldId id="299" r:id="rId5"/>
    <p:sldId id="301" r:id="rId6"/>
    <p:sldId id="303" r:id="rId7"/>
    <p:sldId id="300" r:id="rId8"/>
    <p:sldId id="314" r:id="rId9"/>
    <p:sldId id="319" r:id="rId10"/>
    <p:sldId id="309" r:id="rId11"/>
    <p:sldId id="325" r:id="rId12"/>
    <p:sldId id="310" r:id="rId13"/>
    <p:sldId id="317" r:id="rId14"/>
    <p:sldId id="323" r:id="rId15"/>
    <p:sldId id="322" r:id="rId16"/>
    <p:sldId id="316" r:id="rId17"/>
    <p:sldId id="332" r:id="rId18"/>
    <p:sldId id="333" r:id="rId19"/>
    <p:sldId id="326" r:id="rId20"/>
    <p:sldId id="329" r:id="rId21"/>
    <p:sldId id="330" r:id="rId22"/>
    <p:sldId id="331" r:id="rId23"/>
    <p:sldId id="315" r:id="rId24"/>
    <p:sldId id="327" r:id="rId25"/>
    <p:sldId id="328" r:id="rId26"/>
    <p:sldId id="312" r:id="rId27"/>
    <p:sldId id="302" r:id="rId28"/>
    <p:sldId id="304" r:id="rId29"/>
    <p:sldId id="306" r:id="rId30"/>
    <p:sldId id="307" r:id="rId31"/>
    <p:sldId id="308" r:id="rId32"/>
    <p:sldId id="274" r:id="rId33"/>
    <p:sldId id="285" r:id="rId34"/>
    <p:sldId id="284" r:id="rId35"/>
    <p:sldId id="275" r:id="rId36"/>
    <p:sldId id="276" r:id="rId37"/>
    <p:sldId id="320" r:id="rId38"/>
    <p:sldId id="286" r:id="rId39"/>
    <p:sldId id="277" r:id="rId40"/>
    <p:sldId id="278" r:id="rId41"/>
    <p:sldId id="33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A1ECA-01A3-4F0B-81BE-A4AED4093756}" v="1" dt="2021-10-12T02:02:03.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859A1ECA-01A3-4F0B-81BE-A4AED4093756}"/>
    <pc:docChg chg="modSld">
      <pc:chgData name="Allan Douglas" userId="47e10fb7-f329-4951-bd7e-1a8109adb62e" providerId="ADAL" clId="{859A1ECA-01A3-4F0B-81BE-A4AED4093756}" dt="2021-10-12T02:01:48.929" v="1" actId="20577"/>
      <pc:docMkLst>
        <pc:docMk/>
      </pc:docMkLst>
      <pc:sldChg chg="modSp mod">
        <pc:chgData name="Allan Douglas" userId="47e10fb7-f329-4951-bd7e-1a8109adb62e" providerId="ADAL" clId="{859A1ECA-01A3-4F0B-81BE-A4AED4093756}" dt="2021-10-12T02:01:48.929" v="1" actId="20577"/>
        <pc:sldMkLst>
          <pc:docMk/>
          <pc:sldMk cId="3442069341" sldId="265"/>
        </pc:sldMkLst>
        <pc:spChg chg="mod">
          <ac:chgData name="Allan Douglas" userId="47e10fb7-f329-4951-bd7e-1a8109adb62e" providerId="ADAL" clId="{859A1ECA-01A3-4F0B-81BE-A4AED4093756}" dt="2021-10-12T02:01:48.929" v="1" actId="20577"/>
          <ac:spMkLst>
            <pc:docMk/>
            <pc:sldMk cId="3442069341" sldId="265"/>
            <ac:spMk id="205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10/11/2021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10/11/2021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19672-0B9F-4850-9DFB-A235329F3B55}" type="slidenum">
              <a:rPr lang="en-US" smtClean="0"/>
              <a:t>23</a:t>
            </a:fld>
            <a:endParaRPr lang="en-US" dirty="0"/>
          </a:p>
        </p:txBody>
      </p:sp>
    </p:spTree>
    <p:extLst>
      <p:ext uri="{BB962C8B-B14F-4D97-AF65-F5344CB8AC3E}">
        <p14:creationId xmlns:p14="http://schemas.microsoft.com/office/powerpoint/2010/main" val="1250574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84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37933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34695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90203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14633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61837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10308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rduino.cc/en/Reference/HomeP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alau82.wordpress.com/2011/03/29/programming-arduino-uno-in-pure-c/" TargetMode="External"/><Relationship Id="rId2" Type="http://schemas.openxmlformats.org/officeDocument/2006/relationships/hyperlink" Target="http://sourceforge.net/projects/winavr/fil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ourceforge.net/projects/winav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ownload.savannah.gnu.org/releases/avrdude/" TargetMode="External"/><Relationship Id="rId2" Type="http://schemas.openxmlformats.org/officeDocument/2006/relationships/hyperlink" Target="http://savannah.nongnu.org/projects/avrdud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ldmail.oit.edu/owa/redir.aspx?SURL=Z0QIuhefckhiuPJPdkZfMdpOreUuE-QbD9T343wFQqisFf4_bLzSCGgAdAB0AHAAOgAvAC8AdwB3AHcALgBhAHQAbQBlAGwALgBjAG8AbQAvAG0AaQBjAHIAbwBzAGkAdABlAC8AYQB0AG0AZQBsAF8AcwB0AHUAZABpAG8ANgAvAA..&amp;URL=http://www.atmel.com/microsite/atmel_studio6/"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4" Type="http://schemas.openxmlformats.org/officeDocument/2006/relationships/hyperlink" Target="http://sourceforge.net/projects/winavr/fil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rduino.cc/en/Reference/HomeP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rduino.cc/en/Reference/Home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r>
              <a:rPr lang="en-US" dirty="0"/>
              <a:t>Introduction to Microcontrollers</a:t>
            </a:r>
            <a:br>
              <a:rPr lang="en-US" dirty="0"/>
            </a:br>
            <a:r>
              <a:rPr lang="en-US" dirty="0"/>
              <a:t>Fall Term, 2021</a:t>
            </a:r>
            <a:br>
              <a:rPr lang="en-US" dirty="0"/>
            </a:br>
            <a:endParaRPr lang="en-US" dirty="0"/>
          </a:p>
        </p:txBody>
      </p:sp>
      <p:sp>
        <p:nvSpPr>
          <p:cNvPr id="39939" name="Rectangle 5"/>
          <p:cNvSpPr>
            <a:spLocks noGrp="1" noChangeArrowheads="1"/>
          </p:cNvSpPr>
          <p:nvPr>
            <p:ph type="subTitle" idx="1"/>
          </p:nvPr>
        </p:nvSpPr>
        <p:spPr/>
        <p:txBody>
          <a:bodyPr>
            <a:normAutofit/>
          </a:bodyPr>
          <a:lstStyle/>
          <a:p>
            <a:r>
              <a:rPr lang="en-US" dirty="0"/>
              <a:t>Professor </a:t>
            </a:r>
            <a:r>
              <a:rPr lang="en-US"/>
              <a:t>Allan Douglas</a:t>
            </a:r>
            <a:endParaRPr lang="en-US" dirty="0"/>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9" name="Content Placeholder 8"/>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259974068"/>
              </p:ext>
            </p:extLst>
          </p:nvPr>
        </p:nvGraphicFramePr>
        <p:xfrm>
          <a:off x="369086" y="1295400"/>
          <a:ext cx="8522138" cy="3200400"/>
        </p:xfrm>
        <a:graphic>
          <a:graphicData uri="http://schemas.openxmlformats.org/presentationml/2006/ole">
            <mc:AlternateContent xmlns:mc="http://schemas.openxmlformats.org/markup-compatibility/2006">
              <mc:Choice xmlns:v="urn:schemas-microsoft-com:vml" Requires="v">
                <p:oleObj name="Worksheet" r:id="rId2" imgW="6619719" imgH="2486153" progId="Excel.Sheet.12">
                  <p:embed/>
                </p:oleObj>
              </mc:Choice>
              <mc:Fallback>
                <p:oleObj name="Worksheet" r:id="rId2" imgW="6619719" imgH="2486153" progId="Excel.Sheet.12">
                  <p:embed/>
                  <p:pic>
                    <p:nvPicPr>
                      <p:cNvPr id="8" name="Object 7"/>
                      <p:cNvPicPr/>
                      <p:nvPr/>
                    </p:nvPicPr>
                    <p:blipFill>
                      <a:blip r:embed="rId3"/>
                      <a:stretch>
                        <a:fillRect/>
                      </a:stretch>
                    </p:blipFill>
                    <p:spPr>
                      <a:xfrm>
                        <a:off x="369086" y="1295400"/>
                        <a:ext cx="8522138" cy="3200400"/>
                      </a:xfrm>
                      <a:prstGeom prst="rect">
                        <a:avLst/>
                      </a:prstGeom>
                    </p:spPr>
                  </p:pic>
                </p:oleObj>
              </mc:Fallback>
            </mc:AlternateContent>
          </a:graphicData>
        </a:graphic>
      </p:graphicFrame>
    </p:spTree>
    <p:extLst>
      <p:ext uri="{BB962C8B-B14F-4D97-AF65-F5344CB8AC3E}">
        <p14:creationId xmlns:p14="http://schemas.microsoft.com/office/powerpoint/2010/main" val="128230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Conversions</a:t>
            </a:r>
          </a:p>
        </p:txBody>
      </p:sp>
      <p:sp>
        <p:nvSpPr>
          <p:cNvPr id="3" name="Content Placeholder 2"/>
          <p:cNvSpPr>
            <a:spLocks noGrp="1"/>
          </p:cNvSpPr>
          <p:nvPr>
            <p:ph idx="1"/>
          </p:nvPr>
        </p:nvSpPr>
        <p:spPr/>
        <p:txBody>
          <a:bodyPr>
            <a:normAutofit/>
          </a:bodyPr>
          <a:lstStyle/>
          <a:p>
            <a:r>
              <a:rPr lang="en-US" sz="2000" dirty="0">
                <a:solidFill>
                  <a:srgbClr val="FF0000"/>
                </a:solidFill>
              </a:rPr>
              <a:t>Make sure that data types match when performing mathematical operations.</a:t>
            </a:r>
          </a:p>
          <a:p>
            <a:endParaRPr lang="en-US" sz="2000" dirty="0"/>
          </a:p>
          <a:p>
            <a:r>
              <a:rPr lang="en-US" sz="2000" dirty="0"/>
              <a:t>Casting Functions (convert one data type to another)</a:t>
            </a:r>
          </a:p>
          <a:p>
            <a:pPr marL="457200" lvl="1" indent="0">
              <a:buNone/>
            </a:pPr>
            <a:r>
              <a:rPr lang="en-US" dirty="0"/>
              <a:t>Char()</a:t>
            </a:r>
          </a:p>
          <a:p>
            <a:pPr marL="457200" lvl="1" indent="0">
              <a:buNone/>
            </a:pPr>
            <a:r>
              <a:rPr lang="en-US" dirty="0"/>
              <a:t>Byte()</a:t>
            </a:r>
          </a:p>
          <a:p>
            <a:pPr marL="457200" lvl="1" indent="0">
              <a:buNone/>
            </a:pPr>
            <a:r>
              <a:rPr lang="en-US" dirty="0"/>
              <a:t>Int()</a:t>
            </a:r>
          </a:p>
          <a:p>
            <a:pPr marL="457200" lvl="1" indent="0">
              <a:buNone/>
            </a:pPr>
            <a:r>
              <a:rPr lang="en-US" dirty="0"/>
              <a:t>Word()</a:t>
            </a:r>
          </a:p>
          <a:p>
            <a:pPr marL="457200" lvl="1" indent="0">
              <a:buNone/>
            </a:pPr>
            <a:r>
              <a:rPr lang="en-US" dirty="0"/>
              <a:t>Long()</a:t>
            </a:r>
          </a:p>
          <a:p>
            <a:pPr marL="457200" lvl="1" indent="0">
              <a:buNone/>
            </a:pPr>
            <a:r>
              <a:rPr lang="en-US" dirty="0"/>
              <a:t>Float()</a:t>
            </a:r>
          </a:p>
          <a:p>
            <a:endParaRPr lang="en-US" sz="2000" dirty="0"/>
          </a:p>
          <a:p>
            <a:r>
              <a:rPr lang="en-US" sz="2000" dirty="0">
                <a:hlinkClick r:id="rId2"/>
              </a:rPr>
              <a:t>https://www.arduino.cc/en/Reference/HomePage</a:t>
            </a:r>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spTree>
    <p:extLst>
      <p:ext uri="{BB962C8B-B14F-4D97-AF65-F5344CB8AC3E}">
        <p14:creationId xmlns:p14="http://schemas.microsoft.com/office/powerpoint/2010/main" val="84910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If</a:t>
            </a:r>
          </a:p>
        </p:txBody>
      </p:sp>
      <p:sp>
        <p:nvSpPr>
          <p:cNvPr id="3" name="Content Placeholder 2"/>
          <p:cNvSpPr>
            <a:spLocks noGrp="1"/>
          </p:cNvSpPr>
          <p:nvPr>
            <p:ph idx="1"/>
          </p:nvPr>
        </p:nvSpPr>
        <p:spPr/>
        <p:txBody>
          <a:bodyPr>
            <a:normAutofit/>
          </a:bodyPr>
          <a:lstStyle/>
          <a:p>
            <a:r>
              <a:rPr lang="en-US" sz="2000" b="1" dirty="0"/>
              <a:t>If</a:t>
            </a:r>
            <a:r>
              <a:rPr lang="en-US" sz="2000" dirty="0"/>
              <a:t> statements test a logic condition.  If the </a:t>
            </a:r>
            <a:r>
              <a:rPr lang="en-US" sz="2000" dirty="0">
                <a:solidFill>
                  <a:srgbClr val="FF0000"/>
                </a:solidFill>
              </a:rPr>
              <a:t>logical condition </a:t>
            </a:r>
            <a:r>
              <a:rPr lang="en-US" sz="2000" dirty="0"/>
              <a:t>evaluates true, the code that follows is executed.</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sp>
        <p:nvSpPr>
          <p:cNvPr id="7" name="Rectangle 6"/>
          <p:cNvSpPr/>
          <p:nvPr/>
        </p:nvSpPr>
        <p:spPr>
          <a:xfrm>
            <a:off x="753035" y="2528518"/>
            <a:ext cx="4572000" cy="1200329"/>
          </a:xfrm>
          <a:prstGeom prst="rect">
            <a:avLst/>
          </a:prstGeom>
        </p:spPr>
        <p:txBody>
          <a:bodyPr>
            <a:spAutoFit/>
          </a:bodyPr>
          <a:lstStyle/>
          <a:p>
            <a:r>
              <a:rPr lang="en-US" dirty="0"/>
              <a:t>if (</a:t>
            </a:r>
            <a:r>
              <a:rPr lang="en-US" dirty="0" err="1"/>
              <a:t>someVariable</a:t>
            </a:r>
            <a:r>
              <a:rPr lang="en-US" dirty="0"/>
              <a:t> &gt; 50)</a:t>
            </a:r>
          </a:p>
          <a:p>
            <a:r>
              <a:rPr lang="en-US" dirty="0"/>
              <a:t>{</a:t>
            </a:r>
          </a:p>
          <a:p>
            <a:r>
              <a:rPr lang="en-US" dirty="0"/>
              <a:t>  // do something here</a:t>
            </a:r>
          </a:p>
          <a:p>
            <a:r>
              <a:rPr lang="en-US" dirty="0"/>
              <a:t>}</a:t>
            </a:r>
          </a:p>
        </p:txBody>
      </p:sp>
      <p:sp>
        <p:nvSpPr>
          <p:cNvPr id="10" name="Rectangle 9"/>
          <p:cNvSpPr/>
          <p:nvPr/>
        </p:nvSpPr>
        <p:spPr>
          <a:xfrm>
            <a:off x="4191000" y="2286000"/>
            <a:ext cx="4572000" cy="3416320"/>
          </a:xfrm>
          <a:prstGeom prst="rect">
            <a:avLst/>
          </a:prstGeom>
        </p:spPr>
        <p:txBody>
          <a:bodyPr wrap="square">
            <a:spAutoFit/>
          </a:bodyPr>
          <a:lstStyle/>
          <a:p>
            <a:endParaRPr lang="en-US" dirty="0"/>
          </a:p>
          <a:p>
            <a:r>
              <a:rPr lang="en-US" dirty="0"/>
              <a:t>if (x &gt; 120) </a:t>
            </a:r>
            <a:r>
              <a:rPr lang="en-US" dirty="0" err="1"/>
              <a:t>digitalWrite</a:t>
            </a:r>
            <a:r>
              <a:rPr lang="en-US" dirty="0"/>
              <a:t>(</a:t>
            </a:r>
            <a:r>
              <a:rPr lang="en-US" dirty="0" err="1"/>
              <a:t>LEDpin</a:t>
            </a:r>
            <a:r>
              <a:rPr lang="en-US" dirty="0"/>
              <a:t>, HIGH); </a:t>
            </a:r>
          </a:p>
          <a:p>
            <a:endParaRPr lang="en-US" dirty="0"/>
          </a:p>
          <a:p>
            <a:r>
              <a:rPr lang="en-US" dirty="0"/>
              <a:t>if (x &gt; 120)</a:t>
            </a:r>
          </a:p>
          <a:p>
            <a:r>
              <a:rPr lang="en-US" dirty="0" err="1"/>
              <a:t>digitalWrite</a:t>
            </a:r>
            <a:r>
              <a:rPr lang="en-US" dirty="0"/>
              <a:t>(</a:t>
            </a:r>
            <a:r>
              <a:rPr lang="en-US" dirty="0" err="1"/>
              <a:t>LEDpin</a:t>
            </a:r>
            <a:r>
              <a:rPr lang="en-US" dirty="0"/>
              <a:t>, HIGH); </a:t>
            </a:r>
          </a:p>
          <a:p>
            <a:endParaRPr lang="en-US" dirty="0"/>
          </a:p>
          <a:p>
            <a:r>
              <a:rPr lang="en-US" dirty="0"/>
              <a:t>if (x &gt; 120){ </a:t>
            </a:r>
            <a:r>
              <a:rPr lang="en-US" dirty="0" err="1"/>
              <a:t>digitalWrite</a:t>
            </a:r>
            <a:r>
              <a:rPr lang="en-US" dirty="0"/>
              <a:t>(</a:t>
            </a:r>
            <a:r>
              <a:rPr lang="en-US" dirty="0" err="1"/>
              <a:t>LEDpin</a:t>
            </a:r>
            <a:r>
              <a:rPr lang="en-US" dirty="0"/>
              <a:t>, HIGH); } </a:t>
            </a:r>
          </a:p>
          <a:p>
            <a:endParaRPr lang="en-US" dirty="0"/>
          </a:p>
          <a:p>
            <a:r>
              <a:rPr lang="en-US" dirty="0"/>
              <a:t>if (x &gt; 120) { </a:t>
            </a:r>
          </a:p>
          <a:p>
            <a:r>
              <a:rPr lang="en-US" dirty="0"/>
              <a:t>  </a:t>
            </a:r>
            <a:r>
              <a:rPr lang="en-US" dirty="0" err="1"/>
              <a:t>digitalWrite</a:t>
            </a:r>
            <a:r>
              <a:rPr lang="en-US" dirty="0"/>
              <a:t>(LEDpin1, HIGH);</a:t>
            </a:r>
          </a:p>
          <a:p>
            <a:r>
              <a:rPr lang="en-US" dirty="0"/>
              <a:t>  </a:t>
            </a:r>
            <a:r>
              <a:rPr lang="en-US" dirty="0" err="1"/>
              <a:t>digitalWrite</a:t>
            </a:r>
            <a:r>
              <a:rPr lang="en-US" dirty="0"/>
              <a:t>(LEDpin2, HIGH); </a:t>
            </a:r>
          </a:p>
          <a:p>
            <a:r>
              <a:rPr lang="en-US" dirty="0"/>
              <a:t>}                                 // all are correct</a:t>
            </a:r>
          </a:p>
        </p:txBody>
      </p:sp>
      <p:cxnSp>
        <p:nvCxnSpPr>
          <p:cNvPr id="13" name="Straight Arrow Connector 12"/>
          <p:cNvCxnSpPr/>
          <p:nvPr/>
        </p:nvCxnSpPr>
        <p:spPr>
          <a:xfrm flipH="1">
            <a:off x="2514600" y="1447800"/>
            <a:ext cx="2971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991100" y="1447800"/>
            <a:ext cx="495300" cy="1085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50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If/Else</a:t>
            </a:r>
          </a:p>
        </p:txBody>
      </p:sp>
      <p:sp>
        <p:nvSpPr>
          <p:cNvPr id="10" name="Content Placeholder 9"/>
          <p:cNvSpPr>
            <a:spLocks noGrp="1"/>
          </p:cNvSpPr>
          <p:nvPr>
            <p:ph idx="1"/>
          </p:nvPr>
        </p:nvSpPr>
        <p:spPr/>
        <p:txBody>
          <a:bodyPr>
            <a:normAutofit/>
          </a:bodyPr>
          <a:lstStyle/>
          <a:p>
            <a:r>
              <a:rPr lang="en-US" sz="2000" dirty="0"/>
              <a:t>You may cascade </a:t>
            </a:r>
            <a:r>
              <a:rPr lang="en-US" sz="2000" b="1" dirty="0"/>
              <a:t>if</a:t>
            </a:r>
            <a:r>
              <a:rPr lang="en-US" sz="2000" dirty="0"/>
              <a:t> statements using </a:t>
            </a:r>
            <a:r>
              <a:rPr lang="en-US" sz="2000" b="1" dirty="0"/>
              <a:t>else</a:t>
            </a:r>
            <a:r>
              <a:rPr lang="en-US" sz="2000" dirty="0"/>
              <a:t> if additional tests are required, or if you need to handle cases when the if condition evaluates to false.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sp>
        <p:nvSpPr>
          <p:cNvPr id="3" name="Rectangle 2"/>
          <p:cNvSpPr/>
          <p:nvPr/>
        </p:nvSpPr>
        <p:spPr>
          <a:xfrm>
            <a:off x="838200" y="2303929"/>
            <a:ext cx="4572000" cy="2308324"/>
          </a:xfrm>
          <a:prstGeom prst="rect">
            <a:avLst/>
          </a:prstGeom>
        </p:spPr>
        <p:txBody>
          <a:bodyPr>
            <a:spAutoFit/>
          </a:bodyPr>
          <a:lstStyle/>
          <a:p>
            <a:r>
              <a:rPr lang="en-US" dirty="0"/>
              <a:t>if (</a:t>
            </a:r>
            <a:r>
              <a:rPr lang="en-US" dirty="0" err="1"/>
              <a:t>pinFiveInput</a:t>
            </a:r>
            <a:r>
              <a:rPr lang="en-US" dirty="0"/>
              <a:t> &lt; 500)</a:t>
            </a:r>
          </a:p>
          <a:p>
            <a:r>
              <a:rPr lang="en-US" dirty="0"/>
              <a:t>{</a:t>
            </a:r>
          </a:p>
          <a:p>
            <a:r>
              <a:rPr lang="en-US" dirty="0"/>
              <a:t>  // action A</a:t>
            </a:r>
          </a:p>
          <a:p>
            <a:r>
              <a:rPr lang="en-US" dirty="0"/>
              <a:t>}</a:t>
            </a:r>
          </a:p>
          <a:p>
            <a:r>
              <a:rPr lang="en-US" dirty="0"/>
              <a:t>else</a:t>
            </a:r>
          </a:p>
          <a:p>
            <a:r>
              <a:rPr lang="en-US" dirty="0"/>
              <a:t>{</a:t>
            </a:r>
          </a:p>
          <a:p>
            <a:r>
              <a:rPr lang="en-US" dirty="0"/>
              <a:t>  // action B</a:t>
            </a:r>
          </a:p>
          <a:p>
            <a:r>
              <a:rPr lang="en-US" dirty="0"/>
              <a:t>}</a:t>
            </a:r>
          </a:p>
        </p:txBody>
      </p:sp>
      <p:sp>
        <p:nvSpPr>
          <p:cNvPr id="9" name="Rectangle 8"/>
          <p:cNvSpPr/>
          <p:nvPr/>
        </p:nvSpPr>
        <p:spPr>
          <a:xfrm>
            <a:off x="4572000" y="2303929"/>
            <a:ext cx="4572000" cy="3416320"/>
          </a:xfrm>
          <a:prstGeom prst="rect">
            <a:avLst/>
          </a:prstGeom>
        </p:spPr>
        <p:txBody>
          <a:bodyPr>
            <a:spAutoFit/>
          </a:bodyPr>
          <a:lstStyle/>
          <a:p>
            <a:r>
              <a:rPr lang="en-US" dirty="0"/>
              <a:t>if (</a:t>
            </a:r>
            <a:r>
              <a:rPr lang="en-US" dirty="0" err="1"/>
              <a:t>pinFiveInput</a:t>
            </a:r>
            <a:r>
              <a:rPr lang="en-US" dirty="0"/>
              <a:t> &lt; 500)</a:t>
            </a:r>
          </a:p>
          <a:p>
            <a:r>
              <a:rPr lang="en-US" dirty="0"/>
              <a:t>{</a:t>
            </a:r>
          </a:p>
          <a:p>
            <a:r>
              <a:rPr lang="en-US" dirty="0"/>
              <a:t>  // do Thing A</a:t>
            </a:r>
          </a:p>
          <a:p>
            <a:r>
              <a:rPr lang="en-US" dirty="0"/>
              <a:t>}</a:t>
            </a:r>
          </a:p>
          <a:p>
            <a:r>
              <a:rPr lang="en-US" dirty="0"/>
              <a:t>else if (</a:t>
            </a:r>
            <a:r>
              <a:rPr lang="en-US" dirty="0" err="1"/>
              <a:t>pinFiveInput</a:t>
            </a:r>
            <a:r>
              <a:rPr lang="en-US" dirty="0"/>
              <a:t> &gt;= 1000)</a:t>
            </a:r>
          </a:p>
          <a:p>
            <a:r>
              <a:rPr lang="en-US" dirty="0"/>
              <a:t>{</a:t>
            </a:r>
          </a:p>
          <a:p>
            <a:r>
              <a:rPr lang="en-US" dirty="0"/>
              <a:t>  // do Thing B</a:t>
            </a:r>
          </a:p>
          <a:p>
            <a:r>
              <a:rPr lang="en-US" dirty="0"/>
              <a:t>}</a:t>
            </a:r>
          </a:p>
          <a:p>
            <a:r>
              <a:rPr lang="en-US" dirty="0"/>
              <a:t>else</a:t>
            </a:r>
          </a:p>
          <a:p>
            <a:r>
              <a:rPr lang="en-US" dirty="0"/>
              <a:t>{</a:t>
            </a:r>
          </a:p>
          <a:p>
            <a:r>
              <a:rPr lang="en-US" dirty="0"/>
              <a:t>  // do Thing C</a:t>
            </a:r>
          </a:p>
          <a:p>
            <a:r>
              <a:rPr lang="en-US" dirty="0"/>
              <a:t>}</a:t>
            </a:r>
          </a:p>
        </p:txBody>
      </p:sp>
    </p:spTree>
    <p:extLst>
      <p:ext uri="{BB962C8B-B14F-4D97-AF65-F5344CB8AC3E}">
        <p14:creationId xmlns:p14="http://schemas.microsoft.com/office/powerpoint/2010/main" val="277070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For Loops</a:t>
            </a:r>
          </a:p>
        </p:txBody>
      </p:sp>
      <p:sp>
        <p:nvSpPr>
          <p:cNvPr id="3" name="Content Placeholder 2"/>
          <p:cNvSpPr>
            <a:spLocks noGrp="1"/>
          </p:cNvSpPr>
          <p:nvPr>
            <p:ph idx="1"/>
          </p:nvPr>
        </p:nvSpPr>
        <p:spPr/>
        <p:txBody>
          <a:bodyPr>
            <a:normAutofit/>
          </a:bodyPr>
          <a:lstStyle/>
          <a:p>
            <a:r>
              <a:rPr lang="en-US" sz="2000" b="1" dirty="0"/>
              <a:t>For</a:t>
            </a:r>
            <a:r>
              <a:rPr lang="en-US" sz="2000" dirty="0"/>
              <a:t> statements are used to repeat a block of statements enclosed in curly braces. An incrementing counter is usually used to control the number of iterations in the loop. </a:t>
            </a:r>
          </a:p>
          <a:p>
            <a:r>
              <a:rPr lang="en-US" sz="2000" dirty="0"/>
              <a:t>The </a:t>
            </a:r>
            <a:r>
              <a:rPr lang="en-US" sz="2000" b="1" dirty="0"/>
              <a:t>for</a:t>
            </a:r>
            <a:r>
              <a:rPr lang="en-US" sz="2000" dirty="0"/>
              <a:t> statement is useful for any repetitive operation, and is often used in combination with arrays to operate on collections of data.</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719487"/>
            <a:ext cx="3645671" cy="2085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883236" y="2971800"/>
            <a:ext cx="5118847" cy="3323987"/>
          </a:xfrm>
          <a:prstGeom prst="rect">
            <a:avLst/>
          </a:prstGeom>
        </p:spPr>
        <p:txBody>
          <a:bodyPr wrap="square">
            <a:spAutoFit/>
          </a:bodyPr>
          <a:lstStyle/>
          <a:p>
            <a:r>
              <a:rPr lang="en-US" sz="1400" dirty="0"/>
              <a:t>// Dim an LED using a PWM pin</a:t>
            </a:r>
          </a:p>
          <a:p>
            <a:r>
              <a:rPr lang="en-US" sz="1400" dirty="0" err="1"/>
              <a:t>int</a:t>
            </a:r>
            <a:r>
              <a:rPr lang="en-US" sz="1400" dirty="0"/>
              <a:t> </a:t>
            </a:r>
            <a:r>
              <a:rPr lang="en-US" sz="1400" dirty="0" err="1"/>
              <a:t>PWMpin</a:t>
            </a:r>
            <a:r>
              <a:rPr lang="en-US" sz="1400" dirty="0"/>
              <a:t> = 10; // LED in series with 470 ohm resistor on pin 10</a:t>
            </a:r>
          </a:p>
          <a:p>
            <a:endParaRPr lang="en-US" sz="1400" dirty="0"/>
          </a:p>
          <a:p>
            <a:r>
              <a:rPr lang="en-US" sz="1400" dirty="0"/>
              <a:t>void setup()</a:t>
            </a:r>
          </a:p>
          <a:p>
            <a:r>
              <a:rPr lang="en-US" sz="1400" dirty="0"/>
              <a:t>{</a:t>
            </a:r>
          </a:p>
          <a:p>
            <a:r>
              <a:rPr lang="en-US" sz="1400" dirty="0"/>
              <a:t>  // no setup needed</a:t>
            </a:r>
          </a:p>
          <a:p>
            <a:r>
              <a:rPr lang="en-US" sz="1400" dirty="0"/>
              <a:t>}</a:t>
            </a:r>
          </a:p>
          <a:p>
            <a:endParaRPr lang="en-US" sz="1400" dirty="0"/>
          </a:p>
          <a:p>
            <a:r>
              <a:rPr lang="en-US" sz="1400" dirty="0"/>
              <a:t>void loop()</a:t>
            </a:r>
          </a:p>
          <a:p>
            <a:r>
              <a:rPr lang="en-US" sz="1400" dirty="0"/>
              <a:t>{</a:t>
            </a:r>
          </a:p>
          <a:p>
            <a:r>
              <a:rPr lang="en-US" sz="1400" dirty="0"/>
              <a:t>   for (</a:t>
            </a:r>
            <a:r>
              <a:rPr lang="en-US" sz="1400" dirty="0" err="1"/>
              <a:t>int</a:t>
            </a:r>
            <a:r>
              <a:rPr lang="en-US" sz="1400" dirty="0"/>
              <a:t> </a:t>
            </a:r>
            <a:r>
              <a:rPr lang="en-US" sz="1400" dirty="0" err="1"/>
              <a:t>i</a:t>
            </a:r>
            <a:r>
              <a:rPr lang="en-US" sz="1400" dirty="0"/>
              <a:t>=0; </a:t>
            </a:r>
            <a:r>
              <a:rPr lang="en-US" sz="1400" dirty="0" err="1"/>
              <a:t>i</a:t>
            </a:r>
            <a:r>
              <a:rPr lang="en-US" sz="1400" dirty="0"/>
              <a:t> &lt;= 255; </a:t>
            </a:r>
            <a:r>
              <a:rPr lang="en-US" sz="1400" dirty="0" err="1"/>
              <a:t>i</a:t>
            </a:r>
            <a:r>
              <a:rPr lang="en-US" sz="1400" dirty="0"/>
              <a:t>++){</a:t>
            </a:r>
          </a:p>
          <a:p>
            <a:r>
              <a:rPr lang="en-US" sz="1400" dirty="0"/>
              <a:t>      </a:t>
            </a:r>
            <a:r>
              <a:rPr lang="en-US" sz="1400" dirty="0" err="1"/>
              <a:t>analogWrite</a:t>
            </a:r>
            <a:r>
              <a:rPr lang="en-US" sz="1400" dirty="0"/>
              <a:t>(</a:t>
            </a:r>
            <a:r>
              <a:rPr lang="en-US" sz="1400" dirty="0" err="1"/>
              <a:t>PWMpin</a:t>
            </a:r>
            <a:r>
              <a:rPr lang="en-US" sz="1400" dirty="0"/>
              <a:t>, </a:t>
            </a:r>
            <a:r>
              <a:rPr lang="en-US" sz="1400" dirty="0" err="1"/>
              <a:t>i</a:t>
            </a:r>
            <a:r>
              <a:rPr lang="en-US" sz="1400" dirty="0"/>
              <a:t>);</a:t>
            </a:r>
          </a:p>
          <a:p>
            <a:r>
              <a:rPr lang="en-US" sz="1400" dirty="0"/>
              <a:t>      delay(10);</a:t>
            </a:r>
          </a:p>
          <a:p>
            <a:r>
              <a:rPr lang="en-US" sz="1400" dirty="0"/>
              <a:t>   } </a:t>
            </a:r>
          </a:p>
          <a:p>
            <a:r>
              <a:rPr lang="en-US" sz="1400" dirty="0"/>
              <a:t>}</a:t>
            </a:r>
          </a:p>
        </p:txBody>
      </p:sp>
    </p:spTree>
    <p:extLst>
      <p:ext uri="{BB962C8B-B14F-4D97-AF65-F5344CB8AC3E}">
        <p14:creationId xmlns:p14="http://schemas.microsoft.com/office/powerpoint/2010/main" val="15903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While Loops</a:t>
            </a:r>
          </a:p>
        </p:txBody>
      </p:sp>
      <p:sp>
        <p:nvSpPr>
          <p:cNvPr id="3" name="Content Placeholder 2"/>
          <p:cNvSpPr>
            <a:spLocks noGrp="1"/>
          </p:cNvSpPr>
          <p:nvPr>
            <p:ph idx="1"/>
          </p:nvPr>
        </p:nvSpPr>
        <p:spPr/>
        <p:txBody>
          <a:bodyPr>
            <a:normAutofit/>
          </a:bodyPr>
          <a:lstStyle/>
          <a:p>
            <a:r>
              <a:rPr lang="en-US" sz="2000" b="1" dirty="0"/>
              <a:t>While</a:t>
            </a:r>
            <a:r>
              <a:rPr lang="en-US" sz="2000" dirty="0"/>
              <a:t> loops will loop continuously, and infinitely, until the </a:t>
            </a:r>
            <a:r>
              <a:rPr lang="en-US" sz="2000" dirty="0">
                <a:solidFill>
                  <a:srgbClr val="FF0000"/>
                </a:solidFill>
              </a:rPr>
              <a:t>logical condition </a:t>
            </a:r>
            <a:r>
              <a:rPr lang="en-US" sz="2000" dirty="0"/>
              <a:t>inside the parenthesis becomes false.</a:t>
            </a:r>
          </a:p>
          <a:p>
            <a:endParaRPr lang="en-US" sz="2000" dirty="0"/>
          </a:p>
          <a:p>
            <a:r>
              <a:rPr lang="en-US" sz="2000" dirty="0"/>
              <a:t>Something must change the tested variable, or the </a:t>
            </a:r>
            <a:r>
              <a:rPr lang="en-US" sz="2000" b="1" dirty="0"/>
              <a:t>while</a:t>
            </a:r>
            <a:r>
              <a:rPr lang="en-US" sz="2000" dirty="0"/>
              <a:t> loop will never exit. This condition could be internal (ex. an incremented variable exceeds a limit), or an external condition (ex. an external sensor input signal goes to a logic high state).</a:t>
            </a:r>
          </a:p>
          <a:p>
            <a:endParaRPr lang="en-US" sz="20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sp>
        <p:nvSpPr>
          <p:cNvPr id="6" name="Rectangle 5"/>
          <p:cNvSpPr/>
          <p:nvPr/>
        </p:nvSpPr>
        <p:spPr>
          <a:xfrm>
            <a:off x="2492188" y="3733800"/>
            <a:ext cx="4572000" cy="1754326"/>
          </a:xfrm>
          <a:prstGeom prst="rect">
            <a:avLst/>
          </a:prstGeom>
        </p:spPr>
        <p:txBody>
          <a:bodyPr>
            <a:spAutoFit/>
          </a:bodyPr>
          <a:lstStyle/>
          <a:p>
            <a:r>
              <a:rPr lang="en-US" dirty="0" err="1"/>
              <a:t>var</a:t>
            </a:r>
            <a:r>
              <a:rPr lang="en-US" dirty="0"/>
              <a:t> = 0;</a:t>
            </a:r>
          </a:p>
          <a:p>
            <a:endParaRPr lang="en-US" dirty="0"/>
          </a:p>
          <a:p>
            <a:r>
              <a:rPr lang="en-US" dirty="0"/>
              <a:t>while(</a:t>
            </a:r>
            <a:r>
              <a:rPr lang="en-US" dirty="0" err="1"/>
              <a:t>var</a:t>
            </a:r>
            <a:r>
              <a:rPr lang="en-US" dirty="0"/>
              <a:t> &lt; 200){</a:t>
            </a:r>
          </a:p>
          <a:p>
            <a:r>
              <a:rPr lang="en-US" dirty="0"/>
              <a:t>  // do something repetitive 200 times</a:t>
            </a:r>
          </a:p>
          <a:p>
            <a:r>
              <a:rPr lang="en-US" dirty="0"/>
              <a:t>  </a:t>
            </a:r>
            <a:r>
              <a:rPr lang="en-US" dirty="0" err="1"/>
              <a:t>var</a:t>
            </a:r>
            <a:r>
              <a:rPr lang="en-US" dirty="0"/>
              <a:t>++;</a:t>
            </a:r>
          </a:p>
          <a:p>
            <a:r>
              <a:rPr lang="en-US" dirty="0"/>
              <a:t>}</a:t>
            </a:r>
          </a:p>
        </p:txBody>
      </p:sp>
    </p:spTree>
    <p:extLst>
      <p:ext uri="{BB962C8B-B14F-4D97-AF65-F5344CB8AC3E}">
        <p14:creationId xmlns:p14="http://schemas.microsoft.com/office/powerpoint/2010/main" val="329314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Do/While</a:t>
            </a:r>
          </a:p>
        </p:txBody>
      </p:sp>
      <p:sp>
        <p:nvSpPr>
          <p:cNvPr id="3" name="Content Placeholder 2"/>
          <p:cNvSpPr>
            <a:spLocks noGrp="1"/>
          </p:cNvSpPr>
          <p:nvPr>
            <p:ph idx="1"/>
          </p:nvPr>
        </p:nvSpPr>
        <p:spPr>
          <a:xfrm>
            <a:off x="381000" y="1004182"/>
            <a:ext cx="8229600" cy="5135563"/>
          </a:xfrm>
        </p:spPr>
        <p:txBody>
          <a:bodyPr>
            <a:normAutofit/>
          </a:bodyPr>
          <a:lstStyle/>
          <a:p>
            <a:r>
              <a:rPr lang="en-US" sz="2000" dirty="0"/>
              <a:t>The </a:t>
            </a:r>
            <a:r>
              <a:rPr lang="en-US" sz="2000" b="1" dirty="0"/>
              <a:t>do</a:t>
            </a:r>
            <a:r>
              <a:rPr lang="en-US" sz="2000" dirty="0"/>
              <a:t> loop works in the same manner as the while loop, with the exception that the </a:t>
            </a:r>
            <a:r>
              <a:rPr lang="en-US" sz="2000" dirty="0">
                <a:solidFill>
                  <a:srgbClr val="FF0000"/>
                </a:solidFill>
              </a:rPr>
              <a:t>logical condition </a:t>
            </a:r>
            <a:r>
              <a:rPr lang="en-US" sz="2000" dirty="0"/>
              <a:t>is tested at the end of the loop.</a:t>
            </a:r>
          </a:p>
          <a:p>
            <a:r>
              <a:rPr lang="en-US" sz="2000" dirty="0"/>
              <a:t>The </a:t>
            </a:r>
            <a:r>
              <a:rPr lang="en-US" sz="2000" b="1" dirty="0"/>
              <a:t>do</a:t>
            </a:r>
            <a:r>
              <a:rPr lang="en-US" sz="2000" dirty="0"/>
              <a:t> loop will </a:t>
            </a:r>
            <a:r>
              <a:rPr lang="en-US" sz="2000" i="1" dirty="0"/>
              <a:t>always</a:t>
            </a:r>
            <a:r>
              <a:rPr lang="en-US" sz="2000" dirty="0"/>
              <a:t> execute at least once.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sp>
        <p:nvSpPr>
          <p:cNvPr id="6" name="Rectangle 5"/>
          <p:cNvSpPr/>
          <p:nvPr/>
        </p:nvSpPr>
        <p:spPr>
          <a:xfrm>
            <a:off x="4495800" y="2971800"/>
            <a:ext cx="4572000" cy="1754326"/>
          </a:xfrm>
          <a:prstGeom prst="rect">
            <a:avLst/>
          </a:prstGeom>
        </p:spPr>
        <p:txBody>
          <a:bodyPr>
            <a:spAutoFit/>
          </a:bodyPr>
          <a:lstStyle/>
          <a:p>
            <a:r>
              <a:rPr lang="en-US" dirty="0"/>
              <a:t>do</a:t>
            </a:r>
          </a:p>
          <a:p>
            <a:r>
              <a:rPr lang="en-US" dirty="0"/>
              <a:t>{</a:t>
            </a:r>
          </a:p>
          <a:p>
            <a:r>
              <a:rPr lang="en-US" dirty="0"/>
              <a:t>  delay(50);          // wait for sensors to stabilize</a:t>
            </a:r>
          </a:p>
          <a:p>
            <a:r>
              <a:rPr lang="en-US" dirty="0"/>
              <a:t>  x = </a:t>
            </a:r>
            <a:r>
              <a:rPr lang="en-US" dirty="0" err="1"/>
              <a:t>readSensors</a:t>
            </a:r>
            <a:r>
              <a:rPr lang="en-US" dirty="0"/>
              <a:t>();  // check the sensors</a:t>
            </a:r>
          </a:p>
          <a:p>
            <a:endParaRPr lang="en-US" dirty="0"/>
          </a:p>
          <a:p>
            <a:r>
              <a:rPr lang="en-US" dirty="0"/>
              <a:t>} while (x &lt; 100);</a:t>
            </a:r>
          </a:p>
        </p:txBody>
      </p:sp>
      <p:sp>
        <p:nvSpPr>
          <p:cNvPr id="7" name="Rectangle 6"/>
          <p:cNvSpPr/>
          <p:nvPr/>
        </p:nvSpPr>
        <p:spPr>
          <a:xfrm>
            <a:off x="838200" y="2971800"/>
            <a:ext cx="4572000" cy="1200329"/>
          </a:xfrm>
          <a:prstGeom prst="rect">
            <a:avLst/>
          </a:prstGeom>
        </p:spPr>
        <p:txBody>
          <a:bodyPr>
            <a:spAutoFit/>
          </a:bodyPr>
          <a:lstStyle/>
          <a:p>
            <a:r>
              <a:rPr lang="en-US" dirty="0"/>
              <a:t>do</a:t>
            </a:r>
          </a:p>
          <a:p>
            <a:r>
              <a:rPr lang="en-US" dirty="0"/>
              <a:t>{</a:t>
            </a:r>
          </a:p>
          <a:p>
            <a:r>
              <a:rPr lang="en-US" dirty="0"/>
              <a:t>    // statement block</a:t>
            </a:r>
          </a:p>
          <a:p>
            <a:r>
              <a:rPr lang="en-US" dirty="0"/>
              <a:t>} while (</a:t>
            </a:r>
            <a:r>
              <a:rPr lang="en-US" dirty="0">
                <a:solidFill>
                  <a:srgbClr val="FF0000"/>
                </a:solidFill>
              </a:rPr>
              <a:t>logical condition</a:t>
            </a:r>
            <a:r>
              <a:rPr lang="en-US" dirty="0"/>
              <a:t>);</a:t>
            </a:r>
          </a:p>
        </p:txBody>
      </p:sp>
    </p:spTree>
    <p:extLst>
      <p:ext uri="{BB962C8B-B14F-4D97-AF65-F5344CB8AC3E}">
        <p14:creationId xmlns:p14="http://schemas.microsoft.com/office/powerpoint/2010/main" val="243487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Switch/Case</a:t>
            </a:r>
          </a:p>
        </p:txBody>
      </p:sp>
      <p:sp>
        <p:nvSpPr>
          <p:cNvPr id="3" name="Content Placeholder 2"/>
          <p:cNvSpPr>
            <a:spLocks noGrp="1"/>
          </p:cNvSpPr>
          <p:nvPr>
            <p:ph idx="1"/>
          </p:nvPr>
        </p:nvSpPr>
        <p:spPr/>
        <p:txBody>
          <a:bodyPr>
            <a:normAutofit/>
          </a:bodyPr>
          <a:lstStyle/>
          <a:p>
            <a:r>
              <a:rPr lang="en-US" sz="2000" dirty="0"/>
              <a:t>Like if statements, </a:t>
            </a:r>
            <a:r>
              <a:rPr lang="en-US" sz="2000" b="1" dirty="0"/>
              <a:t>switch...case </a:t>
            </a:r>
            <a:r>
              <a:rPr lang="en-US" sz="2000" dirty="0"/>
              <a:t>controls the flow of programs by allowing programmers to specify different code that should be executed in various conditions.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sp>
        <p:nvSpPr>
          <p:cNvPr id="6" name="Rectangle 5"/>
          <p:cNvSpPr/>
          <p:nvPr/>
        </p:nvSpPr>
        <p:spPr>
          <a:xfrm>
            <a:off x="4572000" y="2169982"/>
            <a:ext cx="4572000" cy="3416320"/>
          </a:xfrm>
          <a:prstGeom prst="rect">
            <a:avLst/>
          </a:prstGeom>
        </p:spPr>
        <p:txBody>
          <a:bodyPr>
            <a:spAutoFit/>
          </a:bodyPr>
          <a:lstStyle/>
          <a:p>
            <a:r>
              <a:rPr lang="en-US" dirty="0"/>
              <a:t>switch (</a:t>
            </a:r>
            <a:r>
              <a:rPr lang="en-US" dirty="0" err="1"/>
              <a:t>var</a:t>
            </a:r>
            <a:r>
              <a:rPr lang="en-US" dirty="0"/>
              <a:t>) {</a:t>
            </a:r>
          </a:p>
          <a:p>
            <a:r>
              <a:rPr lang="en-US" dirty="0"/>
              <a:t>    case 1:</a:t>
            </a:r>
          </a:p>
          <a:p>
            <a:r>
              <a:rPr lang="en-US" dirty="0"/>
              <a:t>      //do something when </a:t>
            </a:r>
            <a:r>
              <a:rPr lang="en-US" dirty="0" err="1"/>
              <a:t>var</a:t>
            </a:r>
            <a:r>
              <a:rPr lang="en-US" dirty="0"/>
              <a:t> equals 1</a:t>
            </a:r>
          </a:p>
          <a:p>
            <a:r>
              <a:rPr lang="en-US" dirty="0"/>
              <a:t>      break;</a:t>
            </a:r>
          </a:p>
          <a:p>
            <a:r>
              <a:rPr lang="en-US" dirty="0"/>
              <a:t>    case 2:</a:t>
            </a:r>
          </a:p>
          <a:p>
            <a:r>
              <a:rPr lang="en-US" dirty="0"/>
              <a:t>      //do something when </a:t>
            </a:r>
            <a:r>
              <a:rPr lang="en-US" dirty="0" err="1"/>
              <a:t>var</a:t>
            </a:r>
            <a:r>
              <a:rPr lang="en-US" dirty="0"/>
              <a:t> equals 2</a:t>
            </a:r>
          </a:p>
          <a:p>
            <a:r>
              <a:rPr lang="en-US" dirty="0"/>
              <a:t>      break;</a:t>
            </a:r>
          </a:p>
          <a:p>
            <a:r>
              <a:rPr lang="en-US" dirty="0"/>
              <a:t>    default: </a:t>
            </a:r>
          </a:p>
          <a:p>
            <a:r>
              <a:rPr lang="en-US" dirty="0"/>
              <a:t>      // if nothing else matches, do the default</a:t>
            </a:r>
          </a:p>
          <a:p>
            <a:r>
              <a:rPr lang="en-US" dirty="0"/>
              <a:t>      // default is optional</a:t>
            </a:r>
          </a:p>
          <a:p>
            <a:r>
              <a:rPr lang="en-US" dirty="0"/>
              <a:t>    break;</a:t>
            </a:r>
          </a:p>
          <a:p>
            <a:r>
              <a:rPr lang="en-US" dirty="0"/>
              <a:t>  }</a:t>
            </a:r>
          </a:p>
        </p:txBody>
      </p:sp>
      <p:sp>
        <p:nvSpPr>
          <p:cNvPr id="7" name="Rectangle 6"/>
          <p:cNvSpPr/>
          <p:nvPr/>
        </p:nvSpPr>
        <p:spPr>
          <a:xfrm>
            <a:off x="228600" y="2169982"/>
            <a:ext cx="4572000" cy="3970318"/>
          </a:xfrm>
          <a:prstGeom prst="rect">
            <a:avLst/>
          </a:prstGeom>
        </p:spPr>
        <p:txBody>
          <a:bodyPr>
            <a:spAutoFit/>
          </a:bodyPr>
          <a:lstStyle/>
          <a:p>
            <a:r>
              <a:rPr lang="en-US" dirty="0"/>
              <a:t>switch (</a:t>
            </a:r>
            <a:r>
              <a:rPr lang="en-US" dirty="0" err="1"/>
              <a:t>var</a:t>
            </a:r>
            <a:r>
              <a:rPr lang="en-US" dirty="0"/>
              <a:t>) {</a:t>
            </a:r>
          </a:p>
          <a:p>
            <a:r>
              <a:rPr lang="en-US" dirty="0"/>
              <a:t>    case 1:</a:t>
            </a:r>
          </a:p>
          <a:p>
            <a:r>
              <a:rPr lang="en-US" dirty="0"/>
              <a:t>      {</a:t>
            </a:r>
          </a:p>
          <a:p>
            <a:r>
              <a:rPr lang="en-US" dirty="0"/>
              <a:t>      //do something when </a:t>
            </a:r>
            <a:r>
              <a:rPr lang="en-US" dirty="0" err="1"/>
              <a:t>var</a:t>
            </a:r>
            <a:r>
              <a:rPr lang="en-US" dirty="0"/>
              <a:t> equals 1</a:t>
            </a:r>
          </a:p>
          <a:p>
            <a:r>
              <a:rPr lang="en-US" dirty="0"/>
              <a:t>      </a:t>
            </a:r>
            <a:r>
              <a:rPr lang="en-US" dirty="0" err="1"/>
              <a:t>int</a:t>
            </a:r>
            <a:r>
              <a:rPr lang="en-US" dirty="0"/>
              <a:t> a = 0;</a:t>
            </a:r>
          </a:p>
          <a:p>
            <a:r>
              <a:rPr lang="en-US" dirty="0"/>
              <a:t>      .......</a:t>
            </a:r>
          </a:p>
          <a:p>
            <a:r>
              <a:rPr lang="en-US" dirty="0"/>
              <a:t>      .......</a:t>
            </a:r>
          </a:p>
          <a:p>
            <a:r>
              <a:rPr lang="en-US" dirty="0"/>
              <a:t>      }</a:t>
            </a:r>
          </a:p>
          <a:p>
            <a:r>
              <a:rPr lang="en-US" dirty="0"/>
              <a:t>      break;</a:t>
            </a:r>
          </a:p>
          <a:p>
            <a:r>
              <a:rPr lang="en-US" dirty="0"/>
              <a:t>    default: </a:t>
            </a:r>
          </a:p>
          <a:p>
            <a:r>
              <a:rPr lang="en-US" dirty="0"/>
              <a:t>      // if nothing else matches, do the default</a:t>
            </a:r>
          </a:p>
          <a:p>
            <a:r>
              <a:rPr lang="en-US" dirty="0"/>
              <a:t>      // default is optional</a:t>
            </a:r>
          </a:p>
          <a:p>
            <a:r>
              <a:rPr lang="en-US" dirty="0"/>
              <a:t>    break;</a:t>
            </a:r>
          </a:p>
          <a:p>
            <a:r>
              <a:rPr lang="en-US" dirty="0"/>
              <a:t>  }</a:t>
            </a:r>
          </a:p>
        </p:txBody>
      </p:sp>
      <p:sp>
        <p:nvSpPr>
          <p:cNvPr id="8" name="TextBox 7"/>
          <p:cNvSpPr txBox="1"/>
          <p:nvPr/>
        </p:nvSpPr>
        <p:spPr>
          <a:xfrm>
            <a:off x="6248400" y="5638800"/>
            <a:ext cx="2239587" cy="369332"/>
          </a:xfrm>
          <a:prstGeom prst="rect">
            <a:avLst/>
          </a:prstGeom>
          <a:noFill/>
        </p:spPr>
        <p:txBody>
          <a:bodyPr wrap="none" rtlCol="0">
            <a:spAutoFit/>
          </a:bodyPr>
          <a:lstStyle/>
          <a:p>
            <a:r>
              <a:rPr lang="en-US" dirty="0">
                <a:solidFill>
                  <a:srgbClr val="FF0000"/>
                </a:solidFill>
              </a:rPr>
              <a:t>Break ends each case.</a:t>
            </a:r>
          </a:p>
        </p:txBody>
      </p:sp>
    </p:spTree>
    <p:extLst>
      <p:ext uri="{BB962C8B-B14F-4D97-AF65-F5344CB8AC3E}">
        <p14:creationId xmlns:p14="http://schemas.microsoft.com/office/powerpoint/2010/main" val="94301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Break</a:t>
            </a:r>
          </a:p>
        </p:txBody>
      </p:sp>
      <p:sp>
        <p:nvSpPr>
          <p:cNvPr id="3" name="Content Placeholder 2"/>
          <p:cNvSpPr>
            <a:spLocks noGrp="1"/>
          </p:cNvSpPr>
          <p:nvPr>
            <p:ph idx="1"/>
          </p:nvPr>
        </p:nvSpPr>
        <p:spPr/>
        <p:txBody>
          <a:bodyPr>
            <a:normAutofit/>
          </a:bodyPr>
          <a:lstStyle/>
          <a:p>
            <a:r>
              <a:rPr lang="en-US" sz="2000" b="1" dirty="0"/>
              <a:t>Break</a:t>
            </a:r>
            <a:r>
              <a:rPr lang="en-US" sz="2000" dirty="0"/>
              <a:t> is used to exit from a </a:t>
            </a:r>
            <a:r>
              <a:rPr lang="en-US" sz="2000" b="1" dirty="0"/>
              <a:t>do</a:t>
            </a:r>
            <a:r>
              <a:rPr lang="en-US" sz="2000" dirty="0"/>
              <a:t>, </a:t>
            </a:r>
            <a:r>
              <a:rPr lang="en-US" sz="2000" b="1" dirty="0"/>
              <a:t>for</a:t>
            </a:r>
            <a:r>
              <a:rPr lang="en-US" sz="2000" dirty="0"/>
              <a:t>, or </a:t>
            </a:r>
            <a:r>
              <a:rPr lang="en-US" sz="2000" b="1" dirty="0"/>
              <a:t>while</a:t>
            </a:r>
            <a:r>
              <a:rPr lang="en-US" sz="2000" dirty="0"/>
              <a:t> loop, bypassing the normal loop condition. It is also used to exit from a switch statement.</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sp>
        <p:nvSpPr>
          <p:cNvPr id="6" name="Rectangle 5"/>
          <p:cNvSpPr/>
          <p:nvPr/>
        </p:nvSpPr>
        <p:spPr>
          <a:xfrm>
            <a:off x="2362200" y="2362200"/>
            <a:ext cx="5486400" cy="2862322"/>
          </a:xfrm>
          <a:prstGeom prst="rect">
            <a:avLst/>
          </a:prstGeom>
        </p:spPr>
        <p:txBody>
          <a:bodyPr wrap="square">
            <a:spAutoFit/>
          </a:bodyPr>
          <a:lstStyle/>
          <a:p>
            <a:r>
              <a:rPr lang="en-US" dirty="0"/>
              <a:t>for (x = 0; x &lt; 255; x ++)</a:t>
            </a:r>
          </a:p>
          <a:p>
            <a:r>
              <a:rPr lang="en-US" dirty="0"/>
              <a:t>{</a:t>
            </a:r>
          </a:p>
          <a:p>
            <a:r>
              <a:rPr lang="en-US" dirty="0"/>
              <a:t>    </a:t>
            </a:r>
            <a:r>
              <a:rPr lang="en-US" dirty="0" err="1"/>
              <a:t>analogWrite</a:t>
            </a:r>
            <a:r>
              <a:rPr lang="en-US" dirty="0"/>
              <a:t>(</a:t>
            </a:r>
            <a:r>
              <a:rPr lang="en-US" dirty="0" err="1"/>
              <a:t>PWMpin</a:t>
            </a:r>
            <a:r>
              <a:rPr lang="en-US" dirty="0"/>
              <a:t>, x);</a:t>
            </a:r>
          </a:p>
          <a:p>
            <a:r>
              <a:rPr lang="en-US" dirty="0"/>
              <a:t>    </a:t>
            </a:r>
            <a:r>
              <a:rPr lang="en-US" dirty="0" err="1"/>
              <a:t>sens</a:t>
            </a:r>
            <a:r>
              <a:rPr lang="en-US" dirty="0"/>
              <a:t> = </a:t>
            </a:r>
            <a:r>
              <a:rPr lang="en-US" dirty="0" err="1"/>
              <a:t>analogRead</a:t>
            </a:r>
            <a:r>
              <a:rPr lang="en-US" dirty="0"/>
              <a:t>(</a:t>
            </a:r>
            <a:r>
              <a:rPr lang="en-US" dirty="0" err="1"/>
              <a:t>sensorPin</a:t>
            </a:r>
            <a:r>
              <a:rPr lang="en-US" dirty="0"/>
              <a:t>);  </a:t>
            </a:r>
          </a:p>
          <a:p>
            <a:r>
              <a:rPr lang="en-US" dirty="0"/>
              <a:t>    if (</a:t>
            </a:r>
            <a:r>
              <a:rPr lang="en-US" dirty="0" err="1"/>
              <a:t>sens</a:t>
            </a:r>
            <a:r>
              <a:rPr lang="en-US" dirty="0"/>
              <a:t> &gt; threshold){      // bail out on sensor detect</a:t>
            </a:r>
          </a:p>
          <a:p>
            <a:r>
              <a:rPr lang="en-US" dirty="0"/>
              <a:t>       x = 0;</a:t>
            </a:r>
          </a:p>
          <a:p>
            <a:r>
              <a:rPr lang="en-US" dirty="0"/>
              <a:t>       break;</a:t>
            </a:r>
          </a:p>
          <a:p>
            <a:r>
              <a:rPr lang="en-US" dirty="0"/>
              <a:t>    }  </a:t>
            </a:r>
          </a:p>
          <a:p>
            <a:r>
              <a:rPr lang="en-US" dirty="0"/>
              <a:t>    delay(50);</a:t>
            </a:r>
          </a:p>
          <a:p>
            <a:r>
              <a:rPr lang="en-US" dirty="0"/>
              <a:t>}</a:t>
            </a:r>
          </a:p>
        </p:txBody>
      </p:sp>
      <p:sp>
        <p:nvSpPr>
          <p:cNvPr id="7" name="TextBox 6"/>
          <p:cNvSpPr txBox="1"/>
          <p:nvPr/>
        </p:nvSpPr>
        <p:spPr>
          <a:xfrm>
            <a:off x="5257800" y="4964668"/>
            <a:ext cx="2288255" cy="369332"/>
          </a:xfrm>
          <a:prstGeom prst="rect">
            <a:avLst/>
          </a:prstGeom>
          <a:noFill/>
        </p:spPr>
        <p:txBody>
          <a:bodyPr wrap="none" rtlCol="0">
            <a:spAutoFit/>
          </a:bodyPr>
          <a:lstStyle/>
          <a:p>
            <a:r>
              <a:rPr lang="en-US" dirty="0">
                <a:solidFill>
                  <a:srgbClr val="FF0000"/>
                </a:solidFill>
              </a:rPr>
              <a:t>Terminate the </a:t>
            </a:r>
            <a:r>
              <a:rPr lang="en-US" b="1" dirty="0">
                <a:solidFill>
                  <a:srgbClr val="FF0000"/>
                </a:solidFill>
              </a:rPr>
              <a:t>for </a:t>
            </a:r>
            <a:r>
              <a:rPr lang="en-US" dirty="0">
                <a:solidFill>
                  <a:srgbClr val="FF0000"/>
                </a:solidFill>
              </a:rPr>
              <a:t>loop</a:t>
            </a:r>
          </a:p>
        </p:txBody>
      </p:sp>
      <p:cxnSp>
        <p:nvCxnSpPr>
          <p:cNvPr id="9" name="Straight Arrow Connector 8"/>
          <p:cNvCxnSpPr/>
          <p:nvPr/>
        </p:nvCxnSpPr>
        <p:spPr>
          <a:xfrm flipH="1" flipV="1">
            <a:off x="3581400" y="4267200"/>
            <a:ext cx="1676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53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Operators</a:t>
            </a:r>
          </a:p>
        </p:txBody>
      </p:sp>
      <p:sp>
        <p:nvSpPr>
          <p:cNvPr id="3" name="Content Placeholder 2"/>
          <p:cNvSpPr>
            <a:spLocks noGrp="1"/>
          </p:cNvSpPr>
          <p:nvPr>
            <p:ph idx="1"/>
          </p:nvPr>
        </p:nvSpPr>
        <p:spPr/>
        <p:txBody>
          <a:bodyPr>
            <a:normAutofit/>
          </a:bodyPr>
          <a:lstStyle/>
          <a:p>
            <a:r>
              <a:rPr lang="en-US" sz="1800" dirty="0"/>
              <a:t>Arithmetic Operators</a:t>
            </a:r>
          </a:p>
          <a:p>
            <a:pPr marL="457200" lvl="1" indent="0">
              <a:buNone/>
            </a:pPr>
            <a:r>
              <a:rPr lang="en-US" sz="1600" dirty="0"/>
              <a:t>= (assignment operator)</a:t>
            </a:r>
          </a:p>
          <a:p>
            <a:pPr marL="457200" lvl="1" indent="0">
              <a:buNone/>
            </a:pPr>
            <a:r>
              <a:rPr lang="en-US" sz="1600" dirty="0"/>
              <a:t>+  (addition)</a:t>
            </a:r>
          </a:p>
          <a:p>
            <a:pPr marL="457200" lvl="1" indent="0">
              <a:buNone/>
            </a:pPr>
            <a:r>
              <a:rPr lang="en-US" sz="1600" dirty="0"/>
              <a:t>- (subtraction)</a:t>
            </a:r>
          </a:p>
          <a:p>
            <a:pPr marL="457200" lvl="1" indent="0">
              <a:buNone/>
            </a:pPr>
            <a:r>
              <a:rPr lang="en-US" sz="1600" dirty="0"/>
              <a:t>* (multiplication)</a:t>
            </a:r>
          </a:p>
          <a:p>
            <a:pPr marL="457200" lvl="1" indent="0">
              <a:buNone/>
            </a:pPr>
            <a:r>
              <a:rPr lang="en-US" sz="1600" dirty="0"/>
              <a:t>/ (division)</a:t>
            </a:r>
          </a:p>
          <a:p>
            <a:pPr marL="457200" lvl="1" indent="0">
              <a:buNone/>
            </a:pPr>
            <a:r>
              <a:rPr lang="en-US" sz="1600" dirty="0"/>
              <a:t>% (modulo)</a:t>
            </a:r>
          </a:p>
          <a:p>
            <a:pPr marL="457200" lvl="1" indent="0">
              <a:buNone/>
            </a:pPr>
            <a:endParaRPr lang="en-US" sz="1600" dirty="0"/>
          </a:p>
          <a:p>
            <a:r>
              <a:rPr lang="en-US" sz="1800" dirty="0"/>
              <a:t>Comparison Operators (used in </a:t>
            </a:r>
            <a:r>
              <a:rPr lang="en-US" sz="1800" b="1" dirty="0"/>
              <a:t>if</a:t>
            </a:r>
            <a:r>
              <a:rPr lang="en-US" sz="1800" dirty="0"/>
              <a:t> statements and </a:t>
            </a:r>
            <a:r>
              <a:rPr lang="en-US" sz="1800" b="1" dirty="0"/>
              <a:t>for/while/do</a:t>
            </a:r>
            <a:r>
              <a:rPr lang="en-US" sz="1800" dirty="0"/>
              <a:t> loops)</a:t>
            </a:r>
          </a:p>
          <a:p>
            <a:pPr marL="457200" lvl="1" indent="0">
              <a:buNone/>
            </a:pPr>
            <a:r>
              <a:rPr lang="en-US" sz="1600" dirty="0"/>
              <a:t>== (equal to)</a:t>
            </a:r>
          </a:p>
          <a:p>
            <a:pPr marL="457200" lvl="1" indent="0">
              <a:buNone/>
            </a:pPr>
            <a:r>
              <a:rPr lang="en-US" sz="1600" dirty="0"/>
              <a:t>!= (not equal to)</a:t>
            </a:r>
          </a:p>
          <a:p>
            <a:pPr marL="457200" lvl="1" indent="0">
              <a:buNone/>
            </a:pPr>
            <a:r>
              <a:rPr lang="en-US" sz="1600" dirty="0"/>
              <a:t>&lt; (less than)</a:t>
            </a:r>
          </a:p>
          <a:p>
            <a:pPr marL="457200" lvl="1" indent="0">
              <a:buNone/>
            </a:pPr>
            <a:r>
              <a:rPr lang="en-US" sz="1600" dirty="0"/>
              <a:t>&gt; (greater than)</a:t>
            </a:r>
          </a:p>
          <a:p>
            <a:pPr marL="457200" lvl="1" indent="0">
              <a:buNone/>
            </a:pPr>
            <a:r>
              <a:rPr lang="en-US" sz="1600" dirty="0"/>
              <a:t>&lt;= (less than or equal to)</a:t>
            </a:r>
          </a:p>
          <a:p>
            <a:pPr marL="457200" lvl="1" indent="0">
              <a:buNone/>
            </a:pPr>
            <a:r>
              <a:rPr lang="en-US" sz="1600" dirty="0"/>
              <a:t>&gt;= (greater than or equal to)</a:t>
            </a:r>
          </a:p>
          <a:p>
            <a:pPr marL="0" indent="0">
              <a:buNone/>
            </a:pPr>
            <a:endParaRPr lang="en-US" sz="18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spTree>
    <p:extLst>
      <p:ext uri="{BB962C8B-B14F-4D97-AF65-F5344CB8AC3E}">
        <p14:creationId xmlns:p14="http://schemas.microsoft.com/office/powerpoint/2010/main" val="380886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a:t>
            </a:r>
          </a:p>
        </p:txBody>
      </p:sp>
      <p:sp>
        <p:nvSpPr>
          <p:cNvPr id="3" name="Content Placeholder 2"/>
          <p:cNvSpPr>
            <a:spLocks noGrp="1"/>
          </p:cNvSpPr>
          <p:nvPr>
            <p:ph idx="1"/>
          </p:nvPr>
        </p:nvSpPr>
        <p:spPr/>
        <p:txBody>
          <a:bodyPr/>
          <a:lstStyle/>
          <a:p>
            <a:r>
              <a:rPr lang="en-US"/>
              <a:t>Hopefully, everyone has </a:t>
            </a:r>
            <a:r>
              <a:rPr lang="en-US" dirty="0"/>
              <a:t>their lab materials by now.</a:t>
            </a:r>
          </a:p>
          <a:p>
            <a:endParaRPr lang="en-US" dirty="0"/>
          </a:p>
          <a:p>
            <a:r>
              <a:rPr lang="en-US" dirty="0"/>
              <a:t>Lab#1 has been posted </a:t>
            </a:r>
            <a:r>
              <a:rPr lang="en-US"/>
              <a:t>on Canvas</a:t>
            </a:r>
            <a:endParaRPr lang="en-US" dirty="0"/>
          </a:p>
          <a:p>
            <a:pPr lvl="1"/>
            <a:r>
              <a:rPr lang="en-US"/>
              <a:t>Due next week on the day we normally meet by midnight.</a:t>
            </a: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spTree>
    <p:extLst>
      <p:ext uri="{BB962C8B-B14F-4D97-AF65-F5344CB8AC3E}">
        <p14:creationId xmlns:p14="http://schemas.microsoft.com/office/powerpoint/2010/main" val="20811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Operators</a:t>
            </a:r>
          </a:p>
        </p:txBody>
      </p:sp>
      <p:sp>
        <p:nvSpPr>
          <p:cNvPr id="3" name="Content Placeholder 2"/>
          <p:cNvSpPr>
            <a:spLocks noGrp="1"/>
          </p:cNvSpPr>
          <p:nvPr>
            <p:ph idx="1"/>
          </p:nvPr>
        </p:nvSpPr>
        <p:spPr/>
        <p:txBody>
          <a:bodyPr>
            <a:normAutofit/>
          </a:bodyPr>
          <a:lstStyle/>
          <a:p>
            <a:r>
              <a:rPr lang="en-US" sz="2000" dirty="0"/>
              <a:t>Boolean Operators (used in if statements and for/while/do loops)</a:t>
            </a:r>
          </a:p>
          <a:p>
            <a:pPr marL="457200" lvl="1" indent="0">
              <a:buNone/>
            </a:pPr>
            <a:r>
              <a:rPr lang="en-US" sz="1800" dirty="0"/>
              <a:t>&amp;&amp; (and)</a:t>
            </a:r>
          </a:p>
          <a:p>
            <a:pPr marL="457200" lvl="1" indent="0">
              <a:buNone/>
            </a:pPr>
            <a:r>
              <a:rPr lang="en-US" sz="1800" dirty="0"/>
              <a:t>|| (or)</a:t>
            </a:r>
          </a:p>
          <a:p>
            <a:pPr marL="457200" lvl="1" indent="0">
              <a:buNone/>
            </a:pPr>
            <a:r>
              <a:rPr lang="en-US" sz="1800" dirty="0"/>
              <a:t>! (not)</a:t>
            </a:r>
          </a:p>
          <a:p>
            <a:pPr marL="457200" lvl="1" indent="0">
              <a:buNone/>
            </a:pPr>
            <a:endParaRPr lang="en-US" sz="1800" dirty="0"/>
          </a:p>
          <a:p>
            <a:r>
              <a:rPr lang="en-US" sz="2000" dirty="0"/>
              <a:t>Bitwise Operators (used to manipulate bits in a data type)</a:t>
            </a:r>
          </a:p>
          <a:p>
            <a:pPr marL="457200" lvl="1" indent="0">
              <a:buNone/>
            </a:pPr>
            <a:r>
              <a:rPr lang="en-US" sz="1800" dirty="0"/>
              <a:t>&amp; (bitwise and)</a:t>
            </a:r>
          </a:p>
          <a:p>
            <a:pPr marL="457200" lvl="1" indent="0">
              <a:buNone/>
            </a:pPr>
            <a:r>
              <a:rPr lang="en-US" sz="1800" dirty="0"/>
              <a:t>| (bitwise or)</a:t>
            </a:r>
          </a:p>
          <a:p>
            <a:pPr marL="457200" lvl="1" indent="0">
              <a:buNone/>
            </a:pPr>
            <a:r>
              <a:rPr lang="en-US" sz="1800" dirty="0"/>
              <a:t>^ (bitwise </a:t>
            </a:r>
            <a:r>
              <a:rPr lang="en-US" sz="1800" dirty="0" err="1"/>
              <a:t>xor</a:t>
            </a:r>
            <a:r>
              <a:rPr lang="en-US" sz="1800" dirty="0"/>
              <a:t>)</a:t>
            </a:r>
          </a:p>
          <a:p>
            <a:pPr marL="457200" lvl="1" indent="0">
              <a:buNone/>
            </a:pPr>
            <a:r>
              <a:rPr lang="en-US" sz="1800" dirty="0"/>
              <a:t>~ (bitwise not)</a:t>
            </a:r>
          </a:p>
          <a:p>
            <a:pPr marL="457200" lvl="1" indent="0">
              <a:buNone/>
            </a:pPr>
            <a:r>
              <a:rPr lang="en-US" sz="1800" dirty="0"/>
              <a:t>&lt;&lt; (</a:t>
            </a:r>
            <a:r>
              <a:rPr lang="en-US" sz="1800" dirty="0" err="1"/>
              <a:t>bitshift</a:t>
            </a:r>
            <a:r>
              <a:rPr lang="en-US" sz="1800" dirty="0"/>
              <a:t> left)</a:t>
            </a:r>
          </a:p>
          <a:p>
            <a:pPr marL="457200" lvl="1" indent="0">
              <a:buNone/>
            </a:pPr>
            <a:r>
              <a:rPr lang="en-US" sz="1800" dirty="0"/>
              <a:t>&gt;&gt; (</a:t>
            </a:r>
            <a:r>
              <a:rPr lang="en-US" sz="1800" dirty="0" err="1"/>
              <a:t>bitshift</a:t>
            </a:r>
            <a:r>
              <a:rPr lang="en-US" sz="1800" dirty="0"/>
              <a:t> right)</a:t>
            </a:r>
          </a:p>
          <a:p>
            <a:endParaRPr lang="en-US" sz="20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spTree>
    <p:extLst>
      <p:ext uri="{BB962C8B-B14F-4D97-AF65-F5344CB8AC3E}">
        <p14:creationId xmlns:p14="http://schemas.microsoft.com/office/powerpoint/2010/main" val="293331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Operators</a:t>
            </a:r>
          </a:p>
        </p:txBody>
      </p:sp>
      <p:sp>
        <p:nvSpPr>
          <p:cNvPr id="3" name="Content Placeholder 2"/>
          <p:cNvSpPr>
            <a:spLocks noGrp="1"/>
          </p:cNvSpPr>
          <p:nvPr>
            <p:ph idx="1"/>
          </p:nvPr>
        </p:nvSpPr>
        <p:spPr/>
        <p:txBody>
          <a:bodyPr/>
          <a:lstStyle/>
          <a:p>
            <a:r>
              <a:rPr lang="en-US" dirty="0"/>
              <a:t>Compound Operators</a:t>
            </a:r>
          </a:p>
          <a:p>
            <a:pPr marL="457200" lvl="1" indent="0">
              <a:buNone/>
            </a:pPr>
            <a:r>
              <a:rPr lang="en-US" dirty="0"/>
              <a:t>++ (increment)</a:t>
            </a:r>
          </a:p>
          <a:p>
            <a:pPr marL="457200" lvl="1" indent="0">
              <a:buNone/>
            </a:pPr>
            <a:r>
              <a:rPr lang="en-US" dirty="0"/>
              <a:t>-- (decrement)</a:t>
            </a:r>
          </a:p>
          <a:p>
            <a:pPr marL="457200" lvl="1" indent="0">
              <a:buNone/>
            </a:pPr>
            <a:r>
              <a:rPr lang="en-US" dirty="0"/>
              <a:t>+= (compound addition)</a:t>
            </a:r>
          </a:p>
          <a:p>
            <a:pPr marL="457200" lvl="1" indent="0">
              <a:buNone/>
            </a:pPr>
            <a:r>
              <a:rPr lang="en-US" dirty="0"/>
              <a:t>-= (compound subtraction)</a:t>
            </a:r>
          </a:p>
          <a:p>
            <a:pPr marL="457200" lvl="1" indent="0">
              <a:buNone/>
            </a:pPr>
            <a:r>
              <a:rPr lang="en-US" dirty="0"/>
              <a:t>*= (compound multiplication)</a:t>
            </a:r>
          </a:p>
          <a:p>
            <a:pPr marL="457200" lvl="1" indent="0">
              <a:buNone/>
            </a:pPr>
            <a:r>
              <a:rPr lang="en-US" dirty="0"/>
              <a:t>/= (compound division)</a:t>
            </a:r>
          </a:p>
          <a:p>
            <a:pPr marL="457200" lvl="1" indent="0">
              <a:buNone/>
            </a:pPr>
            <a:r>
              <a:rPr lang="en-US" dirty="0"/>
              <a:t>%= (compound modulo)</a:t>
            </a:r>
          </a:p>
          <a:p>
            <a:pPr marL="457200" lvl="1" indent="0">
              <a:buNone/>
            </a:pPr>
            <a:r>
              <a:rPr lang="en-US" dirty="0"/>
              <a:t>&amp;= (compound bitwise and)</a:t>
            </a:r>
          </a:p>
          <a:p>
            <a:pPr marL="457200" lvl="1" indent="0">
              <a:buNone/>
            </a:pPr>
            <a:r>
              <a:rPr lang="en-US" dirty="0"/>
              <a:t>|= (compound bitwise or)</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spTree>
    <p:extLst>
      <p:ext uri="{BB962C8B-B14F-4D97-AF65-F5344CB8AC3E}">
        <p14:creationId xmlns:p14="http://schemas.microsoft.com/office/powerpoint/2010/main" val="3959063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Compound Operator Examples</a:t>
            </a:r>
          </a:p>
        </p:txBody>
      </p:sp>
      <p:sp>
        <p:nvSpPr>
          <p:cNvPr id="3" name="Content Placeholder 2"/>
          <p:cNvSpPr>
            <a:spLocks noGrp="1"/>
          </p:cNvSpPr>
          <p:nvPr>
            <p:ph idx="1"/>
          </p:nvPr>
        </p:nvSpPr>
        <p:spPr/>
        <p:txBody>
          <a:bodyPr/>
          <a:lstStyle/>
          <a:p>
            <a:r>
              <a:rPr lang="en-US" dirty="0"/>
              <a:t>Pre-increment</a:t>
            </a:r>
          </a:p>
          <a:p>
            <a:pPr marL="457200" lvl="1" indent="0">
              <a:buNone/>
            </a:pPr>
            <a:r>
              <a:rPr lang="en-US" dirty="0"/>
              <a:t>++ counter;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Post-increment</a:t>
            </a:r>
          </a:p>
          <a:p>
            <a:pPr marL="457200" lvl="1" indent="0">
              <a:buNone/>
            </a:pPr>
            <a:r>
              <a:rPr lang="en-US" dirty="0"/>
              <a:t>counter++;</a:t>
            </a:r>
          </a:p>
          <a:p>
            <a:pPr marL="457200" lvl="1" indent="0">
              <a:buNone/>
            </a:pPr>
            <a:endParaRPr lang="en-US" dirty="0"/>
          </a:p>
          <a:p>
            <a:pPr marL="400050"/>
            <a:r>
              <a:rPr lang="en-US" dirty="0"/>
              <a:t>Often used for loops</a:t>
            </a:r>
          </a:p>
          <a:p>
            <a:pPr marL="57150" indent="0">
              <a:buNone/>
            </a:pPr>
            <a:r>
              <a:rPr lang="en-US" dirty="0"/>
              <a:t>	</a:t>
            </a:r>
            <a:r>
              <a:rPr lang="en-US" sz="2000" dirty="0"/>
              <a:t>count = count + 1;	// these have the same effect</a:t>
            </a:r>
          </a:p>
          <a:p>
            <a:pPr marL="57150" indent="0">
              <a:buNone/>
            </a:pPr>
            <a:r>
              <a:rPr lang="en-US" sz="2000" dirty="0"/>
              <a:t>	count++;</a:t>
            </a:r>
          </a:p>
          <a:p>
            <a:pPr marL="457200" lvl="1" indent="0">
              <a:buNone/>
            </a:pP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22</a:t>
            </a:fld>
            <a:endParaRPr lang="en-US" dirty="0"/>
          </a:p>
        </p:txBody>
      </p:sp>
      <p:pic>
        <p:nvPicPr>
          <p:cNvPr id="6" name="Picture 5"/>
          <p:cNvPicPr>
            <a:picLocks noChangeAspect="1"/>
          </p:cNvPicPr>
          <p:nvPr/>
        </p:nvPicPr>
        <p:blipFill>
          <a:blip r:embed="rId2"/>
          <a:stretch>
            <a:fillRect/>
          </a:stretch>
        </p:blipFill>
        <p:spPr>
          <a:xfrm>
            <a:off x="3500438" y="1447800"/>
            <a:ext cx="5186362" cy="1161745"/>
          </a:xfrm>
          <a:prstGeom prst="rect">
            <a:avLst/>
          </a:prstGeom>
        </p:spPr>
      </p:pic>
      <p:pic>
        <p:nvPicPr>
          <p:cNvPr id="7" name="Picture 6"/>
          <p:cNvPicPr>
            <a:picLocks noChangeAspect="1"/>
          </p:cNvPicPr>
          <p:nvPr/>
        </p:nvPicPr>
        <p:blipFill>
          <a:blip r:embed="rId3"/>
          <a:stretch>
            <a:fillRect/>
          </a:stretch>
        </p:blipFill>
        <p:spPr>
          <a:xfrm>
            <a:off x="3509963" y="3807956"/>
            <a:ext cx="5176837" cy="396972"/>
          </a:xfrm>
          <a:prstGeom prst="rect">
            <a:avLst/>
          </a:prstGeom>
        </p:spPr>
      </p:pic>
    </p:spTree>
    <p:extLst>
      <p:ext uri="{BB962C8B-B14F-4D97-AF65-F5344CB8AC3E}">
        <p14:creationId xmlns:p14="http://schemas.microsoft.com/office/powerpoint/2010/main" val="311146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Functions</a:t>
            </a:r>
          </a:p>
        </p:txBody>
      </p:sp>
      <p:sp>
        <p:nvSpPr>
          <p:cNvPr id="3" name="Content Placeholder 2"/>
          <p:cNvSpPr>
            <a:spLocks noGrp="1"/>
          </p:cNvSpPr>
          <p:nvPr>
            <p:ph idx="1"/>
          </p:nvPr>
        </p:nvSpPr>
        <p:spPr/>
        <p:txBody>
          <a:bodyPr>
            <a:normAutofit/>
          </a:bodyPr>
          <a:lstStyle/>
          <a:p>
            <a:r>
              <a:rPr lang="en-US" sz="1800" dirty="0"/>
              <a:t>Segmenting code into functions allows a programmer to create modular pieces of code that perform a defined task and then return to the area of code from which the function was "called". The typical case for creating a function is when one needs to perform the same action multiple times in a program.</a:t>
            </a:r>
          </a:p>
          <a:p>
            <a:endParaRPr lang="en-US" sz="18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23</a:t>
            </a:fld>
            <a:endParaRPr lang="en-US" dirty="0"/>
          </a:p>
        </p:txBody>
      </p:sp>
      <p:pic>
        <p:nvPicPr>
          <p:cNvPr id="7170" name="Picture 2" descr="https://www.arduino.cc/en/uploads/Reference/FuncAnatom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90800"/>
            <a:ext cx="4876800" cy="324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1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Functions</a:t>
            </a:r>
          </a:p>
        </p:txBody>
      </p:sp>
      <p:sp>
        <p:nvSpPr>
          <p:cNvPr id="7" name="Content Placeholder 6"/>
          <p:cNvSpPr>
            <a:spLocks noGrp="1"/>
          </p:cNvSpPr>
          <p:nvPr>
            <p:ph idx="1"/>
          </p:nvPr>
        </p:nvSpPr>
        <p:spPr>
          <a:xfrm>
            <a:off x="457200" y="4572000"/>
            <a:ext cx="8229600" cy="1554163"/>
          </a:xfrm>
        </p:spPr>
        <p:txBody>
          <a:bodyPr/>
          <a:lstStyle/>
          <a:p>
            <a:r>
              <a:rPr lang="en-US" dirty="0"/>
              <a:t>Our function needs to be </a:t>
            </a:r>
            <a:r>
              <a:rPr lang="en-US" i="1" dirty="0"/>
              <a:t>declared</a:t>
            </a:r>
            <a:r>
              <a:rPr lang="en-US" dirty="0"/>
              <a:t> outside any other function, so "myMultiplyFunction()" can go either above or below the "loop()" function.</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24</a:t>
            </a:fld>
            <a:endParaRPr lang="en-US" dirty="0"/>
          </a:p>
        </p:txBody>
      </p:sp>
      <p:sp>
        <p:nvSpPr>
          <p:cNvPr id="6" name="Rectangle 1"/>
          <p:cNvSpPr>
            <a:spLocks noChangeArrowheads="1"/>
          </p:cNvSpPr>
          <p:nvPr/>
        </p:nvSpPr>
        <p:spPr bwMode="auto">
          <a:xfrm>
            <a:off x="647700" y="1066800"/>
            <a:ext cx="7848600" cy="327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"call" our simple multiply function, we pass it parameters of the datatype that it is expecting: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6600"/>
                </a:solidFill>
                <a:effectLst/>
                <a:latin typeface="TyponineSans Monospace Regular 4"/>
              </a:rPr>
              <a:t>void</a:t>
            </a:r>
            <a:r>
              <a:rPr kumimoji="0" lang="en-US" altLang="en-US" b="0" i="0" u="none" strike="noStrike" cap="none" normalizeH="0" baseline="0" dirty="0">
                <a:ln>
                  <a:noFill/>
                </a:ln>
                <a:solidFill>
                  <a:srgbClr val="000000"/>
                </a:solidFill>
                <a:effectLst/>
                <a:latin typeface="TyponineSans Monospace Regular 4"/>
              </a:rPr>
              <a:t> </a:t>
            </a:r>
            <a:r>
              <a:rPr kumimoji="0" lang="en-US" altLang="en-US" b="1" i="0" u="none" strike="noStrike" cap="none" normalizeH="0" baseline="0" dirty="0">
                <a:ln>
                  <a:noFill/>
                </a:ln>
                <a:solidFill>
                  <a:srgbClr val="CC6600"/>
                </a:solidFill>
                <a:effectLst/>
                <a:latin typeface="TyponineSans Monospace Regular 4"/>
              </a:rPr>
              <a:t>loop</a:t>
            </a:r>
            <a:r>
              <a:rPr kumimoji="0" lang="en-US" altLang="en-US" b="0" i="0" u="none" strike="noStrike" cap="none" normalizeH="0" baseline="0" dirty="0">
                <a:ln>
                  <a:noFill/>
                </a:ln>
                <a:solidFill>
                  <a:srgbClr val="000000"/>
                </a:solidFill>
                <a:effectLst/>
                <a:latin typeface="TyponineSans Monospace Regular 4"/>
              </a:rPr>
              <a:t>(){</a:t>
            </a:r>
            <a:br>
              <a:rPr kumimoji="0" lang="en-US" altLang="en-US" b="0" i="0" u="none" strike="noStrike" cap="none" normalizeH="0" baseline="0" dirty="0">
                <a:ln>
                  <a:noFill/>
                </a:ln>
                <a:solidFill>
                  <a:srgbClr val="000000"/>
                </a:solidFill>
                <a:effectLst/>
                <a:latin typeface="TyponineSans Monospace Regular 4"/>
              </a:rPr>
            </a:br>
            <a:r>
              <a:rPr kumimoji="0" lang="en-US" altLang="en-US" b="0" i="0" u="none" strike="noStrike" cap="none" normalizeH="0" baseline="0" dirty="0">
                <a:ln>
                  <a:noFill/>
                </a:ln>
                <a:solidFill>
                  <a:srgbClr val="000000"/>
                </a:solidFill>
                <a:effectLst/>
                <a:latin typeface="TyponineSans Monospace Regular 4"/>
              </a:rPr>
              <a:t>	</a:t>
            </a:r>
            <a:r>
              <a:rPr kumimoji="0" lang="en-US" altLang="en-US" b="0" i="0" u="none" strike="noStrike" cap="none" normalizeH="0" baseline="0" dirty="0" err="1">
                <a:ln>
                  <a:noFill/>
                </a:ln>
                <a:solidFill>
                  <a:srgbClr val="CC6600"/>
                </a:solidFill>
                <a:effectLst/>
                <a:latin typeface="TyponineSans Monospace Regular 4"/>
              </a:rPr>
              <a:t>int</a:t>
            </a:r>
            <a:r>
              <a:rPr kumimoji="0" lang="en-US" altLang="en-US" b="0" i="0" u="none" strike="noStrike" cap="none" normalizeH="0" baseline="0" dirty="0">
                <a:ln>
                  <a:noFill/>
                </a:ln>
                <a:solidFill>
                  <a:srgbClr val="000000"/>
                </a:solidFill>
                <a:effectLst/>
                <a:latin typeface="TyponineSans Monospace Regular 4"/>
              </a:rPr>
              <a:t> i = 2;</a:t>
            </a:r>
            <a:br>
              <a:rPr kumimoji="0" lang="en-US" altLang="en-US" b="0" i="0" u="none" strike="noStrike" cap="none" normalizeH="0" baseline="0" dirty="0">
                <a:ln>
                  <a:noFill/>
                </a:ln>
                <a:solidFill>
                  <a:srgbClr val="000000"/>
                </a:solidFill>
                <a:effectLst/>
                <a:latin typeface="TyponineSans Monospace Regular 4"/>
              </a:rPr>
            </a:br>
            <a:r>
              <a:rPr kumimoji="0" lang="en-US" altLang="en-US" b="0" i="0" u="none" strike="noStrike" cap="none" normalizeH="0" baseline="0" dirty="0">
                <a:ln>
                  <a:noFill/>
                </a:ln>
                <a:solidFill>
                  <a:srgbClr val="000000"/>
                </a:solidFill>
                <a:effectLst/>
                <a:latin typeface="TyponineSans Monospace Regular 4"/>
              </a:rPr>
              <a:t>	</a:t>
            </a:r>
            <a:r>
              <a:rPr kumimoji="0" lang="en-US" altLang="en-US" b="0" i="0" u="none" strike="noStrike" cap="none" normalizeH="0" baseline="0" dirty="0" err="1">
                <a:ln>
                  <a:noFill/>
                </a:ln>
                <a:solidFill>
                  <a:srgbClr val="CC6600"/>
                </a:solidFill>
                <a:effectLst/>
                <a:latin typeface="TyponineSans Monospace Regular 4"/>
              </a:rPr>
              <a:t>int</a:t>
            </a:r>
            <a:r>
              <a:rPr kumimoji="0" lang="en-US" altLang="en-US" b="0" i="0" u="none" strike="noStrike" cap="none" normalizeH="0" baseline="0" dirty="0">
                <a:ln>
                  <a:noFill/>
                </a:ln>
                <a:solidFill>
                  <a:srgbClr val="000000"/>
                </a:solidFill>
                <a:effectLst/>
                <a:latin typeface="TyponineSans Monospace Regular 4"/>
              </a:rPr>
              <a:t> j = 3;</a:t>
            </a:r>
            <a:br>
              <a:rPr kumimoji="0" lang="en-US" altLang="en-US" b="0" i="0" u="none" strike="noStrike" cap="none" normalizeH="0" baseline="0" dirty="0">
                <a:ln>
                  <a:noFill/>
                </a:ln>
                <a:solidFill>
                  <a:srgbClr val="000000"/>
                </a:solidFill>
                <a:effectLst/>
                <a:latin typeface="TyponineSans Monospace Regular 4"/>
              </a:rPr>
            </a:br>
            <a:r>
              <a:rPr kumimoji="0" lang="en-US" altLang="en-US" b="0" i="0" u="none" strike="noStrike" cap="none" normalizeH="0" baseline="0" dirty="0">
                <a:ln>
                  <a:noFill/>
                </a:ln>
                <a:solidFill>
                  <a:srgbClr val="000000"/>
                </a:solidFill>
                <a:effectLst/>
                <a:latin typeface="TyponineSans Monospace Regular 4"/>
              </a:rPr>
              <a:t>	</a:t>
            </a:r>
            <a:r>
              <a:rPr kumimoji="0" lang="en-US" altLang="en-US" b="0" i="0" u="none" strike="noStrike" cap="none" normalizeH="0" baseline="0" dirty="0" err="1">
                <a:ln>
                  <a:noFill/>
                </a:ln>
                <a:solidFill>
                  <a:srgbClr val="CC6600"/>
                </a:solidFill>
                <a:effectLst/>
                <a:latin typeface="TyponineSans Monospace Regular 4"/>
              </a:rPr>
              <a:t>int</a:t>
            </a:r>
            <a:r>
              <a:rPr kumimoji="0" lang="en-US" altLang="en-US" b="0" i="0" u="none" strike="noStrike" cap="none" normalizeH="0" baseline="0" dirty="0">
                <a:ln>
                  <a:noFill/>
                </a:ln>
                <a:solidFill>
                  <a:srgbClr val="000000"/>
                </a:solidFill>
                <a:effectLst/>
                <a:latin typeface="TyponineSans Monospace Regular 4"/>
              </a:rPr>
              <a:t> k;</a:t>
            </a:r>
            <a:br>
              <a:rPr kumimoji="0" lang="en-US" altLang="en-US" b="0" i="0" u="none" strike="noStrike" cap="none" normalizeH="0" baseline="0" dirty="0">
                <a:ln>
                  <a:noFill/>
                </a:ln>
                <a:solidFill>
                  <a:srgbClr val="000000"/>
                </a:solidFill>
                <a:effectLst/>
                <a:latin typeface="TyponineSans Monospace Regular 4"/>
              </a:rPr>
            </a:br>
            <a:br>
              <a:rPr kumimoji="0" lang="en-US" altLang="en-US" b="0" i="0" u="none" strike="noStrike" cap="none" normalizeH="0" baseline="0" dirty="0">
                <a:ln>
                  <a:noFill/>
                </a:ln>
                <a:solidFill>
                  <a:srgbClr val="000000"/>
                </a:solidFill>
                <a:effectLst/>
                <a:latin typeface="TyponineSans Monospace Regular 4"/>
              </a:rPr>
            </a:br>
            <a:r>
              <a:rPr kumimoji="0" lang="en-US" altLang="en-US" b="0" i="0" u="none" strike="noStrike" cap="none" normalizeH="0" baseline="0" dirty="0">
                <a:ln>
                  <a:noFill/>
                </a:ln>
                <a:solidFill>
                  <a:srgbClr val="000000"/>
                </a:solidFill>
                <a:effectLst/>
                <a:latin typeface="TyponineSans Monospace Regular 4"/>
              </a:rPr>
              <a:t>	k = myMultiplyFunction(i, j); </a:t>
            </a:r>
            <a:r>
              <a:rPr kumimoji="0" lang="en-US" altLang="en-US" b="0" i="1" u="none" strike="noStrike" cap="none" normalizeH="0" baseline="0" dirty="0">
                <a:ln>
                  <a:noFill/>
                </a:ln>
                <a:solidFill>
                  <a:srgbClr val="7E7E7E"/>
                </a:solidFill>
                <a:effectLst/>
                <a:latin typeface="TyponineSans Monospace Regular 4"/>
              </a:rPr>
              <a:t>// k now contains 6</a:t>
            </a:r>
            <a:br>
              <a:rPr kumimoji="0" lang="en-US" altLang="en-US" b="0" i="0" u="none" strike="noStrike" cap="none" normalizeH="0" baseline="0" dirty="0">
                <a:ln>
                  <a:noFill/>
                </a:ln>
                <a:solidFill>
                  <a:srgbClr val="000000"/>
                </a:solidFill>
                <a:effectLst/>
                <a:latin typeface="TyponineSans Monospace Regular 4"/>
              </a:rPr>
            </a:br>
            <a:r>
              <a:rPr kumimoji="0" lang="en-US" altLang="en-US" b="0" i="0" u="none" strike="noStrike" cap="none" normalizeH="0" baseline="0" dirty="0">
                <a:ln>
                  <a:noFill/>
                </a:ln>
                <a:solidFill>
                  <a:srgbClr val="000000"/>
                </a:solidFill>
                <a:effectLst/>
                <a:latin typeface="TyponineSans Monospace Regular 4"/>
              </a:rPr>
              <a:t>}</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4781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 Functions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25</a:t>
            </a:fld>
            <a:endParaRPr lang="en-US" dirty="0"/>
          </a:p>
        </p:txBody>
      </p:sp>
      <p:sp>
        <p:nvSpPr>
          <p:cNvPr id="6" name="Rectangle 5"/>
          <p:cNvSpPr/>
          <p:nvPr/>
        </p:nvSpPr>
        <p:spPr>
          <a:xfrm>
            <a:off x="762000" y="1294071"/>
            <a:ext cx="7391400" cy="4893647"/>
          </a:xfrm>
          <a:prstGeom prst="rect">
            <a:avLst/>
          </a:prstGeom>
        </p:spPr>
        <p:txBody>
          <a:bodyPr wrap="square">
            <a:spAutoFit/>
          </a:bodyPr>
          <a:lstStyle/>
          <a:p>
            <a:r>
              <a:rPr lang="en-US" dirty="0"/>
              <a:t>The entire sketch would then look like this:</a:t>
            </a:r>
          </a:p>
          <a:p>
            <a:r>
              <a:rPr lang="en-US" sz="1400" dirty="0">
                <a:solidFill>
                  <a:srgbClr val="CC6600"/>
                </a:solidFill>
                <a:latin typeface="TyponineSans Monospace Regular 4"/>
              </a:rPr>
              <a:t>void</a:t>
            </a:r>
            <a:r>
              <a:rPr lang="en-US" sz="1400" dirty="0">
                <a:solidFill>
                  <a:srgbClr val="000000"/>
                </a:solidFill>
                <a:latin typeface="TyponineSans Monospace Regular 4"/>
              </a:rPr>
              <a:t> </a:t>
            </a:r>
            <a:r>
              <a:rPr lang="en-US" sz="1400" b="1" dirty="0">
                <a:solidFill>
                  <a:srgbClr val="CC6600"/>
                </a:solidFill>
                <a:latin typeface="TyponineSans Monospace Regular 4"/>
              </a:rPr>
              <a:t>setup</a:t>
            </a:r>
            <a:r>
              <a:rPr lang="en-US" sz="1400" dirty="0">
                <a:solidFill>
                  <a:srgbClr val="000000"/>
                </a:solidFill>
                <a:latin typeface="TyponineSans Monospace Regular 4"/>
              </a:rPr>
              <a:t>(){</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Serial</a:t>
            </a:r>
            <a:r>
              <a:rPr lang="en-US" sz="1400" dirty="0">
                <a:solidFill>
                  <a:srgbClr val="000000"/>
                </a:solidFill>
                <a:latin typeface="TyponineSans Monospace Regular 4"/>
              </a:rPr>
              <a:t>.</a:t>
            </a:r>
            <a:r>
              <a:rPr lang="en-US" sz="1400" dirty="0">
                <a:solidFill>
                  <a:srgbClr val="CC6600"/>
                </a:solidFill>
                <a:latin typeface="TyponineSans Monospace Regular 4"/>
              </a:rPr>
              <a:t>begin</a:t>
            </a:r>
            <a:r>
              <a:rPr lang="en-US" sz="1400" dirty="0">
                <a:solidFill>
                  <a:srgbClr val="000000"/>
                </a:solidFill>
                <a:latin typeface="TyponineSans Monospace Regular 4"/>
              </a:rPr>
              <a:t>(9600);</a:t>
            </a:r>
            <a:br>
              <a:rPr lang="en-US" sz="1400" dirty="0">
                <a:solidFill>
                  <a:srgbClr val="000000"/>
                </a:solidFill>
                <a:latin typeface="TyponineSans Monospace Regular 4"/>
              </a:rPr>
            </a:br>
            <a:r>
              <a:rPr lang="en-US" sz="1400" dirty="0">
                <a:solidFill>
                  <a:srgbClr val="000000"/>
                </a:solidFill>
                <a:latin typeface="TyponineSans Monospace Regular 4"/>
              </a:rPr>
              <a:t>}</a:t>
            </a:r>
            <a:br>
              <a:rPr lang="en-US" sz="1400" dirty="0">
                <a:solidFill>
                  <a:srgbClr val="000000"/>
                </a:solidFill>
                <a:latin typeface="TyponineSans Monospace Regular 4"/>
              </a:rPr>
            </a:br>
            <a:br>
              <a:rPr lang="en-US" sz="1400" dirty="0">
                <a:solidFill>
                  <a:srgbClr val="000000"/>
                </a:solidFill>
                <a:latin typeface="TyponineSans Monospace Regular 4"/>
              </a:rPr>
            </a:br>
            <a:r>
              <a:rPr lang="en-US" sz="1400" dirty="0">
                <a:solidFill>
                  <a:srgbClr val="CC6600"/>
                </a:solidFill>
                <a:latin typeface="TyponineSans Monospace Regular 4"/>
              </a:rPr>
              <a:t>void</a:t>
            </a:r>
            <a:r>
              <a:rPr lang="en-US" sz="1400" dirty="0">
                <a:solidFill>
                  <a:srgbClr val="000000"/>
                </a:solidFill>
                <a:latin typeface="TyponineSans Monospace Regular 4"/>
              </a:rPr>
              <a:t> </a:t>
            </a:r>
            <a:r>
              <a:rPr lang="en-US" sz="1400" b="1" dirty="0">
                <a:solidFill>
                  <a:srgbClr val="CC6600"/>
                </a:solidFill>
                <a:latin typeface="TyponineSans Monospace Regular 4"/>
              </a:rPr>
              <a:t>loop</a:t>
            </a:r>
            <a:r>
              <a:rPr lang="en-US" sz="1400" dirty="0">
                <a:solidFill>
                  <a:srgbClr val="000000"/>
                </a:solidFill>
                <a:latin typeface="TyponineSans Monospace Regular 4"/>
              </a:rPr>
              <a:t>() {</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int</a:t>
            </a:r>
            <a:r>
              <a:rPr lang="en-US" sz="1400" dirty="0">
                <a:solidFill>
                  <a:srgbClr val="000000"/>
                </a:solidFill>
                <a:latin typeface="TyponineSans Monospace Regular 4"/>
              </a:rPr>
              <a:t> i = 2;</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int</a:t>
            </a:r>
            <a:r>
              <a:rPr lang="en-US" sz="1400" dirty="0">
                <a:solidFill>
                  <a:srgbClr val="000000"/>
                </a:solidFill>
                <a:latin typeface="TyponineSans Monospace Regular 4"/>
              </a:rPr>
              <a:t> j = 3;</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int</a:t>
            </a:r>
            <a:r>
              <a:rPr lang="en-US" sz="1400" dirty="0">
                <a:solidFill>
                  <a:srgbClr val="000000"/>
                </a:solidFill>
                <a:latin typeface="TyponineSans Monospace Regular 4"/>
              </a:rPr>
              <a:t> k;</a:t>
            </a:r>
            <a:br>
              <a:rPr lang="en-US" sz="1400" dirty="0">
                <a:solidFill>
                  <a:srgbClr val="000000"/>
                </a:solidFill>
                <a:latin typeface="TyponineSans Monospace Regular 4"/>
              </a:rPr>
            </a:br>
            <a:br>
              <a:rPr lang="en-US" sz="1400" dirty="0">
                <a:solidFill>
                  <a:srgbClr val="000000"/>
                </a:solidFill>
                <a:latin typeface="TyponineSans Monospace Regular 4"/>
              </a:rPr>
            </a:br>
            <a:r>
              <a:rPr lang="en-US" sz="1400" dirty="0">
                <a:solidFill>
                  <a:srgbClr val="000000"/>
                </a:solidFill>
                <a:latin typeface="TyponineSans Monospace Regular 4"/>
              </a:rPr>
              <a:t>  k = myMultiplyFunction(i, j); </a:t>
            </a:r>
            <a:r>
              <a:rPr lang="en-US" sz="1400" i="1" dirty="0">
                <a:solidFill>
                  <a:srgbClr val="7E7E7E"/>
                </a:solidFill>
                <a:latin typeface="TyponineSans Monospace Regular 4"/>
              </a:rPr>
              <a:t>// k now contains 6</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Serial</a:t>
            </a:r>
            <a:r>
              <a:rPr lang="en-US" sz="1400" dirty="0">
                <a:solidFill>
                  <a:srgbClr val="000000"/>
                </a:solidFill>
                <a:latin typeface="TyponineSans Monospace Regular 4"/>
              </a:rPr>
              <a:t>.</a:t>
            </a:r>
            <a:r>
              <a:rPr lang="en-US" sz="1400" dirty="0">
                <a:solidFill>
                  <a:srgbClr val="CC6600"/>
                </a:solidFill>
                <a:latin typeface="TyponineSans Monospace Regular 4"/>
              </a:rPr>
              <a:t>println</a:t>
            </a:r>
            <a:r>
              <a:rPr lang="en-US" sz="1400" dirty="0">
                <a:solidFill>
                  <a:srgbClr val="000000"/>
                </a:solidFill>
                <a:latin typeface="TyponineSans Monospace Regular 4"/>
              </a:rPr>
              <a:t>(k);</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delay</a:t>
            </a:r>
            <a:r>
              <a:rPr lang="en-US" sz="1400" dirty="0">
                <a:solidFill>
                  <a:srgbClr val="000000"/>
                </a:solidFill>
                <a:latin typeface="TyponineSans Monospace Regular 4"/>
              </a:rPr>
              <a:t>(500);</a:t>
            </a:r>
            <a:br>
              <a:rPr lang="en-US" sz="1400" dirty="0">
                <a:solidFill>
                  <a:srgbClr val="000000"/>
                </a:solidFill>
                <a:latin typeface="TyponineSans Monospace Regular 4"/>
              </a:rPr>
            </a:br>
            <a:r>
              <a:rPr lang="en-US" sz="1400" dirty="0">
                <a:solidFill>
                  <a:srgbClr val="000000"/>
                </a:solidFill>
                <a:latin typeface="TyponineSans Monospace Regular 4"/>
              </a:rPr>
              <a:t>}</a:t>
            </a:r>
            <a:br>
              <a:rPr lang="en-US" sz="1400" dirty="0">
                <a:solidFill>
                  <a:srgbClr val="000000"/>
                </a:solidFill>
                <a:latin typeface="TyponineSans Monospace Regular 4"/>
              </a:rPr>
            </a:br>
            <a:br>
              <a:rPr lang="en-US" sz="1400" dirty="0">
                <a:solidFill>
                  <a:srgbClr val="000000"/>
                </a:solidFill>
                <a:latin typeface="TyponineSans Monospace Regular 4"/>
              </a:rPr>
            </a:br>
            <a:r>
              <a:rPr lang="en-US" sz="1400" dirty="0">
                <a:solidFill>
                  <a:srgbClr val="CC6600"/>
                </a:solidFill>
                <a:latin typeface="TyponineSans Monospace Regular 4"/>
              </a:rPr>
              <a:t>int</a:t>
            </a:r>
            <a:r>
              <a:rPr lang="en-US" sz="1400" dirty="0">
                <a:solidFill>
                  <a:srgbClr val="000000"/>
                </a:solidFill>
                <a:latin typeface="TyponineSans Monospace Regular 4"/>
              </a:rPr>
              <a:t> myMultiplyFunction(</a:t>
            </a:r>
            <a:r>
              <a:rPr lang="en-US" sz="1400" dirty="0">
                <a:solidFill>
                  <a:srgbClr val="CC6600"/>
                </a:solidFill>
                <a:latin typeface="TyponineSans Monospace Regular 4"/>
              </a:rPr>
              <a:t>int</a:t>
            </a:r>
            <a:r>
              <a:rPr lang="en-US" sz="1400" dirty="0">
                <a:solidFill>
                  <a:srgbClr val="000000"/>
                </a:solidFill>
                <a:latin typeface="TyponineSans Monospace Regular 4"/>
              </a:rPr>
              <a:t> x, </a:t>
            </a:r>
            <a:r>
              <a:rPr lang="en-US" sz="1400" dirty="0">
                <a:solidFill>
                  <a:srgbClr val="CC6600"/>
                </a:solidFill>
                <a:latin typeface="TyponineSans Monospace Regular 4"/>
              </a:rPr>
              <a:t>int</a:t>
            </a:r>
            <a:r>
              <a:rPr lang="en-US" sz="1400" dirty="0">
                <a:solidFill>
                  <a:srgbClr val="000000"/>
                </a:solidFill>
                <a:latin typeface="TyponineSans Monospace Regular 4"/>
              </a:rPr>
              <a:t> y){</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int</a:t>
            </a:r>
            <a:r>
              <a:rPr lang="en-US" sz="1400" dirty="0">
                <a:solidFill>
                  <a:srgbClr val="000000"/>
                </a:solidFill>
                <a:latin typeface="TyponineSans Monospace Regular 4"/>
              </a:rPr>
              <a:t> result;</a:t>
            </a:r>
            <a:br>
              <a:rPr lang="en-US" sz="1400" dirty="0">
                <a:solidFill>
                  <a:srgbClr val="000000"/>
                </a:solidFill>
                <a:latin typeface="TyponineSans Monospace Regular 4"/>
              </a:rPr>
            </a:br>
            <a:r>
              <a:rPr lang="en-US" sz="1400" dirty="0">
                <a:solidFill>
                  <a:srgbClr val="000000"/>
                </a:solidFill>
                <a:latin typeface="TyponineSans Monospace Regular 4"/>
              </a:rPr>
              <a:t>  result = x * y;</a:t>
            </a:r>
            <a:br>
              <a:rPr lang="en-US" sz="1400" dirty="0">
                <a:solidFill>
                  <a:srgbClr val="000000"/>
                </a:solidFill>
                <a:latin typeface="TyponineSans Monospace Regular 4"/>
              </a:rPr>
            </a:br>
            <a:r>
              <a:rPr lang="en-US" sz="1400" dirty="0">
                <a:solidFill>
                  <a:srgbClr val="000000"/>
                </a:solidFill>
                <a:latin typeface="TyponineSans Monospace Regular 4"/>
              </a:rPr>
              <a:t>  </a:t>
            </a:r>
            <a:r>
              <a:rPr lang="en-US" sz="1400" dirty="0">
                <a:solidFill>
                  <a:srgbClr val="CC6600"/>
                </a:solidFill>
                <a:latin typeface="TyponineSans Monospace Regular 4"/>
              </a:rPr>
              <a:t>return</a:t>
            </a:r>
            <a:r>
              <a:rPr lang="en-US" sz="1400" dirty="0">
                <a:solidFill>
                  <a:srgbClr val="000000"/>
                </a:solidFill>
                <a:latin typeface="TyponineSans Monospace Regular 4"/>
              </a:rPr>
              <a:t> result;</a:t>
            </a:r>
            <a:br>
              <a:rPr lang="en-US" sz="1400" dirty="0">
                <a:solidFill>
                  <a:srgbClr val="000000"/>
                </a:solidFill>
                <a:latin typeface="TyponineSans Monospace Regular 4"/>
              </a:rPr>
            </a:br>
            <a:r>
              <a:rPr lang="en-US" sz="1400" dirty="0">
                <a:solidFill>
                  <a:srgbClr val="000000"/>
                </a:solidFill>
                <a:latin typeface="TyponineSans Monospace Regular 4"/>
              </a:rPr>
              <a:t>}</a:t>
            </a:r>
          </a:p>
          <a:p>
            <a:br>
              <a:rPr lang="en-US" sz="1400" dirty="0"/>
            </a:br>
            <a:endParaRPr lang="en-US" sz="1400" dirty="0"/>
          </a:p>
        </p:txBody>
      </p:sp>
    </p:spTree>
    <p:extLst>
      <p:ext uri="{BB962C8B-B14F-4D97-AF65-F5344CB8AC3E}">
        <p14:creationId xmlns:p14="http://schemas.microsoft.com/office/powerpoint/2010/main" val="1771044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dirty="0"/>
              <a:t>Comments are ignored by the compiler.  They are used to help explain details of the code for the reader.</a:t>
            </a:r>
          </a:p>
          <a:p>
            <a:endParaRPr lang="en-US" dirty="0"/>
          </a:p>
          <a:p>
            <a:r>
              <a:rPr lang="en-US" dirty="0"/>
              <a:t>Multi-line comments</a:t>
            </a:r>
          </a:p>
          <a:p>
            <a:pPr marL="457200" lvl="1" indent="0">
              <a:buNone/>
            </a:pPr>
            <a:r>
              <a:rPr lang="en-US" dirty="0">
                <a:solidFill>
                  <a:srgbClr val="0070C0"/>
                </a:solidFill>
              </a:rPr>
              <a:t>/* </a:t>
            </a:r>
          </a:p>
          <a:p>
            <a:pPr marL="457200" lvl="1" indent="0">
              <a:buNone/>
            </a:pPr>
            <a:r>
              <a:rPr lang="en-US" dirty="0">
                <a:solidFill>
                  <a:srgbClr val="0070C0"/>
                </a:solidFill>
              </a:rPr>
              <a:t>This is a</a:t>
            </a:r>
          </a:p>
          <a:p>
            <a:pPr marL="457200" lvl="1" indent="0">
              <a:buNone/>
            </a:pPr>
            <a:r>
              <a:rPr lang="en-US" dirty="0">
                <a:solidFill>
                  <a:srgbClr val="0070C0"/>
                </a:solidFill>
              </a:rPr>
              <a:t>multi-line</a:t>
            </a:r>
          </a:p>
          <a:p>
            <a:pPr marL="457200" lvl="1" indent="0">
              <a:buNone/>
            </a:pPr>
            <a:r>
              <a:rPr lang="en-US" dirty="0">
                <a:solidFill>
                  <a:srgbClr val="0070C0"/>
                </a:solidFill>
              </a:rPr>
              <a:t>comment </a:t>
            </a:r>
          </a:p>
          <a:p>
            <a:pPr marL="457200" lvl="1" indent="0">
              <a:buNone/>
            </a:pPr>
            <a:r>
              <a:rPr lang="en-US" dirty="0">
                <a:solidFill>
                  <a:srgbClr val="0070C0"/>
                </a:solidFill>
              </a:rPr>
              <a:t>*/</a:t>
            </a:r>
          </a:p>
          <a:p>
            <a:r>
              <a:rPr lang="en-US" dirty="0"/>
              <a:t>Single-line comment</a:t>
            </a:r>
          </a:p>
          <a:p>
            <a:pPr marL="457200" lvl="1" indent="0">
              <a:buNone/>
            </a:pPr>
            <a:r>
              <a:rPr lang="en-US" dirty="0">
                <a:solidFill>
                  <a:srgbClr val="0070C0"/>
                </a:solidFill>
              </a:rPr>
              <a:t>// This is a comment</a:t>
            </a:r>
          </a:p>
          <a:p>
            <a:pPr marL="457200" lvl="1" indent="0">
              <a:buNone/>
            </a:pP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26</a:t>
            </a:fld>
            <a:endParaRPr lang="en-US" dirty="0"/>
          </a:p>
        </p:txBody>
      </p:sp>
      <p:cxnSp>
        <p:nvCxnSpPr>
          <p:cNvPr id="7" name="Straight Arrow Connector 6"/>
          <p:cNvCxnSpPr>
            <a:cxnSpLocks/>
          </p:cNvCxnSpPr>
          <p:nvPr/>
        </p:nvCxnSpPr>
        <p:spPr>
          <a:xfrm>
            <a:off x="3581400" y="2590800"/>
            <a:ext cx="1295402"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3581400" y="4800600"/>
            <a:ext cx="1219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C9A45D9-F407-44A7-80A1-CC849198EA49}"/>
              </a:ext>
            </a:extLst>
          </p:cNvPr>
          <p:cNvPicPr>
            <a:picLocks noChangeAspect="1"/>
          </p:cNvPicPr>
          <p:nvPr/>
        </p:nvPicPr>
        <p:blipFill>
          <a:blip r:embed="rId2"/>
          <a:stretch>
            <a:fillRect/>
          </a:stretch>
        </p:blipFill>
        <p:spPr>
          <a:xfrm>
            <a:off x="4876802" y="1773496"/>
            <a:ext cx="3809998" cy="4627304"/>
          </a:xfrm>
          <a:prstGeom prst="rect">
            <a:avLst/>
          </a:prstGeom>
        </p:spPr>
      </p:pic>
      <p:sp>
        <p:nvSpPr>
          <p:cNvPr id="10" name="TextBox 9">
            <a:extLst>
              <a:ext uri="{FF2B5EF4-FFF2-40B4-BE49-F238E27FC236}">
                <a16:creationId xmlns:a16="http://schemas.microsoft.com/office/drawing/2014/main" id="{649480E5-90C4-4BF9-B0B1-65580C20C158}"/>
              </a:ext>
            </a:extLst>
          </p:cNvPr>
          <p:cNvSpPr txBox="1"/>
          <p:nvPr/>
        </p:nvSpPr>
        <p:spPr>
          <a:xfrm>
            <a:off x="1854429" y="5482880"/>
            <a:ext cx="2539541" cy="646331"/>
          </a:xfrm>
          <a:prstGeom prst="rect">
            <a:avLst/>
          </a:prstGeom>
          <a:noFill/>
        </p:spPr>
        <p:txBody>
          <a:bodyPr wrap="none" rtlCol="0">
            <a:spAutoFit/>
          </a:bodyPr>
          <a:lstStyle/>
          <a:p>
            <a:r>
              <a:rPr lang="en-US" dirty="0">
                <a:solidFill>
                  <a:srgbClr val="FF0000"/>
                </a:solidFill>
              </a:rPr>
              <a:t>Your code should be fully</a:t>
            </a:r>
          </a:p>
          <a:p>
            <a:r>
              <a:rPr lang="en-US" dirty="0">
                <a:solidFill>
                  <a:srgbClr val="FF0000"/>
                </a:solidFill>
              </a:rPr>
              <a:t>commented for EE333.</a:t>
            </a:r>
          </a:p>
        </p:txBody>
      </p:sp>
    </p:spTree>
    <p:extLst>
      <p:ext uri="{BB962C8B-B14F-4D97-AF65-F5344CB8AC3E}">
        <p14:creationId xmlns:p14="http://schemas.microsoft.com/office/powerpoint/2010/main" val="60518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84A2A-2EC6-4ADA-9221-0D206DFAAB27}"/>
              </a:ext>
            </a:extLst>
          </p:cNvPr>
          <p:cNvPicPr>
            <a:picLocks noChangeAspect="1"/>
          </p:cNvPicPr>
          <p:nvPr/>
        </p:nvPicPr>
        <p:blipFill>
          <a:blip r:embed="rId2"/>
          <a:stretch>
            <a:fillRect/>
          </a:stretch>
        </p:blipFill>
        <p:spPr>
          <a:xfrm>
            <a:off x="457199" y="1096600"/>
            <a:ext cx="5939012" cy="4847000"/>
          </a:xfrm>
          <a:prstGeom prst="rect">
            <a:avLst/>
          </a:prstGeom>
        </p:spPr>
      </p:pic>
      <p:sp>
        <p:nvSpPr>
          <p:cNvPr id="2" name="Title 1"/>
          <p:cNvSpPr>
            <a:spLocks noGrp="1"/>
          </p:cNvSpPr>
          <p:nvPr>
            <p:ph type="title"/>
          </p:nvPr>
        </p:nvSpPr>
        <p:spPr/>
        <p:txBody>
          <a:bodyPr/>
          <a:lstStyle/>
          <a:p>
            <a:r>
              <a:rPr lang="en-US" dirty="0"/>
              <a:t>Example Arduino Sketches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27</a:t>
            </a:fld>
            <a:endParaRPr lang="en-US" dirty="0"/>
          </a:p>
        </p:txBody>
      </p:sp>
      <p:sp>
        <p:nvSpPr>
          <p:cNvPr id="7" name="TextBox 6"/>
          <p:cNvSpPr txBox="1"/>
          <p:nvPr/>
        </p:nvSpPr>
        <p:spPr>
          <a:xfrm>
            <a:off x="6553200" y="1834881"/>
            <a:ext cx="2185278" cy="1200329"/>
          </a:xfrm>
          <a:prstGeom prst="rect">
            <a:avLst/>
          </a:prstGeom>
          <a:noFill/>
        </p:spPr>
        <p:txBody>
          <a:bodyPr wrap="none" rtlCol="0">
            <a:spAutoFit/>
          </a:bodyPr>
          <a:lstStyle/>
          <a:p>
            <a:r>
              <a:rPr lang="en-US" dirty="0">
                <a:solidFill>
                  <a:srgbClr val="FF0000"/>
                </a:solidFill>
              </a:rPr>
              <a:t>There is a huge</a:t>
            </a:r>
          </a:p>
          <a:p>
            <a:r>
              <a:rPr lang="en-US" dirty="0">
                <a:solidFill>
                  <a:srgbClr val="FF0000"/>
                </a:solidFill>
              </a:rPr>
              <a:t>collection of example</a:t>
            </a:r>
          </a:p>
          <a:p>
            <a:r>
              <a:rPr lang="en-US" dirty="0">
                <a:solidFill>
                  <a:srgbClr val="FF0000"/>
                </a:solidFill>
              </a:rPr>
              <a:t>sketches available</a:t>
            </a:r>
          </a:p>
          <a:p>
            <a:r>
              <a:rPr lang="en-US" dirty="0">
                <a:solidFill>
                  <a:srgbClr val="FF0000"/>
                </a:solidFill>
              </a:rPr>
              <a:t>for reference.</a:t>
            </a:r>
          </a:p>
        </p:txBody>
      </p:sp>
      <p:cxnSp>
        <p:nvCxnSpPr>
          <p:cNvPr id="9" name="Straight Arrow Connector 8"/>
          <p:cNvCxnSpPr>
            <a:cxnSpLocks/>
            <a:stCxn id="7" idx="1"/>
          </p:cNvCxnSpPr>
          <p:nvPr/>
        </p:nvCxnSpPr>
        <p:spPr>
          <a:xfrm flipH="1">
            <a:off x="4343400" y="2435046"/>
            <a:ext cx="2209800" cy="7464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13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sketch</a:t>
            </a:r>
          </a:p>
        </p:txBody>
      </p:sp>
      <p:sp>
        <p:nvSpPr>
          <p:cNvPr id="3" name="Content Placeholder 2"/>
          <p:cNvSpPr>
            <a:spLocks noGrp="1"/>
          </p:cNvSpPr>
          <p:nvPr>
            <p:ph idx="1"/>
          </p:nvPr>
        </p:nvSpPr>
        <p:spPr/>
        <p:txBody>
          <a:bodyPr/>
          <a:lstStyle/>
          <a:p>
            <a:r>
              <a:rPr lang="en-US" dirty="0"/>
              <a:t>pinMode()</a:t>
            </a:r>
          </a:p>
          <a:p>
            <a:endParaRPr lang="en-US" dirty="0"/>
          </a:p>
          <a:p>
            <a:r>
              <a:rPr lang="en-US" dirty="0"/>
              <a:t>digitalWrite()</a:t>
            </a:r>
          </a:p>
          <a:p>
            <a:endParaRPr lang="en-US" dirty="0"/>
          </a:p>
          <a:p>
            <a:r>
              <a:rPr lang="en-US" dirty="0"/>
              <a:t>delay()</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28</a:t>
            </a:fld>
            <a:endParaRPr lang="en-US" dirty="0"/>
          </a:p>
        </p:txBody>
      </p:sp>
      <p:pic>
        <p:nvPicPr>
          <p:cNvPr id="6" name="Picture 5">
            <a:extLst>
              <a:ext uri="{FF2B5EF4-FFF2-40B4-BE49-F238E27FC236}">
                <a16:creationId xmlns:a16="http://schemas.microsoft.com/office/drawing/2014/main" id="{6685F520-AAD1-4D53-BC67-C2DD593146C6}"/>
              </a:ext>
            </a:extLst>
          </p:cNvPr>
          <p:cNvPicPr>
            <a:picLocks noChangeAspect="1"/>
          </p:cNvPicPr>
          <p:nvPr/>
        </p:nvPicPr>
        <p:blipFill>
          <a:blip r:embed="rId2"/>
          <a:stretch>
            <a:fillRect/>
          </a:stretch>
        </p:blipFill>
        <p:spPr>
          <a:xfrm>
            <a:off x="4114800" y="1008888"/>
            <a:ext cx="4783918" cy="5393334"/>
          </a:xfrm>
          <a:prstGeom prst="rect">
            <a:avLst/>
          </a:prstGeom>
        </p:spPr>
      </p:pic>
    </p:spTree>
    <p:extLst>
      <p:ext uri="{BB962C8B-B14F-4D97-AF65-F5344CB8AC3E}">
        <p14:creationId xmlns:p14="http://schemas.microsoft.com/office/powerpoint/2010/main" val="106983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pinMode() function</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solidFill>
                  <a:srgbClr val="E67E22"/>
                </a:solidFill>
                <a:latin typeface="TyponineSans Regular 18"/>
              </a:rPr>
              <a:t>Description</a:t>
            </a:r>
          </a:p>
          <a:p>
            <a:pPr marL="0" indent="0">
              <a:buNone/>
            </a:pPr>
            <a:r>
              <a:rPr lang="en-US" dirty="0">
                <a:solidFill>
                  <a:srgbClr val="4F4E4E"/>
                </a:solidFill>
                <a:latin typeface="TyponineSans Regular 18"/>
              </a:rPr>
              <a:t>Configures the specified pin to behave either as an input or an output. See the description of </a:t>
            </a:r>
            <a:r>
              <a:rPr lang="en-US" dirty="0">
                <a:solidFill>
                  <a:srgbClr val="00979C"/>
                </a:solidFill>
                <a:latin typeface="TyponineSans Regular 18"/>
              </a:rPr>
              <a:t>digital pins</a:t>
            </a:r>
            <a:r>
              <a:rPr lang="en-US" dirty="0">
                <a:solidFill>
                  <a:srgbClr val="4F4E4E"/>
                </a:solidFill>
                <a:latin typeface="TyponineSans Regular 18"/>
              </a:rPr>
              <a:t> for details on the functionality of the pins.</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As of Arduino 1.0.1, it is possible to enable the internal pullup resistors with the mode INPUT_PULLUP. Additionally, the INPUT mode explicitly disables the internal pullups.</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Syntax</a:t>
            </a:r>
          </a:p>
          <a:p>
            <a:pPr marL="0" indent="0">
              <a:buNone/>
            </a:pPr>
            <a:r>
              <a:rPr lang="en-US" dirty="0">
                <a:solidFill>
                  <a:srgbClr val="4F4E4E"/>
                </a:solidFill>
                <a:latin typeface="TyponineSans Regular 18"/>
              </a:rPr>
              <a:t>pinMode(pin, mode)</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Parameters</a:t>
            </a:r>
          </a:p>
          <a:p>
            <a:pPr marL="0" indent="0">
              <a:buNone/>
            </a:pPr>
            <a:r>
              <a:rPr lang="en-US" dirty="0">
                <a:solidFill>
                  <a:srgbClr val="4F4E4E"/>
                </a:solidFill>
                <a:latin typeface="TyponineSans Regular 18"/>
              </a:rPr>
              <a:t>pin: the number of the pin whose mode you wish to set</a:t>
            </a:r>
          </a:p>
          <a:p>
            <a:pPr marL="0" indent="0">
              <a:buNone/>
            </a:pPr>
            <a:r>
              <a:rPr lang="en-US" dirty="0">
                <a:solidFill>
                  <a:srgbClr val="4F4E4E"/>
                </a:solidFill>
                <a:latin typeface="TyponineSans Regular 18"/>
              </a:rPr>
              <a:t>mode: </a:t>
            </a:r>
            <a:r>
              <a:rPr lang="en-US" dirty="0">
                <a:solidFill>
                  <a:srgbClr val="00979C"/>
                </a:solidFill>
                <a:latin typeface="TyponineSans Regular 18"/>
              </a:rPr>
              <a:t>INPUT</a:t>
            </a:r>
            <a:r>
              <a:rPr lang="en-US" dirty="0">
                <a:solidFill>
                  <a:srgbClr val="4F4E4E"/>
                </a:solidFill>
                <a:latin typeface="TyponineSans Regular 18"/>
              </a:rPr>
              <a:t>, </a:t>
            </a:r>
            <a:r>
              <a:rPr lang="en-US" dirty="0">
                <a:solidFill>
                  <a:srgbClr val="00979C"/>
                </a:solidFill>
                <a:latin typeface="TyponineSans Regular 18"/>
              </a:rPr>
              <a:t>OUTPUT</a:t>
            </a:r>
            <a:r>
              <a:rPr lang="en-US" dirty="0">
                <a:solidFill>
                  <a:srgbClr val="4F4E4E"/>
                </a:solidFill>
                <a:latin typeface="TyponineSans Regular 18"/>
              </a:rPr>
              <a:t>, or </a:t>
            </a:r>
            <a:r>
              <a:rPr lang="en-US" dirty="0">
                <a:solidFill>
                  <a:srgbClr val="00979C"/>
                </a:solidFill>
                <a:latin typeface="TyponineSans Regular 18"/>
              </a:rPr>
              <a:t>INPUT_PULLUP</a:t>
            </a:r>
            <a:r>
              <a:rPr lang="en-US" dirty="0">
                <a:solidFill>
                  <a:srgbClr val="4F4E4E"/>
                </a:solidFill>
                <a:latin typeface="TyponineSans Regular 18"/>
              </a:rPr>
              <a:t>. (see the </a:t>
            </a:r>
            <a:r>
              <a:rPr lang="en-US" dirty="0">
                <a:solidFill>
                  <a:srgbClr val="00979C"/>
                </a:solidFill>
                <a:latin typeface="TyponineSans Regular 18"/>
              </a:rPr>
              <a:t>digital pins</a:t>
            </a:r>
            <a:r>
              <a:rPr lang="en-US" dirty="0">
                <a:solidFill>
                  <a:srgbClr val="4F4E4E"/>
                </a:solidFill>
                <a:latin typeface="TyponineSans Regular 18"/>
              </a:rPr>
              <a:t> page for a more complete description of the functionality.)</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Returns</a:t>
            </a:r>
          </a:p>
          <a:p>
            <a:pPr marL="0" indent="0">
              <a:buNone/>
            </a:pPr>
            <a:r>
              <a:rPr lang="en-US" dirty="0">
                <a:solidFill>
                  <a:srgbClr val="4F4E4E"/>
                </a:solidFill>
                <a:latin typeface="TyponineSans Regular 18"/>
              </a:rPr>
              <a:t>None</a:t>
            </a:r>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29</a:t>
            </a:fld>
            <a:endParaRPr lang="en-US" dirty="0"/>
          </a:p>
        </p:txBody>
      </p:sp>
    </p:spTree>
    <p:extLst>
      <p:ext uri="{BB962C8B-B14F-4D97-AF65-F5344CB8AC3E}">
        <p14:creationId xmlns:p14="http://schemas.microsoft.com/office/powerpoint/2010/main" val="231535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rmAutofit lnSpcReduction="10000"/>
          </a:bodyPr>
          <a:lstStyle/>
          <a:p>
            <a:r>
              <a:rPr lang="en-US" dirty="0"/>
              <a:t>Arduino Integrated Development Environment (IDE)</a:t>
            </a:r>
          </a:p>
          <a:p>
            <a:pPr lvl="1"/>
            <a:r>
              <a:rPr lang="en-US" dirty="0"/>
              <a:t>Compiling and downloading code </a:t>
            </a:r>
          </a:p>
          <a:p>
            <a:r>
              <a:rPr lang="en-US" dirty="0"/>
              <a:t>Programming in Arduino "C"</a:t>
            </a:r>
          </a:p>
          <a:p>
            <a:pPr lvl="1"/>
            <a:r>
              <a:rPr lang="en-US" dirty="0"/>
              <a:t>Data Types and Variables</a:t>
            </a:r>
          </a:p>
          <a:p>
            <a:pPr lvl="1"/>
            <a:r>
              <a:rPr lang="en-US" dirty="0"/>
              <a:t>setup() and loop()</a:t>
            </a:r>
          </a:p>
          <a:p>
            <a:pPr lvl="1"/>
            <a:r>
              <a:rPr lang="en-US" dirty="0"/>
              <a:t>Programming Structures (conditional statements, loops, functions)</a:t>
            </a:r>
          </a:p>
          <a:p>
            <a:pPr lvl="1"/>
            <a:r>
              <a:rPr lang="en-US" dirty="0"/>
              <a:t>Operators</a:t>
            </a:r>
          </a:p>
          <a:p>
            <a:r>
              <a:rPr lang="en-US" dirty="0"/>
              <a:t>Arduino Libraries</a:t>
            </a:r>
          </a:p>
          <a:p>
            <a:pPr lvl="1"/>
            <a:r>
              <a:rPr lang="en-US" dirty="0"/>
              <a:t>Including Libraries</a:t>
            </a:r>
          </a:p>
          <a:p>
            <a:pPr lvl="1"/>
            <a:r>
              <a:rPr lang="en-US" dirty="0"/>
              <a:t>Example “Sketches”</a:t>
            </a:r>
          </a:p>
          <a:p>
            <a:r>
              <a:rPr lang="en-US" dirty="0"/>
              <a:t>Optiboot Bootloader</a:t>
            </a:r>
          </a:p>
          <a:p>
            <a:r>
              <a:rPr lang="en-US" dirty="0"/>
              <a:t>WinAVR Tools</a:t>
            </a:r>
          </a:p>
          <a:p>
            <a:pPr lvl="1"/>
            <a:r>
              <a:rPr lang="en-US" dirty="0"/>
              <a:t>avr-gcc, advdude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digitalWrite() function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E67E22"/>
                </a:solidFill>
                <a:latin typeface="TyponineSans Regular 18"/>
              </a:rPr>
              <a:t>Description</a:t>
            </a:r>
          </a:p>
          <a:p>
            <a:pPr marL="0" indent="0">
              <a:buNone/>
            </a:pPr>
            <a:r>
              <a:rPr lang="en-US" dirty="0">
                <a:solidFill>
                  <a:srgbClr val="4F4E4E"/>
                </a:solidFill>
                <a:latin typeface="TyponineSans Regular 18"/>
              </a:rPr>
              <a:t>Write a </a:t>
            </a:r>
            <a:r>
              <a:rPr lang="en-US" dirty="0">
                <a:solidFill>
                  <a:srgbClr val="00979C"/>
                </a:solidFill>
                <a:latin typeface="TyponineSans Regular 18"/>
              </a:rPr>
              <a:t>HIGH</a:t>
            </a:r>
            <a:r>
              <a:rPr lang="en-US" dirty="0">
                <a:solidFill>
                  <a:srgbClr val="4F4E4E"/>
                </a:solidFill>
                <a:latin typeface="TyponineSans Regular 18"/>
              </a:rPr>
              <a:t> or a </a:t>
            </a:r>
            <a:r>
              <a:rPr lang="en-US" dirty="0">
                <a:solidFill>
                  <a:srgbClr val="00979C"/>
                </a:solidFill>
                <a:latin typeface="TyponineSans Regular 18"/>
              </a:rPr>
              <a:t>LOW</a:t>
            </a:r>
            <a:r>
              <a:rPr lang="en-US" dirty="0">
                <a:solidFill>
                  <a:srgbClr val="4F4E4E"/>
                </a:solidFill>
                <a:latin typeface="TyponineSans Regular 18"/>
              </a:rPr>
              <a:t> value to a digital pin.</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If the pin has been configured as an OUTPUT with </a:t>
            </a:r>
            <a:r>
              <a:rPr lang="en-US" dirty="0">
                <a:solidFill>
                  <a:srgbClr val="00979C"/>
                </a:solidFill>
                <a:latin typeface="TyponineSans Regular 18"/>
              </a:rPr>
              <a:t>pinMode</a:t>
            </a:r>
            <a:r>
              <a:rPr lang="en-US" dirty="0">
                <a:solidFill>
                  <a:srgbClr val="4F4E4E"/>
                </a:solidFill>
                <a:latin typeface="TyponineSans Regular 18"/>
              </a:rPr>
              <a:t>(), its voltage will be set to the corresponding value: 5V (or 3.3V on 3.3V boards) for HIGH, 0V (ground) for LOW.</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If the pin is configured as an INPUT, digitalWrite() will enable (HIGH) or disable (LOW) the internal pullup on the input pin. It is recommended to set the </a:t>
            </a:r>
            <a:r>
              <a:rPr lang="en-US" dirty="0">
                <a:solidFill>
                  <a:srgbClr val="00979C"/>
                </a:solidFill>
                <a:latin typeface="TyponineSans Regular 18"/>
              </a:rPr>
              <a:t>pinMode</a:t>
            </a:r>
            <a:r>
              <a:rPr lang="en-US" dirty="0">
                <a:solidFill>
                  <a:srgbClr val="4F4E4E"/>
                </a:solidFill>
                <a:latin typeface="TyponineSans Regular 18"/>
              </a:rPr>
              <a:t>() to </a:t>
            </a:r>
            <a:r>
              <a:rPr lang="en-US" dirty="0">
                <a:solidFill>
                  <a:srgbClr val="00979C"/>
                </a:solidFill>
                <a:latin typeface="TyponineSans Regular 18"/>
              </a:rPr>
              <a:t>INPUT_PULLUP</a:t>
            </a:r>
            <a:r>
              <a:rPr lang="en-US" dirty="0">
                <a:solidFill>
                  <a:srgbClr val="4F4E4E"/>
                </a:solidFill>
                <a:latin typeface="TyponineSans Regular 18"/>
              </a:rPr>
              <a:t> to enable the internal pull-up resistor. See the </a:t>
            </a:r>
            <a:r>
              <a:rPr lang="en-US" dirty="0">
                <a:solidFill>
                  <a:srgbClr val="00979C"/>
                </a:solidFill>
                <a:latin typeface="TyponineSans Regular 18"/>
              </a:rPr>
              <a:t>digital pins tutorial</a:t>
            </a:r>
            <a:r>
              <a:rPr lang="en-US" dirty="0">
                <a:solidFill>
                  <a:srgbClr val="4F4E4E"/>
                </a:solidFill>
                <a:latin typeface="TyponineSans Regular 18"/>
              </a:rPr>
              <a:t> for more information.</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NOTE: If you do not set the pinMode() to OUTPUT, and connect an LED to a pin, when calling digitalWrite(HIGH), the LED may appear dim. Without explicitly setting pinMode(), digitalWrite() will have enabled the internal pull-up resistor, which acts like a large current-limiting resistor.</a:t>
            </a: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Syntax</a:t>
            </a:r>
          </a:p>
          <a:p>
            <a:pPr marL="0" indent="0">
              <a:buNone/>
            </a:pPr>
            <a:r>
              <a:rPr lang="en-US" dirty="0">
                <a:solidFill>
                  <a:srgbClr val="4F4E4E"/>
                </a:solidFill>
                <a:latin typeface="TyponineSans Regular 18"/>
              </a:rPr>
              <a:t>digitalWrite(pin, value)</a:t>
            </a: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Parameters</a:t>
            </a:r>
          </a:p>
          <a:p>
            <a:pPr marL="0" indent="0">
              <a:buNone/>
            </a:pPr>
            <a:r>
              <a:rPr lang="en-US" dirty="0">
                <a:solidFill>
                  <a:srgbClr val="4F4E4E"/>
                </a:solidFill>
                <a:latin typeface="TyponineSans Regular 18"/>
              </a:rPr>
              <a:t>pin: the pin number</a:t>
            </a:r>
          </a:p>
          <a:p>
            <a:pPr marL="0" indent="0">
              <a:buNone/>
            </a:pPr>
            <a:r>
              <a:rPr lang="en-US" dirty="0">
                <a:solidFill>
                  <a:srgbClr val="4F4E4E"/>
                </a:solidFill>
                <a:latin typeface="TyponineSans Regular 18"/>
              </a:rPr>
              <a:t>value: </a:t>
            </a:r>
            <a:r>
              <a:rPr lang="en-US" dirty="0">
                <a:solidFill>
                  <a:srgbClr val="00979C"/>
                </a:solidFill>
                <a:latin typeface="TyponineSans Regular 18"/>
              </a:rPr>
              <a:t>HIGH</a:t>
            </a:r>
            <a:r>
              <a:rPr lang="en-US" dirty="0">
                <a:solidFill>
                  <a:srgbClr val="4F4E4E"/>
                </a:solidFill>
                <a:latin typeface="TyponineSans Regular 18"/>
              </a:rPr>
              <a:t> or </a:t>
            </a:r>
            <a:r>
              <a:rPr lang="en-US" dirty="0">
                <a:solidFill>
                  <a:srgbClr val="00979C"/>
                </a:solidFill>
                <a:latin typeface="TyponineSans Regular 18"/>
              </a:rPr>
              <a:t>LOW</a:t>
            </a:r>
            <a:endParaRPr lang="en-US" dirty="0">
              <a:solidFill>
                <a:srgbClr val="4F4E4E"/>
              </a:solidFill>
              <a:latin typeface="TyponineSans Regular 18"/>
            </a:endParaRP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Returns</a:t>
            </a:r>
          </a:p>
          <a:p>
            <a:pPr marL="0" indent="0">
              <a:buNone/>
            </a:pPr>
            <a:r>
              <a:rPr lang="en-US" dirty="0">
                <a:solidFill>
                  <a:srgbClr val="4F4E4E"/>
                </a:solidFill>
                <a:latin typeface="TyponineSans Regular 18"/>
              </a:rPr>
              <a:t>none</a:t>
            </a:r>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30</a:t>
            </a:fld>
            <a:endParaRPr lang="en-US" dirty="0"/>
          </a:p>
        </p:txBody>
      </p:sp>
    </p:spTree>
    <p:extLst>
      <p:ext uri="{BB962C8B-B14F-4D97-AF65-F5344CB8AC3E}">
        <p14:creationId xmlns:p14="http://schemas.microsoft.com/office/powerpoint/2010/main" val="721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function</a:t>
            </a:r>
          </a:p>
        </p:txBody>
      </p:sp>
      <p:sp>
        <p:nvSpPr>
          <p:cNvPr id="3" name="Content Placeholder 2"/>
          <p:cNvSpPr>
            <a:spLocks noGrp="1"/>
          </p:cNvSpPr>
          <p:nvPr>
            <p:ph idx="1"/>
          </p:nvPr>
        </p:nvSpPr>
        <p:spPr/>
        <p:txBody>
          <a:bodyPr>
            <a:normAutofit/>
          </a:bodyPr>
          <a:lstStyle/>
          <a:p>
            <a:pPr marL="0" indent="0">
              <a:buNone/>
            </a:pPr>
            <a:r>
              <a:rPr lang="en-US" sz="2000" dirty="0">
                <a:solidFill>
                  <a:srgbClr val="E67E22"/>
                </a:solidFill>
                <a:latin typeface="TyponineSans Regular 18"/>
              </a:rPr>
              <a:t>Description</a:t>
            </a:r>
          </a:p>
          <a:p>
            <a:pPr marL="0" indent="0">
              <a:buNone/>
            </a:pPr>
            <a:r>
              <a:rPr lang="en-US" sz="2000" dirty="0">
                <a:solidFill>
                  <a:srgbClr val="4F4E4E"/>
                </a:solidFill>
                <a:latin typeface="TyponineSans Regular 18"/>
              </a:rPr>
              <a:t>Pauses the program for the amount of time (in miliseconds) specified as parameter.</a:t>
            </a:r>
          </a:p>
          <a:p>
            <a:pPr marL="0" indent="0">
              <a:buNone/>
            </a:pPr>
            <a:endParaRPr lang="en-US" sz="2000" dirty="0">
              <a:solidFill>
                <a:srgbClr val="4F4E4E"/>
              </a:solidFill>
              <a:latin typeface="TyponineSans Regular 18"/>
            </a:endParaRPr>
          </a:p>
          <a:p>
            <a:pPr marL="0" indent="0">
              <a:buNone/>
            </a:pPr>
            <a:r>
              <a:rPr lang="en-US" sz="2000" dirty="0">
                <a:solidFill>
                  <a:srgbClr val="E67E22"/>
                </a:solidFill>
                <a:latin typeface="TyponineSans Regular 18"/>
              </a:rPr>
              <a:t>Syntax</a:t>
            </a:r>
          </a:p>
          <a:p>
            <a:pPr marL="0" indent="0">
              <a:buNone/>
            </a:pPr>
            <a:r>
              <a:rPr lang="en-US" sz="2000" dirty="0">
                <a:solidFill>
                  <a:srgbClr val="4F4E4E"/>
                </a:solidFill>
                <a:latin typeface="TyponineSans Regular 18"/>
              </a:rPr>
              <a:t>delay(ms)</a:t>
            </a:r>
          </a:p>
          <a:p>
            <a:pPr marL="0" indent="0">
              <a:buNone/>
            </a:pPr>
            <a:endParaRPr lang="en-US" sz="2000" dirty="0">
              <a:solidFill>
                <a:srgbClr val="4F4E4E"/>
              </a:solidFill>
              <a:latin typeface="TyponineSans Regular 18"/>
            </a:endParaRPr>
          </a:p>
          <a:p>
            <a:pPr marL="0" indent="0">
              <a:buNone/>
            </a:pPr>
            <a:r>
              <a:rPr lang="en-US" sz="2000" dirty="0">
                <a:solidFill>
                  <a:srgbClr val="E67E22"/>
                </a:solidFill>
                <a:latin typeface="TyponineSans Regular 18"/>
              </a:rPr>
              <a:t>Parameters</a:t>
            </a:r>
          </a:p>
          <a:p>
            <a:pPr marL="0" indent="0">
              <a:buNone/>
            </a:pPr>
            <a:r>
              <a:rPr lang="en-US" sz="2000" dirty="0">
                <a:solidFill>
                  <a:srgbClr val="4F4E4E"/>
                </a:solidFill>
                <a:latin typeface="TyponineSans Regular 18"/>
              </a:rPr>
              <a:t>ms: the number of milliseconds to pause (</a:t>
            </a:r>
            <a:r>
              <a:rPr lang="en-US" sz="2000" i="1" dirty="0">
                <a:solidFill>
                  <a:srgbClr val="4F4E4E"/>
                </a:solidFill>
                <a:latin typeface="TyponineSans Regular 18"/>
              </a:rPr>
              <a:t>unsigned long</a:t>
            </a:r>
            <a:r>
              <a:rPr lang="en-US" sz="2000" dirty="0">
                <a:solidFill>
                  <a:srgbClr val="4F4E4E"/>
                </a:solidFill>
                <a:latin typeface="TyponineSans Regular 18"/>
              </a:rPr>
              <a:t>)</a:t>
            </a:r>
          </a:p>
          <a:p>
            <a:pPr marL="0" indent="0">
              <a:buNone/>
            </a:pPr>
            <a:endParaRPr lang="en-US" sz="2000" dirty="0">
              <a:solidFill>
                <a:srgbClr val="4F4E4E"/>
              </a:solidFill>
              <a:latin typeface="TyponineSans Regular 18"/>
            </a:endParaRPr>
          </a:p>
          <a:p>
            <a:pPr marL="0" indent="0">
              <a:buNone/>
            </a:pPr>
            <a:r>
              <a:rPr lang="en-US" sz="2000" dirty="0">
                <a:solidFill>
                  <a:srgbClr val="E67E22"/>
                </a:solidFill>
                <a:latin typeface="TyponineSans Regular 18"/>
              </a:rPr>
              <a:t>Returns</a:t>
            </a:r>
          </a:p>
          <a:p>
            <a:pPr marL="0" indent="0">
              <a:buNone/>
            </a:pPr>
            <a:r>
              <a:rPr lang="en-US" sz="2000" dirty="0">
                <a:solidFill>
                  <a:srgbClr val="4F4E4E"/>
                </a:solidFill>
                <a:latin typeface="TyponineSans Regular 18"/>
              </a:rPr>
              <a:t>nothing</a:t>
            </a:r>
          </a:p>
          <a:p>
            <a:pPr marL="0" indent="0">
              <a:buNone/>
            </a:pPr>
            <a:endParaRPr lang="en-US" sz="20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31</a:t>
            </a:fld>
            <a:endParaRPr lang="en-US" dirty="0"/>
          </a:p>
        </p:txBody>
      </p:sp>
    </p:spTree>
    <p:extLst>
      <p:ext uri="{BB962C8B-B14F-4D97-AF65-F5344CB8AC3E}">
        <p14:creationId xmlns:p14="http://schemas.microsoft.com/office/powerpoint/2010/main" val="291375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Bootloader</a:t>
            </a:r>
          </a:p>
        </p:txBody>
      </p:sp>
      <p:sp>
        <p:nvSpPr>
          <p:cNvPr id="3" name="Content Placeholder 2"/>
          <p:cNvSpPr>
            <a:spLocks noGrp="1"/>
          </p:cNvSpPr>
          <p:nvPr>
            <p:ph idx="1"/>
          </p:nvPr>
        </p:nvSpPr>
        <p:spPr/>
        <p:txBody>
          <a:bodyPr>
            <a:normAutofit/>
          </a:bodyPr>
          <a:lstStyle/>
          <a:p>
            <a:r>
              <a:rPr lang="en-US" dirty="0"/>
              <a:t>Microcontrollers are usually programmed through a programmer unless you have a piece of firmware in your microcontroller that allows installing new firmware using an external programmer. This is called a </a:t>
            </a:r>
            <a:r>
              <a:rPr lang="en-US" dirty="0">
                <a:solidFill>
                  <a:srgbClr val="FF0000"/>
                </a:solidFill>
              </a:rPr>
              <a:t>bootloader</a:t>
            </a:r>
            <a:r>
              <a:rPr lang="en-US" dirty="0"/>
              <a:t>.</a:t>
            </a:r>
          </a:p>
          <a:p>
            <a:r>
              <a:rPr lang="en-US" dirty="0"/>
              <a:t>Optiboot is installed on Arduinos when purchased.</a:t>
            </a:r>
          </a:p>
          <a:p>
            <a:r>
              <a:rPr lang="en-US" dirty="0"/>
              <a:t>This allows you to load programs over USB rather than an Atmel external programmer.</a:t>
            </a:r>
          </a:p>
          <a:p>
            <a:endParaRPr lang="en-US" dirty="0"/>
          </a:p>
          <a:p>
            <a:r>
              <a:rPr lang="en-US" dirty="0"/>
              <a:t>The bootloader is executed when power is applied or reset is asserted.</a:t>
            </a:r>
          </a:p>
          <a:p>
            <a:r>
              <a:rPr lang="en-US" dirty="0"/>
              <a:t>It provides basic serial communication with the microcontroller and that ability to read/write flash memory.</a:t>
            </a:r>
          </a:p>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32</a:t>
            </a:fld>
            <a:endParaRPr lang="en-US" dirty="0"/>
          </a:p>
        </p:txBody>
      </p:sp>
    </p:spTree>
    <p:extLst>
      <p:ext uri="{BB962C8B-B14F-4D97-AF65-F5344CB8AC3E}">
        <p14:creationId xmlns:p14="http://schemas.microsoft.com/office/powerpoint/2010/main" val="356453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Optiboot</a:t>
            </a:r>
          </a:p>
        </p:txBody>
      </p:sp>
      <p:sp>
        <p:nvSpPr>
          <p:cNvPr id="3" name="Content Placeholder 2"/>
          <p:cNvSpPr>
            <a:spLocks noGrp="1"/>
          </p:cNvSpPr>
          <p:nvPr>
            <p:ph idx="1"/>
          </p:nvPr>
        </p:nvSpPr>
        <p:spPr/>
        <p:txBody>
          <a:bodyPr>
            <a:normAutofit fontScale="92500"/>
          </a:bodyPr>
          <a:lstStyle/>
          <a:p>
            <a:r>
              <a:rPr lang="en-US" dirty="0"/>
              <a:t>Optiboot is an easy to install upgrade to the Arduino bootloader within Arduino boards. It provides the following features:</a:t>
            </a:r>
          </a:p>
          <a:p>
            <a:pPr lvl="1"/>
            <a:r>
              <a:rPr lang="en-US" dirty="0"/>
              <a:t>Allows larger sketches. Optiboot is a quarter of the size of the default bootloader, freeing 1.5k of extra space.</a:t>
            </a:r>
          </a:p>
          <a:p>
            <a:pPr lvl="1"/>
            <a:r>
              <a:rPr lang="en-US" dirty="0"/>
              <a:t>Makes your sketches upload faster. Optiboot operates at higher baud rates and has streamlined programming.</a:t>
            </a:r>
          </a:p>
          <a:p>
            <a:pPr lvl="1"/>
            <a:r>
              <a:rPr lang="en-US" dirty="0"/>
              <a:t>Adaboot performance improvements. Optiboot runs your sketches sooner, with no watchdog issues.</a:t>
            </a:r>
          </a:p>
          <a:p>
            <a:pPr lvl="1"/>
            <a:r>
              <a:rPr lang="en-US" dirty="0"/>
              <a:t>Compatible with 168 and 328 Arduinos including Lilypad, Pro, Nano</a:t>
            </a:r>
          </a:p>
          <a:p>
            <a:pPr lvl="1"/>
            <a:r>
              <a:rPr lang="en-US" dirty="0"/>
              <a:t>Believed to work with ATmega1280 ("Mega"), ATmega644 ("Sanguino"), and ATmega1284.</a:t>
            </a:r>
          </a:p>
          <a:p>
            <a:r>
              <a:rPr lang="en-US" dirty="0"/>
              <a:t>Optiboot is now installed by default on the Arduino Uno. It can be installed on all older mega8, 168 or 328 based Arduinos.</a:t>
            </a:r>
          </a:p>
          <a:p>
            <a:r>
              <a:rPr lang="en-US" dirty="0"/>
              <a:t>otpiboot_atmega328.hex is 1467 bytes.</a:t>
            </a:r>
          </a:p>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33</a:t>
            </a:fld>
            <a:endParaRPr lang="en-US" dirty="0"/>
          </a:p>
        </p:txBody>
      </p:sp>
    </p:spTree>
    <p:extLst>
      <p:ext uri="{BB962C8B-B14F-4D97-AF65-F5344CB8AC3E}">
        <p14:creationId xmlns:p14="http://schemas.microsoft.com/office/powerpoint/2010/main" val="1240474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Optiboot Basic Operation</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On reset, Optiboot starts and reads the reset reason from MCUSR. For any cause other than "external reset", the application is started immediately. Otherwise, optiboot attempts to download new application software:</a:t>
            </a:r>
          </a:p>
          <a:p>
            <a:pPr marL="457200" indent="-457200">
              <a:buFont typeface="+mj-lt"/>
              <a:buAutoNum type="arabicPeriod"/>
            </a:pPr>
            <a:r>
              <a:rPr lang="en-US" dirty="0"/>
              <a:t>The "start LED" is flashed to indicate that optiboot is running. (which pin is used, and how many times it flashes, is configurable.)</a:t>
            </a:r>
          </a:p>
          <a:p>
            <a:pPr marL="457200" indent="-457200">
              <a:buFont typeface="+mj-lt"/>
              <a:buAutoNum type="arabicPeriod"/>
            </a:pPr>
            <a:r>
              <a:rPr lang="en-US" dirty="0"/>
              <a:t>The (configurable) UART is configured and the WDT is enabled with a 1s timeout.</a:t>
            </a:r>
          </a:p>
          <a:p>
            <a:pPr marL="457200" indent="-457200">
              <a:buFont typeface="+mj-lt"/>
              <a:buAutoNum type="arabicPeriod"/>
            </a:pPr>
            <a:r>
              <a:rPr lang="en-US" dirty="0"/>
              <a:t>Optiboot attempts to read commands from the (configurable) serial port. Valid characters will cause the WDT to be reset, and the application flash area to be programmed.</a:t>
            </a:r>
          </a:p>
          <a:p>
            <a:pPr marL="457200" indent="-457200">
              <a:buFont typeface="+mj-lt"/>
              <a:buAutoNum type="arabicPeriod"/>
            </a:pPr>
            <a:r>
              <a:rPr lang="en-US" dirty="0"/>
              <a:t>With no valid UART traffic, or after programming, the WDT is allowed to expire, causing the chip to reset.</a:t>
            </a:r>
          </a:p>
          <a:p>
            <a:pPr marL="457200" indent="-457200">
              <a:buFont typeface="+mj-lt"/>
              <a:buAutoNum type="arabicPeriod"/>
            </a:pPr>
            <a:r>
              <a:rPr lang="en-US" dirty="0"/>
              <a:t>Since the WDT reset is NOT an 'external reset', the application is started as in (1) - the AVR at the time the application is run has all IO registers except MCUSR and SP in their pristine, reset, state.</a:t>
            </a:r>
          </a:p>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34</a:t>
            </a:fld>
            <a:endParaRPr lang="en-US" dirty="0"/>
          </a:p>
        </p:txBody>
      </p:sp>
    </p:spTree>
    <p:extLst>
      <p:ext uri="{BB962C8B-B14F-4D97-AF65-F5344CB8AC3E}">
        <p14:creationId xmlns:p14="http://schemas.microsoft.com/office/powerpoint/2010/main" val="1850341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in Pure C</a:t>
            </a:r>
          </a:p>
        </p:txBody>
      </p:sp>
      <p:sp>
        <p:nvSpPr>
          <p:cNvPr id="7" name="Content Placeholder 6"/>
          <p:cNvSpPr>
            <a:spLocks noGrp="1"/>
          </p:cNvSpPr>
          <p:nvPr>
            <p:ph idx="1"/>
          </p:nvPr>
        </p:nvSpPr>
        <p:spPr>
          <a:xfrm>
            <a:off x="4648200" y="990600"/>
            <a:ext cx="4038600" cy="5135563"/>
          </a:xfrm>
        </p:spPr>
        <p:txBody>
          <a:bodyPr>
            <a:normAutofit/>
          </a:bodyPr>
          <a:lstStyle/>
          <a:p>
            <a:r>
              <a:rPr lang="en-US" sz="1800" dirty="0"/>
              <a:t>This example requires that WinAVR is installed on your PC.</a:t>
            </a:r>
          </a:p>
          <a:p>
            <a:endParaRPr lang="en-US" sz="1800" dirty="0"/>
          </a:p>
          <a:p>
            <a:r>
              <a:rPr lang="en-US" sz="1800" dirty="0"/>
              <a:t>To check this, open a Command Console and type:</a:t>
            </a:r>
          </a:p>
          <a:p>
            <a:pPr lvl="1"/>
            <a:r>
              <a:rPr lang="en-US" sz="1400" dirty="0"/>
              <a:t>which avr-gcc.exe</a:t>
            </a:r>
          </a:p>
          <a:p>
            <a:endParaRPr lang="en-US" sz="1800" dirty="0"/>
          </a:p>
          <a:p>
            <a:r>
              <a:rPr lang="en-US" sz="1800" dirty="0"/>
              <a:t>If avr-gcc.exe cannot be found, install WinAVR from the following website.</a:t>
            </a:r>
          </a:p>
          <a:p>
            <a:endParaRPr lang="en-US" sz="1800" dirty="0"/>
          </a:p>
          <a:p>
            <a:pPr marL="0" indent="0">
              <a:buNone/>
            </a:pPr>
            <a:r>
              <a:rPr lang="en-US" sz="1600" dirty="0">
                <a:hlinkClick r:id="rId2"/>
              </a:rPr>
              <a:t>http://sourceforge.net/projects/winavr/files/</a:t>
            </a:r>
            <a:endParaRPr lang="en-US" sz="1600" dirty="0"/>
          </a:p>
          <a:p>
            <a:pPr marL="0" indent="0">
              <a:buNone/>
            </a:pPr>
            <a:endParaRPr lang="en-US" sz="18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35</a:t>
            </a:fld>
            <a:endParaRPr lang="en-US" dirty="0"/>
          </a:p>
        </p:txBody>
      </p:sp>
      <p:sp>
        <p:nvSpPr>
          <p:cNvPr id="6" name="Rectangle 5"/>
          <p:cNvSpPr/>
          <p:nvPr/>
        </p:nvSpPr>
        <p:spPr>
          <a:xfrm>
            <a:off x="76199" y="5715000"/>
            <a:ext cx="4724400" cy="415498"/>
          </a:xfrm>
          <a:prstGeom prst="rect">
            <a:avLst/>
          </a:prstGeom>
        </p:spPr>
        <p:txBody>
          <a:bodyPr wrap="square">
            <a:spAutoFit/>
          </a:bodyPr>
          <a:lstStyle/>
          <a:p>
            <a:r>
              <a:rPr lang="en-US" sz="1050" dirty="0">
                <a:hlinkClick r:id="rId3"/>
              </a:rPr>
              <a:t>https://balau82.wordpress.com/2011/03/29/programming-arduino-uno-in-pure-c/</a:t>
            </a:r>
            <a:endParaRPr lang="en-US" sz="1050" dirty="0"/>
          </a:p>
          <a:p>
            <a:endParaRPr lang="en-US" sz="105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80" y="1066800"/>
            <a:ext cx="379163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638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Sketch in Pure C</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36</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459105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0" y="2971800"/>
            <a:ext cx="3657600" cy="1815882"/>
          </a:xfrm>
          <a:prstGeom prst="rect">
            <a:avLst/>
          </a:prstGeom>
        </p:spPr>
        <p:txBody>
          <a:bodyPr wrap="square">
            <a:spAutoFit/>
          </a:bodyPr>
          <a:lstStyle/>
          <a:p>
            <a:r>
              <a:rPr lang="en-US" sz="1400" dirty="0">
                <a:solidFill>
                  <a:srgbClr val="FF0000"/>
                </a:solidFill>
              </a:rPr>
              <a:t>The _BV() is defined in hardware/tools/</a:t>
            </a:r>
            <a:r>
              <a:rPr lang="en-US" sz="1400" dirty="0" err="1">
                <a:solidFill>
                  <a:srgbClr val="FF0000"/>
                </a:solidFill>
              </a:rPr>
              <a:t>avr</a:t>
            </a:r>
            <a:r>
              <a:rPr lang="en-US" sz="1400" dirty="0">
                <a:solidFill>
                  <a:srgbClr val="FF0000"/>
                </a:solidFill>
              </a:rPr>
              <a:t>/</a:t>
            </a:r>
            <a:r>
              <a:rPr lang="en-US" sz="1400" dirty="0" err="1">
                <a:solidFill>
                  <a:srgbClr val="FF0000"/>
                </a:solidFill>
              </a:rPr>
              <a:t>avr</a:t>
            </a:r>
            <a:r>
              <a:rPr lang="en-US" sz="1400" dirty="0">
                <a:solidFill>
                  <a:srgbClr val="FF0000"/>
                </a:solidFill>
              </a:rPr>
              <a:t>/include/</a:t>
            </a:r>
            <a:r>
              <a:rPr lang="en-US" sz="1400" dirty="0" err="1">
                <a:solidFill>
                  <a:srgbClr val="FF0000"/>
                </a:solidFill>
              </a:rPr>
              <a:t>avr</a:t>
            </a:r>
            <a:r>
              <a:rPr lang="en-US" sz="1400" dirty="0">
                <a:solidFill>
                  <a:srgbClr val="FF0000"/>
                </a:solidFill>
              </a:rPr>
              <a:t>/</a:t>
            </a:r>
            <a:r>
              <a:rPr lang="en-US" sz="1400" dirty="0" err="1">
                <a:solidFill>
                  <a:srgbClr val="FF0000"/>
                </a:solidFill>
              </a:rPr>
              <a:t>sfr_defs.h</a:t>
            </a:r>
            <a:r>
              <a:rPr lang="en-US" sz="1400" dirty="0">
                <a:solidFill>
                  <a:srgbClr val="FF0000"/>
                </a:solidFill>
              </a:rPr>
              <a:t>, as shown below.</a:t>
            </a:r>
          </a:p>
          <a:p>
            <a:endParaRPr lang="en-US" sz="1400" dirty="0">
              <a:solidFill>
                <a:srgbClr val="FF0000"/>
              </a:solidFill>
            </a:endParaRPr>
          </a:p>
          <a:p>
            <a:r>
              <a:rPr lang="en-US" sz="1400" dirty="0">
                <a:solidFill>
                  <a:srgbClr val="FF0000"/>
                </a:solidFill>
              </a:rPr>
              <a:t>#define _BV(bit) (1 &lt;&lt; (bit))</a:t>
            </a:r>
          </a:p>
          <a:p>
            <a:r>
              <a:rPr lang="en-US" sz="1400" dirty="0">
                <a:solidFill>
                  <a:srgbClr val="FF0000"/>
                </a:solidFill>
              </a:rPr>
              <a:t>The _BV() is a macro that shifts 1 to left by the specified number. For example _BV(5) would be 0b00100000.</a:t>
            </a:r>
          </a:p>
        </p:txBody>
      </p:sp>
    </p:spTree>
    <p:extLst>
      <p:ext uri="{BB962C8B-B14F-4D97-AF65-F5344CB8AC3E}">
        <p14:creationId xmlns:p14="http://schemas.microsoft.com/office/powerpoint/2010/main" val="240905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WinAVR</a:t>
            </a:r>
          </a:p>
        </p:txBody>
      </p:sp>
      <p:sp>
        <p:nvSpPr>
          <p:cNvPr id="3" name="Content Placeholder 2"/>
          <p:cNvSpPr>
            <a:spLocks noGrp="1"/>
          </p:cNvSpPr>
          <p:nvPr>
            <p:ph idx="1"/>
          </p:nvPr>
        </p:nvSpPr>
        <p:spPr/>
        <p:txBody>
          <a:bodyPr>
            <a:normAutofit/>
          </a:bodyPr>
          <a:lstStyle/>
          <a:p>
            <a:r>
              <a:rPr lang="en-US" dirty="0"/>
              <a:t>WinAVR</a:t>
            </a:r>
            <a:r>
              <a:rPr lang="en-US" baseline="30000" dirty="0"/>
              <a:t>TM</a:t>
            </a:r>
            <a:r>
              <a:rPr lang="en-US" dirty="0"/>
              <a:t> (pronounced "whenever") is a suite of executable, open source software development tools for the Atmel AVR series of RISC microprocessors hosted on the Windows platform. It includes the GNU GCC compiler for C and C++.</a:t>
            </a:r>
          </a:p>
          <a:p>
            <a:r>
              <a:rPr lang="en-US" dirty="0">
                <a:hlinkClick r:id="rId2"/>
              </a:rPr>
              <a:t>http://sourceforge.net/projects/winavr/</a:t>
            </a:r>
            <a:endParaRPr lang="en-US" dirty="0"/>
          </a:p>
          <a:p>
            <a:endParaRPr lang="en-US" dirty="0"/>
          </a:p>
          <a:p>
            <a:r>
              <a:rPr lang="en-US" dirty="0"/>
              <a:t>Toolset includes:</a:t>
            </a:r>
          </a:p>
          <a:p>
            <a:pPr lvl="1"/>
            <a:r>
              <a:rPr lang="en-US" dirty="0" err="1"/>
              <a:t>avr-gcc</a:t>
            </a:r>
            <a:r>
              <a:rPr lang="en-US" dirty="0"/>
              <a:t> (compiler/linker)</a:t>
            </a:r>
          </a:p>
          <a:p>
            <a:pPr lvl="1"/>
            <a:r>
              <a:rPr lang="en-US" dirty="0"/>
              <a:t>avrdude (programmer)</a:t>
            </a:r>
          </a:p>
          <a:p>
            <a:pPr lvl="1"/>
            <a:r>
              <a:rPr lang="en-US" dirty="0"/>
              <a:t>avr-gdb (debugger)</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37</a:t>
            </a:fld>
            <a:endParaRPr lang="en-US" dirty="0"/>
          </a:p>
        </p:txBody>
      </p:sp>
    </p:spTree>
    <p:extLst>
      <p:ext uri="{BB962C8B-B14F-4D97-AF65-F5344CB8AC3E}">
        <p14:creationId xmlns:p14="http://schemas.microsoft.com/office/powerpoint/2010/main" val="297792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AVRDUDE</a:t>
            </a:r>
          </a:p>
        </p:txBody>
      </p:sp>
      <p:sp>
        <p:nvSpPr>
          <p:cNvPr id="3" name="Content Placeholder 2"/>
          <p:cNvSpPr>
            <a:spLocks noGrp="1"/>
          </p:cNvSpPr>
          <p:nvPr>
            <p:ph idx="1"/>
          </p:nvPr>
        </p:nvSpPr>
        <p:spPr/>
        <p:txBody>
          <a:bodyPr/>
          <a:lstStyle/>
          <a:p>
            <a:r>
              <a:rPr lang="en-US" dirty="0">
                <a:hlinkClick r:id="rId2"/>
              </a:rPr>
              <a:t>AVRDUDE</a:t>
            </a:r>
            <a:r>
              <a:rPr lang="en-US" dirty="0"/>
              <a:t> is an utility to download/upload/manipulate the ROM and EEPROM contents of AVR microcontrollers using the in-system programming technique (ISP).</a:t>
            </a:r>
          </a:p>
          <a:p>
            <a:endParaRPr lang="en-US" dirty="0"/>
          </a:p>
          <a:p>
            <a:r>
              <a:rPr lang="en-US" dirty="0"/>
              <a:t>A program for download/uploading AVR microcontroller flash and eeprom.</a:t>
            </a:r>
          </a:p>
          <a:p>
            <a:endParaRPr lang="en-US" dirty="0"/>
          </a:p>
          <a:p>
            <a:r>
              <a:rPr lang="en-US" dirty="0"/>
              <a:t>It was written by Brian S. Dean.  Now open source.</a:t>
            </a:r>
          </a:p>
          <a:p>
            <a:endParaRPr lang="en-US" dirty="0"/>
          </a:p>
          <a:p>
            <a:r>
              <a:rPr lang="en-US" dirty="0"/>
              <a:t>Documentation can be downloaded from the </a:t>
            </a:r>
            <a:r>
              <a:rPr lang="en-US" dirty="0">
                <a:hlinkClick r:id="rId3"/>
              </a:rPr>
              <a:t>download area</a:t>
            </a:r>
            <a:r>
              <a:rPr lang="en-US" dirty="0"/>
              <a:t>.</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38</a:t>
            </a:fld>
            <a:endParaRPr lang="en-US" dirty="0"/>
          </a:p>
        </p:txBody>
      </p:sp>
    </p:spTree>
    <p:extLst>
      <p:ext uri="{BB962C8B-B14F-4D97-AF65-F5344CB8AC3E}">
        <p14:creationId xmlns:p14="http://schemas.microsoft.com/office/powerpoint/2010/main" val="362840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Compiling/Linking/Programming</a:t>
            </a:r>
          </a:p>
        </p:txBody>
      </p:sp>
      <p:sp>
        <p:nvSpPr>
          <p:cNvPr id="3" name="Content Placeholder 2"/>
          <p:cNvSpPr>
            <a:spLocks noGrp="1"/>
          </p:cNvSpPr>
          <p:nvPr>
            <p:ph idx="1"/>
          </p:nvPr>
        </p:nvSpPr>
        <p:spPr>
          <a:xfrm>
            <a:off x="457200" y="3581400"/>
            <a:ext cx="8229600" cy="2544763"/>
          </a:xfrm>
        </p:spPr>
        <p:txBody>
          <a:bodyPr>
            <a:normAutofit fontScale="70000" lnSpcReduction="20000"/>
          </a:bodyPr>
          <a:lstStyle/>
          <a:p>
            <a:r>
              <a:rPr lang="en-US" dirty="0"/>
              <a:t>The first command line takes the C source file and compiles it into an object file. The options tell the compiler to optimize for code size, what is the clock frequency (it’s useful for delay functions for example) and which is the processor for which to compile code. </a:t>
            </a:r>
          </a:p>
          <a:p>
            <a:r>
              <a:rPr lang="en-US" dirty="0"/>
              <a:t>The second commands links the object file together with system libraries (that are linked implicitly as needed) into an ELF program. </a:t>
            </a:r>
          </a:p>
          <a:p>
            <a:r>
              <a:rPr lang="en-US" dirty="0"/>
              <a:t>The third command converts the ELF program into an IHEX file. </a:t>
            </a:r>
          </a:p>
          <a:p>
            <a:r>
              <a:rPr lang="en-US" dirty="0"/>
              <a:t>The fourth command uploads the IHEX data ito the Atmega chip embedded flash, and the options tells avrdude program to communicate using the Arduino serial protocol, through a particular serial port which is the PC virtual comm port com5, and to use 115200bps as the data rate.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39</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1028700"/>
            <a:ext cx="66579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50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EE333 Software</a:t>
            </a:r>
          </a:p>
        </p:txBody>
      </p:sp>
      <p:sp>
        <p:nvSpPr>
          <p:cNvPr id="3" name="Content Placeholder 2"/>
          <p:cNvSpPr>
            <a:spLocks noGrp="1"/>
          </p:cNvSpPr>
          <p:nvPr>
            <p:ph idx="1"/>
          </p:nvPr>
        </p:nvSpPr>
        <p:spPr/>
        <p:txBody>
          <a:bodyPr/>
          <a:lstStyle/>
          <a:p>
            <a:r>
              <a:rPr lang="en-US" dirty="0"/>
              <a:t>Required</a:t>
            </a:r>
          </a:p>
          <a:p>
            <a:pPr lvl="1"/>
            <a:r>
              <a:rPr lang="en-US">
                <a:solidFill>
                  <a:srgbClr val="FF0000"/>
                </a:solidFill>
              </a:rPr>
              <a:t>Arduino 1.8.13 </a:t>
            </a:r>
            <a:r>
              <a:rPr lang="en-US" dirty="0">
                <a:solidFill>
                  <a:srgbClr val="FF0000"/>
                </a:solidFill>
              </a:rPr>
              <a:t>Integrated Development Environment (IDE)</a:t>
            </a:r>
          </a:p>
          <a:p>
            <a:pPr lvl="2"/>
            <a:r>
              <a:rPr lang="en-US" dirty="0"/>
              <a:t>Arduino sketch development, serial comms, and download</a:t>
            </a:r>
          </a:p>
          <a:p>
            <a:pPr lvl="2"/>
            <a:r>
              <a:rPr lang="en-US">
                <a:hlinkClick r:id="rId2"/>
              </a:rPr>
              <a:t>https://www.arduino.cc/en/main/software</a:t>
            </a:r>
            <a:endParaRPr lang="en-US"/>
          </a:p>
          <a:p>
            <a:pPr lvl="2"/>
            <a:endParaRPr lang="en-US" dirty="0"/>
          </a:p>
          <a:p>
            <a:r>
              <a:rPr lang="en-US" dirty="0"/>
              <a:t>Optional</a:t>
            </a:r>
          </a:p>
          <a:p>
            <a:pPr lvl="1"/>
            <a:r>
              <a:rPr lang="en-US" dirty="0"/>
              <a:t>Atmel </a:t>
            </a:r>
            <a:r>
              <a:rPr lang="en-US"/>
              <a:t>Studio IDE </a:t>
            </a:r>
            <a:r>
              <a:rPr lang="en-US" dirty="0"/>
              <a:t>(optional)</a:t>
            </a:r>
          </a:p>
          <a:p>
            <a:pPr lvl="2"/>
            <a:r>
              <a:rPr lang="en-US" dirty="0"/>
              <a:t>Complete IDE for all Amtel products</a:t>
            </a:r>
          </a:p>
          <a:p>
            <a:pPr lvl="2"/>
            <a:r>
              <a:rPr lang="en-US" dirty="0">
                <a:hlinkClick r:id="rId3"/>
              </a:rPr>
              <a:t>http://www.atmel.com/microsite/atmel_studio6/</a:t>
            </a:r>
            <a:endParaRPr lang="en-US" dirty="0"/>
          </a:p>
          <a:p>
            <a:pPr lvl="1"/>
            <a:r>
              <a:rPr lang="en-US" dirty="0" err="1"/>
              <a:t>WinAVR</a:t>
            </a:r>
            <a:r>
              <a:rPr lang="en-US" dirty="0"/>
              <a:t> 2010_01_10 (optional)</a:t>
            </a:r>
          </a:p>
          <a:p>
            <a:pPr lvl="2"/>
            <a:r>
              <a:rPr lang="en-US" dirty="0"/>
              <a:t>C compiler, linker, file conversion, programming tools</a:t>
            </a:r>
          </a:p>
          <a:p>
            <a:pPr lvl="2"/>
            <a:r>
              <a:rPr lang="en-US" dirty="0">
                <a:hlinkClick r:id="rId4"/>
              </a:rPr>
              <a:t>http://sourceforge.net/projects/winavr/files/</a:t>
            </a: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spTree>
    <p:extLst>
      <p:ext uri="{BB962C8B-B14F-4D97-AF65-F5344CB8AC3E}">
        <p14:creationId xmlns:p14="http://schemas.microsoft.com/office/powerpoint/2010/main" val="2453252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AVRDUDE Output</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avrdude: AVR device initialized and ready to accept instructions</a:t>
            </a:r>
          </a:p>
          <a:p>
            <a:pPr marL="0" indent="0">
              <a:buNone/>
            </a:pPr>
            <a:endParaRPr lang="en-US" dirty="0"/>
          </a:p>
          <a:p>
            <a:pPr marL="0" indent="0">
              <a:buNone/>
            </a:pPr>
            <a:r>
              <a:rPr lang="en-US" dirty="0"/>
              <a:t>Reading | ################################################## | 100% 0.02s</a:t>
            </a:r>
          </a:p>
          <a:p>
            <a:pPr marL="0" indent="0">
              <a:buNone/>
            </a:pPr>
            <a:endParaRPr lang="en-US" dirty="0"/>
          </a:p>
          <a:p>
            <a:pPr marL="0" indent="0">
              <a:buNone/>
            </a:pPr>
            <a:r>
              <a:rPr lang="en-US" dirty="0"/>
              <a:t>avrdude: Device signature = 0x1e950f</a:t>
            </a:r>
          </a:p>
          <a:p>
            <a:pPr marL="0" indent="0">
              <a:buNone/>
            </a:pPr>
            <a:r>
              <a:rPr lang="en-US" dirty="0"/>
              <a:t>avrdude: NOTE: FLASH memory has been specified, an erase cycle will be performed</a:t>
            </a:r>
          </a:p>
          <a:p>
            <a:pPr marL="0" indent="0">
              <a:buNone/>
            </a:pPr>
            <a:endParaRPr lang="en-US" dirty="0"/>
          </a:p>
          <a:p>
            <a:pPr marL="0" indent="0">
              <a:buNone/>
            </a:pPr>
            <a:r>
              <a:rPr lang="en-US" dirty="0"/>
              <a:t>         To disable this feature, specify the -D option.</a:t>
            </a:r>
          </a:p>
          <a:p>
            <a:pPr marL="0" indent="0">
              <a:buNone/>
            </a:pPr>
            <a:r>
              <a:rPr lang="en-US" dirty="0"/>
              <a:t>avrdude: erasing chip</a:t>
            </a:r>
          </a:p>
          <a:p>
            <a:pPr marL="0" indent="0">
              <a:buNone/>
            </a:pPr>
            <a:r>
              <a:rPr lang="en-US" dirty="0"/>
              <a:t>avrdude: reading input file "led.hex"</a:t>
            </a:r>
          </a:p>
          <a:p>
            <a:pPr marL="0" indent="0">
              <a:buNone/>
            </a:pPr>
            <a:r>
              <a:rPr lang="en-US" dirty="0"/>
              <a:t>avrdude: input file led.hex auto detected as Intel Hex</a:t>
            </a:r>
          </a:p>
          <a:p>
            <a:pPr marL="0" indent="0">
              <a:buNone/>
            </a:pPr>
            <a:r>
              <a:rPr lang="en-US" dirty="0"/>
              <a:t>avrdude: writing flash (172 bytes):</a:t>
            </a:r>
          </a:p>
          <a:p>
            <a:pPr marL="0" indent="0">
              <a:buNone/>
            </a:pPr>
            <a:endParaRPr lang="en-US" dirty="0"/>
          </a:p>
          <a:p>
            <a:pPr marL="0" indent="0">
              <a:buNone/>
            </a:pPr>
            <a:r>
              <a:rPr lang="en-US" dirty="0"/>
              <a:t>Writing | ################################################## | 100% 0.03s</a:t>
            </a:r>
          </a:p>
          <a:p>
            <a:pPr marL="0" indent="0">
              <a:buNone/>
            </a:pPr>
            <a:endParaRPr lang="en-US" dirty="0"/>
          </a:p>
          <a:p>
            <a:pPr marL="0" indent="0">
              <a:buNone/>
            </a:pPr>
            <a:r>
              <a:rPr lang="en-US" dirty="0"/>
              <a:t>avrdude: 172 bytes of flash written</a:t>
            </a:r>
          </a:p>
          <a:p>
            <a:pPr marL="0" indent="0">
              <a:buNone/>
            </a:pPr>
            <a:endParaRPr lang="en-US" dirty="0"/>
          </a:p>
          <a:p>
            <a:pPr marL="0" indent="0">
              <a:buNone/>
            </a:pPr>
            <a:r>
              <a:rPr lang="en-US" dirty="0"/>
              <a:t>avrdude: safemode: Fuses OK</a:t>
            </a:r>
          </a:p>
          <a:p>
            <a:pPr marL="0" indent="0">
              <a:buNone/>
            </a:pPr>
            <a:endParaRPr lang="en-US" dirty="0"/>
          </a:p>
          <a:p>
            <a:pPr marL="0" indent="0">
              <a:buNone/>
            </a:pPr>
            <a:r>
              <a:rPr lang="en-US" dirty="0"/>
              <a:t>avrdude done.  Thank you.</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40</a:t>
            </a:fld>
            <a:endParaRPr lang="en-US" dirty="0"/>
          </a:p>
        </p:txBody>
      </p:sp>
    </p:spTree>
    <p:extLst>
      <p:ext uri="{BB962C8B-B14F-4D97-AF65-F5344CB8AC3E}">
        <p14:creationId xmlns:p14="http://schemas.microsoft.com/office/powerpoint/2010/main" val="1677934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F9DB-2D5B-42D7-9B7D-717AF5834C69}"/>
              </a:ext>
            </a:extLst>
          </p:cNvPr>
          <p:cNvSpPr>
            <a:spLocks noGrp="1"/>
          </p:cNvSpPr>
          <p:nvPr>
            <p:ph type="title"/>
          </p:nvPr>
        </p:nvSpPr>
        <p:spPr/>
        <p:txBody>
          <a:bodyPr/>
          <a:lstStyle/>
          <a:p>
            <a:r>
              <a:rPr lang="en-US" dirty="0"/>
              <a:t>AVRDUDE Output</a:t>
            </a:r>
          </a:p>
        </p:txBody>
      </p:sp>
      <p:sp>
        <p:nvSpPr>
          <p:cNvPr id="3" name="Content Placeholder 2">
            <a:extLst>
              <a:ext uri="{FF2B5EF4-FFF2-40B4-BE49-F238E27FC236}">
                <a16:creationId xmlns:a16="http://schemas.microsoft.com/office/drawing/2014/main" id="{AD0D840B-C9EE-4DF4-9748-28149B58BD64}"/>
              </a:ext>
            </a:extLst>
          </p:cNvPr>
          <p:cNvSpPr>
            <a:spLocks noGrp="1"/>
          </p:cNvSpPr>
          <p:nvPr>
            <p:ph idx="1"/>
          </p:nvPr>
        </p:nvSpPr>
        <p:spPr/>
        <p:txBody>
          <a:bodyPr/>
          <a:lstStyle/>
          <a:p>
            <a:r>
              <a:rPr lang="en-US" dirty="0"/>
              <a:t>To see the AVRDUDE output with the Arduino IDE, click Tools -&gt; Preferences, then check these two boxes.</a:t>
            </a:r>
          </a:p>
        </p:txBody>
      </p:sp>
      <p:sp>
        <p:nvSpPr>
          <p:cNvPr id="4" name="Footer Placeholder 3">
            <a:extLst>
              <a:ext uri="{FF2B5EF4-FFF2-40B4-BE49-F238E27FC236}">
                <a16:creationId xmlns:a16="http://schemas.microsoft.com/office/drawing/2014/main" id="{F8F546D3-3E68-461E-8C34-2A717F8389A1}"/>
              </a:ext>
            </a:extLst>
          </p:cNvPr>
          <p:cNvSpPr>
            <a:spLocks noGrp="1"/>
          </p:cNvSpPr>
          <p:nvPr>
            <p:ph type="ftr" sz="quarter" idx="11"/>
          </p:nvPr>
        </p:nvSpPr>
        <p:spPr/>
        <p:txBody>
          <a:bodyPr/>
          <a:lstStyle/>
          <a:p>
            <a:r>
              <a:rPr lang="en-US"/>
              <a:t>EE333 - Fall 2021</a:t>
            </a:r>
            <a:endParaRPr lang="en-US" dirty="0"/>
          </a:p>
        </p:txBody>
      </p:sp>
      <p:sp>
        <p:nvSpPr>
          <p:cNvPr id="5" name="Slide Number Placeholder 4">
            <a:extLst>
              <a:ext uri="{FF2B5EF4-FFF2-40B4-BE49-F238E27FC236}">
                <a16:creationId xmlns:a16="http://schemas.microsoft.com/office/drawing/2014/main" id="{B8B0AF21-1FA2-45BA-A7DB-1446DEE2D2FD}"/>
              </a:ext>
            </a:extLst>
          </p:cNvPr>
          <p:cNvSpPr>
            <a:spLocks noGrp="1"/>
          </p:cNvSpPr>
          <p:nvPr>
            <p:ph type="sldNum" sz="quarter" idx="12"/>
          </p:nvPr>
        </p:nvSpPr>
        <p:spPr/>
        <p:txBody>
          <a:bodyPr/>
          <a:lstStyle/>
          <a:p>
            <a:fld id="{7F5B2EBE-6A3A-46EC-8286-7551010F4679}" type="slidenum">
              <a:rPr lang="en-US" smtClean="0"/>
              <a:t>41</a:t>
            </a:fld>
            <a:endParaRPr lang="en-US" dirty="0"/>
          </a:p>
        </p:txBody>
      </p:sp>
      <p:pic>
        <p:nvPicPr>
          <p:cNvPr id="6" name="Picture 5">
            <a:extLst>
              <a:ext uri="{FF2B5EF4-FFF2-40B4-BE49-F238E27FC236}">
                <a16:creationId xmlns:a16="http://schemas.microsoft.com/office/drawing/2014/main" id="{81223EC9-AB24-4A2E-B179-E5B263840372}"/>
              </a:ext>
            </a:extLst>
          </p:cNvPr>
          <p:cNvPicPr>
            <a:picLocks noChangeAspect="1"/>
          </p:cNvPicPr>
          <p:nvPr/>
        </p:nvPicPr>
        <p:blipFill>
          <a:blip r:embed="rId2"/>
          <a:stretch>
            <a:fillRect/>
          </a:stretch>
        </p:blipFill>
        <p:spPr>
          <a:xfrm>
            <a:off x="2286000" y="2005099"/>
            <a:ext cx="5038725" cy="4236158"/>
          </a:xfrm>
          <a:prstGeom prst="rect">
            <a:avLst/>
          </a:prstGeom>
        </p:spPr>
      </p:pic>
      <p:cxnSp>
        <p:nvCxnSpPr>
          <p:cNvPr id="7" name="Straight Arrow Connector 6">
            <a:extLst>
              <a:ext uri="{FF2B5EF4-FFF2-40B4-BE49-F238E27FC236}">
                <a16:creationId xmlns:a16="http://schemas.microsoft.com/office/drawing/2014/main" id="{1F8DAA6D-CEBF-44D4-8F4D-9991CE8A6A7A}"/>
              </a:ext>
            </a:extLst>
          </p:cNvPr>
          <p:cNvCxnSpPr>
            <a:cxnSpLocks/>
          </p:cNvCxnSpPr>
          <p:nvPr/>
        </p:nvCxnSpPr>
        <p:spPr>
          <a:xfrm flipH="1">
            <a:off x="3467100" y="1752600"/>
            <a:ext cx="1638300" cy="18057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B1AE61-21AD-487C-989B-D0D10D31A1D6}"/>
              </a:ext>
            </a:extLst>
          </p:cNvPr>
          <p:cNvCxnSpPr>
            <a:cxnSpLocks/>
          </p:cNvCxnSpPr>
          <p:nvPr/>
        </p:nvCxnSpPr>
        <p:spPr>
          <a:xfrm flipH="1">
            <a:off x="3986212" y="1749425"/>
            <a:ext cx="1119188" cy="18057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4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2BFBF-BEC6-4996-8E8F-CA5E15BC762C}"/>
              </a:ext>
            </a:extLst>
          </p:cNvPr>
          <p:cNvPicPr>
            <a:picLocks noChangeAspect="1"/>
          </p:cNvPicPr>
          <p:nvPr/>
        </p:nvPicPr>
        <p:blipFill>
          <a:blip r:embed="rId2"/>
          <a:stretch>
            <a:fillRect/>
          </a:stretch>
        </p:blipFill>
        <p:spPr>
          <a:xfrm>
            <a:off x="2128837" y="1817132"/>
            <a:ext cx="4619625" cy="4133850"/>
          </a:xfrm>
          <a:prstGeom prst="rect">
            <a:avLst/>
          </a:prstGeom>
        </p:spPr>
      </p:pic>
      <p:sp>
        <p:nvSpPr>
          <p:cNvPr id="2" name="Title 1"/>
          <p:cNvSpPr>
            <a:spLocks noGrp="1"/>
          </p:cNvSpPr>
          <p:nvPr>
            <p:ph type="title"/>
          </p:nvPr>
        </p:nvSpPr>
        <p:spPr/>
        <p:txBody>
          <a:bodyPr/>
          <a:lstStyle/>
          <a:p>
            <a:r>
              <a:rPr lang="en-US" sz="2800" dirty="0"/>
              <a:t>Arduino Integrated Development Environment (IDE)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sp>
        <p:nvSpPr>
          <p:cNvPr id="8" name="TextBox 7"/>
          <p:cNvSpPr txBox="1"/>
          <p:nvPr/>
        </p:nvSpPr>
        <p:spPr>
          <a:xfrm>
            <a:off x="3116580" y="1078468"/>
            <a:ext cx="957313" cy="369332"/>
          </a:xfrm>
          <a:prstGeom prst="rect">
            <a:avLst/>
          </a:prstGeom>
          <a:noFill/>
        </p:spPr>
        <p:txBody>
          <a:bodyPr wrap="none" rtlCol="0">
            <a:spAutoFit/>
          </a:bodyPr>
          <a:lstStyle/>
          <a:p>
            <a:r>
              <a:rPr lang="en-US" dirty="0">
                <a:solidFill>
                  <a:srgbClr val="FF0000"/>
                </a:solidFill>
              </a:rPr>
              <a:t>Compile</a:t>
            </a:r>
          </a:p>
        </p:txBody>
      </p:sp>
      <p:sp>
        <p:nvSpPr>
          <p:cNvPr id="10" name="TextBox 9"/>
          <p:cNvSpPr txBox="1"/>
          <p:nvPr/>
        </p:nvSpPr>
        <p:spPr>
          <a:xfrm>
            <a:off x="4438650" y="1078468"/>
            <a:ext cx="1896673" cy="369332"/>
          </a:xfrm>
          <a:prstGeom prst="rect">
            <a:avLst/>
          </a:prstGeom>
          <a:noFill/>
        </p:spPr>
        <p:txBody>
          <a:bodyPr wrap="none" rtlCol="0">
            <a:spAutoFit/>
          </a:bodyPr>
          <a:lstStyle/>
          <a:p>
            <a:r>
              <a:rPr lang="en-US" dirty="0">
                <a:solidFill>
                  <a:srgbClr val="FF0000"/>
                </a:solidFill>
              </a:rPr>
              <a:t>Compile &amp; Upload</a:t>
            </a:r>
          </a:p>
        </p:txBody>
      </p:sp>
      <p:cxnSp>
        <p:nvCxnSpPr>
          <p:cNvPr id="11" name="Straight Arrow Connector 10"/>
          <p:cNvCxnSpPr/>
          <p:nvPr/>
        </p:nvCxnSpPr>
        <p:spPr>
          <a:xfrm flipH="1">
            <a:off x="2354580" y="1447800"/>
            <a:ext cx="7620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59380" y="1447800"/>
            <a:ext cx="1779270" cy="9296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86600" y="4343400"/>
            <a:ext cx="1244443" cy="369332"/>
          </a:xfrm>
          <a:prstGeom prst="rect">
            <a:avLst/>
          </a:prstGeom>
          <a:noFill/>
        </p:spPr>
        <p:txBody>
          <a:bodyPr wrap="none" rtlCol="0">
            <a:spAutoFit/>
          </a:bodyPr>
          <a:lstStyle/>
          <a:p>
            <a:r>
              <a:rPr lang="en-US" dirty="0">
                <a:solidFill>
                  <a:srgbClr val="FF0000"/>
                </a:solidFill>
              </a:rPr>
              <a:t>Comm Port</a:t>
            </a:r>
          </a:p>
        </p:txBody>
      </p:sp>
      <p:cxnSp>
        <p:nvCxnSpPr>
          <p:cNvPr id="14" name="Straight Arrow Connector 13"/>
          <p:cNvCxnSpPr/>
          <p:nvPr/>
        </p:nvCxnSpPr>
        <p:spPr>
          <a:xfrm flipH="1">
            <a:off x="6573520" y="4712732"/>
            <a:ext cx="889635" cy="10940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4942" y="2819400"/>
            <a:ext cx="1470339" cy="369332"/>
          </a:xfrm>
          <a:prstGeom prst="rect">
            <a:avLst/>
          </a:prstGeom>
          <a:noFill/>
        </p:spPr>
        <p:txBody>
          <a:bodyPr wrap="none" rtlCol="0">
            <a:spAutoFit/>
          </a:bodyPr>
          <a:lstStyle/>
          <a:p>
            <a:r>
              <a:rPr lang="en-US" dirty="0">
                <a:solidFill>
                  <a:srgbClr val="FF0000"/>
                </a:solidFill>
              </a:rPr>
              <a:t>Arduino Code</a:t>
            </a:r>
          </a:p>
        </p:txBody>
      </p:sp>
      <p:cxnSp>
        <p:nvCxnSpPr>
          <p:cNvPr id="16" name="Straight Arrow Connector 15"/>
          <p:cNvCxnSpPr/>
          <p:nvPr/>
        </p:nvCxnSpPr>
        <p:spPr>
          <a:xfrm>
            <a:off x="906459" y="3276600"/>
            <a:ext cx="1608141"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858000" y="2458935"/>
            <a:ext cx="2051459" cy="954107"/>
          </a:xfrm>
          <a:prstGeom prst="rect">
            <a:avLst/>
          </a:prstGeom>
        </p:spPr>
        <p:txBody>
          <a:bodyPr wrap="none">
            <a:spAutoFit/>
          </a:bodyPr>
          <a:lstStyle/>
          <a:p>
            <a:r>
              <a:rPr lang="en-US" sz="1400">
                <a:solidFill>
                  <a:srgbClr val="FF0000"/>
                </a:solidFill>
              </a:rPr>
              <a:t>Slides show version 1.8.6.</a:t>
            </a:r>
          </a:p>
          <a:p>
            <a:endParaRPr lang="en-US" sz="1400">
              <a:solidFill>
                <a:srgbClr val="FF0000"/>
              </a:solidFill>
            </a:endParaRPr>
          </a:p>
          <a:p>
            <a:r>
              <a:rPr lang="en-US" sz="1400">
                <a:solidFill>
                  <a:srgbClr val="FF0000"/>
                </a:solidFill>
              </a:rPr>
              <a:t>Version 1.8.13 should</a:t>
            </a:r>
          </a:p>
          <a:p>
            <a:r>
              <a:rPr lang="en-US" sz="1400">
                <a:solidFill>
                  <a:srgbClr val="FF0000"/>
                </a:solidFill>
              </a:rPr>
              <a:t>look very similar.</a:t>
            </a:r>
            <a:endParaRPr lang="en-US" sz="1400" dirty="0">
              <a:solidFill>
                <a:srgbClr val="FF0000"/>
              </a:solidFill>
            </a:endParaRPr>
          </a:p>
        </p:txBody>
      </p:sp>
    </p:spTree>
    <p:extLst>
      <p:ext uri="{BB962C8B-B14F-4D97-AF65-F5344CB8AC3E}">
        <p14:creationId xmlns:p14="http://schemas.microsoft.com/office/powerpoint/2010/main" val="40613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D5625-43B8-4195-B27B-05DBC08FBA6F}"/>
              </a:ext>
            </a:extLst>
          </p:cNvPr>
          <p:cNvPicPr>
            <a:picLocks noChangeAspect="1"/>
          </p:cNvPicPr>
          <p:nvPr/>
        </p:nvPicPr>
        <p:blipFill>
          <a:blip r:embed="rId2"/>
          <a:stretch>
            <a:fillRect/>
          </a:stretch>
        </p:blipFill>
        <p:spPr>
          <a:xfrm>
            <a:off x="1400175" y="1486535"/>
            <a:ext cx="4619625" cy="4133850"/>
          </a:xfrm>
          <a:prstGeom prst="rect">
            <a:avLst/>
          </a:prstGeom>
        </p:spPr>
      </p:pic>
      <p:sp>
        <p:nvSpPr>
          <p:cNvPr id="2" name="Title 1"/>
          <p:cNvSpPr>
            <a:spLocks noGrp="1"/>
          </p:cNvSpPr>
          <p:nvPr>
            <p:ph type="title"/>
          </p:nvPr>
        </p:nvSpPr>
        <p:spPr/>
        <p:txBody>
          <a:bodyPr/>
          <a:lstStyle/>
          <a:p>
            <a:r>
              <a:rPr lang="en-US" sz="2800" dirty="0"/>
              <a:t>Arduino Integrated Development Environment (IDE)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sp>
        <p:nvSpPr>
          <p:cNvPr id="7" name="TextBox 6"/>
          <p:cNvSpPr txBox="1"/>
          <p:nvPr/>
        </p:nvSpPr>
        <p:spPr>
          <a:xfrm>
            <a:off x="6553200" y="2283618"/>
            <a:ext cx="1700466" cy="369332"/>
          </a:xfrm>
          <a:prstGeom prst="rect">
            <a:avLst/>
          </a:prstGeom>
          <a:noFill/>
        </p:spPr>
        <p:txBody>
          <a:bodyPr wrap="none" rtlCol="0">
            <a:spAutoFit/>
          </a:bodyPr>
          <a:lstStyle/>
          <a:p>
            <a:r>
              <a:rPr lang="en-US" dirty="0">
                <a:solidFill>
                  <a:srgbClr val="FF0000"/>
                </a:solidFill>
              </a:rPr>
              <a:t>Set target board</a:t>
            </a:r>
          </a:p>
        </p:txBody>
      </p:sp>
      <p:cxnSp>
        <p:nvCxnSpPr>
          <p:cNvPr id="8" name="Straight Arrow Connector 7"/>
          <p:cNvCxnSpPr>
            <a:stCxn id="7" idx="1"/>
          </p:cNvCxnSpPr>
          <p:nvPr/>
        </p:nvCxnSpPr>
        <p:spPr>
          <a:xfrm flipH="1">
            <a:off x="4419601" y="2468284"/>
            <a:ext cx="2133599" cy="12685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2971800"/>
            <a:ext cx="1574534" cy="369332"/>
          </a:xfrm>
          <a:prstGeom prst="rect">
            <a:avLst/>
          </a:prstGeom>
          <a:noFill/>
        </p:spPr>
        <p:txBody>
          <a:bodyPr wrap="none" rtlCol="0">
            <a:spAutoFit/>
          </a:bodyPr>
          <a:lstStyle/>
          <a:p>
            <a:r>
              <a:rPr lang="en-US" dirty="0">
                <a:solidFill>
                  <a:srgbClr val="FF0000"/>
                </a:solidFill>
              </a:rPr>
              <a:t>Set comm port</a:t>
            </a:r>
          </a:p>
        </p:txBody>
      </p:sp>
      <p:cxnSp>
        <p:nvCxnSpPr>
          <p:cNvPr id="11" name="Straight Arrow Connector 10"/>
          <p:cNvCxnSpPr/>
          <p:nvPr/>
        </p:nvCxnSpPr>
        <p:spPr>
          <a:xfrm flipH="1">
            <a:off x="4267200" y="3102550"/>
            <a:ext cx="2286000" cy="8728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Programming the </a:t>
            </a:r>
            <a:r>
              <a:rPr lang="en-US" sz="3600" dirty="0" err="1"/>
              <a:t>ATmega</a:t>
            </a:r>
            <a:r>
              <a:rPr lang="en-US" sz="3600" dirty="0"/>
              <a:t> 328P (Arduino)</a:t>
            </a:r>
          </a:p>
        </p:txBody>
      </p:sp>
      <p:sp>
        <p:nvSpPr>
          <p:cNvPr id="3" name="Content Placeholder 2"/>
          <p:cNvSpPr>
            <a:spLocks noGrp="1"/>
          </p:cNvSpPr>
          <p:nvPr>
            <p:ph idx="1"/>
          </p:nvPr>
        </p:nvSpPr>
        <p:spPr/>
        <p:txBody>
          <a:bodyPr>
            <a:normAutofit/>
          </a:bodyPr>
          <a:lstStyle/>
          <a:p>
            <a:r>
              <a:rPr lang="en-US" sz="2000" dirty="0"/>
              <a:t>The Arduino language is based on C/C++.  </a:t>
            </a:r>
          </a:p>
          <a:p>
            <a:endParaRPr lang="en-US" sz="2000" dirty="0"/>
          </a:p>
          <a:p>
            <a:r>
              <a:rPr lang="en-US" sz="2000" dirty="0"/>
              <a:t>Your compiled Arduino code (sketch) automatically links to the AVR </a:t>
            </a:r>
            <a:r>
              <a:rPr lang="en-US" sz="2000" dirty="0" err="1"/>
              <a:t>Libc</a:t>
            </a:r>
            <a:r>
              <a:rPr lang="en-US" sz="2000" dirty="0"/>
              <a:t> library and allows the use of any AVR functions.</a:t>
            </a:r>
          </a:p>
          <a:p>
            <a:endParaRPr lang="en-US" sz="2000" dirty="0"/>
          </a:p>
          <a:p>
            <a:r>
              <a:rPr lang="en-US" sz="2000" dirty="0"/>
              <a:t>Programming Language Topics</a:t>
            </a:r>
          </a:p>
          <a:p>
            <a:pPr lvl="1"/>
            <a:r>
              <a:rPr lang="en-US" sz="1600" dirty="0"/>
              <a:t>Data Types and Variables</a:t>
            </a:r>
          </a:p>
          <a:p>
            <a:pPr lvl="1"/>
            <a:r>
              <a:rPr lang="en-US" sz="1600" dirty="0"/>
              <a:t>setup() and loop()</a:t>
            </a:r>
          </a:p>
          <a:p>
            <a:pPr lvl="1"/>
            <a:r>
              <a:rPr lang="en-US" sz="1600" dirty="0"/>
              <a:t>Programming Structures control program flow </a:t>
            </a:r>
          </a:p>
          <a:p>
            <a:pPr lvl="2"/>
            <a:r>
              <a:rPr lang="en-US" sz="1600" dirty="0"/>
              <a:t>(statements, logic conditions, loops, functions)</a:t>
            </a:r>
          </a:p>
          <a:p>
            <a:pPr lvl="1"/>
            <a:r>
              <a:rPr lang="en-US" sz="1600" dirty="0"/>
              <a:t>Operators</a:t>
            </a:r>
          </a:p>
          <a:p>
            <a:endParaRPr lang="en-US" sz="2000" dirty="0"/>
          </a:p>
          <a:p>
            <a:r>
              <a:rPr lang="en-US" sz="2000" dirty="0"/>
              <a:t>Programming Language Reference</a:t>
            </a:r>
          </a:p>
          <a:p>
            <a:pPr lvl="1"/>
            <a:r>
              <a:rPr lang="en-US" sz="1800" dirty="0">
                <a:hlinkClick r:id="rId2"/>
              </a:rPr>
              <a:t>https://www.arduino.cc/en/Reference/HomePage</a:t>
            </a:r>
            <a:endParaRPr lang="en-US" sz="1800" dirty="0"/>
          </a:p>
          <a:p>
            <a:pPr marL="457200" lvl="1" indent="0">
              <a:buNone/>
            </a:pPr>
            <a:endParaRPr lang="en-US" sz="18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spTree>
    <p:extLst>
      <p:ext uri="{BB962C8B-B14F-4D97-AF65-F5344CB8AC3E}">
        <p14:creationId xmlns:p14="http://schemas.microsoft.com/office/powerpoint/2010/main" val="181684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Arduino setup() and loop()</a:t>
            </a:r>
          </a:p>
        </p:txBody>
      </p:sp>
      <p:sp>
        <p:nvSpPr>
          <p:cNvPr id="7" name="Content Placeholder 6"/>
          <p:cNvSpPr>
            <a:spLocks noGrp="1"/>
          </p:cNvSpPr>
          <p:nvPr>
            <p:ph idx="1"/>
          </p:nvPr>
        </p:nvSpPr>
        <p:spPr>
          <a:xfrm>
            <a:off x="304800" y="990600"/>
            <a:ext cx="3886200" cy="5135563"/>
          </a:xfrm>
        </p:spPr>
        <p:txBody>
          <a:bodyPr>
            <a:normAutofit/>
          </a:bodyPr>
          <a:lstStyle/>
          <a:p>
            <a:r>
              <a:rPr lang="en-US" sz="2000" b="1" dirty="0"/>
              <a:t>setup() </a:t>
            </a:r>
            <a:r>
              <a:rPr lang="en-US" sz="2000" dirty="0"/>
              <a:t>and </a:t>
            </a:r>
            <a:r>
              <a:rPr lang="en-US" sz="2000" b="1" dirty="0"/>
              <a:t>loop() </a:t>
            </a:r>
            <a:r>
              <a:rPr lang="en-US" sz="2000" dirty="0"/>
              <a:t>are required in every Arduino sketch.</a:t>
            </a:r>
          </a:p>
          <a:p>
            <a:endParaRPr lang="en-US" sz="2000" dirty="0"/>
          </a:p>
          <a:p>
            <a:r>
              <a:rPr lang="en-US" sz="2000" b="1" dirty="0"/>
              <a:t>setup() </a:t>
            </a:r>
            <a:r>
              <a:rPr lang="en-US" sz="2000" dirty="0"/>
              <a:t>runs the code between {} once after the microcontroller reset is de-asserted.</a:t>
            </a:r>
          </a:p>
          <a:p>
            <a:endParaRPr lang="en-US" sz="2000" dirty="0"/>
          </a:p>
          <a:p>
            <a:r>
              <a:rPr lang="en-US" sz="2000" b="1" dirty="0"/>
              <a:t>loop() </a:t>
            </a:r>
            <a:r>
              <a:rPr lang="en-US" sz="2000" dirty="0"/>
              <a:t>continues executing the code between {} forever.</a:t>
            </a:r>
          </a:p>
          <a:p>
            <a:endParaRPr lang="en-US" sz="20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8" name="Picture 7">
            <a:extLst>
              <a:ext uri="{FF2B5EF4-FFF2-40B4-BE49-F238E27FC236}">
                <a16:creationId xmlns:a16="http://schemas.microsoft.com/office/drawing/2014/main" id="{74611ED1-091A-408F-9BB1-BAB6CC3ABC2F}"/>
              </a:ext>
            </a:extLst>
          </p:cNvPr>
          <p:cNvPicPr>
            <a:picLocks noChangeAspect="1"/>
          </p:cNvPicPr>
          <p:nvPr/>
        </p:nvPicPr>
        <p:blipFill>
          <a:blip r:embed="rId2"/>
          <a:stretch>
            <a:fillRect/>
          </a:stretch>
        </p:blipFill>
        <p:spPr>
          <a:xfrm>
            <a:off x="4343400" y="1568450"/>
            <a:ext cx="4619625" cy="4133850"/>
          </a:xfrm>
          <a:prstGeom prst="rect">
            <a:avLst/>
          </a:prstGeom>
        </p:spPr>
      </p:pic>
    </p:spTree>
    <p:extLst>
      <p:ext uri="{BB962C8B-B14F-4D97-AF65-F5344CB8AC3E}">
        <p14:creationId xmlns:p14="http://schemas.microsoft.com/office/powerpoint/2010/main" val="96197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“C” Language Reference</a:t>
            </a:r>
          </a:p>
        </p:txBody>
      </p:sp>
      <p:sp>
        <p:nvSpPr>
          <p:cNvPr id="3" name="Content Placeholder 2"/>
          <p:cNvSpPr>
            <a:spLocks noGrp="1"/>
          </p:cNvSpPr>
          <p:nvPr>
            <p:ph idx="1"/>
          </p:nvPr>
        </p:nvSpPr>
        <p:spPr/>
        <p:txBody>
          <a:bodyPr>
            <a:normAutofit fontScale="92500" lnSpcReduction="20000"/>
          </a:bodyPr>
          <a:lstStyle/>
          <a:p>
            <a:r>
              <a:rPr lang="en-US" dirty="0">
                <a:hlinkClick r:id="rId2"/>
              </a:rPr>
              <a:t>https://www.arduino.cc/en/Reference/HomePage</a:t>
            </a:r>
            <a:endParaRPr lang="en-US" dirty="0"/>
          </a:p>
          <a:p>
            <a:r>
              <a:rPr lang="en-US" dirty="0"/>
              <a:t>Data Types</a:t>
            </a:r>
          </a:p>
          <a:p>
            <a:r>
              <a:rPr lang="en-US" dirty="0"/>
              <a:t>Data Type Conversions</a:t>
            </a:r>
          </a:p>
          <a:p>
            <a:r>
              <a:rPr lang="en-US" dirty="0"/>
              <a:t>Structure</a:t>
            </a:r>
          </a:p>
          <a:p>
            <a:pPr lvl="1"/>
            <a:r>
              <a:rPr lang="en-US" dirty="0"/>
              <a:t>Control Structures</a:t>
            </a:r>
          </a:p>
          <a:p>
            <a:pPr lvl="1"/>
            <a:r>
              <a:rPr lang="en-US" dirty="0"/>
              <a:t>Operators</a:t>
            </a:r>
          </a:p>
          <a:p>
            <a:pPr lvl="2"/>
            <a:r>
              <a:rPr lang="en-US" dirty="0"/>
              <a:t>Arithmetic</a:t>
            </a:r>
          </a:p>
          <a:p>
            <a:pPr lvl="2"/>
            <a:r>
              <a:rPr lang="en-US" dirty="0"/>
              <a:t>Comparison</a:t>
            </a:r>
          </a:p>
          <a:p>
            <a:pPr lvl="2"/>
            <a:r>
              <a:rPr lang="en-US" dirty="0"/>
              <a:t>Boolean</a:t>
            </a:r>
          </a:p>
          <a:p>
            <a:pPr lvl="2"/>
            <a:r>
              <a:rPr lang="en-US" dirty="0"/>
              <a:t>Bitwise</a:t>
            </a:r>
          </a:p>
          <a:p>
            <a:r>
              <a:rPr lang="en-US" dirty="0"/>
              <a:t>Functions</a:t>
            </a:r>
          </a:p>
          <a:p>
            <a:pPr lvl="1"/>
            <a:r>
              <a:rPr lang="en-US" dirty="0"/>
              <a:t>Digital I/O</a:t>
            </a:r>
          </a:p>
          <a:p>
            <a:pPr lvl="1"/>
            <a:r>
              <a:rPr lang="en-US" dirty="0"/>
              <a:t>Time</a:t>
            </a:r>
          </a:p>
          <a:p>
            <a:pPr lvl="1"/>
            <a:r>
              <a:rPr lang="en-US" dirty="0"/>
              <a:t>Math/Trig</a:t>
            </a:r>
          </a:p>
          <a:p>
            <a:pPr lvl="1"/>
            <a:r>
              <a:rPr lang="en-US" dirty="0"/>
              <a:t>Communication</a:t>
            </a:r>
          </a:p>
          <a:p>
            <a:pPr lvl="2"/>
            <a:r>
              <a:rPr lang="en-US" dirty="0"/>
              <a:t>Serial</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spTree>
    <p:extLst>
      <p:ext uri="{BB962C8B-B14F-4D97-AF65-F5344CB8AC3E}">
        <p14:creationId xmlns:p14="http://schemas.microsoft.com/office/powerpoint/2010/main" val="265803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15447</TotalTime>
  <Words>3481</Words>
  <Application>Microsoft Office PowerPoint</Application>
  <PresentationFormat>On-screen Show (4:3)</PresentationFormat>
  <Paragraphs>525</Paragraphs>
  <Slides>41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TyponineSans Monospace Regular 4</vt:lpstr>
      <vt:lpstr>TyponineSans Regular 18</vt:lpstr>
      <vt:lpstr>Office Theme</vt:lpstr>
      <vt:lpstr>Worksheet</vt:lpstr>
      <vt:lpstr> Introduction to Microcontrollers Fall Term, 2021 </vt:lpstr>
      <vt:lpstr>Lab Work</vt:lpstr>
      <vt:lpstr>Lecture Outline </vt:lpstr>
      <vt:lpstr>EE333 Software</vt:lpstr>
      <vt:lpstr>Arduino Integrated Development Environment (IDE)</vt:lpstr>
      <vt:lpstr>Arduino Integrated Development Environment (IDE)</vt:lpstr>
      <vt:lpstr>Programming the ATmega 328P (Arduino)</vt:lpstr>
      <vt:lpstr>Arduino setup() and loop()</vt:lpstr>
      <vt:lpstr>Arduino “C” Language Reference</vt:lpstr>
      <vt:lpstr>Data Types</vt:lpstr>
      <vt:lpstr>Data Type Conversions</vt:lpstr>
      <vt:lpstr>Program Structures: If</vt:lpstr>
      <vt:lpstr>Program Structures: If/Else</vt:lpstr>
      <vt:lpstr>Program Structures: For Loops</vt:lpstr>
      <vt:lpstr>Program Structures: While Loops</vt:lpstr>
      <vt:lpstr>Program Structures: Do/While</vt:lpstr>
      <vt:lpstr>Program Structures: Switch/Case</vt:lpstr>
      <vt:lpstr>Program Structures: Break</vt:lpstr>
      <vt:lpstr>Program Structures: Operators</vt:lpstr>
      <vt:lpstr>Program Structures: Operators</vt:lpstr>
      <vt:lpstr>Program Structures: Operators</vt:lpstr>
      <vt:lpstr>Compound Operator Examples</vt:lpstr>
      <vt:lpstr>Program Structures: Functions</vt:lpstr>
      <vt:lpstr>Program Structures: Functions</vt:lpstr>
      <vt:lpstr>Program Structures: Functions</vt:lpstr>
      <vt:lpstr>Comments</vt:lpstr>
      <vt:lpstr>Example Arduino Sketches</vt:lpstr>
      <vt:lpstr>Blink sketch</vt:lpstr>
      <vt:lpstr>pinMode() function</vt:lpstr>
      <vt:lpstr>digitalWrite() function</vt:lpstr>
      <vt:lpstr>delay() function</vt:lpstr>
      <vt:lpstr>Arduino Bootloader</vt:lpstr>
      <vt:lpstr>Optiboot</vt:lpstr>
      <vt:lpstr>Optiboot Basic Operation</vt:lpstr>
      <vt:lpstr>Programming in Pure C</vt:lpstr>
      <vt:lpstr>Blink Sketch in Pure C</vt:lpstr>
      <vt:lpstr>WinAVR</vt:lpstr>
      <vt:lpstr>AVRDUDE</vt:lpstr>
      <vt:lpstr>Compiling/Linking/Programming</vt:lpstr>
      <vt:lpstr>AVRDUDE Output</vt:lpstr>
      <vt:lpstr>AVRDUDE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101</cp:revision>
  <dcterms:created xsi:type="dcterms:W3CDTF">2015-08-18T17:06:50Z</dcterms:created>
  <dcterms:modified xsi:type="dcterms:W3CDTF">2021-10-12T02:02:12Z</dcterms:modified>
</cp:coreProperties>
</file>