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65" r:id="rId2"/>
    <p:sldId id="298" r:id="rId3"/>
    <p:sldId id="447" r:id="rId4"/>
    <p:sldId id="448" r:id="rId5"/>
    <p:sldId id="449" r:id="rId6"/>
    <p:sldId id="450" r:id="rId7"/>
    <p:sldId id="464" r:id="rId8"/>
    <p:sldId id="463" r:id="rId9"/>
    <p:sldId id="452" r:id="rId10"/>
    <p:sldId id="454" r:id="rId11"/>
    <p:sldId id="473" r:id="rId12"/>
    <p:sldId id="459" r:id="rId13"/>
    <p:sldId id="460" r:id="rId14"/>
    <p:sldId id="465" r:id="rId15"/>
    <p:sldId id="461" r:id="rId16"/>
    <p:sldId id="467" r:id="rId17"/>
    <p:sldId id="469" r:id="rId18"/>
    <p:sldId id="470" r:id="rId19"/>
    <p:sldId id="471" r:id="rId20"/>
    <p:sldId id="468" r:id="rId21"/>
    <p:sldId id="4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7177E-A8F6-46CA-BC0B-984F551D86B4}" v="1" dt="2021-12-07T17:03:51.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8" autoAdjust="0"/>
    <p:restoredTop sz="94660"/>
  </p:normalViewPr>
  <p:slideViewPr>
    <p:cSldViewPr>
      <p:cViewPr varScale="1">
        <p:scale>
          <a:sx n="87" d="100"/>
          <a:sy n="87" d="100"/>
        </p:scale>
        <p:origin x="1469" y="67"/>
      </p:cViewPr>
      <p:guideLst>
        <p:guide orient="horz" pos="2160"/>
        <p:guide pos="2880"/>
      </p:guideLst>
    </p:cSldViewPr>
  </p:slideViewPr>
  <p:notesTextViewPr>
    <p:cViewPr>
      <p:scale>
        <a:sx n="1" d="1"/>
        <a:sy n="1" d="1"/>
      </p:scale>
      <p:origin x="0" y="0"/>
    </p:cViewPr>
  </p:notesTextViewPr>
  <p:sorterViewPr>
    <p:cViewPr>
      <p:scale>
        <a:sx n="200" d="100"/>
        <a:sy n="200" d="100"/>
      </p:scale>
      <p:origin x="0" y="-5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Douglas" userId="47e10fb7-f329-4951-bd7e-1a8109adb62e" providerId="ADAL" clId="{4897177E-A8F6-46CA-BC0B-984F551D86B4}"/>
    <pc:docChg chg="modSld">
      <pc:chgData name="Allan Douglas" userId="47e10fb7-f329-4951-bd7e-1a8109adb62e" providerId="ADAL" clId="{4897177E-A8F6-46CA-BC0B-984F551D86B4}" dt="2021-12-07T17:03:57.267" v="1" actId="20577"/>
      <pc:docMkLst>
        <pc:docMk/>
      </pc:docMkLst>
      <pc:sldChg chg="modSp mod">
        <pc:chgData name="Allan Douglas" userId="47e10fb7-f329-4951-bd7e-1a8109adb62e" providerId="ADAL" clId="{4897177E-A8F6-46CA-BC0B-984F551D86B4}" dt="2021-12-07T17:03:57.267" v="1" actId="20577"/>
        <pc:sldMkLst>
          <pc:docMk/>
          <pc:sldMk cId="3442069341" sldId="265"/>
        </pc:sldMkLst>
        <pc:spChg chg="mod">
          <ac:chgData name="Allan Douglas" userId="47e10fb7-f329-4951-bd7e-1a8109adb62e" providerId="ADAL" clId="{4897177E-A8F6-46CA-BC0B-984F551D86B4}" dt="2021-12-07T17:03:57.267" v="1" actId="20577"/>
          <ac:spMkLst>
            <pc:docMk/>
            <pc:sldMk cId="3442069341" sldId="265"/>
            <ac:spMk id="205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8BED56-E972-4175-80B4-B1C7DB1F9CBF}" type="datetimeFigureOut">
              <a:rPr lang="en-US" smtClean="0"/>
              <a:t>12/7/2021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C9681A-F16B-4C4D-8FCC-6F3C88FBFA3C}" type="slidenum">
              <a:rPr lang="en-US" smtClean="0"/>
              <a:t>‹#›</a:t>
            </a:fld>
            <a:endParaRPr lang="en-US" dirty="0"/>
          </a:p>
        </p:txBody>
      </p:sp>
    </p:spTree>
    <p:extLst>
      <p:ext uri="{BB962C8B-B14F-4D97-AF65-F5344CB8AC3E}">
        <p14:creationId xmlns:p14="http://schemas.microsoft.com/office/powerpoint/2010/main" val="250653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F57EC-298A-462A-BDFB-D8D710C7399B}" type="datetimeFigureOut">
              <a:rPr lang="en-US" smtClean="0"/>
              <a:t>12/7/2021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19672-0B9F-4850-9DFB-A235329F3B55}" type="slidenum">
              <a:rPr lang="en-US" smtClean="0"/>
              <a:t>‹#›</a:t>
            </a:fld>
            <a:endParaRPr lang="en-US" dirty="0"/>
          </a:p>
        </p:txBody>
      </p:sp>
    </p:spTree>
    <p:extLst>
      <p:ext uri="{BB962C8B-B14F-4D97-AF65-F5344CB8AC3E}">
        <p14:creationId xmlns:p14="http://schemas.microsoft.com/office/powerpoint/2010/main" val="1965743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19672-0B9F-4850-9DFB-A235329F3B55}" type="slidenum">
              <a:rPr lang="en-US" smtClean="0"/>
              <a:t>12</a:t>
            </a:fld>
            <a:endParaRPr lang="en-US" dirty="0"/>
          </a:p>
        </p:txBody>
      </p:sp>
    </p:spTree>
    <p:extLst>
      <p:ext uri="{BB962C8B-B14F-4D97-AF65-F5344CB8AC3E}">
        <p14:creationId xmlns:p14="http://schemas.microsoft.com/office/powerpoint/2010/main" val="124579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2021 -Lecture 10</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pPr/>
              <a:t>‹#›</a:t>
            </a:fld>
            <a:endParaRPr lang="en-US" dirty="0"/>
          </a:p>
        </p:txBody>
      </p:sp>
    </p:spTree>
    <p:extLst>
      <p:ext uri="{BB962C8B-B14F-4D97-AF65-F5344CB8AC3E}">
        <p14:creationId xmlns:p14="http://schemas.microsoft.com/office/powerpoint/2010/main" val="247436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defRPr sz="4000"/>
            </a:lvl1pPr>
          </a:lstStyle>
          <a:p>
            <a:r>
              <a:rPr lang="en-US"/>
              <a:t>Click to edit Master title style</a:t>
            </a:r>
          </a:p>
        </p:txBody>
      </p:sp>
      <p:sp>
        <p:nvSpPr>
          <p:cNvPr id="3" name="Content Placeholder 2"/>
          <p:cNvSpPr>
            <a:spLocks noGrp="1"/>
          </p:cNvSpPr>
          <p:nvPr>
            <p:ph idx="1"/>
          </p:nvPr>
        </p:nvSpPr>
        <p:spPr>
          <a:xfrm>
            <a:off x="457200" y="990600"/>
            <a:ext cx="8229600" cy="5135563"/>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a:t>EE333 - Fall 2021 -Lecture 10</a:t>
            </a:r>
            <a:endParaRPr lang="en-US" dirty="0"/>
          </a:p>
        </p:txBody>
      </p:sp>
      <p:sp>
        <p:nvSpPr>
          <p:cNvPr id="12" name="Slide Number Placeholder 11"/>
          <p:cNvSpPr>
            <a:spLocks noGrp="1"/>
          </p:cNvSpPr>
          <p:nvPr>
            <p:ph type="sldNum" sz="quarter" idx="12"/>
          </p:nvPr>
        </p:nvSpPr>
        <p:spPr/>
        <p:txBody>
          <a:bodyPr/>
          <a:lstStyle/>
          <a:p>
            <a:fld id="{7F5B2EBE-6A3A-46EC-8286-7551010F4679}" type="slidenum">
              <a:rPr lang="en-US" smtClean="0"/>
              <a:t>‹#›</a:t>
            </a:fld>
            <a:endParaRPr lang="en-US" dirty="0"/>
          </a:p>
        </p:txBody>
      </p:sp>
      <p:pic>
        <p:nvPicPr>
          <p:cNvPr id="13"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78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2021 -Lecture 10</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pic>
        <p:nvPicPr>
          <p:cNvPr id="8"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03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EE333 - Fall 2021 -Lecture 10</a:t>
            </a:r>
            <a:endParaRPr lang="en-US" dirty="0"/>
          </a:p>
        </p:txBody>
      </p:sp>
      <p:sp>
        <p:nvSpPr>
          <p:cNvPr id="9" name="Slide Number Placeholder 8"/>
          <p:cNvSpPr>
            <a:spLocks noGrp="1"/>
          </p:cNvSpPr>
          <p:nvPr>
            <p:ph type="sldNum" sz="quarter" idx="12"/>
          </p:nvPr>
        </p:nvSpPr>
        <p:spPr/>
        <p:txBody>
          <a:bodyPr/>
          <a:lstStyle/>
          <a:p>
            <a:fld id="{7F5B2EBE-6A3A-46EC-8286-7551010F4679}" type="slidenum">
              <a:rPr lang="en-US" smtClean="0"/>
              <a:t>‹#›</a:t>
            </a:fld>
            <a:endParaRPr lang="en-US" dirty="0"/>
          </a:p>
        </p:txBody>
      </p:sp>
      <p:pic>
        <p:nvPicPr>
          <p:cNvPr id="10"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33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72902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EE333 - Fall 2021 -Lecture 10</a:t>
            </a:r>
            <a:endParaRPr lang="en-US" dirty="0"/>
          </a:p>
        </p:txBody>
      </p:sp>
      <p:sp>
        <p:nvSpPr>
          <p:cNvPr id="4" name="Slide Number Placeholder 3"/>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234993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EE333 - Fall 2021 -Lecture 10</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B2EBE-6A3A-46EC-8286-7551010F4679}" type="slidenum">
              <a:rPr lang="en-US" smtClean="0"/>
              <a:t>‹#›</a:t>
            </a:fld>
            <a:endParaRPr lang="en-US" dirty="0"/>
          </a:p>
        </p:txBody>
      </p:sp>
    </p:spTree>
    <p:extLst>
      <p:ext uri="{BB962C8B-B14F-4D97-AF65-F5344CB8AC3E}">
        <p14:creationId xmlns:p14="http://schemas.microsoft.com/office/powerpoint/2010/main" val="134716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chip.com/webdoc/GUID-E06F3258-483F-4A7B-B1F8-69933E029363/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microchip.com/webdoc/avrassembler/avrassembler.wb_instruction_list.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normAutofit fontScale="90000"/>
          </a:bodyPr>
          <a:lstStyle/>
          <a:p>
            <a:br>
              <a:rPr lang="en-US" dirty="0"/>
            </a:br>
            <a:br>
              <a:rPr lang="en-US" dirty="0"/>
            </a:br>
            <a:r>
              <a:rPr lang="en-US" dirty="0"/>
              <a:t>Introduction to Microcontrollers</a:t>
            </a:r>
            <a:br>
              <a:rPr lang="en-US" dirty="0"/>
            </a:br>
            <a:r>
              <a:rPr lang="en-US" dirty="0"/>
              <a:t>Fall Term</a:t>
            </a:r>
            <a:r>
              <a:rPr lang="en-US"/>
              <a:t>, 2021</a:t>
            </a:r>
            <a:br>
              <a:rPr lang="en-US" dirty="0"/>
            </a:br>
            <a:endParaRPr lang="en-US" dirty="0"/>
          </a:p>
        </p:txBody>
      </p:sp>
      <p:sp>
        <p:nvSpPr>
          <p:cNvPr id="39939" name="Rectangle 5"/>
          <p:cNvSpPr>
            <a:spLocks noGrp="1" noChangeArrowheads="1"/>
          </p:cNvSpPr>
          <p:nvPr>
            <p:ph type="subTitle" idx="1"/>
          </p:nvPr>
        </p:nvSpPr>
        <p:spPr/>
        <p:txBody>
          <a:bodyPr/>
          <a:lstStyle/>
          <a:p>
            <a:r>
              <a:rPr lang="en-US" dirty="0"/>
              <a:t>Professor Allan Douglas</a:t>
            </a:r>
          </a:p>
        </p:txBody>
      </p:sp>
      <p:pic>
        <p:nvPicPr>
          <p:cNvPr id="1026" name="Picture 2" descr="Oregon Tech logo"/>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57400" y="762000"/>
            <a:ext cx="4969561" cy="102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06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in Assembly Code</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10</a:t>
            </a:fld>
            <a:endParaRPr lang="en-US" dirty="0"/>
          </a:p>
        </p:txBody>
      </p:sp>
      <p:sp>
        <p:nvSpPr>
          <p:cNvPr id="6" name="Rectangle 5"/>
          <p:cNvSpPr/>
          <p:nvPr/>
        </p:nvSpPr>
        <p:spPr>
          <a:xfrm>
            <a:off x="3810000" y="5867400"/>
            <a:ext cx="4572000" cy="461665"/>
          </a:xfrm>
          <a:prstGeom prst="rect">
            <a:avLst/>
          </a:prstGeom>
        </p:spPr>
        <p:txBody>
          <a:bodyPr>
            <a:spAutoFit/>
          </a:bodyPr>
          <a:lstStyle/>
          <a:p>
            <a:r>
              <a:rPr lang="en-US" sz="1200" dirty="0"/>
              <a:t>http://www.instructables.com/id/Command-Line-Assembly-Language-Programming-for-Ard-2/step3/Blinkasm/</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81977"/>
            <a:ext cx="5193732" cy="4893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650932" y="1832064"/>
            <a:ext cx="3461717" cy="1200329"/>
          </a:xfrm>
          <a:prstGeom prst="rect">
            <a:avLst/>
          </a:prstGeom>
          <a:noFill/>
        </p:spPr>
        <p:txBody>
          <a:bodyPr wrap="none" rtlCol="0">
            <a:spAutoFit/>
          </a:bodyPr>
          <a:lstStyle/>
          <a:p>
            <a:r>
              <a:rPr lang="en-US" dirty="0">
                <a:solidFill>
                  <a:srgbClr val="FF0000"/>
                </a:solidFill>
              </a:rPr>
              <a:t>Comments start with a semicolon.</a:t>
            </a:r>
          </a:p>
          <a:p>
            <a:endParaRPr lang="en-US" dirty="0">
              <a:solidFill>
                <a:srgbClr val="FF0000"/>
              </a:solidFill>
            </a:endParaRPr>
          </a:p>
          <a:p>
            <a:r>
              <a:rPr lang="en-US" dirty="0">
                <a:solidFill>
                  <a:srgbClr val="FF0000"/>
                </a:solidFill>
              </a:rPr>
              <a:t>Commands that start with a period</a:t>
            </a:r>
          </a:p>
          <a:p>
            <a:r>
              <a:rPr lang="en-US" dirty="0">
                <a:solidFill>
                  <a:srgbClr val="FF0000"/>
                </a:solidFill>
              </a:rPr>
              <a:t>are assembler directives.</a:t>
            </a:r>
          </a:p>
        </p:txBody>
      </p:sp>
      <p:sp>
        <p:nvSpPr>
          <p:cNvPr id="3" name="Rectangle 2"/>
          <p:cNvSpPr/>
          <p:nvPr/>
        </p:nvSpPr>
        <p:spPr>
          <a:xfrm>
            <a:off x="5857790" y="3733800"/>
            <a:ext cx="3048000" cy="1938992"/>
          </a:xfrm>
          <a:prstGeom prst="rect">
            <a:avLst/>
          </a:prstGeom>
        </p:spPr>
        <p:txBody>
          <a:bodyPr wrap="square">
            <a:spAutoFit/>
          </a:bodyPr>
          <a:lstStyle/>
          <a:p>
            <a:r>
              <a:rPr lang="en-US" sz="1200" dirty="0">
                <a:solidFill>
                  <a:srgbClr val="FF0000"/>
                </a:solidFill>
              </a:rPr>
              <a:t>The </a:t>
            </a:r>
            <a:r>
              <a:rPr lang="en-US" sz="1200" b="1" dirty="0">
                <a:solidFill>
                  <a:srgbClr val="FF0000"/>
                </a:solidFill>
              </a:rPr>
              <a:t>NOLIST</a:t>
            </a:r>
            <a:r>
              <a:rPr lang="en-US" sz="1200" dirty="0">
                <a:solidFill>
                  <a:srgbClr val="FF0000"/>
                </a:solidFill>
              </a:rPr>
              <a:t> directive tells the Assembler to turn listfile generation OFF. The Assembler normally generates a listfile, which is a combination of assembly source code, addresses, and opcodes. Listfile generation is turned on by default, but can be disabled by using this directive. The directive can also be used together with the </a:t>
            </a:r>
            <a:r>
              <a:rPr lang="en-US" sz="1200" b="1" dirty="0">
                <a:solidFill>
                  <a:srgbClr val="FF0000"/>
                </a:solidFill>
              </a:rPr>
              <a:t>LIST</a:t>
            </a:r>
            <a:r>
              <a:rPr lang="en-US" sz="1200" dirty="0">
                <a:solidFill>
                  <a:srgbClr val="FF0000"/>
                </a:solidFill>
              </a:rPr>
              <a:t> directive in order to only generate listfile of selected parts of an assembly source file.</a:t>
            </a:r>
          </a:p>
        </p:txBody>
      </p:sp>
    </p:spTree>
    <p:extLst>
      <p:ext uri="{BB962C8B-B14F-4D97-AF65-F5344CB8AC3E}">
        <p14:creationId xmlns:p14="http://schemas.microsoft.com/office/powerpoint/2010/main" val="44789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in Assembly Code</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11</a:t>
            </a:fld>
            <a:endParaRPr lang="en-US" dirty="0"/>
          </a:p>
        </p:txBody>
      </p:sp>
      <p:sp>
        <p:nvSpPr>
          <p:cNvPr id="6" name="Rectangle 5"/>
          <p:cNvSpPr/>
          <p:nvPr/>
        </p:nvSpPr>
        <p:spPr>
          <a:xfrm>
            <a:off x="5791200" y="1600200"/>
            <a:ext cx="3124200" cy="1200329"/>
          </a:xfrm>
          <a:prstGeom prst="rect">
            <a:avLst/>
          </a:prstGeom>
        </p:spPr>
        <p:txBody>
          <a:bodyPr wrap="square">
            <a:spAutoFit/>
          </a:bodyPr>
          <a:lstStyle/>
          <a:p>
            <a:r>
              <a:rPr lang="en-US" sz="1200" dirty="0">
                <a:solidFill>
                  <a:srgbClr val="FF0000"/>
                </a:solidFill>
              </a:rPr>
              <a:t>The </a:t>
            </a:r>
            <a:r>
              <a:rPr lang="en-US" sz="1200" b="1" dirty="0">
                <a:solidFill>
                  <a:srgbClr val="FF0000"/>
                </a:solidFill>
              </a:rPr>
              <a:t>DEF</a:t>
            </a:r>
            <a:r>
              <a:rPr lang="en-US" sz="1200" dirty="0">
                <a:solidFill>
                  <a:srgbClr val="FF0000"/>
                </a:solidFill>
              </a:rPr>
              <a:t> directive allows the registers to be referred to through symbols. A defined symbol can be used in the rest of the program to refer to the register it is assigned to. A register can have several symbolic names attached to it. A symbol can be redefined later in the program.</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81977"/>
            <a:ext cx="5193732" cy="4893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791200" y="3733800"/>
            <a:ext cx="3124200" cy="1754326"/>
          </a:xfrm>
          <a:prstGeom prst="rect">
            <a:avLst/>
          </a:prstGeom>
        </p:spPr>
        <p:txBody>
          <a:bodyPr wrap="square">
            <a:spAutoFit/>
          </a:bodyPr>
          <a:lstStyle/>
          <a:p>
            <a:r>
              <a:rPr lang="en-US" sz="1200" dirty="0">
                <a:solidFill>
                  <a:srgbClr val="FF0000"/>
                </a:solidFill>
              </a:rPr>
              <a:t>The </a:t>
            </a:r>
            <a:r>
              <a:rPr lang="en-US" sz="1200" b="1" dirty="0">
                <a:solidFill>
                  <a:srgbClr val="FF0000"/>
                </a:solidFill>
              </a:rPr>
              <a:t>ORG</a:t>
            </a:r>
            <a:r>
              <a:rPr lang="en-US" sz="1200" dirty="0">
                <a:solidFill>
                  <a:srgbClr val="FF0000"/>
                </a:solidFill>
              </a:rPr>
              <a:t> directive sets the location counter to an absolute value. The value to set is given as a parameter. If an </a:t>
            </a:r>
            <a:r>
              <a:rPr lang="en-US" sz="1200" b="1" dirty="0">
                <a:solidFill>
                  <a:srgbClr val="FF0000"/>
                </a:solidFill>
              </a:rPr>
              <a:t>ORG</a:t>
            </a:r>
            <a:r>
              <a:rPr lang="en-US" sz="1200" dirty="0">
                <a:solidFill>
                  <a:srgbClr val="FF0000"/>
                </a:solidFill>
              </a:rPr>
              <a:t> directive is given within a Data Segment, then it is the SRAM location counter which is set, if the directive is given within a Code Segment, then it is the Program memory counter which is set and if the directive is given within an EEPROM Segment, it is the EEPROM location counter which is set.</a:t>
            </a:r>
          </a:p>
        </p:txBody>
      </p:sp>
    </p:spTree>
    <p:extLst>
      <p:ext uri="{BB962C8B-B14F-4D97-AF65-F5344CB8AC3E}">
        <p14:creationId xmlns:p14="http://schemas.microsoft.com/office/powerpoint/2010/main" val="205110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Links for Assembly Language Programming</a:t>
            </a:r>
          </a:p>
        </p:txBody>
      </p:sp>
      <p:sp>
        <p:nvSpPr>
          <p:cNvPr id="3" name="Content Placeholder 2"/>
          <p:cNvSpPr>
            <a:spLocks noGrp="1"/>
          </p:cNvSpPr>
          <p:nvPr>
            <p:ph idx="1"/>
          </p:nvPr>
        </p:nvSpPr>
        <p:spPr>
          <a:xfrm>
            <a:off x="381000" y="990600"/>
            <a:ext cx="8458200" cy="5135563"/>
          </a:xfrm>
        </p:spPr>
        <p:txBody>
          <a:bodyPr>
            <a:normAutofit/>
          </a:bodyPr>
          <a:lstStyle/>
          <a:p>
            <a:r>
              <a:rPr lang="en-US" sz="2000" dirty="0"/>
              <a:t>Assembler Directives</a:t>
            </a:r>
          </a:p>
          <a:p>
            <a:pPr lvl="1"/>
            <a:r>
              <a:rPr lang="en-US" sz="1800" dirty="0">
                <a:hlinkClick r:id="rId3"/>
              </a:rPr>
              <a:t>https://www.microchip.com/webdoc/GUID-E06F3258-483F-4A7B-B1F8-69933E029363/index.html</a:t>
            </a:r>
            <a:endParaRPr lang="en-US" sz="1800" dirty="0"/>
          </a:p>
          <a:p>
            <a:pPr lvl="1"/>
            <a:endParaRPr lang="en-US" sz="1800" dirty="0"/>
          </a:p>
          <a:p>
            <a:r>
              <a:rPr lang="en-US" sz="2000" dirty="0"/>
              <a:t>Assembly Language Instruction Set</a:t>
            </a:r>
          </a:p>
          <a:p>
            <a:pPr lvl="1"/>
            <a:r>
              <a:rPr lang="en-US" sz="1800" dirty="0">
                <a:hlinkClick r:id="rId4"/>
              </a:rPr>
              <a:t>https://www.microchip.com/webdoc/avrassembler/avrassembler.wb_instruction_list.html</a:t>
            </a:r>
            <a:endParaRPr lang="en-US" sz="1800" dirty="0"/>
          </a:p>
          <a:p>
            <a:pPr lvl="1"/>
            <a:endParaRPr lang="en-US" sz="2000" dirty="0"/>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12</a:t>
            </a:fld>
            <a:endParaRPr lang="en-US" dirty="0"/>
          </a:p>
        </p:txBody>
      </p:sp>
    </p:spTree>
    <p:extLst>
      <p:ext uri="{BB962C8B-B14F-4D97-AF65-F5344CB8AC3E}">
        <p14:creationId xmlns:p14="http://schemas.microsoft.com/office/powerpoint/2010/main" val="50165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in Assembly Code</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13</a:t>
            </a:fld>
            <a:endParaRPr lang="en-US" dirty="0"/>
          </a:p>
        </p:txBody>
      </p:sp>
      <p:pic>
        <p:nvPicPr>
          <p:cNvPr id="6" name="Picture 5"/>
          <p:cNvPicPr>
            <a:picLocks noChangeAspect="1"/>
          </p:cNvPicPr>
          <p:nvPr/>
        </p:nvPicPr>
        <p:blipFill>
          <a:blip r:embed="rId2"/>
          <a:stretch>
            <a:fillRect/>
          </a:stretch>
        </p:blipFill>
        <p:spPr>
          <a:xfrm>
            <a:off x="424249" y="966745"/>
            <a:ext cx="5478733" cy="3581400"/>
          </a:xfrm>
          <a:prstGeom prst="rect">
            <a:avLst/>
          </a:prstGeom>
        </p:spPr>
      </p:pic>
      <p:pic>
        <p:nvPicPr>
          <p:cNvPr id="8" name="Picture 7"/>
          <p:cNvPicPr>
            <a:picLocks noChangeAspect="1"/>
          </p:cNvPicPr>
          <p:nvPr/>
        </p:nvPicPr>
        <p:blipFill>
          <a:blip r:embed="rId3"/>
          <a:stretch>
            <a:fillRect/>
          </a:stretch>
        </p:blipFill>
        <p:spPr>
          <a:xfrm>
            <a:off x="2826331" y="3747816"/>
            <a:ext cx="6153301" cy="2608534"/>
          </a:xfrm>
          <a:prstGeom prst="rect">
            <a:avLst/>
          </a:prstGeom>
          <a:noFill/>
          <a:ln>
            <a:solidFill>
              <a:schemeClr val="tx1"/>
            </a:solidFill>
          </a:ln>
        </p:spPr>
      </p:pic>
      <p:sp>
        <p:nvSpPr>
          <p:cNvPr id="3" name="TextBox 2"/>
          <p:cNvSpPr txBox="1"/>
          <p:nvPr/>
        </p:nvSpPr>
        <p:spPr>
          <a:xfrm>
            <a:off x="6324600" y="1219200"/>
            <a:ext cx="2263440" cy="2123658"/>
          </a:xfrm>
          <a:prstGeom prst="rect">
            <a:avLst/>
          </a:prstGeom>
          <a:noFill/>
        </p:spPr>
        <p:txBody>
          <a:bodyPr wrap="none" rtlCol="0">
            <a:spAutoFit/>
          </a:bodyPr>
          <a:lstStyle/>
          <a:p>
            <a:r>
              <a:rPr lang="en-US" sz="1200" b="1" dirty="0"/>
              <a:t>ldi</a:t>
            </a:r>
            <a:r>
              <a:rPr lang="en-US" sz="1200" dirty="0"/>
              <a:t> - Load Immediate</a:t>
            </a:r>
          </a:p>
          <a:p>
            <a:endParaRPr lang="en-US" sz="1200" dirty="0"/>
          </a:p>
          <a:p>
            <a:r>
              <a:rPr lang="en-US" sz="1200" b="1" dirty="0"/>
              <a:t>out</a:t>
            </a:r>
            <a:r>
              <a:rPr lang="en-US" sz="1200" dirty="0"/>
              <a:t> - Store register to IO Location</a:t>
            </a:r>
          </a:p>
          <a:p>
            <a:endParaRPr lang="en-US" sz="1200" dirty="0"/>
          </a:p>
          <a:p>
            <a:r>
              <a:rPr lang="en-US" sz="1200" b="1" dirty="0"/>
              <a:t>sts </a:t>
            </a:r>
            <a:r>
              <a:rPr lang="en-US" sz="1200" dirty="0"/>
              <a:t>- Store Direct to Data Space</a:t>
            </a:r>
          </a:p>
          <a:p>
            <a:endParaRPr lang="en-US" sz="1200" dirty="0"/>
          </a:p>
          <a:p>
            <a:r>
              <a:rPr lang="en-US" sz="1200" b="1" dirty="0"/>
              <a:t>sei</a:t>
            </a:r>
            <a:r>
              <a:rPr lang="en-US" sz="1200" dirty="0"/>
              <a:t> - Enable Interrupts</a:t>
            </a:r>
          </a:p>
          <a:p>
            <a:endParaRPr lang="en-US" sz="1200" dirty="0"/>
          </a:p>
          <a:p>
            <a:r>
              <a:rPr lang="en-US" sz="1200" b="1" dirty="0"/>
              <a:t>clr</a:t>
            </a:r>
            <a:r>
              <a:rPr lang="en-US" sz="1200" dirty="0"/>
              <a:t> - Clear Register</a:t>
            </a:r>
          </a:p>
          <a:p>
            <a:endParaRPr lang="en-US" sz="1200" dirty="0"/>
          </a:p>
          <a:p>
            <a:r>
              <a:rPr lang="en-US" sz="1200" b="1" dirty="0"/>
              <a:t>sbi</a:t>
            </a:r>
            <a:r>
              <a:rPr lang="en-US" sz="1200" dirty="0"/>
              <a:t> - Set Bit in I/O Register</a:t>
            </a:r>
          </a:p>
        </p:txBody>
      </p:sp>
    </p:spTree>
    <p:extLst>
      <p:ext uri="{BB962C8B-B14F-4D97-AF65-F5344CB8AC3E}">
        <p14:creationId xmlns:p14="http://schemas.microsoft.com/office/powerpoint/2010/main" val="124971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in Assembly Code</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14</a:t>
            </a:fld>
            <a:endParaRPr lang="en-US" dirty="0"/>
          </a:p>
        </p:txBody>
      </p:sp>
      <p:pic>
        <p:nvPicPr>
          <p:cNvPr id="3" name="Picture 2"/>
          <p:cNvPicPr>
            <a:picLocks noChangeAspect="1"/>
          </p:cNvPicPr>
          <p:nvPr/>
        </p:nvPicPr>
        <p:blipFill>
          <a:blip r:embed="rId2"/>
          <a:stretch>
            <a:fillRect/>
          </a:stretch>
        </p:blipFill>
        <p:spPr>
          <a:xfrm>
            <a:off x="2286000" y="914401"/>
            <a:ext cx="4822126" cy="2161796"/>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2286000" y="3074642"/>
            <a:ext cx="4822126" cy="3175798"/>
          </a:xfrm>
          <a:prstGeom prst="rect">
            <a:avLst/>
          </a:prstGeom>
          <a:ln>
            <a:solidFill>
              <a:schemeClr val="tx1"/>
            </a:solidFill>
          </a:ln>
        </p:spPr>
      </p:pic>
    </p:spTree>
    <p:extLst>
      <p:ext uri="{BB962C8B-B14F-4D97-AF65-F5344CB8AC3E}">
        <p14:creationId xmlns:p14="http://schemas.microsoft.com/office/powerpoint/2010/main" val="126510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in Assembly Code</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a:xfrm>
            <a:off x="7496213" y="5902760"/>
            <a:ext cx="2133600" cy="365125"/>
          </a:xfrm>
        </p:spPr>
        <p:txBody>
          <a:bodyPr/>
          <a:lstStyle/>
          <a:p>
            <a:fld id="{7F5B2EBE-6A3A-46EC-8286-7551010F4679}" type="slidenum">
              <a:rPr lang="en-US" smtClean="0"/>
              <a:t>15</a:t>
            </a:fld>
            <a:endParaRPr lang="en-US" dirty="0"/>
          </a:p>
        </p:txBody>
      </p:sp>
      <p:pic>
        <p:nvPicPr>
          <p:cNvPr id="6" name="Picture 5"/>
          <p:cNvPicPr>
            <a:picLocks noChangeAspect="1"/>
          </p:cNvPicPr>
          <p:nvPr/>
        </p:nvPicPr>
        <p:blipFill>
          <a:blip r:embed="rId2"/>
          <a:stretch>
            <a:fillRect/>
          </a:stretch>
        </p:blipFill>
        <p:spPr>
          <a:xfrm>
            <a:off x="440724" y="1041400"/>
            <a:ext cx="5579075" cy="4167502"/>
          </a:xfrm>
          <a:prstGeom prst="rect">
            <a:avLst/>
          </a:prstGeom>
        </p:spPr>
      </p:pic>
      <p:sp>
        <p:nvSpPr>
          <p:cNvPr id="7" name="Rectangle 6"/>
          <p:cNvSpPr/>
          <p:nvPr/>
        </p:nvSpPr>
        <p:spPr>
          <a:xfrm>
            <a:off x="6165644" y="1381816"/>
            <a:ext cx="1836850" cy="276999"/>
          </a:xfrm>
          <a:prstGeom prst="rect">
            <a:avLst/>
          </a:prstGeom>
        </p:spPr>
        <p:txBody>
          <a:bodyPr wrap="none">
            <a:spAutoFit/>
          </a:bodyPr>
          <a:lstStyle/>
          <a:p>
            <a:r>
              <a:rPr lang="en-US" sz="1200" b="1" dirty="0"/>
              <a:t>sbi </a:t>
            </a:r>
            <a:r>
              <a:rPr lang="en-US" sz="1200" dirty="0"/>
              <a:t>– Set Bit in I/O Register</a:t>
            </a:r>
          </a:p>
        </p:txBody>
      </p:sp>
      <p:sp>
        <p:nvSpPr>
          <p:cNvPr id="8" name="Rectangle 7"/>
          <p:cNvSpPr/>
          <p:nvPr/>
        </p:nvSpPr>
        <p:spPr>
          <a:xfrm>
            <a:off x="6165644" y="1702104"/>
            <a:ext cx="2237857" cy="276999"/>
          </a:xfrm>
          <a:prstGeom prst="rect">
            <a:avLst/>
          </a:prstGeom>
        </p:spPr>
        <p:txBody>
          <a:bodyPr wrap="none">
            <a:spAutoFit/>
          </a:bodyPr>
          <a:lstStyle/>
          <a:p>
            <a:r>
              <a:rPr lang="en-US" sz="1200" b="1" dirty="0"/>
              <a:t>rcall</a:t>
            </a:r>
            <a:r>
              <a:rPr lang="en-US" sz="1200" dirty="0"/>
              <a:t> – Relative Call to Subroutine</a:t>
            </a:r>
          </a:p>
        </p:txBody>
      </p:sp>
      <p:sp>
        <p:nvSpPr>
          <p:cNvPr id="10" name="Rectangle 9"/>
          <p:cNvSpPr/>
          <p:nvPr/>
        </p:nvSpPr>
        <p:spPr>
          <a:xfrm>
            <a:off x="6165644" y="2068559"/>
            <a:ext cx="1964320" cy="276999"/>
          </a:xfrm>
          <a:prstGeom prst="rect">
            <a:avLst/>
          </a:prstGeom>
        </p:spPr>
        <p:txBody>
          <a:bodyPr wrap="none">
            <a:spAutoFit/>
          </a:bodyPr>
          <a:lstStyle/>
          <a:p>
            <a:r>
              <a:rPr lang="en-US" sz="1200" b="1" dirty="0"/>
              <a:t>cbi</a:t>
            </a:r>
            <a:r>
              <a:rPr lang="en-US" sz="1200" dirty="0"/>
              <a:t> – Clear Bit in I/O Register</a:t>
            </a:r>
          </a:p>
        </p:txBody>
      </p:sp>
      <p:sp>
        <p:nvSpPr>
          <p:cNvPr id="11" name="Rectangle 10"/>
          <p:cNvSpPr/>
          <p:nvPr/>
        </p:nvSpPr>
        <p:spPr>
          <a:xfrm>
            <a:off x="6165644" y="2419477"/>
            <a:ext cx="1490344" cy="276999"/>
          </a:xfrm>
          <a:prstGeom prst="rect">
            <a:avLst/>
          </a:prstGeom>
        </p:spPr>
        <p:txBody>
          <a:bodyPr wrap="none">
            <a:spAutoFit/>
          </a:bodyPr>
          <a:lstStyle/>
          <a:p>
            <a:r>
              <a:rPr lang="en-US" sz="1200" b="1" dirty="0"/>
              <a:t>rjmp</a:t>
            </a:r>
            <a:r>
              <a:rPr lang="en-US" sz="1200" dirty="0"/>
              <a:t> – Relative Jump</a:t>
            </a:r>
          </a:p>
        </p:txBody>
      </p:sp>
      <p:sp>
        <p:nvSpPr>
          <p:cNvPr id="12" name="Rectangle 11"/>
          <p:cNvSpPr/>
          <p:nvPr/>
        </p:nvSpPr>
        <p:spPr>
          <a:xfrm>
            <a:off x="6196906" y="2790479"/>
            <a:ext cx="1345561" cy="276999"/>
          </a:xfrm>
          <a:prstGeom prst="rect">
            <a:avLst/>
          </a:prstGeom>
        </p:spPr>
        <p:txBody>
          <a:bodyPr wrap="none">
            <a:spAutoFit/>
          </a:bodyPr>
          <a:lstStyle/>
          <a:p>
            <a:r>
              <a:rPr lang="en-US" sz="1200" b="1" dirty="0"/>
              <a:t>clr</a:t>
            </a:r>
            <a:r>
              <a:rPr lang="en-US" sz="1200" dirty="0"/>
              <a:t> – Clear Register</a:t>
            </a:r>
          </a:p>
        </p:txBody>
      </p:sp>
      <p:sp>
        <p:nvSpPr>
          <p:cNvPr id="13" name="Rectangle 12"/>
          <p:cNvSpPr/>
          <p:nvPr/>
        </p:nvSpPr>
        <p:spPr>
          <a:xfrm>
            <a:off x="6204034" y="3161481"/>
            <a:ext cx="2106346" cy="276999"/>
          </a:xfrm>
          <a:prstGeom prst="rect">
            <a:avLst/>
          </a:prstGeom>
        </p:spPr>
        <p:txBody>
          <a:bodyPr wrap="none">
            <a:spAutoFit/>
          </a:bodyPr>
          <a:lstStyle/>
          <a:p>
            <a:r>
              <a:rPr lang="en-US" sz="1200" b="1" dirty="0"/>
              <a:t>cpi</a:t>
            </a:r>
            <a:r>
              <a:rPr lang="en-US" sz="1200" dirty="0"/>
              <a:t> – Compare with Immediate</a:t>
            </a:r>
          </a:p>
        </p:txBody>
      </p:sp>
      <p:sp>
        <p:nvSpPr>
          <p:cNvPr id="14" name="Rectangle 13"/>
          <p:cNvSpPr/>
          <p:nvPr/>
        </p:nvSpPr>
        <p:spPr>
          <a:xfrm>
            <a:off x="6179901" y="3530371"/>
            <a:ext cx="1817549" cy="276999"/>
          </a:xfrm>
          <a:prstGeom prst="rect">
            <a:avLst/>
          </a:prstGeom>
        </p:spPr>
        <p:txBody>
          <a:bodyPr wrap="none">
            <a:spAutoFit/>
          </a:bodyPr>
          <a:lstStyle/>
          <a:p>
            <a:r>
              <a:rPr lang="en-US" sz="1200" b="1" dirty="0"/>
              <a:t>brne</a:t>
            </a:r>
            <a:r>
              <a:rPr lang="en-US" sz="1200" dirty="0"/>
              <a:t> – Branch if Not Equal</a:t>
            </a:r>
          </a:p>
        </p:txBody>
      </p:sp>
      <p:sp>
        <p:nvSpPr>
          <p:cNvPr id="15" name="Rectangle 14"/>
          <p:cNvSpPr/>
          <p:nvPr/>
        </p:nvSpPr>
        <p:spPr>
          <a:xfrm>
            <a:off x="6196906" y="3899261"/>
            <a:ext cx="1991058" cy="276999"/>
          </a:xfrm>
          <a:prstGeom prst="rect">
            <a:avLst/>
          </a:prstGeom>
        </p:spPr>
        <p:txBody>
          <a:bodyPr wrap="none">
            <a:spAutoFit/>
          </a:bodyPr>
          <a:lstStyle/>
          <a:p>
            <a:r>
              <a:rPr lang="en-US" sz="1200" b="1" dirty="0"/>
              <a:t>ret</a:t>
            </a:r>
            <a:r>
              <a:rPr lang="en-US" sz="1200" dirty="0"/>
              <a:t> – Return from Subroutine</a:t>
            </a:r>
          </a:p>
        </p:txBody>
      </p:sp>
      <p:sp>
        <p:nvSpPr>
          <p:cNvPr id="16" name="TextBox 15"/>
          <p:cNvSpPr txBox="1"/>
          <p:nvPr/>
        </p:nvSpPr>
        <p:spPr>
          <a:xfrm>
            <a:off x="4114800" y="1976226"/>
            <a:ext cx="575799" cy="276999"/>
          </a:xfrm>
          <a:prstGeom prst="rect">
            <a:avLst/>
          </a:prstGeom>
          <a:noFill/>
        </p:spPr>
        <p:txBody>
          <a:bodyPr wrap="none" rtlCol="0">
            <a:spAutoFit/>
          </a:bodyPr>
          <a:lstStyle/>
          <a:p>
            <a:r>
              <a:rPr lang="en-US" sz="1200" dirty="0">
                <a:solidFill>
                  <a:srgbClr val="FF0000"/>
                </a:solidFill>
              </a:rPr>
              <a:t>Labels</a:t>
            </a:r>
          </a:p>
        </p:txBody>
      </p:sp>
      <p:cxnSp>
        <p:nvCxnSpPr>
          <p:cNvPr id="18" name="Straight Arrow Connector 17"/>
          <p:cNvCxnSpPr>
            <a:stCxn id="16" idx="1"/>
          </p:cNvCxnSpPr>
          <p:nvPr/>
        </p:nvCxnSpPr>
        <p:spPr>
          <a:xfrm flipH="1">
            <a:off x="1752600" y="2114726"/>
            <a:ext cx="2362200" cy="1185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143000" y="2114726"/>
            <a:ext cx="2971800" cy="9527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04034" y="4255121"/>
            <a:ext cx="1900007" cy="276999"/>
          </a:xfrm>
          <a:prstGeom prst="rect">
            <a:avLst/>
          </a:prstGeom>
        </p:spPr>
        <p:txBody>
          <a:bodyPr wrap="none">
            <a:spAutoFit/>
          </a:bodyPr>
          <a:lstStyle/>
          <a:p>
            <a:r>
              <a:rPr lang="en-US" sz="1200" b="1" dirty="0"/>
              <a:t>reti</a:t>
            </a:r>
            <a:r>
              <a:rPr lang="en-US" sz="1200" dirty="0"/>
              <a:t> – Return from Interrupt</a:t>
            </a:r>
          </a:p>
        </p:txBody>
      </p:sp>
      <p:sp>
        <p:nvSpPr>
          <p:cNvPr id="28" name="Rectangle 27"/>
          <p:cNvSpPr/>
          <p:nvPr/>
        </p:nvSpPr>
        <p:spPr>
          <a:xfrm>
            <a:off x="6204034" y="4610981"/>
            <a:ext cx="1155829" cy="276999"/>
          </a:xfrm>
          <a:prstGeom prst="rect">
            <a:avLst/>
          </a:prstGeom>
        </p:spPr>
        <p:txBody>
          <a:bodyPr wrap="none">
            <a:spAutoFit/>
          </a:bodyPr>
          <a:lstStyle/>
          <a:p>
            <a:r>
              <a:rPr lang="en-US" sz="1200" b="1" dirty="0"/>
              <a:t>inc</a:t>
            </a:r>
            <a:r>
              <a:rPr lang="en-US" sz="1200" dirty="0"/>
              <a:t> – Increment</a:t>
            </a:r>
          </a:p>
        </p:txBody>
      </p:sp>
      <p:sp>
        <p:nvSpPr>
          <p:cNvPr id="21" name="Rectangle 20"/>
          <p:cNvSpPr/>
          <p:nvPr/>
        </p:nvSpPr>
        <p:spPr>
          <a:xfrm>
            <a:off x="1905000" y="5260814"/>
            <a:ext cx="3461973" cy="276999"/>
          </a:xfrm>
          <a:prstGeom prst="rect">
            <a:avLst/>
          </a:prstGeom>
        </p:spPr>
        <p:txBody>
          <a:bodyPr wrap="none">
            <a:spAutoFit/>
          </a:bodyPr>
          <a:lstStyle/>
          <a:p>
            <a:r>
              <a:rPr lang="en-US" sz="1200" dirty="0">
                <a:solidFill>
                  <a:srgbClr val="FF0000"/>
                </a:solidFill>
              </a:rPr>
              <a:t>Timer0 prescaler is set to 16MHz/1024 = 15.624 KHz</a:t>
            </a:r>
          </a:p>
        </p:txBody>
      </p:sp>
      <p:sp>
        <p:nvSpPr>
          <p:cNvPr id="22" name="Rectangle 21"/>
          <p:cNvSpPr/>
          <p:nvPr/>
        </p:nvSpPr>
        <p:spPr>
          <a:xfrm>
            <a:off x="1906555" y="5537813"/>
            <a:ext cx="3974742" cy="276999"/>
          </a:xfrm>
          <a:prstGeom prst="rect">
            <a:avLst/>
          </a:prstGeom>
        </p:spPr>
        <p:txBody>
          <a:bodyPr wrap="none">
            <a:spAutoFit/>
          </a:bodyPr>
          <a:lstStyle/>
          <a:p>
            <a:r>
              <a:rPr lang="en-US" sz="1200" dirty="0">
                <a:solidFill>
                  <a:srgbClr val="FF0000"/>
                </a:solidFill>
              </a:rPr>
              <a:t>Timer0 will overflow once every = 256/15624Hz = 16.384ms </a:t>
            </a:r>
          </a:p>
        </p:txBody>
      </p:sp>
      <p:sp>
        <p:nvSpPr>
          <p:cNvPr id="23" name="Rectangle 22"/>
          <p:cNvSpPr/>
          <p:nvPr/>
        </p:nvSpPr>
        <p:spPr>
          <a:xfrm>
            <a:off x="1905000" y="5830363"/>
            <a:ext cx="3244221" cy="461665"/>
          </a:xfrm>
          <a:prstGeom prst="rect">
            <a:avLst/>
          </a:prstGeom>
        </p:spPr>
        <p:txBody>
          <a:bodyPr wrap="none">
            <a:spAutoFit/>
          </a:bodyPr>
          <a:lstStyle/>
          <a:p>
            <a:r>
              <a:rPr lang="en-US" sz="1200" dirty="0">
                <a:solidFill>
                  <a:srgbClr val="FF0000"/>
                </a:solidFill>
              </a:rPr>
              <a:t>30 overflows = 30 x 16.384ms = 0.49152 seconds</a:t>
            </a:r>
          </a:p>
          <a:p>
            <a:r>
              <a:rPr lang="en-US" sz="1200" dirty="0">
                <a:solidFill>
                  <a:srgbClr val="FF0000"/>
                </a:solidFill>
              </a:rPr>
              <a:t>60 overflows = ~1 second</a:t>
            </a:r>
          </a:p>
        </p:txBody>
      </p:sp>
    </p:spTree>
    <p:extLst>
      <p:ext uri="{BB962C8B-B14F-4D97-AF65-F5344CB8AC3E}">
        <p14:creationId xmlns:p14="http://schemas.microsoft.com/office/powerpoint/2010/main" val="378863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Command Generates a Listfile </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16</a:t>
            </a:fld>
            <a:endParaRPr lang="en-US" dirty="0"/>
          </a:p>
        </p:txBody>
      </p:sp>
      <p:pic>
        <p:nvPicPr>
          <p:cNvPr id="6" name="Picture 5"/>
          <p:cNvPicPr>
            <a:picLocks noChangeAspect="1"/>
          </p:cNvPicPr>
          <p:nvPr/>
        </p:nvPicPr>
        <p:blipFill>
          <a:blip r:embed="rId2"/>
          <a:stretch>
            <a:fillRect/>
          </a:stretch>
        </p:blipFill>
        <p:spPr>
          <a:xfrm>
            <a:off x="2743200" y="984067"/>
            <a:ext cx="6162313" cy="5302615"/>
          </a:xfrm>
          <a:prstGeom prst="rect">
            <a:avLst/>
          </a:prstGeom>
        </p:spPr>
      </p:pic>
      <p:cxnSp>
        <p:nvCxnSpPr>
          <p:cNvPr id="8" name="Straight Arrow Connector 7"/>
          <p:cNvCxnSpPr>
            <a:stCxn id="10" idx="3"/>
          </p:cNvCxnSpPr>
          <p:nvPr/>
        </p:nvCxnSpPr>
        <p:spPr>
          <a:xfrm>
            <a:off x="2294168" y="3004066"/>
            <a:ext cx="906232" cy="7297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6907" y="2819400"/>
            <a:ext cx="1467261" cy="369332"/>
          </a:xfrm>
          <a:prstGeom prst="rect">
            <a:avLst/>
          </a:prstGeom>
          <a:noFill/>
        </p:spPr>
        <p:txBody>
          <a:bodyPr wrap="none" rtlCol="0">
            <a:spAutoFit/>
          </a:bodyPr>
          <a:lstStyle/>
          <a:p>
            <a:r>
              <a:rPr lang="en-US" dirty="0">
                <a:solidFill>
                  <a:srgbClr val="FF0000"/>
                </a:solidFill>
              </a:rPr>
              <a:t>Flash Address</a:t>
            </a:r>
          </a:p>
        </p:txBody>
      </p:sp>
      <p:sp>
        <p:nvSpPr>
          <p:cNvPr id="11" name="TextBox 10"/>
          <p:cNvSpPr txBox="1"/>
          <p:nvPr/>
        </p:nvSpPr>
        <p:spPr>
          <a:xfrm>
            <a:off x="765622" y="5149334"/>
            <a:ext cx="1603324" cy="369332"/>
          </a:xfrm>
          <a:prstGeom prst="rect">
            <a:avLst/>
          </a:prstGeom>
          <a:noFill/>
        </p:spPr>
        <p:txBody>
          <a:bodyPr wrap="none" rtlCol="0">
            <a:spAutoFit/>
          </a:bodyPr>
          <a:lstStyle/>
          <a:p>
            <a:r>
              <a:rPr lang="en-US" dirty="0">
                <a:solidFill>
                  <a:srgbClr val="FF0000"/>
                </a:solidFill>
              </a:rPr>
              <a:t>32-bit Op Code</a:t>
            </a:r>
          </a:p>
        </p:txBody>
      </p:sp>
      <p:cxnSp>
        <p:nvCxnSpPr>
          <p:cNvPr id="12" name="Straight Arrow Connector 11"/>
          <p:cNvCxnSpPr/>
          <p:nvPr/>
        </p:nvCxnSpPr>
        <p:spPr>
          <a:xfrm flipV="1">
            <a:off x="2368946" y="4480106"/>
            <a:ext cx="1060054" cy="853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362200" y="4011540"/>
            <a:ext cx="1060054" cy="853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8876" y="4654733"/>
            <a:ext cx="1603324" cy="369332"/>
          </a:xfrm>
          <a:prstGeom prst="rect">
            <a:avLst/>
          </a:prstGeom>
          <a:noFill/>
        </p:spPr>
        <p:txBody>
          <a:bodyPr wrap="none" rtlCol="0">
            <a:spAutoFit/>
          </a:bodyPr>
          <a:lstStyle/>
          <a:p>
            <a:r>
              <a:rPr lang="en-US" dirty="0">
                <a:solidFill>
                  <a:srgbClr val="FF0000"/>
                </a:solidFill>
              </a:rPr>
              <a:t>16-bit Op Code</a:t>
            </a:r>
          </a:p>
        </p:txBody>
      </p:sp>
    </p:spTree>
    <p:extLst>
      <p:ext uri="{BB962C8B-B14F-4D97-AF65-F5344CB8AC3E}">
        <p14:creationId xmlns:p14="http://schemas.microsoft.com/office/powerpoint/2010/main" val="116628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of Blink as a Sketch</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17</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7272838" cy="4500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8600" y="3393281"/>
            <a:ext cx="1094274" cy="369332"/>
          </a:xfrm>
          <a:prstGeom prst="rect">
            <a:avLst/>
          </a:prstGeom>
          <a:noFill/>
        </p:spPr>
        <p:txBody>
          <a:bodyPr wrap="none" rtlCol="0">
            <a:spAutoFit/>
          </a:bodyPr>
          <a:lstStyle/>
          <a:p>
            <a:r>
              <a:rPr lang="en-US" dirty="0">
                <a:solidFill>
                  <a:srgbClr val="FF0000"/>
                </a:solidFill>
              </a:rPr>
              <a:t>928 bytes</a:t>
            </a:r>
          </a:p>
        </p:txBody>
      </p:sp>
      <p:cxnSp>
        <p:nvCxnSpPr>
          <p:cNvPr id="8" name="Straight Arrow Connector 7"/>
          <p:cNvCxnSpPr/>
          <p:nvPr/>
        </p:nvCxnSpPr>
        <p:spPr>
          <a:xfrm>
            <a:off x="1066800" y="3762613"/>
            <a:ext cx="1219200" cy="10379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728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of Blink in Assembly</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18</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90600"/>
            <a:ext cx="6419850" cy="522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14400" y="3393281"/>
            <a:ext cx="977255" cy="369332"/>
          </a:xfrm>
          <a:prstGeom prst="rect">
            <a:avLst/>
          </a:prstGeom>
          <a:noFill/>
        </p:spPr>
        <p:txBody>
          <a:bodyPr wrap="none" rtlCol="0">
            <a:spAutoFit/>
          </a:bodyPr>
          <a:lstStyle/>
          <a:p>
            <a:r>
              <a:rPr lang="en-US" dirty="0">
                <a:solidFill>
                  <a:srgbClr val="FF0000"/>
                </a:solidFill>
              </a:rPr>
              <a:t>50 bytes</a:t>
            </a:r>
          </a:p>
        </p:txBody>
      </p:sp>
      <p:cxnSp>
        <p:nvCxnSpPr>
          <p:cNvPr id="8" name="Straight Arrow Connector 7"/>
          <p:cNvCxnSpPr/>
          <p:nvPr/>
        </p:nvCxnSpPr>
        <p:spPr>
          <a:xfrm>
            <a:off x="1828800" y="3762613"/>
            <a:ext cx="2286000" cy="15445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059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a:t>
            </a:r>
          </a:p>
        </p:txBody>
      </p:sp>
      <p:sp>
        <p:nvSpPr>
          <p:cNvPr id="6" name="Text Placeholder 5"/>
          <p:cNvSpPr>
            <a:spLocks noGrp="1"/>
          </p:cNvSpPr>
          <p:nvPr>
            <p:ph type="body" idx="1"/>
          </p:nvPr>
        </p:nvSpPr>
        <p:spPr/>
        <p:txBody>
          <a:bodyPr/>
          <a:lstStyle/>
          <a:p>
            <a:r>
              <a:rPr lang="en-US" dirty="0"/>
              <a:t>C/C++</a:t>
            </a:r>
          </a:p>
        </p:txBody>
      </p:sp>
      <p:sp>
        <p:nvSpPr>
          <p:cNvPr id="7" name="Content Placeholder 6"/>
          <p:cNvSpPr>
            <a:spLocks noGrp="1"/>
          </p:cNvSpPr>
          <p:nvPr>
            <p:ph sz="half" idx="2"/>
          </p:nvPr>
        </p:nvSpPr>
        <p:spPr/>
        <p:txBody>
          <a:bodyPr/>
          <a:lstStyle/>
          <a:p>
            <a:r>
              <a:rPr lang="en-US" dirty="0"/>
              <a:t>Human readable code</a:t>
            </a:r>
          </a:p>
          <a:p>
            <a:r>
              <a:rPr lang="en-US" dirty="0"/>
              <a:t>Rapid development</a:t>
            </a:r>
          </a:p>
        </p:txBody>
      </p:sp>
      <p:sp>
        <p:nvSpPr>
          <p:cNvPr id="8" name="Text Placeholder 7"/>
          <p:cNvSpPr>
            <a:spLocks noGrp="1"/>
          </p:cNvSpPr>
          <p:nvPr>
            <p:ph type="body" sz="quarter" idx="3"/>
          </p:nvPr>
        </p:nvSpPr>
        <p:spPr/>
        <p:txBody>
          <a:bodyPr/>
          <a:lstStyle/>
          <a:p>
            <a:r>
              <a:rPr lang="en-US" dirty="0"/>
              <a:t>Assembly</a:t>
            </a:r>
          </a:p>
        </p:txBody>
      </p:sp>
      <p:sp>
        <p:nvSpPr>
          <p:cNvPr id="9" name="Content Placeholder 8"/>
          <p:cNvSpPr>
            <a:spLocks noGrp="1"/>
          </p:cNvSpPr>
          <p:nvPr>
            <p:ph sz="quarter" idx="4"/>
          </p:nvPr>
        </p:nvSpPr>
        <p:spPr/>
        <p:txBody>
          <a:bodyPr/>
          <a:lstStyle/>
          <a:p>
            <a:r>
              <a:rPr lang="en-US" dirty="0"/>
              <a:t>Barely human readable</a:t>
            </a:r>
          </a:p>
          <a:p>
            <a:r>
              <a:rPr lang="en-US" dirty="0"/>
              <a:t>Very fast execution time</a:t>
            </a:r>
          </a:p>
          <a:p>
            <a:r>
              <a:rPr lang="en-US" dirty="0"/>
              <a:t>Precise timing control</a:t>
            </a:r>
          </a:p>
          <a:p>
            <a:r>
              <a:rPr lang="en-US" dirty="0"/>
              <a:t>Small executable code size</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19</a:t>
            </a:fld>
            <a:endParaRPr lang="en-US" dirty="0"/>
          </a:p>
        </p:txBody>
      </p:sp>
      <p:sp>
        <p:nvSpPr>
          <p:cNvPr id="10" name="TextBox 9"/>
          <p:cNvSpPr txBox="1"/>
          <p:nvPr/>
        </p:nvSpPr>
        <p:spPr>
          <a:xfrm>
            <a:off x="381000" y="4876800"/>
            <a:ext cx="8389989" cy="646331"/>
          </a:xfrm>
          <a:prstGeom prst="rect">
            <a:avLst/>
          </a:prstGeom>
          <a:noFill/>
        </p:spPr>
        <p:txBody>
          <a:bodyPr wrap="none" rtlCol="0">
            <a:spAutoFit/>
          </a:bodyPr>
          <a:lstStyle/>
          <a:p>
            <a:r>
              <a:rPr lang="en-US" dirty="0">
                <a:solidFill>
                  <a:srgbClr val="FF0000"/>
                </a:solidFill>
              </a:rPr>
              <a:t>To gain the “best of both worlds” embed assembly language in your C/C++ for functions</a:t>
            </a:r>
          </a:p>
          <a:p>
            <a:r>
              <a:rPr lang="en-US" dirty="0">
                <a:solidFill>
                  <a:srgbClr val="FF0000"/>
                </a:solidFill>
              </a:rPr>
              <a:t>that require the advantages of assembly code.</a:t>
            </a:r>
          </a:p>
        </p:txBody>
      </p:sp>
    </p:spTree>
    <p:extLst>
      <p:ext uri="{BB962C8B-B14F-4D97-AF65-F5344CB8AC3E}">
        <p14:creationId xmlns:p14="http://schemas.microsoft.com/office/powerpoint/2010/main" val="76486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 </a:t>
            </a:r>
          </a:p>
        </p:txBody>
      </p:sp>
      <p:sp>
        <p:nvSpPr>
          <p:cNvPr id="3" name="Content Placeholder 2"/>
          <p:cNvSpPr>
            <a:spLocks noGrp="1"/>
          </p:cNvSpPr>
          <p:nvPr>
            <p:ph idx="1"/>
          </p:nvPr>
        </p:nvSpPr>
        <p:spPr/>
        <p:txBody>
          <a:bodyPr>
            <a:noAutofit/>
          </a:bodyPr>
          <a:lstStyle/>
          <a:p>
            <a:r>
              <a:rPr lang="en-US" sz="2000" dirty="0"/>
              <a:t>Assembly Language Programming</a:t>
            </a:r>
          </a:p>
          <a:p>
            <a:pPr lvl="1"/>
            <a:r>
              <a:rPr lang="en-US" dirty="0"/>
              <a:t>Development tools</a:t>
            </a:r>
          </a:p>
          <a:p>
            <a:pPr lvl="1"/>
            <a:r>
              <a:rPr lang="en-US" dirty="0"/>
              <a:t>In-System Programmers (ISPs)</a:t>
            </a:r>
          </a:p>
          <a:p>
            <a:pPr lvl="1"/>
            <a:r>
              <a:rPr lang="en-US" dirty="0"/>
              <a:t>Debuggers</a:t>
            </a:r>
          </a:p>
          <a:p>
            <a:pPr lvl="1"/>
            <a:r>
              <a:rPr lang="en-US" dirty="0"/>
              <a:t>Assembly Language Instructions and Op Codes</a:t>
            </a:r>
          </a:p>
          <a:p>
            <a:pPr lvl="1"/>
            <a:r>
              <a:rPr lang="en-US" dirty="0"/>
              <a:t>Analysis of “Blink” in assembly language</a:t>
            </a:r>
          </a:p>
          <a:p>
            <a:pPr lvl="1"/>
            <a:endParaRPr lang="en-US" sz="1600" dirty="0"/>
          </a:p>
          <a:p>
            <a:r>
              <a:rPr lang="en-US" sz="2000" dirty="0"/>
              <a:t>Extra Credit Lab</a:t>
            </a:r>
          </a:p>
          <a:p>
            <a:endParaRPr lang="en-US" sz="2000" dirty="0"/>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a:t>
            </a:fld>
            <a:endParaRPr lang="en-US" dirty="0"/>
          </a:p>
        </p:txBody>
      </p:sp>
    </p:spTree>
    <p:extLst>
      <p:ext uri="{BB962C8B-B14F-4D97-AF65-F5344CB8AC3E}">
        <p14:creationId xmlns:p14="http://schemas.microsoft.com/office/powerpoint/2010/main" val="368263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Credit Lab</a:t>
            </a:r>
          </a:p>
        </p:txBody>
      </p:sp>
      <p:sp>
        <p:nvSpPr>
          <p:cNvPr id="3" name="Content Placeholder 2"/>
          <p:cNvSpPr>
            <a:spLocks noGrp="1"/>
          </p:cNvSpPr>
          <p:nvPr>
            <p:ph idx="1"/>
          </p:nvPr>
        </p:nvSpPr>
        <p:spPr/>
        <p:txBody>
          <a:bodyPr>
            <a:normAutofit/>
          </a:bodyPr>
          <a:lstStyle/>
          <a:p>
            <a:r>
              <a:rPr lang="en-US" sz="1800" dirty="0"/>
              <a:t>Implement “Blink” in assembly language.</a:t>
            </a:r>
          </a:p>
          <a:p>
            <a:pPr lvl="1"/>
            <a:r>
              <a:rPr lang="en-US" sz="1800" dirty="0"/>
              <a:t>The code is available on Canvas.  File name is </a:t>
            </a:r>
            <a:r>
              <a:rPr lang="en-US" sz="1800" b="1" dirty="0"/>
              <a:t>AssemblerApplication2.asm</a:t>
            </a:r>
            <a:r>
              <a:rPr lang="en-US" sz="1800" dirty="0"/>
              <a:t>.</a:t>
            </a:r>
          </a:p>
          <a:p>
            <a:pPr lvl="1"/>
            <a:endParaRPr lang="en-US" sz="1800" dirty="0"/>
          </a:p>
          <a:p>
            <a:r>
              <a:rPr lang="en-US" sz="1800" dirty="0"/>
              <a:t>Send an ASCII character to the serial monitor/terminal with assembly language.</a:t>
            </a:r>
          </a:p>
          <a:p>
            <a:pPr lvl="1"/>
            <a:r>
              <a:rPr lang="en-US" sz="1800" dirty="0"/>
              <a:t>Research code examples online</a:t>
            </a:r>
          </a:p>
          <a:p>
            <a:pPr lvl="1"/>
            <a:endParaRPr lang="en-US" sz="1800" dirty="0"/>
          </a:p>
          <a:p>
            <a:r>
              <a:rPr lang="en-US" sz="1800" dirty="0"/>
              <a:t>Write a normal Lab Report</a:t>
            </a:r>
          </a:p>
          <a:p>
            <a:pPr lvl="1"/>
            <a:r>
              <a:rPr lang="en-US" sz="1800" dirty="0"/>
              <a:t>Include screenshots, pictures, or short videos to demonstrate your functional code.</a:t>
            </a:r>
          </a:p>
          <a:p>
            <a:pPr lvl="1"/>
            <a:endParaRPr lang="en-US" sz="1800" dirty="0"/>
          </a:p>
          <a:p>
            <a:r>
              <a:rPr lang="en-US" sz="1800" dirty="0"/>
              <a:t>This lab is worth 50 points (normal labs are worth 100 points).</a:t>
            </a:r>
          </a:p>
          <a:p>
            <a:endParaRPr lang="en-US" sz="1800" dirty="0"/>
          </a:p>
          <a:p>
            <a:r>
              <a:rPr lang="en-US" sz="1800" dirty="0"/>
              <a:t>Due by midnight the last day of class this term (this Friday night).</a:t>
            </a:r>
          </a:p>
          <a:p>
            <a:endParaRPr lang="en-US" sz="1800" dirty="0"/>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20</a:t>
            </a:fld>
            <a:endParaRPr lang="en-US" dirty="0"/>
          </a:p>
        </p:txBody>
      </p:sp>
    </p:spTree>
    <p:extLst>
      <p:ext uri="{BB962C8B-B14F-4D97-AF65-F5344CB8AC3E}">
        <p14:creationId xmlns:p14="http://schemas.microsoft.com/office/powerpoint/2010/main" val="109667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normAutofit/>
          </a:bodyPr>
          <a:lstStyle/>
          <a:p>
            <a:r>
              <a:rPr lang="en-US" sz="1800" dirty="0"/>
              <a:t>Thank you for taking EE333.</a:t>
            </a:r>
          </a:p>
          <a:p>
            <a:r>
              <a:rPr lang="en-US" sz="1800" dirty="0"/>
              <a:t>I hope that you learned a great deal about the capabilities of microcontrollers this term.</a:t>
            </a:r>
          </a:p>
          <a:p>
            <a:r>
              <a:rPr lang="en-US" sz="1800" dirty="0"/>
              <a:t>I look forward to seeing all of you in EE335 next term!</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21</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590800"/>
            <a:ext cx="4648200"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6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Atmel Studio</a:t>
            </a:r>
          </a:p>
        </p:txBody>
      </p:sp>
      <p:sp>
        <p:nvSpPr>
          <p:cNvPr id="3" name="Content Placeholder 2"/>
          <p:cNvSpPr>
            <a:spLocks noGrp="1"/>
          </p:cNvSpPr>
          <p:nvPr>
            <p:ph idx="1"/>
          </p:nvPr>
        </p:nvSpPr>
        <p:spPr/>
        <p:txBody>
          <a:bodyPr>
            <a:normAutofit/>
          </a:bodyPr>
          <a:lstStyle/>
          <a:p>
            <a:r>
              <a:rPr lang="en-US" sz="1800" dirty="0"/>
              <a:t>Atmel Studio is an Integrated Development Environment (IDE) for developing projects for </a:t>
            </a:r>
            <a:r>
              <a:rPr lang="en-US" sz="1800" u="sng" dirty="0"/>
              <a:t>any</a:t>
            </a:r>
            <a:r>
              <a:rPr lang="en-US" sz="1800" dirty="0"/>
              <a:t> Atmel microcontroller.</a:t>
            </a:r>
          </a:p>
          <a:p>
            <a:r>
              <a:rPr lang="en-US" sz="1800" dirty="0"/>
              <a:t>You can develop code in C, C++, or assembly.</a:t>
            </a:r>
          </a:p>
          <a:p>
            <a:r>
              <a:rPr lang="en-US" sz="1800" dirty="0"/>
              <a:t>You can download code to a board using an In-System Programmer and you can use a Debugger to validate your application.</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590799"/>
            <a:ext cx="5329401"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3400" y="3967816"/>
            <a:ext cx="2053281" cy="523220"/>
          </a:xfrm>
          <a:prstGeom prst="rect">
            <a:avLst/>
          </a:prstGeom>
        </p:spPr>
        <p:txBody>
          <a:bodyPr wrap="square">
            <a:spAutoFit/>
          </a:bodyPr>
          <a:lstStyle/>
          <a:p>
            <a:r>
              <a:rPr lang="en-US" sz="1400" dirty="0">
                <a:solidFill>
                  <a:srgbClr val="0070C0"/>
                </a:solidFill>
              </a:rPr>
              <a:t>http://www.atmel.com/microsite/atmel-studio/</a:t>
            </a:r>
          </a:p>
        </p:txBody>
      </p:sp>
    </p:spTree>
    <p:extLst>
      <p:ext uri="{BB962C8B-B14F-4D97-AF65-F5344CB8AC3E}">
        <p14:creationId xmlns:p14="http://schemas.microsoft.com/office/powerpoint/2010/main" val="13127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In-System Programmer (ISP)</a:t>
            </a:r>
          </a:p>
        </p:txBody>
      </p:sp>
      <p:sp>
        <p:nvSpPr>
          <p:cNvPr id="3" name="Content Placeholder 2"/>
          <p:cNvSpPr>
            <a:spLocks noGrp="1"/>
          </p:cNvSpPr>
          <p:nvPr>
            <p:ph idx="1"/>
          </p:nvPr>
        </p:nvSpPr>
        <p:spPr/>
        <p:txBody>
          <a:bodyPr>
            <a:normAutofit/>
          </a:bodyPr>
          <a:lstStyle/>
          <a:p>
            <a:r>
              <a:rPr lang="en-US" sz="2000" dirty="0"/>
              <a:t>Programs both flash and EEPROM</a:t>
            </a:r>
          </a:p>
          <a:p>
            <a:r>
              <a:rPr lang="en-US" sz="2000" dirty="0"/>
              <a:t>Supports fuses and lock bit programming</a:t>
            </a:r>
          </a:p>
          <a:p>
            <a:r>
              <a:rPr lang="en-US" sz="2000" dirty="0"/>
              <a:t>Upgradeable for future device support</a:t>
            </a:r>
          </a:p>
          <a:p>
            <a:r>
              <a:rPr lang="en-US" sz="2000" dirty="0"/>
              <a:t>Supports target voltages from 1.8V to 5.5V</a:t>
            </a:r>
          </a:p>
          <a:p>
            <a:r>
              <a:rPr lang="en-US" sz="2000" dirty="0"/>
              <a:t>Adjustable ISP programming speed (50Hz to 8MHz SCK frequency)</a:t>
            </a:r>
          </a:p>
          <a:p>
            <a:r>
              <a:rPr lang="en-US" sz="2000" dirty="0"/>
              <a:t>USB 2.0 compliant (full speed, 12Mbps)</a:t>
            </a:r>
          </a:p>
          <a:p>
            <a:r>
              <a:rPr lang="en-US" sz="2000" dirty="0"/>
              <a:t>Powered from USB, does not require external power supply</a:t>
            </a:r>
          </a:p>
          <a:p>
            <a:r>
              <a:rPr lang="en-US" sz="2000" dirty="0"/>
              <a:t>Target interface protection</a:t>
            </a:r>
          </a:p>
          <a:p>
            <a:r>
              <a:rPr lang="en-US" sz="2000" dirty="0"/>
              <a:t>Short-circuit protection</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581400"/>
            <a:ext cx="3286570" cy="25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5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In-System Programmer (ISP)</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5</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5317679"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4191000" y="2400300"/>
            <a:ext cx="19812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72200" y="2209800"/>
            <a:ext cx="2623988" cy="1477328"/>
          </a:xfrm>
          <a:prstGeom prst="rect">
            <a:avLst/>
          </a:prstGeom>
          <a:noFill/>
        </p:spPr>
        <p:txBody>
          <a:bodyPr wrap="none" rtlCol="0">
            <a:spAutoFit/>
          </a:bodyPr>
          <a:lstStyle/>
          <a:p>
            <a:r>
              <a:rPr lang="en-US" dirty="0">
                <a:solidFill>
                  <a:srgbClr val="FF0000"/>
                </a:solidFill>
              </a:rPr>
              <a:t>ISP Connector</a:t>
            </a:r>
          </a:p>
          <a:p>
            <a:endParaRPr lang="en-US" dirty="0">
              <a:solidFill>
                <a:srgbClr val="FF0000"/>
              </a:solidFill>
            </a:endParaRPr>
          </a:p>
          <a:p>
            <a:r>
              <a:rPr lang="en-US" dirty="0">
                <a:solidFill>
                  <a:srgbClr val="FF0000"/>
                </a:solidFill>
              </a:rPr>
              <a:t>The programmer uses SPI </a:t>
            </a:r>
          </a:p>
          <a:p>
            <a:r>
              <a:rPr lang="en-US" dirty="0">
                <a:solidFill>
                  <a:srgbClr val="FF0000"/>
                </a:solidFill>
              </a:rPr>
              <a:t>to communicate with the</a:t>
            </a:r>
          </a:p>
          <a:p>
            <a:r>
              <a:rPr lang="en-US" dirty="0">
                <a:solidFill>
                  <a:srgbClr val="FF0000"/>
                </a:solidFill>
              </a:rPr>
              <a:t>microcontroller.</a:t>
            </a:r>
          </a:p>
        </p:txBody>
      </p:sp>
    </p:spTree>
    <p:extLst>
      <p:ext uri="{BB962C8B-B14F-4D97-AF65-F5344CB8AC3E}">
        <p14:creationId xmlns:p14="http://schemas.microsoft.com/office/powerpoint/2010/main" val="329358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Debuggers</a:t>
            </a:r>
          </a:p>
        </p:txBody>
      </p:sp>
      <p:sp>
        <p:nvSpPr>
          <p:cNvPr id="3" name="Content Placeholder 2"/>
          <p:cNvSpPr>
            <a:spLocks noGrp="1"/>
          </p:cNvSpPr>
          <p:nvPr>
            <p:ph idx="1"/>
          </p:nvPr>
        </p:nvSpPr>
        <p:spPr/>
        <p:txBody>
          <a:bodyPr>
            <a:normAutofit/>
          </a:bodyPr>
          <a:lstStyle/>
          <a:p>
            <a:r>
              <a:rPr lang="en-US" sz="1800" dirty="0"/>
              <a:t>These devices allow developers to:</a:t>
            </a:r>
          </a:p>
          <a:p>
            <a:pPr lvl="1"/>
            <a:r>
              <a:rPr lang="en-US" sz="1800" dirty="0"/>
              <a:t>Download their applications to Flash memory</a:t>
            </a:r>
          </a:p>
          <a:p>
            <a:pPr lvl="1"/>
            <a:r>
              <a:rPr lang="en-US" sz="1800" dirty="0"/>
              <a:t>Modify internal EEPROM and Fuses</a:t>
            </a:r>
          </a:p>
          <a:p>
            <a:pPr lvl="1"/>
            <a:r>
              <a:rPr lang="en-US" sz="1800" dirty="0"/>
              <a:t>Set Breakpoints in their code</a:t>
            </a:r>
          </a:p>
          <a:p>
            <a:pPr lvl="1"/>
            <a:r>
              <a:rPr lang="en-US" sz="1800" dirty="0"/>
              <a:t>Single step during code execution</a:t>
            </a:r>
          </a:p>
          <a:p>
            <a:pPr lvl="1"/>
            <a:r>
              <a:rPr lang="en-US" sz="1800" dirty="0"/>
              <a:t>Watch internal variables</a:t>
            </a:r>
          </a:p>
          <a:p>
            <a:pPr lvl="1"/>
            <a:r>
              <a:rPr lang="en-US" sz="1800" dirty="0"/>
              <a:t>Examine memory</a:t>
            </a:r>
          </a:p>
          <a:p>
            <a:pPr lvl="1"/>
            <a:r>
              <a:rPr lang="en-US" sz="1800" dirty="0"/>
              <a:t>Examine peripheral settings and status </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6</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36817"/>
            <a:ext cx="3657600" cy="2660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28800"/>
            <a:ext cx="3733800" cy="4389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95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Central Processing Unit</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7</a:t>
            </a:fld>
            <a:endParaRPr lang="en-US" dirty="0"/>
          </a:p>
        </p:txBody>
      </p:sp>
      <p:pic>
        <p:nvPicPr>
          <p:cNvPr id="6" name="Picture 5"/>
          <p:cNvPicPr>
            <a:picLocks noChangeAspect="1"/>
          </p:cNvPicPr>
          <p:nvPr/>
        </p:nvPicPr>
        <p:blipFill>
          <a:blip r:embed="rId2"/>
          <a:stretch>
            <a:fillRect/>
          </a:stretch>
        </p:blipFill>
        <p:spPr>
          <a:xfrm>
            <a:off x="1923090" y="1045022"/>
            <a:ext cx="5329479" cy="5203378"/>
          </a:xfrm>
          <a:prstGeom prst="rect">
            <a:avLst/>
          </a:prstGeom>
        </p:spPr>
      </p:pic>
      <p:sp>
        <p:nvSpPr>
          <p:cNvPr id="7" name="TextBox 6"/>
          <p:cNvSpPr txBox="1"/>
          <p:nvPr/>
        </p:nvSpPr>
        <p:spPr>
          <a:xfrm>
            <a:off x="990600" y="1447800"/>
            <a:ext cx="1362296" cy="584775"/>
          </a:xfrm>
          <a:prstGeom prst="rect">
            <a:avLst/>
          </a:prstGeom>
          <a:noFill/>
        </p:spPr>
        <p:txBody>
          <a:bodyPr wrap="none" rtlCol="0">
            <a:spAutoFit/>
          </a:bodyPr>
          <a:lstStyle/>
          <a:p>
            <a:r>
              <a:rPr lang="en-US" sz="1600" dirty="0">
                <a:solidFill>
                  <a:srgbClr val="FF0000"/>
                </a:solidFill>
              </a:rPr>
              <a:t>16-bit wide</a:t>
            </a:r>
          </a:p>
          <a:p>
            <a:r>
              <a:rPr lang="en-US" sz="1600" dirty="0">
                <a:solidFill>
                  <a:srgbClr val="FF0000"/>
                </a:solidFill>
              </a:rPr>
              <a:t>Flash memory</a:t>
            </a:r>
          </a:p>
        </p:txBody>
      </p:sp>
      <p:sp>
        <p:nvSpPr>
          <p:cNvPr id="8" name="TextBox 7"/>
          <p:cNvSpPr txBox="1"/>
          <p:nvPr/>
        </p:nvSpPr>
        <p:spPr>
          <a:xfrm>
            <a:off x="6860891" y="1219200"/>
            <a:ext cx="783356" cy="338554"/>
          </a:xfrm>
          <a:prstGeom prst="rect">
            <a:avLst/>
          </a:prstGeom>
          <a:noFill/>
        </p:spPr>
        <p:txBody>
          <a:bodyPr wrap="none" rtlCol="0">
            <a:spAutoFit/>
          </a:bodyPr>
          <a:lstStyle/>
          <a:p>
            <a:r>
              <a:rPr lang="en-US" sz="1600" dirty="0">
                <a:solidFill>
                  <a:srgbClr val="FF0000"/>
                </a:solidFill>
              </a:rPr>
              <a:t>Review</a:t>
            </a:r>
          </a:p>
        </p:txBody>
      </p:sp>
    </p:spTree>
    <p:extLst>
      <p:ext uri="{BB962C8B-B14F-4D97-AF65-F5344CB8AC3E}">
        <p14:creationId xmlns:p14="http://schemas.microsoft.com/office/powerpoint/2010/main" val="36999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AVR General Purpose Working Registers</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8</a:t>
            </a:fld>
            <a:endParaRPr lang="en-US" dirty="0"/>
          </a:p>
        </p:txBody>
      </p:sp>
      <p:pic>
        <p:nvPicPr>
          <p:cNvPr id="6" name="Picture 5"/>
          <p:cNvPicPr>
            <a:picLocks noChangeAspect="1"/>
          </p:cNvPicPr>
          <p:nvPr/>
        </p:nvPicPr>
        <p:blipFill rotWithShape="1">
          <a:blip r:embed="rId2"/>
          <a:srcRect r="17813"/>
          <a:stretch/>
        </p:blipFill>
        <p:spPr>
          <a:xfrm>
            <a:off x="609600" y="1066800"/>
            <a:ext cx="6675120" cy="4953000"/>
          </a:xfrm>
          <a:prstGeom prst="rect">
            <a:avLst/>
          </a:prstGeom>
        </p:spPr>
      </p:pic>
      <p:sp>
        <p:nvSpPr>
          <p:cNvPr id="7" name="TextBox 6"/>
          <p:cNvSpPr txBox="1"/>
          <p:nvPr/>
        </p:nvSpPr>
        <p:spPr>
          <a:xfrm>
            <a:off x="6860891" y="1219200"/>
            <a:ext cx="783356" cy="338554"/>
          </a:xfrm>
          <a:prstGeom prst="rect">
            <a:avLst/>
          </a:prstGeom>
          <a:noFill/>
        </p:spPr>
        <p:txBody>
          <a:bodyPr wrap="none" rtlCol="0">
            <a:spAutoFit/>
          </a:bodyPr>
          <a:lstStyle/>
          <a:p>
            <a:r>
              <a:rPr lang="en-US" sz="1600" dirty="0">
                <a:solidFill>
                  <a:srgbClr val="FF0000"/>
                </a:solidFill>
              </a:rPr>
              <a:t>Review</a:t>
            </a:r>
          </a:p>
        </p:txBody>
      </p:sp>
    </p:spTree>
    <p:extLst>
      <p:ext uri="{BB962C8B-B14F-4D97-AF65-F5344CB8AC3E}">
        <p14:creationId xmlns:p14="http://schemas.microsoft.com/office/powerpoint/2010/main" val="9815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Language Programming</a:t>
            </a:r>
          </a:p>
        </p:txBody>
      </p:sp>
      <p:sp>
        <p:nvSpPr>
          <p:cNvPr id="3" name="Content Placeholder 2"/>
          <p:cNvSpPr>
            <a:spLocks noGrp="1"/>
          </p:cNvSpPr>
          <p:nvPr>
            <p:ph idx="1"/>
          </p:nvPr>
        </p:nvSpPr>
        <p:spPr/>
        <p:txBody>
          <a:bodyPr>
            <a:normAutofit lnSpcReduction="10000"/>
          </a:bodyPr>
          <a:lstStyle/>
          <a:p>
            <a:r>
              <a:rPr lang="en-US" sz="1800" dirty="0"/>
              <a:t>When you develop code in C or C++ (Arduino sketches), the </a:t>
            </a:r>
            <a:r>
              <a:rPr lang="en-US" sz="1800" b="1" dirty="0"/>
              <a:t>compiler</a:t>
            </a:r>
            <a:r>
              <a:rPr lang="en-US" sz="1800" dirty="0"/>
              <a:t> converts your code to machine language.  When you develop code in assembly language, an </a:t>
            </a:r>
            <a:r>
              <a:rPr lang="en-US" sz="1800" b="1" dirty="0"/>
              <a:t>assembler</a:t>
            </a:r>
            <a:r>
              <a:rPr lang="en-US" sz="1800" dirty="0"/>
              <a:t> converts your code to machine language.  The machine language executable file is  written to Flash.</a:t>
            </a:r>
          </a:p>
          <a:p>
            <a:endParaRPr lang="en-US" sz="1800" dirty="0"/>
          </a:p>
          <a:p>
            <a:r>
              <a:rPr lang="en-US" sz="1800" dirty="0"/>
              <a:t>After reset, the microcontroller CPU executes these machine language instructions.</a:t>
            </a:r>
          </a:p>
          <a:p>
            <a:endParaRPr lang="en-US" sz="1800" dirty="0"/>
          </a:p>
          <a:p>
            <a:r>
              <a:rPr lang="en-US" sz="1800" dirty="0"/>
              <a:t>In some situations, controlling the exact execution time of your application is critical.  Programming directly in assembly language programming  (low-level instructions) allows the developer precise control of execution.</a:t>
            </a:r>
          </a:p>
          <a:p>
            <a:endParaRPr lang="en-US" sz="1800" dirty="0"/>
          </a:p>
          <a:p>
            <a:r>
              <a:rPr lang="en-US" sz="1800" dirty="0"/>
              <a:t>Developers can write their entire application in assembly language or embed assembly language within their C or C++ code.</a:t>
            </a:r>
          </a:p>
          <a:p>
            <a:endParaRPr lang="en-US" sz="1800" dirty="0"/>
          </a:p>
          <a:p>
            <a:r>
              <a:rPr lang="en-US" sz="1800" dirty="0"/>
              <a:t>Converting assembly code to a .hex file with machine code requires an </a:t>
            </a:r>
            <a:r>
              <a:rPr lang="en-US" sz="1800" b="1" dirty="0"/>
              <a:t>assembler</a:t>
            </a:r>
            <a:r>
              <a:rPr lang="en-US" sz="1800" dirty="0"/>
              <a:t>.  Atmel studio includes an </a:t>
            </a:r>
            <a:r>
              <a:rPr lang="en-US" sz="1800" b="1" dirty="0"/>
              <a:t>assembler</a:t>
            </a:r>
            <a:r>
              <a:rPr lang="en-US" sz="1800" dirty="0"/>
              <a:t> called </a:t>
            </a:r>
            <a:r>
              <a:rPr lang="en-US" sz="1800" b="1" dirty="0"/>
              <a:t>avrasm2.exe</a:t>
            </a:r>
            <a:r>
              <a:rPr lang="en-US" sz="1800" dirty="0"/>
              <a:t>.</a:t>
            </a:r>
          </a:p>
        </p:txBody>
      </p:sp>
      <p:sp>
        <p:nvSpPr>
          <p:cNvPr id="4" name="Footer Placeholder 3"/>
          <p:cNvSpPr>
            <a:spLocks noGrp="1"/>
          </p:cNvSpPr>
          <p:nvPr>
            <p:ph type="ftr" sz="quarter" idx="11"/>
          </p:nvPr>
        </p:nvSpPr>
        <p:spPr/>
        <p:txBody>
          <a:bodyPr/>
          <a:lstStyle/>
          <a:p>
            <a:r>
              <a:rPr lang="en-US"/>
              <a:t>EE333 - Fall 2021 -Lecture 10</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9</a:t>
            </a:fld>
            <a:endParaRPr lang="en-US" dirty="0"/>
          </a:p>
        </p:txBody>
      </p:sp>
    </p:spTree>
    <p:extLst>
      <p:ext uri="{BB962C8B-B14F-4D97-AF65-F5344CB8AC3E}">
        <p14:creationId xmlns:p14="http://schemas.microsoft.com/office/powerpoint/2010/main" val="2806131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38693</TotalTime>
  <Words>1212</Words>
  <Application>Microsoft Office PowerPoint</Application>
  <PresentationFormat>On-screen Show (4:3)</PresentationFormat>
  <Paragraphs>187</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  Introduction to Microcontrollers Fall Term, 2021 </vt:lpstr>
      <vt:lpstr>Lecture Outline </vt:lpstr>
      <vt:lpstr>Atmel Studio</vt:lpstr>
      <vt:lpstr>In-System Programmer (ISP)</vt:lpstr>
      <vt:lpstr>In-System Programmer (ISP)</vt:lpstr>
      <vt:lpstr>Debuggers</vt:lpstr>
      <vt:lpstr>AVR Central Processing Unit</vt:lpstr>
      <vt:lpstr>AVR General Purpose Working Registers</vt:lpstr>
      <vt:lpstr>Assembly Language Programming</vt:lpstr>
      <vt:lpstr>“Blink” in Assembly Code</vt:lpstr>
      <vt:lpstr>“Blink” in Assembly Code</vt:lpstr>
      <vt:lpstr>Links for Assembly Language Programming</vt:lpstr>
      <vt:lpstr>“Blink” in Assembly Code</vt:lpstr>
      <vt:lpstr>“Blink” in Assembly Code</vt:lpstr>
      <vt:lpstr>“Blink” in Assembly Code</vt:lpstr>
      <vt:lpstr>.list Command Generates a Listfile </vt:lpstr>
      <vt:lpstr>Size of Blink as a Sketch</vt:lpstr>
      <vt:lpstr>Size of Blink in Assembly</vt:lpstr>
      <vt:lpstr>Advantages and Disadvantages</vt:lpstr>
      <vt:lpstr>Extra Credit Lab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dc:creator>
  <cp:lastModifiedBy>Allan Douglas</cp:lastModifiedBy>
  <cp:revision>300</cp:revision>
  <dcterms:created xsi:type="dcterms:W3CDTF">2015-08-18T17:06:50Z</dcterms:created>
  <dcterms:modified xsi:type="dcterms:W3CDTF">2021-12-07T17:03:58Z</dcterms:modified>
</cp:coreProperties>
</file>