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65" r:id="rId2"/>
    <p:sldId id="321" r:id="rId3"/>
    <p:sldId id="298" r:id="rId4"/>
    <p:sldId id="362" r:id="rId5"/>
    <p:sldId id="367" r:id="rId6"/>
    <p:sldId id="323" r:id="rId7"/>
    <p:sldId id="325" r:id="rId8"/>
    <p:sldId id="324" r:id="rId9"/>
    <p:sldId id="357" r:id="rId10"/>
    <p:sldId id="368" r:id="rId11"/>
    <p:sldId id="333" r:id="rId12"/>
    <p:sldId id="276" r:id="rId13"/>
    <p:sldId id="326" r:id="rId14"/>
    <p:sldId id="327" r:id="rId15"/>
    <p:sldId id="329" r:id="rId16"/>
    <p:sldId id="328" r:id="rId17"/>
    <p:sldId id="330" r:id="rId18"/>
    <p:sldId id="306" r:id="rId19"/>
    <p:sldId id="307" r:id="rId20"/>
    <p:sldId id="331" r:id="rId21"/>
    <p:sldId id="334" r:id="rId22"/>
    <p:sldId id="332" r:id="rId23"/>
    <p:sldId id="336" r:id="rId24"/>
    <p:sldId id="335" r:id="rId25"/>
    <p:sldId id="337" r:id="rId26"/>
    <p:sldId id="338" r:id="rId27"/>
    <p:sldId id="339" r:id="rId28"/>
    <p:sldId id="340" r:id="rId29"/>
    <p:sldId id="341" r:id="rId30"/>
    <p:sldId id="342" r:id="rId31"/>
    <p:sldId id="343" r:id="rId32"/>
    <p:sldId id="364" r:id="rId33"/>
    <p:sldId id="344" r:id="rId34"/>
    <p:sldId id="345" r:id="rId35"/>
    <p:sldId id="346" r:id="rId36"/>
    <p:sldId id="352" r:id="rId37"/>
    <p:sldId id="353" r:id="rId38"/>
    <p:sldId id="347" r:id="rId39"/>
    <p:sldId id="349" r:id="rId40"/>
    <p:sldId id="366" r:id="rId41"/>
    <p:sldId id="351" r:id="rId42"/>
    <p:sldId id="354" r:id="rId43"/>
    <p:sldId id="355" r:id="rId44"/>
    <p:sldId id="359" r:id="rId45"/>
    <p:sldId id="360" r:id="rId46"/>
    <p:sldId id="36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DC8D5-BAE3-4D5A-ACEE-DA1B54D5280B}" v="3" dt="2021-10-19T17:21:55.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5B0DC8D5-BAE3-4D5A-ACEE-DA1B54D5280B}"/>
    <pc:docChg chg="custSel modSld">
      <pc:chgData name="Allan Douglas" userId="47e10fb7-f329-4951-bd7e-1a8109adb62e" providerId="ADAL" clId="{5B0DC8D5-BAE3-4D5A-ACEE-DA1B54D5280B}" dt="2021-10-19T23:32:52.966" v="78" actId="20577"/>
      <pc:docMkLst>
        <pc:docMk/>
      </pc:docMkLst>
      <pc:sldChg chg="modSp mod">
        <pc:chgData name="Allan Douglas" userId="47e10fb7-f329-4951-bd7e-1a8109adb62e" providerId="ADAL" clId="{5B0DC8D5-BAE3-4D5A-ACEE-DA1B54D5280B}" dt="2021-10-19T17:20:51.485" v="1" actId="20577"/>
        <pc:sldMkLst>
          <pc:docMk/>
          <pc:sldMk cId="3442069341" sldId="265"/>
        </pc:sldMkLst>
        <pc:spChg chg="mod">
          <ac:chgData name="Allan Douglas" userId="47e10fb7-f329-4951-bd7e-1a8109adb62e" providerId="ADAL" clId="{5B0DC8D5-BAE3-4D5A-ACEE-DA1B54D5280B}" dt="2021-10-19T17:20:51.485" v="1" actId="20577"/>
          <ac:spMkLst>
            <pc:docMk/>
            <pc:sldMk cId="3442069341" sldId="265"/>
            <ac:spMk id="2050" creationId="{00000000-0000-0000-0000-000000000000}"/>
          </ac:spMkLst>
        </pc:spChg>
      </pc:sldChg>
      <pc:sldChg chg="modSp mod">
        <pc:chgData name="Allan Douglas" userId="47e10fb7-f329-4951-bd7e-1a8109adb62e" providerId="ADAL" clId="{5B0DC8D5-BAE3-4D5A-ACEE-DA1B54D5280B}" dt="2021-10-19T17:21:04.185" v="2" actId="27636"/>
        <pc:sldMkLst>
          <pc:docMk/>
          <pc:sldMk cId="2315356033" sldId="306"/>
        </pc:sldMkLst>
        <pc:spChg chg="mod">
          <ac:chgData name="Allan Douglas" userId="47e10fb7-f329-4951-bd7e-1a8109adb62e" providerId="ADAL" clId="{5B0DC8D5-BAE3-4D5A-ACEE-DA1B54D5280B}" dt="2021-10-19T17:21:04.185" v="2" actId="27636"/>
          <ac:spMkLst>
            <pc:docMk/>
            <pc:sldMk cId="2315356033" sldId="306"/>
            <ac:spMk id="6" creationId="{00000000-0000-0000-0000-000000000000}"/>
          </ac:spMkLst>
        </pc:spChg>
      </pc:sldChg>
      <pc:sldChg chg="addSp delSp modSp mod">
        <pc:chgData name="Allan Douglas" userId="47e10fb7-f329-4951-bd7e-1a8109adb62e" providerId="ADAL" clId="{5B0DC8D5-BAE3-4D5A-ACEE-DA1B54D5280B}" dt="2021-10-19T17:22:39.512" v="8" actId="1076"/>
        <pc:sldMkLst>
          <pc:docMk/>
          <pc:sldMk cId="2081186068" sldId="321"/>
        </pc:sldMkLst>
        <pc:picChg chg="add mod">
          <ac:chgData name="Allan Douglas" userId="47e10fb7-f329-4951-bd7e-1a8109adb62e" providerId="ADAL" clId="{5B0DC8D5-BAE3-4D5A-ACEE-DA1B54D5280B}" dt="2021-10-19T17:22:39.512" v="8" actId="1076"/>
          <ac:picMkLst>
            <pc:docMk/>
            <pc:sldMk cId="2081186068" sldId="321"/>
            <ac:picMk id="6" creationId="{9D535C6F-39FF-464C-9AD2-9A476AAADD62}"/>
          </ac:picMkLst>
        </pc:picChg>
        <pc:picChg chg="del">
          <ac:chgData name="Allan Douglas" userId="47e10fb7-f329-4951-bd7e-1a8109adb62e" providerId="ADAL" clId="{5B0DC8D5-BAE3-4D5A-ACEE-DA1B54D5280B}" dt="2021-10-19T17:21:55.272" v="4" actId="478"/>
          <ac:picMkLst>
            <pc:docMk/>
            <pc:sldMk cId="2081186068" sldId="321"/>
            <ac:picMk id="1026" creationId="{00000000-0000-0000-0000-000000000000}"/>
          </ac:picMkLst>
        </pc:picChg>
      </pc:sldChg>
      <pc:sldChg chg="modSp mod">
        <pc:chgData name="Allan Douglas" userId="47e10fb7-f329-4951-bd7e-1a8109adb62e" providerId="ADAL" clId="{5B0DC8D5-BAE3-4D5A-ACEE-DA1B54D5280B}" dt="2021-10-19T17:28:30.546" v="10" actId="20577"/>
        <pc:sldMkLst>
          <pc:docMk/>
          <pc:sldMk cId="3319387375" sldId="333"/>
        </pc:sldMkLst>
        <pc:spChg chg="mod">
          <ac:chgData name="Allan Douglas" userId="47e10fb7-f329-4951-bd7e-1a8109adb62e" providerId="ADAL" clId="{5B0DC8D5-BAE3-4D5A-ACEE-DA1B54D5280B}" dt="2021-10-19T17:28:30.546" v="10" actId="20577"/>
          <ac:spMkLst>
            <pc:docMk/>
            <pc:sldMk cId="3319387375" sldId="333"/>
            <ac:spMk id="3" creationId="{00000000-0000-0000-0000-000000000000}"/>
          </ac:spMkLst>
        </pc:spChg>
      </pc:sldChg>
      <pc:sldChg chg="modSp mod">
        <pc:chgData name="Allan Douglas" userId="47e10fb7-f329-4951-bd7e-1a8109adb62e" providerId="ADAL" clId="{5B0DC8D5-BAE3-4D5A-ACEE-DA1B54D5280B}" dt="2021-10-19T17:33:08.613" v="29" actId="20577"/>
        <pc:sldMkLst>
          <pc:docMk/>
          <pc:sldMk cId="2896295799" sldId="359"/>
        </pc:sldMkLst>
        <pc:spChg chg="mod">
          <ac:chgData name="Allan Douglas" userId="47e10fb7-f329-4951-bd7e-1a8109adb62e" providerId="ADAL" clId="{5B0DC8D5-BAE3-4D5A-ACEE-DA1B54D5280B}" dt="2021-10-19T17:33:08.613" v="29" actId="20577"/>
          <ac:spMkLst>
            <pc:docMk/>
            <pc:sldMk cId="2896295799" sldId="359"/>
            <ac:spMk id="3" creationId="{00000000-0000-0000-0000-000000000000}"/>
          </ac:spMkLst>
        </pc:spChg>
      </pc:sldChg>
      <pc:sldChg chg="modSp mod">
        <pc:chgData name="Allan Douglas" userId="47e10fb7-f329-4951-bd7e-1a8109adb62e" providerId="ADAL" clId="{5B0DC8D5-BAE3-4D5A-ACEE-DA1B54D5280B}" dt="2021-10-19T23:32:52.966" v="78" actId="20577"/>
        <pc:sldMkLst>
          <pc:docMk/>
          <pc:sldMk cId="692986254" sldId="361"/>
        </pc:sldMkLst>
        <pc:spChg chg="mod">
          <ac:chgData name="Allan Douglas" userId="47e10fb7-f329-4951-bd7e-1a8109adb62e" providerId="ADAL" clId="{5B0DC8D5-BAE3-4D5A-ACEE-DA1B54D5280B}" dt="2021-10-19T23:32:52.966" v="78" actId="20577"/>
          <ac:spMkLst>
            <pc:docMk/>
            <pc:sldMk cId="692986254" sldId="361"/>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10/19/2021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10/19/2021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19672-0B9F-4850-9DFB-A235329F3B55}" type="slidenum">
              <a:rPr lang="en-US" smtClean="0"/>
              <a:t>1</a:t>
            </a:fld>
            <a:endParaRPr lang="en-US" dirty="0"/>
          </a:p>
        </p:txBody>
      </p:sp>
    </p:spTree>
    <p:extLst>
      <p:ext uri="{BB962C8B-B14F-4D97-AF65-F5344CB8AC3E}">
        <p14:creationId xmlns:p14="http://schemas.microsoft.com/office/powerpoint/2010/main" val="121878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19672-0B9F-4850-9DFB-A235329F3B55}" type="slidenum">
              <a:rPr lang="en-US" smtClean="0"/>
              <a:t>26</a:t>
            </a:fld>
            <a:endParaRPr lang="en-US" dirty="0"/>
          </a:p>
        </p:txBody>
      </p:sp>
    </p:spTree>
    <p:extLst>
      <p:ext uri="{BB962C8B-B14F-4D97-AF65-F5344CB8AC3E}">
        <p14:creationId xmlns:p14="http://schemas.microsoft.com/office/powerpoint/2010/main" val="178101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84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37933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34695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90203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14633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61837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10308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http://www.oit.edu/Images/Logo/logo-main.gi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nxp.com/documents/user_manual/UM10204.pdf"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arduino.cc/en/Reference/WireAvailable" TargetMode="External"/><Relationship Id="rId3" Type="http://schemas.openxmlformats.org/officeDocument/2006/relationships/hyperlink" Target="https://www.arduino.cc/en/Reference/WireBegin" TargetMode="External"/><Relationship Id="rId7" Type="http://schemas.openxmlformats.org/officeDocument/2006/relationships/hyperlink" Target="https://www.arduino.cc/en/Reference/WireWrite" TargetMode="External"/><Relationship Id="rId2" Type="http://schemas.openxmlformats.org/officeDocument/2006/relationships/hyperlink" Target="https://www.arduino.cc/en/Reference/Wire" TargetMode="External"/><Relationship Id="rId1" Type="http://schemas.openxmlformats.org/officeDocument/2006/relationships/slideLayout" Target="../slideLayouts/slideLayout2.xml"/><Relationship Id="rId6" Type="http://schemas.openxmlformats.org/officeDocument/2006/relationships/hyperlink" Target="https://www.arduino.cc/en/Reference/WireEndTransmission" TargetMode="External"/><Relationship Id="rId11" Type="http://schemas.openxmlformats.org/officeDocument/2006/relationships/hyperlink" Target="https://www.arduino.cc/en/Reference/WireOnRequest" TargetMode="External"/><Relationship Id="rId5" Type="http://schemas.openxmlformats.org/officeDocument/2006/relationships/hyperlink" Target="https://www.arduino.cc/en/Reference/WireBeginTransmission" TargetMode="External"/><Relationship Id="rId10" Type="http://schemas.openxmlformats.org/officeDocument/2006/relationships/hyperlink" Target="https://www.arduino.cc/en/Reference/WireOnReceive" TargetMode="External"/><Relationship Id="rId4" Type="http://schemas.openxmlformats.org/officeDocument/2006/relationships/hyperlink" Target="https://www.arduino.cc/en/Reference/WireRequestFrom" TargetMode="External"/><Relationship Id="rId9" Type="http://schemas.openxmlformats.org/officeDocument/2006/relationships/hyperlink" Target="https://www.arduino.cc/en/Reference/WireRead"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mailto:jason.hobbs@oit.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br>
              <a:rPr lang="en-US" dirty="0"/>
            </a:br>
            <a:r>
              <a:rPr lang="en-US" dirty="0"/>
              <a:t>Introduction to Microcontrollers</a:t>
            </a:r>
            <a:br>
              <a:rPr lang="en-US" dirty="0"/>
            </a:br>
            <a:r>
              <a:rPr lang="en-US" dirty="0"/>
              <a:t>Fall Term, 2021</a:t>
            </a:r>
            <a:br>
              <a:rPr lang="en-US" dirty="0"/>
            </a:br>
            <a:endParaRPr lang="en-US" dirty="0"/>
          </a:p>
        </p:txBody>
      </p:sp>
      <p:sp>
        <p:nvSpPr>
          <p:cNvPr id="39939" name="Rectangle 5"/>
          <p:cNvSpPr>
            <a:spLocks noGrp="1" noChangeArrowheads="1"/>
          </p:cNvSpPr>
          <p:nvPr>
            <p:ph type="subTitle" idx="1"/>
          </p:nvPr>
        </p:nvSpPr>
        <p:spPr/>
        <p:txBody>
          <a:bodyPr/>
          <a:lstStyle/>
          <a:p>
            <a:r>
              <a:rPr lang="en-US" dirty="0"/>
              <a:t>Professor </a:t>
            </a:r>
            <a:r>
              <a:rPr lang="en-US"/>
              <a:t>Allan Douglas</a:t>
            </a:r>
            <a:endParaRPr lang="en-US" dirty="0"/>
          </a:p>
        </p:txBody>
      </p:sp>
      <p:pic>
        <p:nvPicPr>
          <p:cNvPr id="1026" name="Picture 2" descr="Oregon Tech logo"/>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Read/Modify/Write (RMW)</a:t>
            </a:r>
          </a:p>
        </p:txBody>
      </p:sp>
      <p:sp>
        <p:nvSpPr>
          <p:cNvPr id="3" name="Content Placeholder 2"/>
          <p:cNvSpPr>
            <a:spLocks noGrp="1"/>
          </p:cNvSpPr>
          <p:nvPr>
            <p:ph idx="1"/>
          </p:nvPr>
        </p:nvSpPr>
        <p:spPr/>
        <p:txBody>
          <a:bodyPr>
            <a:normAutofit/>
          </a:bodyPr>
          <a:lstStyle/>
          <a:p>
            <a:endParaRPr lang="en-US" sz="2000"/>
          </a:p>
          <a:p>
            <a:endParaRPr lang="en-US" sz="2000"/>
          </a:p>
          <a:p>
            <a:endParaRPr lang="en-US" sz="2000"/>
          </a:p>
          <a:p>
            <a:pPr marL="0" indent="0">
              <a:buNone/>
            </a:pPr>
            <a:endParaRPr lang="en-US" sz="2000"/>
          </a:p>
          <a:p>
            <a:pPr marL="0" indent="0">
              <a:buNone/>
            </a:pPr>
            <a:endParaRPr lang="en-US" sz="2000"/>
          </a:p>
          <a:p>
            <a:r>
              <a:rPr lang="en-US" sz="2000"/>
              <a:t>So how do you change one bit in an 8-bit register?</a:t>
            </a:r>
          </a:p>
          <a:p>
            <a:pPr marL="0" indent="0">
              <a:buNone/>
            </a:pPr>
            <a:endParaRPr lang="en-US" sz="2000"/>
          </a:p>
          <a:p>
            <a:pPr marL="800100" lvl="1" indent="-342900">
              <a:buFont typeface="+mj-lt"/>
              <a:buAutoNum type="arabicPeriod"/>
            </a:pPr>
            <a:r>
              <a:rPr lang="en-US" sz="1600" b="1"/>
              <a:t>Read</a:t>
            </a:r>
            <a:r>
              <a:rPr lang="en-US" sz="1600"/>
              <a:t> the current register value (all eight bits)</a:t>
            </a:r>
          </a:p>
          <a:p>
            <a:pPr marL="800100" lvl="1" indent="-342900">
              <a:buFont typeface="+mj-lt"/>
              <a:buAutoNum type="arabicPeriod"/>
            </a:pPr>
            <a:r>
              <a:rPr lang="en-US" sz="1600" b="1"/>
              <a:t>Modify</a:t>
            </a:r>
            <a:r>
              <a:rPr lang="en-US" sz="1600"/>
              <a:t> the current value with bitwise operations</a:t>
            </a:r>
          </a:p>
          <a:p>
            <a:pPr lvl="2"/>
            <a:r>
              <a:rPr lang="en-US" sz="1400"/>
              <a:t>Current_Value = 1001_0011</a:t>
            </a:r>
          </a:p>
          <a:p>
            <a:pPr lvl="2"/>
            <a:r>
              <a:rPr lang="en-US" sz="1400"/>
              <a:t>Modified_Value = Current_Value | 0000_1000.  </a:t>
            </a:r>
            <a:r>
              <a:rPr lang="en-US" sz="1400" b="1"/>
              <a:t>This sets bit 3</a:t>
            </a:r>
            <a:r>
              <a:rPr lang="en-US" sz="1400"/>
              <a:t>. Modified_Value = 1001_</a:t>
            </a:r>
            <a:r>
              <a:rPr lang="en-US" sz="1400">
                <a:solidFill>
                  <a:srgbClr val="FF0000"/>
                </a:solidFill>
              </a:rPr>
              <a:t>1</a:t>
            </a:r>
            <a:r>
              <a:rPr lang="en-US" sz="1400"/>
              <a:t>011</a:t>
            </a:r>
            <a:endParaRPr lang="en-US" sz="1400">
              <a:solidFill>
                <a:srgbClr val="FF0000"/>
              </a:solidFill>
            </a:endParaRPr>
          </a:p>
          <a:p>
            <a:pPr lvl="2"/>
            <a:endParaRPr lang="en-US" sz="1400"/>
          </a:p>
          <a:p>
            <a:pPr lvl="2"/>
            <a:r>
              <a:rPr lang="en-US" sz="1400"/>
              <a:t>Current_Value = 1001_0011</a:t>
            </a:r>
          </a:p>
          <a:p>
            <a:pPr lvl="2"/>
            <a:r>
              <a:rPr lang="en-US" sz="1400"/>
              <a:t>Modified_Value = Current_Value &amp; 1111_1110.  </a:t>
            </a:r>
            <a:r>
              <a:rPr lang="en-US" sz="1400" b="1"/>
              <a:t>This clears bit 0</a:t>
            </a:r>
            <a:r>
              <a:rPr lang="en-US" sz="1400"/>
              <a:t>.  Modified_Value = 1001_001</a:t>
            </a:r>
            <a:r>
              <a:rPr lang="en-US" sz="1400">
                <a:solidFill>
                  <a:srgbClr val="FF0000"/>
                </a:solidFill>
              </a:rPr>
              <a:t>0</a:t>
            </a:r>
          </a:p>
          <a:p>
            <a:pPr marL="800100" lvl="1" indent="-342900">
              <a:buFont typeface="+mj-lt"/>
              <a:buAutoNum type="arabicPeriod"/>
            </a:pPr>
            <a:r>
              <a:rPr lang="en-US" sz="1600" b="1"/>
              <a:t>Write</a:t>
            </a:r>
            <a:r>
              <a:rPr lang="en-US" sz="1600"/>
              <a:t> the modified value back to the register</a:t>
            </a:r>
          </a:p>
          <a:p>
            <a:pPr marL="457200" lvl="1" indent="0">
              <a:buNone/>
            </a:pPr>
            <a:endParaRPr lang="en-US" sz="180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pic>
        <p:nvPicPr>
          <p:cNvPr id="6" name="Picture 5"/>
          <p:cNvPicPr>
            <a:picLocks noChangeAspect="1"/>
          </p:cNvPicPr>
          <p:nvPr/>
        </p:nvPicPr>
        <p:blipFill rotWithShape="1">
          <a:blip r:embed="rId2"/>
          <a:srcRect t="66618" b="950"/>
          <a:stretch/>
        </p:blipFill>
        <p:spPr>
          <a:xfrm>
            <a:off x="762000" y="990600"/>
            <a:ext cx="7668415" cy="1295400"/>
          </a:xfrm>
          <a:prstGeom prst="rect">
            <a:avLst/>
          </a:prstGeom>
        </p:spPr>
      </p:pic>
    </p:spTree>
    <p:extLst>
      <p:ext uri="{BB962C8B-B14F-4D97-AF65-F5344CB8AC3E}">
        <p14:creationId xmlns:p14="http://schemas.microsoft.com/office/powerpoint/2010/main" val="5389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Microcontrollers</a:t>
            </a:r>
          </a:p>
        </p:txBody>
      </p:sp>
      <p:sp>
        <p:nvSpPr>
          <p:cNvPr id="3" name="Content Placeholder 2"/>
          <p:cNvSpPr>
            <a:spLocks noGrp="1"/>
          </p:cNvSpPr>
          <p:nvPr>
            <p:ph idx="1"/>
          </p:nvPr>
        </p:nvSpPr>
        <p:spPr/>
        <p:txBody>
          <a:bodyPr>
            <a:normAutofit fontScale="92500" lnSpcReduction="10000"/>
          </a:bodyPr>
          <a:lstStyle/>
          <a:p>
            <a:r>
              <a:rPr lang="en-US" dirty="0"/>
              <a:t>Arduino C “Sketches”</a:t>
            </a:r>
          </a:p>
          <a:p>
            <a:pPr lvl="1"/>
            <a:r>
              <a:rPr lang="en-US" dirty="0"/>
              <a:t>Very high-level programming.</a:t>
            </a:r>
          </a:p>
          <a:p>
            <a:pPr lvl="1"/>
            <a:r>
              <a:rPr lang="en-US" dirty="0"/>
              <a:t>Use of very high-level libraries to simplify code.</a:t>
            </a:r>
          </a:p>
          <a:p>
            <a:pPr lvl="1"/>
            <a:r>
              <a:rPr lang="en-US" dirty="0"/>
              <a:t>Specific to the Arduino family of AVR microcontrollers.</a:t>
            </a:r>
          </a:p>
          <a:p>
            <a:pPr lvl="1"/>
            <a:r>
              <a:rPr lang="en-US" dirty="0"/>
              <a:t>Requires a compiler/linker (</a:t>
            </a:r>
            <a:r>
              <a:rPr lang="en-US" dirty="0" err="1"/>
              <a:t>avr-gcc</a:t>
            </a:r>
            <a:r>
              <a:rPr lang="en-US" dirty="0"/>
              <a:t>).</a:t>
            </a:r>
          </a:p>
          <a:p>
            <a:r>
              <a:rPr lang="en-US" dirty="0"/>
              <a:t>C/C++</a:t>
            </a:r>
          </a:p>
          <a:p>
            <a:pPr lvl="1"/>
            <a:r>
              <a:rPr lang="en-US" dirty="0"/>
              <a:t>High-level programming with library use.</a:t>
            </a:r>
          </a:p>
          <a:p>
            <a:pPr lvl="1"/>
            <a:r>
              <a:rPr lang="en-US" dirty="0"/>
              <a:t>More general-purpose code that can be ported to other microcontrollers.</a:t>
            </a:r>
          </a:p>
          <a:p>
            <a:pPr lvl="1"/>
            <a:r>
              <a:rPr lang="en-US" dirty="0"/>
              <a:t>Requires a compiler/linker (</a:t>
            </a:r>
            <a:r>
              <a:rPr lang="en-US" dirty="0" err="1"/>
              <a:t>avr-gcc</a:t>
            </a:r>
            <a:r>
              <a:rPr lang="en-US" dirty="0"/>
              <a:t>).</a:t>
            </a:r>
          </a:p>
          <a:p>
            <a:r>
              <a:rPr lang="en-US" dirty="0"/>
              <a:t>Assembly Language Programming</a:t>
            </a:r>
          </a:p>
          <a:p>
            <a:pPr lvl="1"/>
            <a:r>
              <a:rPr lang="en-US" dirty="0"/>
              <a:t>Low-Level programming.</a:t>
            </a:r>
          </a:p>
          <a:p>
            <a:pPr lvl="1"/>
            <a:r>
              <a:rPr lang="en-US" dirty="0"/>
              <a:t>Specific to a particular microcontroller.</a:t>
            </a:r>
          </a:p>
          <a:p>
            <a:pPr lvl="1"/>
            <a:r>
              <a:rPr lang="en-US" dirty="0"/>
              <a:t>Direct manipulation of internal registers, memory, and the Arithmetic Logic Unit (ALU).</a:t>
            </a:r>
          </a:p>
          <a:p>
            <a:pPr lvl="1"/>
            <a:r>
              <a:rPr lang="en-US" dirty="0"/>
              <a:t>Provides precise control over program execution time.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spTree>
    <p:extLst>
      <p:ext uri="{BB962C8B-B14F-4D97-AF65-F5344CB8AC3E}">
        <p14:creationId xmlns:p14="http://schemas.microsoft.com/office/powerpoint/2010/main" val="331938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Sketch in Pure C</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0434"/>
            <a:ext cx="459105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stretch>
            <a:fillRect/>
          </a:stretch>
        </p:blipFill>
        <p:spPr>
          <a:xfrm>
            <a:off x="4876800" y="1676400"/>
            <a:ext cx="4114434" cy="4136858"/>
          </a:xfrm>
          <a:prstGeom prst="rect">
            <a:avLst/>
          </a:prstGeom>
        </p:spPr>
      </p:pic>
    </p:spTree>
    <p:extLst>
      <p:ext uri="{BB962C8B-B14F-4D97-AF65-F5344CB8AC3E}">
        <p14:creationId xmlns:p14="http://schemas.microsoft.com/office/powerpoint/2010/main" val="24090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Libraries/Macros/Definitions</a:t>
            </a:r>
          </a:p>
        </p:txBody>
      </p:sp>
      <p:sp>
        <p:nvSpPr>
          <p:cNvPr id="3" name="Content Placeholder 2"/>
          <p:cNvSpPr>
            <a:spLocks noGrp="1"/>
          </p:cNvSpPr>
          <p:nvPr>
            <p:ph idx="1"/>
          </p:nvPr>
        </p:nvSpPr>
        <p:spPr/>
        <p:txBody>
          <a:bodyPr/>
          <a:lstStyle/>
          <a:p>
            <a:r>
              <a:rPr lang="en-US" dirty="0"/>
              <a:t>#include &lt;</a:t>
            </a:r>
            <a:r>
              <a:rPr lang="en-US" dirty="0" err="1"/>
              <a:t>avr</a:t>
            </a:r>
            <a:r>
              <a:rPr lang="en-US" dirty="0"/>
              <a:t>/</a:t>
            </a:r>
            <a:r>
              <a:rPr lang="en-US" dirty="0" err="1"/>
              <a:t>io.h</a:t>
            </a:r>
            <a:r>
              <a:rPr lang="en-US" dirty="0"/>
              <a:t>&gt;</a:t>
            </a:r>
          </a:p>
          <a:p>
            <a:pPr lvl="1"/>
            <a:r>
              <a:rPr lang="en-US" dirty="0"/>
              <a:t>This header file includes the appropriate IO definitions for the device that has been specified by the -</a:t>
            </a:r>
            <a:r>
              <a:rPr lang="en-US" dirty="0" err="1"/>
              <a:t>mmcu</a:t>
            </a:r>
            <a:r>
              <a:rPr lang="en-US" dirty="0"/>
              <a:t>= compiler command-line switch.</a:t>
            </a:r>
          </a:p>
          <a:p>
            <a:r>
              <a:rPr lang="en-US" dirty="0"/>
              <a:t>Remember the C compiler command line…</a:t>
            </a:r>
          </a:p>
          <a:p>
            <a:pPr lvl="1"/>
            <a:r>
              <a:rPr lang="en-US" sz="1800" dirty="0" err="1"/>
              <a:t>avr-gcc</a:t>
            </a:r>
            <a:r>
              <a:rPr lang="en-US" sz="1800" dirty="0"/>
              <a:t> -</a:t>
            </a:r>
            <a:r>
              <a:rPr lang="en-US" sz="1800" dirty="0" err="1"/>
              <a:t>Os</a:t>
            </a:r>
            <a:r>
              <a:rPr lang="en-US" sz="1800" dirty="0"/>
              <a:t> -DF_CPU=16000000UL </a:t>
            </a:r>
            <a:r>
              <a:rPr lang="en-US" sz="1800" dirty="0">
                <a:solidFill>
                  <a:srgbClr val="FF0000"/>
                </a:solidFill>
              </a:rPr>
              <a:t>-</a:t>
            </a:r>
            <a:r>
              <a:rPr lang="en-US" sz="1800" dirty="0" err="1">
                <a:solidFill>
                  <a:srgbClr val="FF0000"/>
                </a:solidFill>
              </a:rPr>
              <a:t>mmcu</a:t>
            </a:r>
            <a:r>
              <a:rPr lang="en-US" sz="1800" dirty="0">
                <a:solidFill>
                  <a:srgbClr val="FF0000"/>
                </a:solidFill>
              </a:rPr>
              <a:t>=atmega328p </a:t>
            </a:r>
            <a:r>
              <a:rPr lang="en-US" sz="1800" dirty="0"/>
              <a:t>-c -o </a:t>
            </a:r>
            <a:r>
              <a:rPr lang="en-US" sz="1800" dirty="0" err="1"/>
              <a:t>led.o</a:t>
            </a:r>
            <a:r>
              <a:rPr lang="en-US" sz="1800" dirty="0"/>
              <a:t> </a:t>
            </a:r>
            <a:r>
              <a:rPr lang="en-US" sz="1800" dirty="0" err="1"/>
              <a:t>led.c</a:t>
            </a:r>
            <a:endParaRPr lang="en-US" sz="1800" dirty="0"/>
          </a:p>
          <a:p>
            <a:pPr lvl="1"/>
            <a:endParaRPr lang="en-US" sz="1800" dirty="0"/>
          </a:p>
          <a:p>
            <a:r>
              <a:rPr lang="en-US" sz="2200" dirty="0"/>
              <a:t>Let’s review </a:t>
            </a:r>
            <a:r>
              <a:rPr lang="en-US" sz="2200" dirty="0" err="1"/>
              <a:t>io.h</a:t>
            </a:r>
            <a:endParaRPr lang="en-US" sz="2200" dirty="0"/>
          </a:p>
          <a:p>
            <a:pPr lvl="1"/>
            <a:r>
              <a:rPr lang="en-US" sz="1800" dirty="0"/>
              <a:t>#if defined (__AVR_ATmega328P__) || defined (__AVR_ATmega328__)</a:t>
            </a:r>
          </a:p>
          <a:p>
            <a:pPr lvl="1"/>
            <a:r>
              <a:rPr lang="en-US" sz="1800" dirty="0"/>
              <a:t># include &lt;</a:t>
            </a:r>
            <a:r>
              <a:rPr lang="en-US" sz="1800" dirty="0" err="1"/>
              <a:t>avr</a:t>
            </a:r>
            <a:r>
              <a:rPr lang="en-US" sz="1800" dirty="0"/>
              <a:t>/</a:t>
            </a:r>
            <a:r>
              <a:rPr lang="en-US" sz="1800" dirty="0">
                <a:solidFill>
                  <a:srgbClr val="FF0000"/>
                </a:solidFill>
              </a:rPr>
              <a:t>iom328p.h</a:t>
            </a:r>
            <a:r>
              <a:rPr lang="en-US" sz="1800" dirty="0"/>
              <a:t>&gt;</a:t>
            </a:r>
          </a:p>
          <a:p>
            <a:pPr lvl="1"/>
            <a:endParaRPr lang="en-US" sz="1800" dirty="0"/>
          </a:p>
          <a:p>
            <a:r>
              <a:rPr lang="en-US" sz="2200" dirty="0"/>
              <a:t>What does including </a:t>
            </a:r>
            <a:r>
              <a:rPr lang="en-US" sz="2200" dirty="0">
                <a:solidFill>
                  <a:srgbClr val="FF0000"/>
                </a:solidFill>
              </a:rPr>
              <a:t>iom328p.h</a:t>
            </a:r>
            <a:r>
              <a:rPr lang="en-US" sz="2200" dirty="0"/>
              <a:t> do?</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spTree>
    <p:extLst>
      <p:ext uri="{BB962C8B-B14F-4D97-AF65-F5344CB8AC3E}">
        <p14:creationId xmlns:p14="http://schemas.microsoft.com/office/powerpoint/2010/main" val="155252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iom328p.h</a:t>
            </a:r>
          </a:p>
        </p:txBody>
      </p:sp>
      <p:sp>
        <p:nvSpPr>
          <p:cNvPr id="3" name="Content Placeholder 2"/>
          <p:cNvSpPr>
            <a:spLocks noGrp="1"/>
          </p:cNvSpPr>
          <p:nvPr>
            <p:ph idx="1"/>
          </p:nvPr>
        </p:nvSpPr>
        <p:spPr/>
        <p:txBody>
          <a:bodyPr/>
          <a:lstStyle/>
          <a:p>
            <a:r>
              <a:rPr lang="en-US"/>
              <a:t>Let’s examine </a:t>
            </a:r>
            <a:r>
              <a:rPr lang="en-US" dirty="0">
                <a:solidFill>
                  <a:srgbClr val="FF0000"/>
                </a:solidFill>
              </a:rPr>
              <a:t>iom328p.h</a:t>
            </a:r>
          </a:p>
          <a:p>
            <a:endParaRPr lang="en-US" dirty="0"/>
          </a:p>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sp>
        <p:nvSpPr>
          <p:cNvPr id="6" name="Rectangle 5"/>
          <p:cNvSpPr/>
          <p:nvPr/>
        </p:nvSpPr>
        <p:spPr>
          <a:xfrm>
            <a:off x="533400" y="1463025"/>
            <a:ext cx="4572000" cy="4778231"/>
          </a:xfrm>
          <a:prstGeom prst="rect">
            <a:avLst/>
          </a:prstGeom>
        </p:spPr>
        <p:txBody>
          <a:bodyPr>
            <a:spAutoFit/>
          </a:bodyPr>
          <a:lstStyle/>
          <a:p>
            <a:r>
              <a:rPr lang="en-US" sz="1050" dirty="0"/>
              <a:t>define PINB _SFR_IO8(0x03)</a:t>
            </a:r>
          </a:p>
          <a:p>
            <a:r>
              <a:rPr lang="en-US" sz="1050" dirty="0"/>
              <a:t>#define PINB0 0</a:t>
            </a:r>
          </a:p>
          <a:p>
            <a:r>
              <a:rPr lang="en-US" sz="1050" dirty="0"/>
              <a:t>#define PINB1 1</a:t>
            </a:r>
          </a:p>
          <a:p>
            <a:r>
              <a:rPr lang="en-US" sz="1050" dirty="0"/>
              <a:t>#define PINB2 2</a:t>
            </a:r>
          </a:p>
          <a:p>
            <a:r>
              <a:rPr lang="en-US" sz="1050" dirty="0"/>
              <a:t>#define PINB3 3</a:t>
            </a:r>
          </a:p>
          <a:p>
            <a:r>
              <a:rPr lang="en-US" sz="1050" dirty="0"/>
              <a:t>#define PINB4 4</a:t>
            </a:r>
          </a:p>
          <a:p>
            <a:r>
              <a:rPr lang="en-US" sz="1050" dirty="0"/>
              <a:t>#define PINB5 5</a:t>
            </a:r>
          </a:p>
          <a:p>
            <a:r>
              <a:rPr lang="en-US" sz="1050" dirty="0"/>
              <a:t>#define PINB6 6</a:t>
            </a:r>
          </a:p>
          <a:p>
            <a:r>
              <a:rPr lang="en-US" sz="1050" dirty="0"/>
              <a:t>#define PINB7 7</a:t>
            </a:r>
          </a:p>
          <a:p>
            <a:endParaRPr lang="en-US" sz="1050" dirty="0"/>
          </a:p>
          <a:p>
            <a:r>
              <a:rPr lang="en-US" sz="1050" dirty="0">
                <a:solidFill>
                  <a:srgbClr val="FF0000"/>
                </a:solidFill>
              </a:rPr>
              <a:t>#define DDRB _SFR_IO8(0x04)</a:t>
            </a:r>
          </a:p>
          <a:p>
            <a:r>
              <a:rPr lang="en-US" sz="1050" dirty="0"/>
              <a:t>#define DDB0 0</a:t>
            </a:r>
          </a:p>
          <a:p>
            <a:r>
              <a:rPr lang="en-US" sz="1050" dirty="0"/>
              <a:t>#define DDB1 1</a:t>
            </a:r>
          </a:p>
          <a:p>
            <a:r>
              <a:rPr lang="en-US" sz="1050" dirty="0"/>
              <a:t>#define DDB2 2</a:t>
            </a:r>
          </a:p>
          <a:p>
            <a:r>
              <a:rPr lang="en-US" sz="1050" dirty="0"/>
              <a:t>#define DDB3 3</a:t>
            </a:r>
          </a:p>
          <a:p>
            <a:r>
              <a:rPr lang="en-US" sz="1050" dirty="0"/>
              <a:t>#define DDB4 4</a:t>
            </a:r>
          </a:p>
          <a:p>
            <a:r>
              <a:rPr lang="en-US" sz="1050" dirty="0"/>
              <a:t>#define DDB5 5</a:t>
            </a:r>
          </a:p>
          <a:p>
            <a:r>
              <a:rPr lang="en-US" sz="1050" dirty="0"/>
              <a:t>#define DDB6 6</a:t>
            </a:r>
          </a:p>
          <a:p>
            <a:r>
              <a:rPr lang="en-US" sz="1050" dirty="0"/>
              <a:t>#define DDB7 7</a:t>
            </a:r>
          </a:p>
          <a:p>
            <a:endParaRPr lang="en-US" sz="1050" dirty="0"/>
          </a:p>
          <a:p>
            <a:r>
              <a:rPr lang="en-US" sz="1050" dirty="0"/>
              <a:t>#define PORTB _SFR_IO8(0x05)</a:t>
            </a:r>
          </a:p>
          <a:p>
            <a:r>
              <a:rPr lang="en-US" sz="1050" dirty="0"/>
              <a:t>#define PORTB0 0</a:t>
            </a:r>
          </a:p>
          <a:p>
            <a:r>
              <a:rPr lang="en-US" sz="1050" dirty="0"/>
              <a:t>#define PORTB1 1</a:t>
            </a:r>
          </a:p>
          <a:p>
            <a:r>
              <a:rPr lang="en-US" sz="1050" dirty="0"/>
              <a:t>#define PORTB2 2</a:t>
            </a:r>
          </a:p>
          <a:p>
            <a:r>
              <a:rPr lang="en-US" sz="1050" dirty="0"/>
              <a:t>#define PORTB3 3</a:t>
            </a:r>
          </a:p>
          <a:p>
            <a:r>
              <a:rPr lang="en-US" sz="1050" dirty="0"/>
              <a:t>#define PORTB4 4</a:t>
            </a:r>
          </a:p>
          <a:p>
            <a:r>
              <a:rPr lang="en-US" sz="1050" dirty="0"/>
              <a:t>#define PORTB5 5</a:t>
            </a:r>
          </a:p>
          <a:p>
            <a:r>
              <a:rPr lang="en-US" sz="1050" dirty="0"/>
              <a:t>#define PORTB6 6</a:t>
            </a:r>
          </a:p>
          <a:p>
            <a:r>
              <a:rPr lang="en-US" sz="1050" dirty="0"/>
              <a:t>#define PORTB7 7</a:t>
            </a:r>
          </a:p>
        </p:txBody>
      </p:sp>
      <p:sp>
        <p:nvSpPr>
          <p:cNvPr id="7" name="TextBox 6"/>
          <p:cNvSpPr txBox="1"/>
          <p:nvPr/>
        </p:nvSpPr>
        <p:spPr>
          <a:xfrm>
            <a:off x="2788920" y="2819400"/>
            <a:ext cx="6230680" cy="646331"/>
          </a:xfrm>
          <a:prstGeom prst="rect">
            <a:avLst/>
          </a:prstGeom>
          <a:noFill/>
        </p:spPr>
        <p:txBody>
          <a:bodyPr wrap="none" rtlCol="0">
            <a:spAutoFit/>
          </a:bodyPr>
          <a:lstStyle/>
          <a:p>
            <a:r>
              <a:rPr lang="en-US" dirty="0"/>
              <a:t>These definitions can now be used in your code so that </a:t>
            </a:r>
          </a:p>
          <a:p>
            <a:r>
              <a:rPr lang="en-US" dirty="0"/>
              <a:t>you don’t need to remember the actual numbers and addresses.</a:t>
            </a:r>
          </a:p>
        </p:txBody>
      </p:sp>
    </p:spTree>
    <p:extLst>
      <p:ext uri="{BB962C8B-B14F-4D97-AF65-F5344CB8AC3E}">
        <p14:creationId xmlns:p14="http://schemas.microsoft.com/office/powerpoint/2010/main" val="133442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_BV Macro</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pic>
        <p:nvPicPr>
          <p:cNvPr id="7" name="Picture 6"/>
          <p:cNvPicPr>
            <a:picLocks noChangeAspect="1"/>
          </p:cNvPicPr>
          <p:nvPr/>
        </p:nvPicPr>
        <p:blipFill>
          <a:blip r:embed="rId2"/>
          <a:stretch>
            <a:fillRect/>
          </a:stretch>
        </p:blipFill>
        <p:spPr>
          <a:xfrm>
            <a:off x="1066800" y="1066800"/>
            <a:ext cx="6896100" cy="4753526"/>
          </a:xfrm>
          <a:prstGeom prst="rect">
            <a:avLst/>
          </a:prstGeom>
        </p:spPr>
      </p:pic>
    </p:spTree>
    <p:extLst>
      <p:ext uri="{BB962C8B-B14F-4D97-AF65-F5344CB8AC3E}">
        <p14:creationId xmlns:p14="http://schemas.microsoft.com/office/powerpoint/2010/main" val="246781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C code</a:t>
            </a:r>
          </a:p>
        </p:txBody>
      </p:sp>
      <p:sp>
        <p:nvSpPr>
          <p:cNvPr id="3" name="Content Placeholder 2"/>
          <p:cNvSpPr>
            <a:spLocks noGrp="1"/>
          </p:cNvSpPr>
          <p:nvPr>
            <p:ph idx="1"/>
          </p:nvPr>
        </p:nvSpPr>
        <p:spPr>
          <a:xfrm>
            <a:off x="457200" y="1752600"/>
            <a:ext cx="8229600" cy="4373563"/>
          </a:xfrm>
        </p:spPr>
        <p:txBody>
          <a:bodyPr>
            <a:noAutofit/>
          </a:bodyPr>
          <a:lstStyle/>
          <a:p>
            <a:r>
              <a:rPr lang="en-US" sz="1600" dirty="0"/>
              <a:t>What does this do?</a:t>
            </a:r>
          </a:p>
          <a:p>
            <a:endParaRPr lang="en-US" sz="1600" dirty="0"/>
          </a:p>
          <a:p>
            <a:pPr lvl="1"/>
            <a:r>
              <a:rPr lang="en-US" sz="1400" dirty="0"/>
              <a:t>Macro substitution ….</a:t>
            </a:r>
          </a:p>
          <a:p>
            <a:pPr lvl="1"/>
            <a:r>
              <a:rPr lang="en-US" sz="1400" dirty="0"/>
              <a:t>DDRB |= (1 &lt;&lt; (DDB5))</a:t>
            </a:r>
          </a:p>
          <a:p>
            <a:endParaRPr lang="en-US" sz="1600" dirty="0"/>
          </a:p>
          <a:p>
            <a:r>
              <a:rPr lang="en-US" sz="1600" dirty="0"/>
              <a:t>DDB5 = 5  </a:t>
            </a:r>
          </a:p>
          <a:p>
            <a:pPr lvl="1"/>
            <a:r>
              <a:rPr lang="en-US" sz="1400" dirty="0"/>
              <a:t>DDRB |= (1&lt;&lt;5);</a:t>
            </a:r>
          </a:p>
          <a:p>
            <a:pPr lvl="1"/>
            <a:r>
              <a:rPr lang="en-US" sz="1400" dirty="0"/>
              <a:t>DDRB |= 00010000;</a:t>
            </a:r>
          </a:p>
          <a:p>
            <a:pPr lvl="1"/>
            <a:r>
              <a:rPr lang="en-US" sz="1400" dirty="0"/>
              <a:t>DDRB = DDRB </a:t>
            </a:r>
            <a:r>
              <a:rPr lang="en-US" sz="1400"/>
              <a:t>| 00010000</a:t>
            </a:r>
            <a:r>
              <a:rPr lang="en-US" sz="1400" dirty="0"/>
              <a:t>;   -- This is a bitwise OR function</a:t>
            </a:r>
          </a:p>
          <a:p>
            <a:pPr lvl="1"/>
            <a:endParaRPr lang="en-US" sz="1400" dirty="0"/>
          </a:p>
          <a:p>
            <a:r>
              <a:rPr lang="en-US" sz="1600" dirty="0"/>
              <a:t>This means…</a:t>
            </a:r>
          </a:p>
          <a:p>
            <a:pPr lvl="1"/>
            <a:r>
              <a:rPr lang="en-US" sz="1400" dirty="0"/>
              <a:t>read the value in the DDRB register (address 0x04)</a:t>
            </a:r>
          </a:p>
          <a:p>
            <a:pPr lvl="1"/>
            <a:r>
              <a:rPr lang="en-US" sz="1400" dirty="0"/>
              <a:t>OR that value with 00010000 in binary (set by #5)</a:t>
            </a:r>
          </a:p>
          <a:p>
            <a:pPr lvl="1"/>
            <a:r>
              <a:rPr lang="en-US" sz="1400" dirty="0"/>
              <a:t>Write the result back to DDRB (address 0x04)</a:t>
            </a:r>
          </a:p>
          <a:p>
            <a:pPr lvl="1"/>
            <a:endParaRPr lang="en-US" sz="1400" dirty="0"/>
          </a:p>
          <a:p>
            <a:r>
              <a:rPr lang="en-US" sz="1800" dirty="0"/>
              <a:t>This is typically called a “read-modify-write”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sp>
        <p:nvSpPr>
          <p:cNvPr id="7" name="Rectangle 3"/>
          <p:cNvSpPr>
            <a:spLocks noChangeArrowheads="1"/>
          </p:cNvSpPr>
          <p:nvPr/>
        </p:nvSpPr>
        <p:spPr bwMode="auto">
          <a:xfrm>
            <a:off x="457200" y="1076286"/>
            <a:ext cx="3810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cs typeface="Consolas" panose="020B0609020204030204" pitchFamily="49" charset="0"/>
              </a:rPr>
              <a:t>/* set pin 5 of PORTB for output*/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DDRB |= _BV(DDB5);</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90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pic>
        <p:nvPicPr>
          <p:cNvPr id="6" name="Picture 5"/>
          <p:cNvPicPr>
            <a:picLocks noChangeAspect="1"/>
          </p:cNvPicPr>
          <p:nvPr/>
        </p:nvPicPr>
        <p:blipFill>
          <a:blip r:embed="rId2"/>
          <a:stretch>
            <a:fillRect/>
          </a:stretch>
        </p:blipFill>
        <p:spPr>
          <a:xfrm>
            <a:off x="152400" y="1066800"/>
            <a:ext cx="8687213" cy="3648007"/>
          </a:xfrm>
          <a:prstGeom prst="rect">
            <a:avLst/>
          </a:prstGeom>
        </p:spPr>
      </p:pic>
      <p:sp>
        <p:nvSpPr>
          <p:cNvPr id="8" name="TextBox 7"/>
          <p:cNvSpPr txBox="1"/>
          <p:nvPr/>
        </p:nvSpPr>
        <p:spPr>
          <a:xfrm>
            <a:off x="2361949" y="5321657"/>
            <a:ext cx="5639301" cy="369332"/>
          </a:xfrm>
          <a:prstGeom prst="rect">
            <a:avLst/>
          </a:prstGeom>
          <a:noFill/>
        </p:spPr>
        <p:txBody>
          <a:bodyPr wrap="none" rtlCol="0">
            <a:spAutoFit/>
          </a:bodyPr>
          <a:lstStyle/>
          <a:p>
            <a:r>
              <a:rPr lang="en-US" dirty="0">
                <a:solidFill>
                  <a:srgbClr val="FF0000"/>
                </a:solidFill>
              </a:rPr>
              <a:t>The code “sets” this bit to a 1.  This pin is now and output.</a:t>
            </a:r>
          </a:p>
        </p:txBody>
      </p:sp>
      <p:sp>
        <p:nvSpPr>
          <p:cNvPr id="9" name="Rectangle 8"/>
          <p:cNvSpPr/>
          <p:nvPr/>
        </p:nvSpPr>
        <p:spPr>
          <a:xfrm>
            <a:off x="3200400" y="38862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038600" y="4191000"/>
            <a:ext cx="1143000" cy="1143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9089" y="5706229"/>
            <a:ext cx="5647059" cy="369332"/>
          </a:xfrm>
          <a:prstGeom prst="rect">
            <a:avLst/>
          </a:prstGeom>
          <a:noFill/>
        </p:spPr>
        <p:txBody>
          <a:bodyPr wrap="none" rtlCol="0">
            <a:spAutoFit/>
          </a:bodyPr>
          <a:lstStyle/>
          <a:p>
            <a:r>
              <a:rPr lang="en-US" dirty="0">
                <a:solidFill>
                  <a:srgbClr val="FF0000"/>
                </a:solidFill>
              </a:rPr>
              <a:t>None of the other bits in the DDRB register were changed.</a:t>
            </a:r>
          </a:p>
        </p:txBody>
      </p:sp>
    </p:spTree>
    <p:extLst>
      <p:ext uri="{BB962C8B-B14F-4D97-AF65-F5344CB8AC3E}">
        <p14:creationId xmlns:p14="http://schemas.microsoft.com/office/powerpoint/2010/main" val="85855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pinMode() function</a:t>
            </a:r>
          </a:p>
        </p:txBody>
      </p:sp>
      <p:sp>
        <p:nvSpPr>
          <p:cNvPr id="6" name="Content Placeholder 5"/>
          <p:cNvSpPr>
            <a:spLocks noGrp="1"/>
          </p:cNvSpPr>
          <p:nvPr>
            <p:ph idx="1"/>
          </p:nvPr>
        </p:nvSpPr>
        <p:spPr>
          <a:xfrm>
            <a:off x="457200" y="990601"/>
            <a:ext cx="8229600" cy="4495799"/>
          </a:xfrm>
        </p:spPr>
        <p:txBody>
          <a:bodyPr>
            <a:normAutofit fontScale="62500" lnSpcReduction="20000"/>
          </a:bodyPr>
          <a:lstStyle/>
          <a:p>
            <a:pPr marL="0" indent="0">
              <a:buNone/>
            </a:pPr>
            <a:r>
              <a:rPr lang="en-US" dirty="0">
                <a:solidFill>
                  <a:srgbClr val="E67E22"/>
                </a:solidFill>
                <a:latin typeface="TyponineSans Regular 18"/>
              </a:rPr>
              <a:t>Description</a:t>
            </a:r>
          </a:p>
          <a:p>
            <a:pPr marL="0" indent="0">
              <a:buNone/>
            </a:pPr>
            <a:r>
              <a:rPr lang="en-US" dirty="0">
                <a:solidFill>
                  <a:srgbClr val="4F4E4E"/>
                </a:solidFill>
                <a:latin typeface="TyponineSans Regular 18"/>
              </a:rPr>
              <a:t>Configures the specified pin to behave either as an input or an output. See the description of </a:t>
            </a:r>
            <a:r>
              <a:rPr lang="en-US" dirty="0">
                <a:solidFill>
                  <a:srgbClr val="00979C"/>
                </a:solidFill>
                <a:latin typeface="TyponineSans Regular 18"/>
              </a:rPr>
              <a:t>digital pins</a:t>
            </a:r>
            <a:r>
              <a:rPr lang="en-US" dirty="0">
                <a:solidFill>
                  <a:srgbClr val="4F4E4E"/>
                </a:solidFill>
                <a:latin typeface="TyponineSans Regular 18"/>
              </a:rPr>
              <a:t> for details on the functionality of the pins.</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As of Arduino 1.0.1, it is possible to enable the internal pullup resistors with the mode INPUT_PULLUP. Additionally, the INPUT mode explicitly disables the internal pullups.</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Syntax</a:t>
            </a:r>
          </a:p>
          <a:p>
            <a:pPr marL="0" indent="0">
              <a:buNone/>
            </a:pPr>
            <a:r>
              <a:rPr lang="en-US" dirty="0">
                <a:solidFill>
                  <a:srgbClr val="4F4E4E"/>
                </a:solidFill>
                <a:latin typeface="TyponineSans Regular 18"/>
              </a:rPr>
              <a:t>pinMode(pin, mode)</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Parameters</a:t>
            </a:r>
          </a:p>
          <a:p>
            <a:pPr marL="0" indent="0">
              <a:buNone/>
            </a:pPr>
            <a:r>
              <a:rPr lang="en-US" dirty="0">
                <a:solidFill>
                  <a:srgbClr val="4F4E4E"/>
                </a:solidFill>
                <a:latin typeface="TyponineSans Regular 18"/>
              </a:rPr>
              <a:t>pin: the number of the pin whose mode you wish to set</a:t>
            </a:r>
          </a:p>
          <a:p>
            <a:pPr marL="0" indent="0">
              <a:buNone/>
            </a:pPr>
            <a:r>
              <a:rPr lang="en-US" dirty="0">
                <a:solidFill>
                  <a:srgbClr val="4F4E4E"/>
                </a:solidFill>
                <a:latin typeface="TyponineSans Regular 18"/>
              </a:rPr>
              <a:t>mode: </a:t>
            </a:r>
            <a:r>
              <a:rPr lang="en-US" dirty="0">
                <a:solidFill>
                  <a:srgbClr val="00979C"/>
                </a:solidFill>
                <a:latin typeface="TyponineSans Regular 18"/>
              </a:rPr>
              <a:t>INPUT</a:t>
            </a:r>
            <a:r>
              <a:rPr lang="en-US" dirty="0">
                <a:solidFill>
                  <a:srgbClr val="4F4E4E"/>
                </a:solidFill>
                <a:latin typeface="TyponineSans Regular 18"/>
              </a:rPr>
              <a:t>, </a:t>
            </a:r>
            <a:r>
              <a:rPr lang="en-US" dirty="0">
                <a:solidFill>
                  <a:srgbClr val="00979C"/>
                </a:solidFill>
                <a:latin typeface="TyponineSans Regular 18"/>
              </a:rPr>
              <a:t>OUTPUT</a:t>
            </a:r>
            <a:r>
              <a:rPr lang="en-US" dirty="0">
                <a:solidFill>
                  <a:srgbClr val="4F4E4E"/>
                </a:solidFill>
                <a:latin typeface="TyponineSans Regular 18"/>
              </a:rPr>
              <a:t>, or </a:t>
            </a:r>
            <a:r>
              <a:rPr lang="en-US" dirty="0">
                <a:solidFill>
                  <a:srgbClr val="00979C"/>
                </a:solidFill>
                <a:latin typeface="TyponineSans Regular 18"/>
              </a:rPr>
              <a:t>INPUT_PULLUP</a:t>
            </a:r>
            <a:r>
              <a:rPr lang="en-US" dirty="0">
                <a:solidFill>
                  <a:srgbClr val="4F4E4E"/>
                </a:solidFill>
                <a:latin typeface="TyponineSans Regular 18"/>
              </a:rPr>
              <a:t>. (see the </a:t>
            </a:r>
            <a:r>
              <a:rPr lang="en-US" dirty="0">
                <a:solidFill>
                  <a:srgbClr val="00979C"/>
                </a:solidFill>
                <a:latin typeface="TyponineSans Regular 18"/>
              </a:rPr>
              <a:t>digital pins</a:t>
            </a:r>
            <a:r>
              <a:rPr lang="en-US" dirty="0">
                <a:solidFill>
                  <a:srgbClr val="4F4E4E"/>
                </a:solidFill>
                <a:latin typeface="TyponineSans Regular 18"/>
              </a:rPr>
              <a:t> page for a more complete description of the functionality.)</a:t>
            </a:r>
          </a:p>
          <a:p>
            <a:pPr marL="0" indent="0">
              <a:buNone/>
            </a:pPr>
            <a:endParaRPr lang="en-US" dirty="0">
              <a:solidFill>
                <a:srgbClr val="4F4E4E"/>
              </a:solidFill>
              <a:latin typeface="TyponineSans Regular 18"/>
            </a:endParaRPr>
          </a:p>
          <a:p>
            <a:pPr marL="0" indent="0">
              <a:buNone/>
            </a:pPr>
            <a:r>
              <a:rPr lang="en-US" dirty="0">
                <a:solidFill>
                  <a:srgbClr val="E67E22"/>
                </a:solidFill>
                <a:latin typeface="TyponineSans Regular 18"/>
              </a:rPr>
              <a:t>Returns</a:t>
            </a:r>
          </a:p>
          <a:p>
            <a:pPr marL="0" indent="0">
              <a:buNone/>
            </a:pPr>
            <a:r>
              <a:rPr lang="en-US" dirty="0">
                <a:solidFill>
                  <a:srgbClr val="4F4E4E"/>
                </a:solidFill>
                <a:latin typeface="TyponineSans Regular 18"/>
              </a:rPr>
              <a:t>None</a:t>
            </a:r>
          </a:p>
          <a:p>
            <a:pPr marL="0" indent="0">
              <a:buNone/>
            </a:pPr>
            <a:endParaRPr lang="en-US" dirty="0">
              <a:solidFill>
                <a:srgbClr val="4F4E4E"/>
              </a:solidFill>
              <a:latin typeface="TyponineSans Regular 18"/>
            </a:endParaRPr>
          </a:p>
          <a:p>
            <a:pPr marL="0" indent="0">
              <a:buNone/>
            </a:pPr>
            <a:endParaRPr lang="en-US" dirty="0">
              <a:solidFill>
                <a:srgbClr val="4F4E4E"/>
              </a:solidFill>
              <a:latin typeface="TyponineSans Regular 18"/>
            </a:endParaRPr>
          </a:p>
          <a:p>
            <a:pPr marL="0" indent="0">
              <a:buNone/>
            </a:pPr>
            <a:r>
              <a:rPr lang="en-US" dirty="0">
                <a:solidFill>
                  <a:srgbClr val="FF0000"/>
                </a:solidFill>
                <a:latin typeface="TyponineSans Regular 18"/>
              </a:rPr>
              <a:t>The </a:t>
            </a:r>
            <a:r>
              <a:rPr lang="en-US" dirty="0" err="1">
                <a:solidFill>
                  <a:srgbClr val="FF0000"/>
                </a:solidFill>
                <a:latin typeface="TyponineSans Regular 18"/>
              </a:rPr>
              <a:t>pinmode</a:t>
            </a:r>
            <a:r>
              <a:rPr lang="en-US" dirty="0">
                <a:solidFill>
                  <a:srgbClr val="FF0000"/>
                </a:solidFill>
                <a:latin typeface="TyponineSans Regular 18"/>
              </a:rPr>
              <a:t>() function in the Arduino library conceals all of this complication from the programmer.</a:t>
            </a:r>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spTree>
    <p:extLst>
      <p:ext uri="{BB962C8B-B14F-4D97-AF65-F5344CB8AC3E}">
        <p14:creationId xmlns:p14="http://schemas.microsoft.com/office/powerpoint/2010/main" val="231535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digitalWrite() function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E67E22"/>
                </a:solidFill>
                <a:latin typeface="TyponineSans Regular 18"/>
              </a:rPr>
              <a:t>Description</a:t>
            </a:r>
          </a:p>
          <a:p>
            <a:pPr marL="0" indent="0">
              <a:buNone/>
            </a:pPr>
            <a:r>
              <a:rPr lang="en-US" dirty="0">
                <a:solidFill>
                  <a:srgbClr val="4F4E4E"/>
                </a:solidFill>
                <a:latin typeface="TyponineSans Regular 18"/>
              </a:rPr>
              <a:t>Write a </a:t>
            </a:r>
            <a:r>
              <a:rPr lang="en-US" dirty="0">
                <a:solidFill>
                  <a:srgbClr val="00979C"/>
                </a:solidFill>
                <a:latin typeface="TyponineSans Regular 18"/>
              </a:rPr>
              <a:t>HIGH</a:t>
            </a:r>
            <a:r>
              <a:rPr lang="en-US" dirty="0">
                <a:solidFill>
                  <a:srgbClr val="4F4E4E"/>
                </a:solidFill>
                <a:latin typeface="TyponineSans Regular 18"/>
              </a:rPr>
              <a:t> or a </a:t>
            </a:r>
            <a:r>
              <a:rPr lang="en-US" dirty="0">
                <a:solidFill>
                  <a:srgbClr val="00979C"/>
                </a:solidFill>
                <a:latin typeface="TyponineSans Regular 18"/>
              </a:rPr>
              <a:t>LOW</a:t>
            </a:r>
            <a:r>
              <a:rPr lang="en-US" dirty="0">
                <a:solidFill>
                  <a:srgbClr val="4F4E4E"/>
                </a:solidFill>
                <a:latin typeface="TyponineSans Regular 18"/>
              </a:rPr>
              <a:t> value to a digital pin.</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If the pin has been configured as an OUTPUT with </a:t>
            </a:r>
            <a:r>
              <a:rPr lang="en-US" dirty="0">
                <a:solidFill>
                  <a:srgbClr val="00979C"/>
                </a:solidFill>
                <a:latin typeface="TyponineSans Regular 18"/>
              </a:rPr>
              <a:t>pinMode</a:t>
            </a:r>
            <a:r>
              <a:rPr lang="en-US" dirty="0">
                <a:solidFill>
                  <a:srgbClr val="4F4E4E"/>
                </a:solidFill>
                <a:latin typeface="TyponineSans Regular 18"/>
              </a:rPr>
              <a:t>(), its voltage will be set to the corresponding value: 5V (or 3.3V on 3.3V boards) for HIGH, 0V (ground) for LOW.</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If the pin is configured as an INPUT, digitalWrite() will enable (HIGH) or disable (LOW) the internal pullup on the input pin. It is recommended to set the </a:t>
            </a:r>
            <a:r>
              <a:rPr lang="en-US" dirty="0">
                <a:solidFill>
                  <a:srgbClr val="00979C"/>
                </a:solidFill>
                <a:latin typeface="TyponineSans Regular 18"/>
              </a:rPr>
              <a:t>pinMode</a:t>
            </a:r>
            <a:r>
              <a:rPr lang="en-US" dirty="0">
                <a:solidFill>
                  <a:srgbClr val="4F4E4E"/>
                </a:solidFill>
                <a:latin typeface="TyponineSans Regular 18"/>
              </a:rPr>
              <a:t>() to </a:t>
            </a:r>
            <a:r>
              <a:rPr lang="en-US" dirty="0">
                <a:solidFill>
                  <a:srgbClr val="00979C"/>
                </a:solidFill>
                <a:latin typeface="TyponineSans Regular 18"/>
              </a:rPr>
              <a:t>INPUT_PULLUP</a:t>
            </a:r>
            <a:r>
              <a:rPr lang="en-US" dirty="0">
                <a:solidFill>
                  <a:srgbClr val="4F4E4E"/>
                </a:solidFill>
                <a:latin typeface="TyponineSans Regular 18"/>
              </a:rPr>
              <a:t> to enable the internal pull-up resistor. See the </a:t>
            </a:r>
            <a:r>
              <a:rPr lang="en-US" dirty="0">
                <a:solidFill>
                  <a:srgbClr val="00979C"/>
                </a:solidFill>
                <a:latin typeface="TyponineSans Regular 18"/>
              </a:rPr>
              <a:t>digital pins tutorial</a:t>
            </a:r>
            <a:r>
              <a:rPr lang="en-US" dirty="0">
                <a:solidFill>
                  <a:srgbClr val="4F4E4E"/>
                </a:solidFill>
                <a:latin typeface="TyponineSans Regular 18"/>
              </a:rPr>
              <a:t> for more information.</a:t>
            </a:r>
          </a:p>
          <a:p>
            <a:pPr marL="0" indent="0">
              <a:buNone/>
            </a:pPr>
            <a:endParaRPr lang="en-US" dirty="0">
              <a:solidFill>
                <a:srgbClr val="4F4E4E"/>
              </a:solidFill>
              <a:latin typeface="TyponineSans Regular 18"/>
            </a:endParaRPr>
          </a:p>
          <a:p>
            <a:pPr marL="0" indent="0">
              <a:buNone/>
            </a:pPr>
            <a:r>
              <a:rPr lang="en-US" dirty="0">
                <a:solidFill>
                  <a:srgbClr val="4F4E4E"/>
                </a:solidFill>
                <a:latin typeface="TyponineSans Regular 18"/>
              </a:rPr>
              <a:t>NOTE: If you do not set the pinMode() to OUTPUT, and connect an LED to a pin, when calling digitalWrite(HIGH), the LED may appear dim. Without explicitly setting pinMode(), digitalWrite() will have enabled the internal pull-up resistor, which acts like a large current-limiting resistor.</a:t>
            </a: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Syntax</a:t>
            </a:r>
          </a:p>
          <a:p>
            <a:pPr marL="0" indent="0">
              <a:buNone/>
            </a:pPr>
            <a:r>
              <a:rPr lang="en-US" dirty="0">
                <a:solidFill>
                  <a:srgbClr val="4F4E4E"/>
                </a:solidFill>
                <a:latin typeface="TyponineSans Regular 18"/>
              </a:rPr>
              <a:t>digitalWrite(pin, value)</a:t>
            </a: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Parameters</a:t>
            </a:r>
          </a:p>
          <a:p>
            <a:pPr marL="0" indent="0">
              <a:buNone/>
            </a:pPr>
            <a:r>
              <a:rPr lang="en-US" dirty="0">
                <a:solidFill>
                  <a:srgbClr val="4F4E4E"/>
                </a:solidFill>
                <a:latin typeface="TyponineSans Regular 18"/>
              </a:rPr>
              <a:t>pin: the pin number</a:t>
            </a:r>
          </a:p>
          <a:p>
            <a:pPr marL="0" indent="0">
              <a:buNone/>
            </a:pPr>
            <a:r>
              <a:rPr lang="en-US" dirty="0">
                <a:solidFill>
                  <a:srgbClr val="4F4E4E"/>
                </a:solidFill>
                <a:latin typeface="TyponineSans Regular 18"/>
              </a:rPr>
              <a:t>value: </a:t>
            </a:r>
            <a:r>
              <a:rPr lang="en-US" dirty="0">
                <a:solidFill>
                  <a:srgbClr val="00979C"/>
                </a:solidFill>
                <a:latin typeface="TyponineSans Regular 18"/>
              </a:rPr>
              <a:t>HIGH</a:t>
            </a:r>
            <a:r>
              <a:rPr lang="en-US" dirty="0">
                <a:solidFill>
                  <a:srgbClr val="4F4E4E"/>
                </a:solidFill>
                <a:latin typeface="TyponineSans Regular 18"/>
              </a:rPr>
              <a:t> or </a:t>
            </a:r>
            <a:r>
              <a:rPr lang="en-US" dirty="0">
                <a:solidFill>
                  <a:srgbClr val="00979C"/>
                </a:solidFill>
                <a:latin typeface="TyponineSans Regular 18"/>
              </a:rPr>
              <a:t>LOW</a:t>
            </a:r>
            <a:endParaRPr lang="en-US" dirty="0">
              <a:solidFill>
                <a:srgbClr val="4F4E4E"/>
              </a:solidFill>
              <a:latin typeface="TyponineSans Regular 18"/>
            </a:endParaRPr>
          </a:p>
          <a:p>
            <a:pPr marL="0" indent="0">
              <a:buNone/>
            </a:pPr>
            <a:endParaRPr lang="en-US" dirty="0">
              <a:solidFill>
                <a:srgbClr val="E67E22"/>
              </a:solidFill>
              <a:latin typeface="TyponineSans Regular 18"/>
            </a:endParaRPr>
          </a:p>
          <a:p>
            <a:pPr marL="0" indent="0">
              <a:buNone/>
            </a:pPr>
            <a:r>
              <a:rPr lang="en-US" dirty="0">
                <a:solidFill>
                  <a:srgbClr val="E67E22"/>
                </a:solidFill>
                <a:latin typeface="TyponineSans Regular 18"/>
              </a:rPr>
              <a:t>Returns</a:t>
            </a:r>
          </a:p>
          <a:p>
            <a:pPr marL="0" indent="0">
              <a:buNone/>
            </a:pPr>
            <a:r>
              <a:rPr lang="en-US" dirty="0">
                <a:solidFill>
                  <a:srgbClr val="4F4E4E"/>
                </a:solidFill>
                <a:latin typeface="TyponineSans Regular 18"/>
              </a:rPr>
              <a:t>none</a:t>
            </a:r>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spTree>
    <p:extLst>
      <p:ext uri="{BB962C8B-B14F-4D97-AF65-F5344CB8AC3E}">
        <p14:creationId xmlns:p14="http://schemas.microsoft.com/office/powerpoint/2010/main" val="721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Schedule/Labs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Lab#1</a:t>
            </a:r>
          </a:p>
          <a:p>
            <a:pPr lvl="1"/>
            <a:r>
              <a:rPr lang="en-US" dirty="0"/>
              <a:t>Due tonight by midnight.</a:t>
            </a:r>
          </a:p>
          <a:p>
            <a:r>
              <a:rPr lang="en-US" dirty="0"/>
              <a:t>Lab#2 has been posted on Canvas.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pic>
        <p:nvPicPr>
          <p:cNvPr id="6" name="Picture 5">
            <a:extLst>
              <a:ext uri="{FF2B5EF4-FFF2-40B4-BE49-F238E27FC236}">
                <a16:creationId xmlns:a16="http://schemas.microsoft.com/office/drawing/2014/main" id="{9D535C6F-39FF-464C-9AD2-9A476AAADD62}"/>
              </a:ext>
            </a:extLst>
          </p:cNvPr>
          <p:cNvPicPr>
            <a:picLocks noChangeAspect="1"/>
          </p:cNvPicPr>
          <p:nvPr/>
        </p:nvPicPr>
        <p:blipFill>
          <a:blip r:embed="rId2"/>
          <a:stretch>
            <a:fillRect/>
          </a:stretch>
        </p:blipFill>
        <p:spPr>
          <a:xfrm>
            <a:off x="392784" y="1341437"/>
            <a:ext cx="8605162" cy="836613"/>
          </a:xfrm>
          <a:prstGeom prst="rect">
            <a:avLst/>
          </a:prstGeom>
        </p:spPr>
      </p:pic>
    </p:spTree>
    <p:extLst>
      <p:ext uri="{BB962C8B-B14F-4D97-AF65-F5344CB8AC3E}">
        <p14:creationId xmlns:p14="http://schemas.microsoft.com/office/powerpoint/2010/main" val="20811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447800" y="3962400"/>
            <a:ext cx="6409300" cy="1905000"/>
          </a:xfrm>
          <a:prstGeom prst="rect">
            <a:avLst/>
          </a:prstGeom>
        </p:spPr>
      </p:pic>
      <p:sp>
        <p:nvSpPr>
          <p:cNvPr id="2" name="Title 1"/>
          <p:cNvSpPr>
            <a:spLocks noGrp="1"/>
          </p:cNvSpPr>
          <p:nvPr>
            <p:ph type="title"/>
          </p:nvPr>
        </p:nvSpPr>
        <p:spPr/>
        <p:txBody>
          <a:bodyPr/>
          <a:lstStyle/>
          <a:p>
            <a:r>
              <a:rPr lang="en-US" dirty="0"/>
              <a:t>Another Example with C</a:t>
            </a:r>
          </a:p>
        </p:txBody>
      </p:sp>
      <p:sp>
        <p:nvSpPr>
          <p:cNvPr id="11" name="Content Placeholder 10"/>
          <p:cNvSpPr>
            <a:spLocks noGrp="1"/>
          </p:cNvSpPr>
          <p:nvPr>
            <p:ph idx="1"/>
          </p:nvPr>
        </p:nvSpPr>
        <p:spPr/>
        <p:txBody>
          <a:bodyPr>
            <a:normAutofit/>
          </a:bodyPr>
          <a:lstStyle/>
          <a:p>
            <a:r>
              <a:rPr lang="en-US" sz="1800" dirty="0"/>
              <a:t>C Code</a:t>
            </a:r>
          </a:p>
          <a:p>
            <a:pPr lvl="1"/>
            <a:r>
              <a:rPr lang="en-US" sz="1400" dirty="0"/>
              <a:t>Port B pin 7 (01 = input P-U)</a:t>
            </a:r>
          </a:p>
          <a:p>
            <a:pPr lvl="1"/>
            <a:r>
              <a:rPr lang="en-US" sz="1400" dirty="0"/>
              <a:t>Port B pin 6 (01 = input P-U)</a:t>
            </a:r>
          </a:p>
          <a:p>
            <a:pPr lvl="1"/>
            <a:r>
              <a:rPr lang="en-US" sz="1400" dirty="0"/>
              <a:t>Port B pin 5 (00 = input)</a:t>
            </a:r>
          </a:p>
          <a:p>
            <a:pPr lvl="1"/>
            <a:r>
              <a:rPr lang="en-US" sz="1400" dirty="0"/>
              <a:t>Port B pin 4 (00 = input)</a:t>
            </a:r>
          </a:p>
          <a:p>
            <a:pPr lvl="1"/>
            <a:r>
              <a:rPr lang="en-US" sz="1400" dirty="0"/>
              <a:t>Port B pin 3 (10 = output low)</a:t>
            </a:r>
          </a:p>
          <a:p>
            <a:pPr lvl="1"/>
            <a:r>
              <a:rPr lang="en-US" sz="1400" dirty="0"/>
              <a:t>Port B pin 2 (10 = output low)</a:t>
            </a:r>
          </a:p>
          <a:p>
            <a:pPr lvl="1"/>
            <a:r>
              <a:rPr lang="en-US" sz="1400" dirty="0"/>
              <a:t>Port B pin 1 (11 = output high)</a:t>
            </a:r>
          </a:p>
          <a:p>
            <a:pPr lvl="1"/>
            <a:r>
              <a:rPr lang="en-US" sz="1400" dirty="0"/>
              <a:t>Port B pin 0 (11 = output high)</a:t>
            </a:r>
          </a:p>
          <a:p>
            <a:pPr lvl="1"/>
            <a:endParaRPr lang="en-US" sz="1400" dirty="0"/>
          </a:p>
          <a:p>
            <a:pPr lvl="1"/>
            <a:endParaRPr lang="en-US" sz="16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pic>
        <p:nvPicPr>
          <p:cNvPr id="7" name="Picture 6"/>
          <p:cNvPicPr>
            <a:picLocks noChangeAspect="1"/>
          </p:cNvPicPr>
          <p:nvPr/>
        </p:nvPicPr>
        <p:blipFill rotWithShape="1">
          <a:blip r:embed="rId3"/>
          <a:srcRect t="29728" r="37877" b="24327"/>
          <a:stretch/>
        </p:blipFill>
        <p:spPr>
          <a:xfrm>
            <a:off x="3657600" y="1371600"/>
            <a:ext cx="5174956" cy="2055813"/>
          </a:xfrm>
          <a:prstGeom prst="rect">
            <a:avLst/>
          </a:prstGeom>
        </p:spPr>
      </p:pic>
    </p:spTree>
    <p:extLst>
      <p:ext uri="{BB962C8B-B14F-4D97-AF65-F5344CB8AC3E}">
        <p14:creationId xmlns:p14="http://schemas.microsoft.com/office/powerpoint/2010/main" val="34347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AVR General Purpose Working Registers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pic>
        <p:nvPicPr>
          <p:cNvPr id="6" name="Picture 5"/>
          <p:cNvPicPr>
            <a:picLocks noChangeAspect="1"/>
          </p:cNvPicPr>
          <p:nvPr/>
        </p:nvPicPr>
        <p:blipFill>
          <a:blip r:embed="rId2"/>
          <a:stretch>
            <a:fillRect/>
          </a:stretch>
        </p:blipFill>
        <p:spPr>
          <a:xfrm>
            <a:off x="914400" y="1387581"/>
            <a:ext cx="7119226" cy="4341600"/>
          </a:xfrm>
          <a:prstGeom prst="rect">
            <a:avLst/>
          </a:prstGeom>
        </p:spPr>
      </p:pic>
    </p:spTree>
    <p:extLst>
      <p:ext uri="{BB962C8B-B14F-4D97-AF65-F5344CB8AC3E}">
        <p14:creationId xmlns:p14="http://schemas.microsoft.com/office/powerpoint/2010/main" val="51885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Example with Assembly</a:t>
            </a:r>
          </a:p>
        </p:txBody>
      </p:sp>
      <p:sp>
        <p:nvSpPr>
          <p:cNvPr id="9" name="Content Placeholder 8"/>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err="1"/>
              <a:t>ldi</a:t>
            </a:r>
            <a:r>
              <a:rPr lang="en-US" dirty="0"/>
              <a:t> = Load immediate</a:t>
            </a:r>
          </a:p>
          <a:p>
            <a:r>
              <a:rPr lang="en-US" dirty="0"/>
              <a:t>out = Out port</a:t>
            </a:r>
          </a:p>
          <a:p>
            <a:r>
              <a:rPr lang="en-US" dirty="0"/>
              <a:t>in = In port</a:t>
            </a:r>
          </a:p>
          <a:p>
            <a:r>
              <a:rPr lang="en-US" dirty="0" err="1"/>
              <a:t>nop</a:t>
            </a:r>
            <a:r>
              <a:rPr lang="en-US" dirty="0"/>
              <a:t> = No operation</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22</a:t>
            </a:fld>
            <a:endParaRPr lang="en-US" dirty="0"/>
          </a:p>
        </p:txBody>
      </p:sp>
      <p:pic>
        <p:nvPicPr>
          <p:cNvPr id="7" name="Picture 6"/>
          <p:cNvPicPr>
            <a:picLocks noChangeAspect="1"/>
          </p:cNvPicPr>
          <p:nvPr/>
        </p:nvPicPr>
        <p:blipFill>
          <a:blip r:embed="rId2"/>
          <a:stretch>
            <a:fillRect/>
          </a:stretch>
        </p:blipFill>
        <p:spPr>
          <a:xfrm>
            <a:off x="3846181" y="990600"/>
            <a:ext cx="5297819" cy="5172467"/>
          </a:xfrm>
          <a:prstGeom prst="rect">
            <a:avLst/>
          </a:prstGeom>
        </p:spPr>
      </p:pic>
      <p:pic>
        <p:nvPicPr>
          <p:cNvPr id="8" name="Picture 7"/>
          <p:cNvPicPr>
            <a:picLocks noChangeAspect="1"/>
          </p:cNvPicPr>
          <p:nvPr/>
        </p:nvPicPr>
        <p:blipFill rotWithShape="1">
          <a:blip r:embed="rId3"/>
          <a:srcRect t="29065" r="37730" b="20705"/>
          <a:stretch/>
        </p:blipFill>
        <p:spPr>
          <a:xfrm>
            <a:off x="152400" y="1270317"/>
            <a:ext cx="3931920" cy="1576705"/>
          </a:xfrm>
          <a:prstGeom prst="rect">
            <a:avLst/>
          </a:prstGeom>
        </p:spPr>
      </p:pic>
    </p:spTree>
    <p:extLst>
      <p:ext uri="{BB962C8B-B14F-4D97-AF65-F5344CB8AC3E}">
        <p14:creationId xmlns:p14="http://schemas.microsoft.com/office/powerpoint/2010/main" val="194988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Digital Pins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23</a:t>
            </a:fld>
            <a:endParaRPr lang="en-US" dirty="0"/>
          </a:p>
        </p:txBody>
      </p:sp>
      <p:pic>
        <p:nvPicPr>
          <p:cNvPr id="6" name="Picture 5"/>
          <p:cNvPicPr>
            <a:picLocks noChangeAspect="1"/>
          </p:cNvPicPr>
          <p:nvPr/>
        </p:nvPicPr>
        <p:blipFill>
          <a:blip r:embed="rId2"/>
          <a:stretch>
            <a:fillRect/>
          </a:stretch>
        </p:blipFill>
        <p:spPr>
          <a:xfrm>
            <a:off x="1782128" y="1066800"/>
            <a:ext cx="4801552" cy="5143876"/>
          </a:xfrm>
          <a:prstGeom prst="rect">
            <a:avLst/>
          </a:prstGeom>
        </p:spPr>
      </p:pic>
      <p:sp>
        <p:nvSpPr>
          <p:cNvPr id="7" name="TextBox 6"/>
          <p:cNvSpPr txBox="1"/>
          <p:nvPr/>
        </p:nvSpPr>
        <p:spPr>
          <a:xfrm>
            <a:off x="6324600" y="4724400"/>
            <a:ext cx="1744452" cy="646331"/>
          </a:xfrm>
          <a:prstGeom prst="rect">
            <a:avLst/>
          </a:prstGeom>
          <a:noFill/>
        </p:spPr>
        <p:txBody>
          <a:bodyPr wrap="none" rtlCol="0">
            <a:spAutoFit/>
          </a:bodyPr>
          <a:lstStyle/>
          <a:p>
            <a:r>
              <a:rPr lang="en-US">
                <a:solidFill>
                  <a:srgbClr val="0070C0"/>
                </a:solidFill>
              </a:rPr>
              <a:t>General Purpose</a:t>
            </a:r>
          </a:p>
          <a:p>
            <a:r>
              <a:rPr lang="en-US">
                <a:solidFill>
                  <a:srgbClr val="0070C0"/>
                </a:solidFill>
              </a:rPr>
              <a:t>Digital </a:t>
            </a:r>
            <a:r>
              <a:rPr lang="en-US" dirty="0">
                <a:solidFill>
                  <a:srgbClr val="0070C0"/>
                </a:solidFill>
              </a:rPr>
              <a:t>I/O</a:t>
            </a:r>
          </a:p>
        </p:txBody>
      </p:sp>
      <p:sp>
        <p:nvSpPr>
          <p:cNvPr id="8" name="TextBox 7"/>
          <p:cNvSpPr txBox="1"/>
          <p:nvPr/>
        </p:nvSpPr>
        <p:spPr>
          <a:xfrm>
            <a:off x="6324600" y="3238124"/>
            <a:ext cx="1907702" cy="369332"/>
          </a:xfrm>
          <a:prstGeom prst="rect">
            <a:avLst/>
          </a:prstGeom>
          <a:noFill/>
        </p:spPr>
        <p:txBody>
          <a:bodyPr wrap="none" rtlCol="0">
            <a:spAutoFit/>
          </a:bodyPr>
          <a:lstStyle/>
          <a:p>
            <a:r>
              <a:rPr lang="en-US">
                <a:solidFill>
                  <a:srgbClr val="FF0000"/>
                </a:solidFill>
              </a:rPr>
              <a:t>I</a:t>
            </a:r>
            <a:r>
              <a:rPr lang="en-US" baseline="30000">
                <a:solidFill>
                  <a:srgbClr val="FF0000"/>
                </a:solidFill>
              </a:rPr>
              <a:t>2</a:t>
            </a:r>
            <a:r>
              <a:rPr lang="en-US">
                <a:solidFill>
                  <a:srgbClr val="FF0000"/>
                </a:solidFill>
              </a:rPr>
              <a:t>C Pins (SCL/SDA)</a:t>
            </a:r>
            <a:endParaRPr lang="en-US" dirty="0">
              <a:solidFill>
                <a:srgbClr val="FF0000"/>
              </a:solidFill>
            </a:endParaRPr>
          </a:p>
        </p:txBody>
      </p:sp>
      <p:sp>
        <p:nvSpPr>
          <p:cNvPr id="9" name="TextBox 8"/>
          <p:cNvSpPr txBox="1"/>
          <p:nvPr/>
        </p:nvSpPr>
        <p:spPr>
          <a:xfrm>
            <a:off x="6480098" y="2121180"/>
            <a:ext cx="2182008" cy="646331"/>
          </a:xfrm>
          <a:prstGeom prst="rect">
            <a:avLst/>
          </a:prstGeom>
          <a:noFill/>
        </p:spPr>
        <p:txBody>
          <a:bodyPr wrap="none" rtlCol="0">
            <a:spAutoFit/>
          </a:bodyPr>
          <a:lstStyle/>
          <a:p>
            <a:r>
              <a:rPr lang="en-US">
                <a:solidFill>
                  <a:srgbClr val="0070C0"/>
                </a:solidFill>
              </a:rPr>
              <a:t>SPI Pins</a:t>
            </a:r>
          </a:p>
          <a:p>
            <a:r>
              <a:rPr lang="en-US">
                <a:solidFill>
                  <a:srgbClr val="0070C0"/>
                </a:solidFill>
              </a:rPr>
              <a:t>(SCK/MISO/MOSI/SS)</a:t>
            </a:r>
            <a:endParaRPr lang="en-US" dirty="0">
              <a:solidFill>
                <a:srgbClr val="0070C0"/>
              </a:solidFill>
            </a:endParaRPr>
          </a:p>
        </p:txBody>
      </p:sp>
      <p:sp>
        <p:nvSpPr>
          <p:cNvPr id="10" name="TextBox 9"/>
          <p:cNvSpPr txBox="1"/>
          <p:nvPr/>
        </p:nvSpPr>
        <p:spPr>
          <a:xfrm>
            <a:off x="6583680" y="1462106"/>
            <a:ext cx="1907702" cy="369332"/>
          </a:xfrm>
          <a:prstGeom prst="rect">
            <a:avLst/>
          </a:prstGeom>
          <a:noFill/>
        </p:spPr>
        <p:txBody>
          <a:bodyPr wrap="none" rtlCol="0">
            <a:spAutoFit/>
          </a:bodyPr>
          <a:lstStyle/>
          <a:p>
            <a:r>
              <a:rPr lang="en-US">
                <a:solidFill>
                  <a:srgbClr val="FF0000"/>
                </a:solidFill>
              </a:rPr>
              <a:t>I</a:t>
            </a:r>
            <a:r>
              <a:rPr lang="en-US" baseline="30000">
                <a:solidFill>
                  <a:srgbClr val="FF0000"/>
                </a:solidFill>
              </a:rPr>
              <a:t>2</a:t>
            </a:r>
            <a:r>
              <a:rPr lang="en-US">
                <a:solidFill>
                  <a:srgbClr val="FF0000"/>
                </a:solidFill>
              </a:rPr>
              <a:t>C Pins (SCL/SDA)</a:t>
            </a:r>
            <a:endParaRPr lang="en-US" dirty="0">
              <a:solidFill>
                <a:srgbClr val="FF0000"/>
              </a:solidFill>
            </a:endParaRPr>
          </a:p>
        </p:txBody>
      </p:sp>
      <p:sp>
        <p:nvSpPr>
          <p:cNvPr id="11" name="TextBox 10"/>
          <p:cNvSpPr txBox="1"/>
          <p:nvPr/>
        </p:nvSpPr>
        <p:spPr>
          <a:xfrm>
            <a:off x="539872" y="2406134"/>
            <a:ext cx="755528" cy="369332"/>
          </a:xfrm>
          <a:prstGeom prst="rect">
            <a:avLst/>
          </a:prstGeom>
          <a:noFill/>
        </p:spPr>
        <p:txBody>
          <a:bodyPr wrap="none" rtlCol="0">
            <a:spAutoFit/>
          </a:bodyPr>
          <a:lstStyle/>
          <a:p>
            <a:r>
              <a:rPr lang="en-US">
                <a:solidFill>
                  <a:srgbClr val="0070C0"/>
                </a:solidFill>
              </a:rPr>
              <a:t>Port B</a:t>
            </a:r>
            <a:endParaRPr lang="en-US" dirty="0">
              <a:solidFill>
                <a:srgbClr val="0070C0"/>
              </a:solidFill>
            </a:endParaRPr>
          </a:p>
        </p:txBody>
      </p:sp>
      <p:sp>
        <p:nvSpPr>
          <p:cNvPr id="12" name="TextBox 11"/>
          <p:cNvSpPr txBox="1"/>
          <p:nvPr/>
        </p:nvSpPr>
        <p:spPr>
          <a:xfrm>
            <a:off x="465276" y="3585887"/>
            <a:ext cx="753924" cy="369332"/>
          </a:xfrm>
          <a:prstGeom prst="rect">
            <a:avLst/>
          </a:prstGeom>
          <a:noFill/>
        </p:spPr>
        <p:txBody>
          <a:bodyPr wrap="none" rtlCol="0">
            <a:spAutoFit/>
          </a:bodyPr>
          <a:lstStyle/>
          <a:p>
            <a:r>
              <a:rPr lang="en-US">
                <a:solidFill>
                  <a:srgbClr val="0070C0"/>
                </a:solidFill>
              </a:rPr>
              <a:t>Port C</a:t>
            </a:r>
            <a:endParaRPr lang="en-US" dirty="0">
              <a:solidFill>
                <a:srgbClr val="0070C0"/>
              </a:solidFill>
            </a:endParaRPr>
          </a:p>
        </p:txBody>
      </p:sp>
      <p:sp>
        <p:nvSpPr>
          <p:cNvPr id="13" name="TextBox 12"/>
          <p:cNvSpPr txBox="1"/>
          <p:nvPr/>
        </p:nvSpPr>
        <p:spPr>
          <a:xfrm>
            <a:off x="446040" y="4724400"/>
            <a:ext cx="773160" cy="369332"/>
          </a:xfrm>
          <a:prstGeom prst="rect">
            <a:avLst/>
          </a:prstGeom>
          <a:noFill/>
        </p:spPr>
        <p:txBody>
          <a:bodyPr wrap="none" rtlCol="0">
            <a:spAutoFit/>
          </a:bodyPr>
          <a:lstStyle/>
          <a:p>
            <a:r>
              <a:rPr lang="en-US">
                <a:solidFill>
                  <a:srgbClr val="0070C0"/>
                </a:solidFill>
              </a:rPr>
              <a:t>Port D</a:t>
            </a:r>
            <a:endParaRPr lang="en-US" dirty="0">
              <a:solidFill>
                <a:srgbClr val="0070C0"/>
              </a:solidFill>
            </a:endParaRPr>
          </a:p>
        </p:txBody>
      </p:sp>
      <p:cxnSp>
        <p:nvCxnSpPr>
          <p:cNvPr id="14" name="Straight Arrow Connector 13"/>
          <p:cNvCxnSpPr/>
          <p:nvPr/>
        </p:nvCxnSpPr>
        <p:spPr>
          <a:xfrm>
            <a:off x="1295400" y="2590800"/>
            <a:ext cx="1219200" cy="337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19200" y="3744497"/>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219200" y="4899541"/>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67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aseline="30000" dirty="0"/>
              <a:t>2</a:t>
            </a:r>
            <a:r>
              <a:rPr lang="en-US" dirty="0"/>
              <a:t>C Serial Communications</a:t>
            </a:r>
          </a:p>
        </p:txBody>
      </p:sp>
      <p:sp>
        <p:nvSpPr>
          <p:cNvPr id="3" name="Content Placeholder 2"/>
          <p:cNvSpPr>
            <a:spLocks noGrp="1"/>
          </p:cNvSpPr>
          <p:nvPr>
            <p:ph idx="1"/>
          </p:nvPr>
        </p:nvSpPr>
        <p:spPr/>
        <p:txBody>
          <a:bodyPr>
            <a:normAutofit/>
          </a:bodyPr>
          <a:lstStyle/>
          <a:p>
            <a:r>
              <a:rPr lang="en-US" sz="2000" dirty="0"/>
              <a:t>I</a:t>
            </a:r>
            <a:r>
              <a:rPr lang="en-US" sz="2000" baseline="30000" dirty="0"/>
              <a:t>2</a:t>
            </a:r>
            <a:r>
              <a:rPr lang="en-US" sz="2000" dirty="0"/>
              <a:t>C </a:t>
            </a:r>
            <a:r>
              <a:rPr lang="en-US" sz="2000"/>
              <a:t>is Inter-Integrated </a:t>
            </a:r>
            <a:r>
              <a:rPr lang="en-US" sz="2000" dirty="0"/>
              <a:t>Circuit Communications</a:t>
            </a:r>
          </a:p>
          <a:p>
            <a:pPr lvl="1"/>
            <a:r>
              <a:rPr lang="en-US" sz="1600" dirty="0"/>
              <a:t>pronounced I squared C or I two C  </a:t>
            </a:r>
          </a:p>
          <a:p>
            <a:pPr lvl="1"/>
            <a:r>
              <a:rPr lang="en-US" sz="1600" dirty="0"/>
              <a:t>Sometimes called two-wire interface (TWI).</a:t>
            </a:r>
          </a:p>
          <a:p>
            <a:pPr lvl="1"/>
            <a:r>
              <a:rPr lang="en-US" sz="1600" dirty="0"/>
              <a:t>Originally developed by Philips (now NXP Semiconductors).</a:t>
            </a:r>
          </a:p>
          <a:p>
            <a:r>
              <a:rPr lang="en-US" sz="2000" dirty="0"/>
              <a:t>All pin connections are Open-Collector (only 0 or </a:t>
            </a:r>
            <a:r>
              <a:rPr lang="en-US" sz="2000" dirty="0" err="1"/>
              <a:t>tri-state</a:t>
            </a:r>
            <a:r>
              <a:rPr lang="en-US" sz="2000" dirty="0"/>
              <a:t>)</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24</a:t>
            </a:fld>
            <a:endParaRPr lang="en-US" dirty="0"/>
          </a:p>
        </p:txBody>
      </p:sp>
      <p:pic>
        <p:nvPicPr>
          <p:cNvPr id="5122" name="Picture 2" descr="http://quick2wire.com/wp-content/uploads/2012/05/image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49898"/>
            <a:ext cx="7505700" cy="36524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81600" y="6317457"/>
            <a:ext cx="2906501" cy="276999"/>
          </a:xfrm>
          <a:prstGeom prst="rect">
            <a:avLst/>
          </a:prstGeom>
          <a:noFill/>
        </p:spPr>
        <p:txBody>
          <a:bodyPr wrap="none" rtlCol="0">
            <a:spAutoFit/>
          </a:bodyPr>
          <a:lstStyle/>
          <a:p>
            <a:r>
              <a:rPr lang="en-US" sz="1200" dirty="0"/>
              <a:t>http://quick2wire.com/articles/i2c-and-spi/</a:t>
            </a:r>
          </a:p>
        </p:txBody>
      </p:sp>
      <p:sp>
        <p:nvSpPr>
          <p:cNvPr id="7" name="TextBox 6"/>
          <p:cNvSpPr txBox="1"/>
          <p:nvPr/>
        </p:nvSpPr>
        <p:spPr>
          <a:xfrm>
            <a:off x="190500" y="4376130"/>
            <a:ext cx="1752403" cy="369332"/>
          </a:xfrm>
          <a:prstGeom prst="rect">
            <a:avLst/>
          </a:prstGeom>
          <a:noFill/>
        </p:spPr>
        <p:txBody>
          <a:bodyPr wrap="none" rtlCol="0">
            <a:spAutoFit/>
          </a:bodyPr>
          <a:lstStyle/>
          <a:p>
            <a:r>
              <a:rPr lang="en-US" dirty="0">
                <a:solidFill>
                  <a:srgbClr val="FF0000"/>
                </a:solidFill>
              </a:rPr>
              <a:t>Pull-Up Resistors</a:t>
            </a:r>
          </a:p>
        </p:txBody>
      </p:sp>
      <p:cxnSp>
        <p:nvCxnSpPr>
          <p:cNvPr id="9" name="Straight Arrow Connector 8"/>
          <p:cNvCxnSpPr/>
          <p:nvPr/>
        </p:nvCxnSpPr>
        <p:spPr>
          <a:xfrm flipV="1">
            <a:off x="1295400" y="3377794"/>
            <a:ext cx="762000"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8400" y="5358994"/>
            <a:ext cx="3828612" cy="369332"/>
          </a:xfrm>
          <a:prstGeom prst="rect">
            <a:avLst/>
          </a:prstGeom>
          <a:noFill/>
        </p:spPr>
        <p:txBody>
          <a:bodyPr wrap="none" rtlCol="0">
            <a:spAutoFit/>
          </a:bodyPr>
          <a:lstStyle/>
          <a:p>
            <a:r>
              <a:rPr lang="en-US" dirty="0">
                <a:solidFill>
                  <a:srgbClr val="FF0000"/>
                </a:solidFill>
              </a:rPr>
              <a:t>Each slave device has a unique address</a:t>
            </a:r>
          </a:p>
        </p:txBody>
      </p:sp>
      <p:sp>
        <p:nvSpPr>
          <p:cNvPr id="10" name="Rectangle 9"/>
          <p:cNvSpPr/>
          <p:nvPr/>
        </p:nvSpPr>
        <p:spPr>
          <a:xfrm>
            <a:off x="4383186" y="1354751"/>
            <a:ext cx="4572000" cy="461665"/>
          </a:xfrm>
          <a:prstGeom prst="rect">
            <a:avLst/>
          </a:prstGeom>
        </p:spPr>
        <p:txBody>
          <a:bodyPr>
            <a:spAutoFit/>
          </a:bodyPr>
          <a:lstStyle/>
          <a:p>
            <a:r>
              <a:rPr lang="en-US" sz="1200" dirty="0">
                <a:hlinkClick r:id="rId3"/>
              </a:rPr>
              <a:t>http://www.nxp.com/documents/user_manual/UM10204.pdf</a:t>
            </a:r>
            <a:endParaRPr lang="en-US" sz="1200" dirty="0"/>
          </a:p>
          <a:p>
            <a:endParaRPr lang="en-US" sz="1200" dirty="0"/>
          </a:p>
        </p:txBody>
      </p:sp>
    </p:spTree>
    <p:extLst>
      <p:ext uri="{BB962C8B-B14F-4D97-AF65-F5344CB8AC3E}">
        <p14:creationId xmlns:p14="http://schemas.microsoft.com/office/powerpoint/2010/main" val="29080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aseline="30000" dirty="0"/>
              <a:t>2</a:t>
            </a:r>
            <a:r>
              <a:rPr lang="en-US" dirty="0"/>
              <a:t>C Serial Communications</a:t>
            </a:r>
          </a:p>
        </p:txBody>
      </p:sp>
      <p:sp>
        <p:nvSpPr>
          <p:cNvPr id="3" name="Content Placeholder 2"/>
          <p:cNvSpPr>
            <a:spLocks noGrp="1"/>
          </p:cNvSpPr>
          <p:nvPr>
            <p:ph idx="1"/>
          </p:nvPr>
        </p:nvSpPr>
        <p:spPr/>
        <p:txBody>
          <a:bodyPr>
            <a:normAutofit fontScale="92500"/>
          </a:bodyPr>
          <a:lstStyle/>
          <a:p>
            <a:r>
              <a:rPr lang="en-US" dirty="0"/>
              <a:t>I</a:t>
            </a:r>
            <a:r>
              <a:rPr lang="en-US" baseline="30000" dirty="0"/>
              <a:t>2</a:t>
            </a:r>
            <a:r>
              <a:rPr lang="en-US" dirty="0"/>
              <a:t>C can be used to connect up to 127 nodes (slaves).</a:t>
            </a:r>
          </a:p>
          <a:p>
            <a:r>
              <a:rPr lang="en-US" dirty="0"/>
              <a:t>The bus requires two data wires, known as SDA (data) and SCL (clock).</a:t>
            </a:r>
          </a:p>
          <a:p>
            <a:r>
              <a:rPr lang="en-US" dirty="0"/>
              <a:t>I2C can be used to control a very wide range of devices:</a:t>
            </a:r>
          </a:p>
          <a:p>
            <a:pPr lvl="1"/>
            <a:r>
              <a:rPr lang="en-US" dirty="0"/>
              <a:t>Digital-to-analog converters (DACs)</a:t>
            </a:r>
          </a:p>
          <a:p>
            <a:pPr lvl="1"/>
            <a:r>
              <a:rPr lang="en-US" dirty="0"/>
              <a:t>Analog-to-digital converters (ADCs)</a:t>
            </a:r>
          </a:p>
          <a:p>
            <a:pPr lvl="1"/>
            <a:r>
              <a:rPr lang="en-US" dirty="0"/>
              <a:t>LCD displays</a:t>
            </a:r>
          </a:p>
          <a:p>
            <a:pPr lvl="1"/>
            <a:r>
              <a:rPr lang="en-US" dirty="0"/>
              <a:t>OLED Screens</a:t>
            </a:r>
          </a:p>
          <a:p>
            <a:pPr lvl="1"/>
            <a:r>
              <a:rPr lang="en-US" dirty="0"/>
              <a:t>Keyboards</a:t>
            </a:r>
          </a:p>
          <a:p>
            <a:pPr lvl="1"/>
            <a:r>
              <a:rPr lang="en-US" dirty="0"/>
              <a:t>Motor drivers</a:t>
            </a:r>
          </a:p>
          <a:p>
            <a:pPr lvl="1"/>
            <a:r>
              <a:rPr lang="en-US" dirty="0"/>
              <a:t>LED drivers</a:t>
            </a:r>
          </a:p>
          <a:p>
            <a:pPr lvl="1"/>
            <a:r>
              <a:rPr lang="en-US" dirty="0"/>
              <a:t>Memory chips and cards (EEPROM, RAM, FERAM, Flash)</a:t>
            </a:r>
          </a:p>
          <a:p>
            <a:pPr lvl="1"/>
            <a:r>
              <a:rPr lang="en-US" dirty="0">
                <a:solidFill>
                  <a:srgbClr val="FF0000"/>
                </a:solidFill>
              </a:rPr>
              <a:t>Bus expanders</a:t>
            </a:r>
            <a:r>
              <a:rPr lang="en-US" dirty="0"/>
              <a:t>/extenders (chips with 8 or 16 I/O pins controllable via I</a:t>
            </a:r>
            <a:r>
              <a:rPr lang="en-US" baseline="30000" dirty="0"/>
              <a:t>2</a:t>
            </a:r>
            <a:r>
              <a:rPr lang="en-US" dirty="0"/>
              <a:t>C)</a:t>
            </a:r>
          </a:p>
          <a:p>
            <a:pPr lvl="1"/>
            <a:r>
              <a:rPr lang="en-US"/>
              <a:t>Other </a:t>
            </a:r>
            <a:r>
              <a:rPr lang="en-US" dirty="0"/>
              <a:t>microcontrollers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25</a:t>
            </a:fld>
            <a:endParaRPr lang="en-US" dirty="0"/>
          </a:p>
        </p:txBody>
      </p:sp>
      <p:sp>
        <p:nvSpPr>
          <p:cNvPr id="6" name="TextBox 5"/>
          <p:cNvSpPr txBox="1"/>
          <p:nvPr/>
        </p:nvSpPr>
        <p:spPr>
          <a:xfrm>
            <a:off x="4038600" y="4267200"/>
            <a:ext cx="747320" cy="369332"/>
          </a:xfrm>
          <a:prstGeom prst="rect">
            <a:avLst/>
          </a:prstGeom>
          <a:noFill/>
        </p:spPr>
        <p:txBody>
          <a:bodyPr wrap="none" rtlCol="0">
            <a:spAutoFit/>
          </a:bodyPr>
          <a:lstStyle/>
          <a:p>
            <a:r>
              <a:rPr lang="en-US" dirty="0">
                <a:solidFill>
                  <a:srgbClr val="FF0000"/>
                </a:solidFill>
              </a:rPr>
              <a:t>Lab#2</a:t>
            </a:r>
          </a:p>
        </p:txBody>
      </p:sp>
      <p:cxnSp>
        <p:nvCxnSpPr>
          <p:cNvPr id="8" name="Straight Arrow Connector 7"/>
          <p:cNvCxnSpPr/>
          <p:nvPr/>
        </p:nvCxnSpPr>
        <p:spPr>
          <a:xfrm flipH="1">
            <a:off x="2667000" y="4419600"/>
            <a:ext cx="1219200"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75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aseline="30000" dirty="0"/>
              <a:t>2</a:t>
            </a:r>
            <a:r>
              <a:rPr lang="en-US" dirty="0"/>
              <a:t>C Serial Communications</a:t>
            </a:r>
          </a:p>
        </p:txBody>
      </p:sp>
      <p:sp>
        <p:nvSpPr>
          <p:cNvPr id="3" name="Content Placeholder 2"/>
          <p:cNvSpPr>
            <a:spLocks noGrp="1"/>
          </p:cNvSpPr>
          <p:nvPr>
            <p:ph idx="1"/>
          </p:nvPr>
        </p:nvSpPr>
        <p:spPr/>
        <p:txBody>
          <a:bodyPr>
            <a:normAutofit/>
          </a:bodyPr>
          <a:lstStyle/>
          <a:p>
            <a:r>
              <a:rPr lang="en-US" sz="1800" dirty="0"/>
              <a:t>The original standard specified a s</a:t>
            </a:r>
            <a:r>
              <a:rPr lang="en-US" sz="1800" i="1" dirty="0"/>
              <a:t>tandard</a:t>
            </a:r>
            <a:r>
              <a:rPr lang="en-US" sz="1800" dirty="0"/>
              <a:t> clock rate of 100KHz.  Most I2C chips and micro-controllers can support this. (100Kbps max speed)</a:t>
            </a:r>
          </a:p>
          <a:p>
            <a:r>
              <a:rPr lang="en-US" sz="1800" dirty="0"/>
              <a:t>Later updates to the standard introduced a </a:t>
            </a:r>
            <a:r>
              <a:rPr lang="en-US" sz="1800" i="1" dirty="0"/>
              <a:t>fast</a:t>
            </a:r>
            <a:r>
              <a:rPr lang="en-US" sz="1800" dirty="0"/>
              <a:t> speed of 400KHz (400 Kbps max speed) and </a:t>
            </a:r>
            <a:r>
              <a:rPr lang="en-US" sz="1800" i="1" dirty="0"/>
              <a:t>high</a:t>
            </a:r>
            <a:r>
              <a:rPr lang="en-US" sz="1800" dirty="0"/>
              <a:t> speed of 1.7 or 3.4 </a:t>
            </a:r>
            <a:r>
              <a:rPr lang="en-US" sz="1800" dirty="0" err="1"/>
              <a:t>MHz.</a:t>
            </a:r>
            <a:r>
              <a:rPr lang="en-US" sz="1800" dirty="0"/>
              <a:t> </a:t>
            </a:r>
          </a:p>
          <a:p>
            <a:r>
              <a:rPr lang="en-US" sz="1800" dirty="0"/>
              <a:t>The Arduino can support standard and fast speeds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26</a:t>
            </a:fld>
            <a:endParaRPr lang="en-US" dirty="0"/>
          </a:p>
        </p:txBody>
      </p:sp>
      <p:pic>
        <p:nvPicPr>
          <p:cNvPr id="6" name="Picture 5"/>
          <p:cNvPicPr>
            <a:picLocks noChangeAspect="1"/>
          </p:cNvPicPr>
          <p:nvPr/>
        </p:nvPicPr>
        <p:blipFill>
          <a:blip r:embed="rId3"/>
          <a:stretch>
            <a:fillRect/>
          </a:stretch>
        </p:blipFill>
        <p:spPr>
          <a:xfrm>
            <a:off x="3352800" y="2514599"/>
            <a:ext cx="5562600" cy="3845707"/>
          </a:xfrm>
          <a:prstGeom prst="rect">
            <a:avLst/>
          </a:prstGeom>
        </p:spPr>
      </p:pic>
      <p:sp>
        <p:nvSpPr>
          <p:cNvPr id="7" name="TextBox 6"/>
          <p:cNvSpPr txBox="1"/>
          <p:nvPr/>
        </p:nvSpPr>
        <p:spPr>
          <a:xfrm>
            <a:off x="609600" y="3810000"/>
            <a:ext cx="2639056" cy="369332"/>
          </a:xfrm>
          <a:prstGeom prst="rect">
            <a:avLst/>
          </a:prstGeom>
          <a:noFill/>
        </p:spPr>
        <p:txBody>
          <a:bodyPr wrap="none" rtlCol="0">
            <a:spAutoFit/>
          </a:bodyPr>
          <a:lstStyle/>
          <a:p>
            <a:r>
              <a:rPr lang="en-US" dirty="0">
                <a:solidFill>
                  <a:srgbClr val="FF0000"/>
                </a:solidFill>
              </a:rPr>
              <a:t>Each bus requires pull-ups</a:t>
            </a:r>
          </a:p>
        </p:txBody>
      </p:sp>
    </p:spTree>
    <p:extLst>
      <p:ext uri="{BB962C8B-B14F-4D97-AF65-F5344CB8AC3E}">
        <p14:creationId xmlns:p14="http://schemas.microsoft.com/office/powerpoint/2010/main" val="192756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aseline="30000" dirty="0"/>
              <a:t>2</a:t>
            </a:r>
            <a:r>
              <a:rPr lang="en-US" dirty="0"/>
              <a:t>C Data Transfer Timing</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27</a:t>
            </a:fld>
            <a:endParaRPr lang="en-US" dirty="0"/>
          </a:p>
        </p:txBody>
      </p:sp>
      <p:pic>
        <p:nvPicPr>
          <p:cNvPr id="8" name="Picture 7"/>
          <p:cNvPicPr>
            <a:picLocks noChangeAspect="1"/>
          </p:cNvPicPr>
          <p:nvPr/>
        </p:nvPicPr>
        <p:blipFill>
          <a:blip r:embed="rId2"/>
          <a:stretch>
            <a:fillRect/>
          </a:stretch>
        </p:blipFill>
        <p:spPr>
          <a:xfrm>
            <a:off x="150069" y="3581400"/>
            <a:ext cx="8993931" cy="2057400"/>
          </a:xfrm>
          <a:prstGeom prst="rect">
            <a:avLst/>
          </a:prstGeom>
        </p:spPr>
      </p:pic>
      <p:pic>
        <p:nvPicPr>
          <p:cNvPr id="9" name="Picture 8"/>
          <p:cNvPicPr>
            <a:picLocks noChangeAspect="1"/>
          </p:cNvPicPr>
          <p:nvPr/>
        </p:nvPicPr>
        <p:blipFill>
          <a:blip r:embed="rId3"/>
          <a:stretch>
            <a:fillRect/>
          </a:stretch>
        </p:blipFill>
        <p:spPr>
          <a:xfrm>
            <a:off x="2438400" y="1311910"/>
            <a:ext cx="5442074" cy="2018219"/>
          </a:xfrm>
          <a:prstGeom prst="rect">
            <a:avLst/>
          </a:prstGeom>
        </p:spPr>
      </p:pic>
      <p:sp>
        <p:nvSpPr>
          <p:cNvPr id="10" name="TextBox 9"/>
          <p:cNvSpPr txBox="1"/>
          <p:nvPr/>
        </p:nvSpPr>
        <p:spPr>
          <a:xfrm>
            <a:off x="685800" y="1905000"/>
            <a:ext cx="1569404" cy="646331"/>
          </a:xfrm>
          <a:prstGeom prst="rect">
            <a:avLst/>
          </a:prstGeom>
          <a:noFill/>
        </p:spPr>
        <p:txBody>
          <a:bodyPr wrap="none" rtlCol="0">
            <a:spAutoFit/>
          </a:bodyPr>
          <a:lstStyle/>
          <a:p>
            <a:r>
              <a:rPr lang="en-US" dirty="0">
                <a:solidFill>
                  <a:srgbClr val="FF0000"/>
                </a:solidFill>
              </a:rPr>
              <a:t>Start and Stop </a:t>
            </a:r>
          </a:p>
          <a:p>
            <a:r>
              <a:rPr lang="en-US" dirty="0">
                <a:solidFill>
                  <a:srgbClr val="FF0000"/>
                </a:solidFill>
              </a:rPr>
              <a:t>Conditions</a:t>
            </a:r>
          </a:p>
        </p:txBody>
      </p:sp>
      <p:sp>
        <p:nvSpPr>
          <p:cNvPr id="11" name="TextBox 10"/>
          <p:cNvSpPr txBox="1"/>
          <p:nvPr/>
        </p:nvSpPr>
        <p:spPr>
          <a:xfrm>
            <a:off x="3594489" y="5638800"/>
            <a:ext cx="1955022" cy="369332"/>
          </a:xfrm>
          <a:prstGeom prst="rect">
            <a:avLst/>
          </a:prstGeom>
          <a:noFill/>
        </p:spPr>
        <p:txBody>
          <a:bodyPr wrap="none" rtlCol="0">
            <a:spAutoFit/>
          </a:bodyPr>
          <a:lstStyle/>
          <a:p>
            <a:r>
              <a:rPr lang="en-US" dirty="0">
                <a:solidFill>
                  <a:srgbClr val="FF0000"/>
                </a:solidFill>
              </a:rPr>
              <a:t>Typical Transaction</a:t>
            </a:r>
          </a:p>
        </p:txBody>
      </p:sp>
      <p:sp>
        <p:nvSpPr>
          <p:cNvPr id="12" name="TextBox 11"/>
          <p:cNvSpPr txBox="1"/>
          <p:nvPr/>
        </p:nvSpPr>
        <p:spPr>
          <a:xfrm>
            <a:off x="3733800" y="3581400"/>
            <a:ext cx="482824" cy="261610"/>
          </a:xfrm>
          <a:prstGeom prst="rect">
            <a:avLst/>
          </a:prstGeom>
          <a:noFill/>
        </p:spPr>
        <p:txBody>
          <a:bodyPr wrap="none" rtlCol="0">
            <a:spAutoFit/>
          </a:bodyPr>
          <a:lstStyle/>
          <a:p>
            <a:r>
              <a:rPr lang="en-US" sz="1100" dirty="0">
                <a:solidFill>
                  <a:srgbClr val="FF0000"/>
                </a:solidFill>
              </a:rPr>
              <a:t>Slave</a:t>
            </a:r>
          </a:p>
        </p:txBody>
      </p:sp>
      <p:sp>
        <p:nvSpPr>
          <p:cNvPr id="13" name="TextBox 12"/>
          <p:cNvSpPr txBox="1"/>
          <p:nvPr/>
        </p:nvSpPr>
        <p:spPr>
          <a:xfrm>
            <a:off x="7467600" y="3558099"/>
            <a:ext cx="482824" cy="261610"/>
          </a:xfrm>
          <a:prstGeom prst="rect">
            <a:avLst/>
          </a:prstGeom>
          <a:noFill/>
        </p:spPr>
        <p:txBody>
          <a:bodyPr wrap="none" rtlCol="0">
            <a:spAutoFit/>
          </a:bodyPr>
          <a:lstStyle/>
          <a:p>
            <a:r>
              <a:rPr lang="en-US" sz="1100">
                <a:solidFill>
                  <a:srgbClr val="FF0000"/>
                </a:solidFill>
              </a:rPr>
              <a:t>Slave</a:t>
            </a:r>
            <a:endParaRPr lang="en-US" sz="1100" dirty="0">
              <a:solidFill>
                <a:srgbClr val="FF0000"/>
              </a:solidFill>
            </a:endParaRPr>
          </a:p>
        </p:txBody>
      </p:sp>
    </p:spTree>
    <p:extLst>
      <p:ext uri="{BB962C8B-B14F-4D97-AF65-F5344CB8AC3E}">
        <p14:creationId xmlns:p14="http://schemas.microsoft.com/office/powerpoint/2010/main" val="2474523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Wire Library</a:t>
            </a:r>
          </a:p>
        </p:txBody>
      </p:sp>
      <p:sp>
        <p:nvSpPr>
          <p:cNvPr id="3" name="Content Placeholder 2"/>
          <p:cNvSpPr>
            <a:spLocks noGrp="1"/>
          </p:cNvSpPr>
          <p:nvPr>
            <p:ph idx="1"/>
          </p:nvPr>
        </p:nvSpPr>
        <p:spPr/>
        <p:txBody>
          <a:bodyPr/>
          <a:lstStyle/>
          <a:p>
            <a:r>
              <a:rPr lang="en-US" dirty="0">
                <a:hlinkClick r:id="rId2"/>
              </a:rPr>
              <a:t>https://www.arduino.cc/en/Reference/Wire</a:t>
            </a:r>
            <a:endParaRPr lang="en-US" dirty="0"/>
          </a:p>
          <a:p>
            <a:r>
              <a:rPr lang="en-US" dirty="0"/>
              <a:t>Functions</a:t>
            </a:r>
          </a:p>
          <a:p>
            <a:pPr lvl="1"/>
            <a:r>
              <a:rPr lang="en-US" dirty="0">
                <a:hlinkClick r:id="rId3"/>
              </a:rPr>
              <a:t>begin</a:t>
            </a:r>
            <a:r>
              <a:rPr lang="en-US" dirty="0"/>
              <a:t>()</a:t>
            </a:r>
          </a:p>
          <a:p>
            <a:pPr lvl="1"/>
            <a:r>
              <a:rPr lang="en-US" dirty="0" err="1">
                <a:hlinkClick r:id="rId4"/>
              </a:rPr>
              <a:t>requestFrom</a:t>
            </a:r>
            <a:r>
              <a:rPr lang="en-US" dirty="0"/>
              <a:t>()</a:t>
            </a:r>
          </a:p>
          <a:p>
            <a:pPr lvl="1"/>
            <a:r>
              <a:rPr lang="en-US" dirty="0" err="1">
                <a:hlinkClick r:id="rId5"/>
              </a:rPr>
              <a:t>beginTransmission</a:t>
            </a:r>
            <a:r>
              <a:rPr lang="en-US" dirty="0"/>
              <a:t>()</a:t>
            </a:r>
          </a:p>
          <a:p>
            <a:pPr lvl="1"/>
            <a:r>
              <a:rPr lang="en-US" dirty="0" err="1">
                <a:hlinkClick r:id="rId6"/>
              </a:rPr>
              <a:t>endTransmission</a:t>
            </a:r>
            <a:r>
              <a:rPr lang="en-US" dirty="0"/>
              <a:t>()</a:t>
            </a:r>
          </a:p>
          <a:p>
            <a:pPr lvl="1"/>
            <a:r>
              <a:rPr lang="en-US" dirty="0">
                <a:hlinkClick r:id="rId7"/>
              </a:rPr>
              <a:t>write</a:t>
            </a:r>
            <a:r>
              <a:rPr lang="en-US" dirty="0"/>
              <a:t>()</a:t>
            </a:r>
          </a:p>
          <a:p>
            <a:pPr lvl="1"/>
            <a:r>
              <a:rPr lang="en-US" dirty="0">
                <a:hlinkClick r:id="rId8"/>
              </a:rPr>
              <a:t>available</a:t>
            </a:r>
            <a:r>
              <a:rPr lang="en-US" dirty="0"/>
              <a:t>()</a:t>
            </a:r>
          </a:p>
          <a:p>
            <a:pPr lvl="1"/>
            <a:r>
              <a:rPr lang="en-US" dirty="0">
                <a:hlinkClick r:id="rId9"/>
              </a:rPr>
              <a:t>read</a:t>
            </a:r>
            <a:r>
              <a:rPr lang="en-US" dirty="0"/>
              <a:t>()</a:t>
            </a:r>
          </a:p>
          <a:p>
            <a:pPr lvl="1"/>
            <a:r>
              <a:rPr lang="en-US" dirty="0" err="1">
                <a:hlinkClick r:id="rId10"/>
              </a:rPr>
              <a:t>onReceive</a:t>
            </a:r>
            <a:r>
              <a:rPr lang="en-US" dirty="0"/>
              <a:t>()</a:t>
            </a:r>
          </a:p>
          <a:p>
            <a:pPr lvl="1"/>
            <a:r>
              <a:rPr lang="en-US" dirty="0" err="1">
                <a:hlinkClick r:id="rId11"/>
              </a:rPr>
              <a:t>onRequest</a:t>
            </a:r>
            <a:r>
              <a:rPr lang="en-US" dirty="0"/>
              <a:t>()</a:t>
            </a:r>
          </a:p>
          <a:p>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28</a:t>
            </a:fld>
            <a:endParaRPr lang="en-US" dirty="0"/>
          </a:p>
        </p:txBody>
      </p:sp>
    </p:spTree>
    <p:extLst>
      <p:ext uri="{BB962C8B-B14F-4D97-AF65-F5344CB8AC3E}">
        <p14:creationId xmlns:p14="http://schemas.microsoft.com/office/powerpoint/2010/main" val="163454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aseline="30000" dirty="0"/>
              <a:t>2</a:t>
            </a:r>
            <a:r>
              <a:rPr lang="en-US" dirty="0"/>
              <a:t>C Digital Potentiometer Example</a:t>
            </a:r>
          </a:p>
        </p:txBody>
      </p:sp>
      <p:sp>
        <p:nvSpPr>
          <p:cNvPr id="3" name="Content Placeholder 2"/>
          <p:cNvSpPr>
            <a:spLocks noGrp="1"/>
          </p:cNvSpPr>
          <p:nvPr>
            <p:ph idx="1"/>
          </p:nvPr>
        </p:nvSpPr>
        <p:spPr>
          <a:xfrm>
            <a:off x="457200" y="990600"/>
            <a:ext cx="3810000" cy="5135563"/>
          </a:xfrm>
        </p:spPr>
        <p:txBody>
          <a:bodyPr>
            <a:normAutofit/>
          </a:bodyPr>
          <a:lstStyle/>
          <a:p>
            <a:r>
              <a:rPr lang="en-US" sz="1400" dirty="0"/>
              <a:t>Include </a:t>
            </a:r>
            <a:r>
              <a:rPr lang="en-US" sz="1400" dirty="0" err="1">
                <a:solidFill>
                  <a:srgbClr val="FF0000"/>
                </a:solidFill>
              </a:rPr>
              <a:t>wire.h</a:t>
            </a:r>
            <a:endParaRPr lang="en-US" sz="1400" dirty="0">
              <a:solidFill>
                <a:srgbClr val="FF0000"/>
              </a:solidFill>
            </a:endParaRPr>
          </a:p>
          <a:p>
            <a:pPr lvl="1"/>
            <a:r>
              <a:rPr lang="en-US" sz="1400" dirty="0"/>
              <a:t>Defines all the wire functions.</a:t>
            </a:r>
          </a:p>
          <a:p>
            <a:r>
              <a:rPr lang="en-US" sz="1400" dirty="0" err="1"/>
              <a:t>Wire.begin</a:t>
            </a:r>
            <a:r>
              <a:rPr lang="en-US" sz="1400" dirty="0"/>
              <a:t>()</a:t>
            </a:r>
          </a:p>
          <a:p>
            <a:pPr lvl="1"/>
            <a:r>
              <a:rPr lang="en-US" sz="1400"/>
              <a:t>Join </a:t>
            </a:r>
            <a:r>
              <a:rPr lang="en-US" sz="1400" dirty="0"/>
              <a:t>the I2C bus as a master or slave</a:t>
            </a:r>
          </a:p>
          <a:p>
            <a:pPr lvl="1"/>
            <a:r>
              <a:rPr lang="en-US" sz="1400" dirty="0"/>
              <a:t>Specify an address parameter for slave connection.</a:t>
            </a:r>
          </a:p>
          <a:p>
            <a:r>
              <a:rPr lang="en-US" sz="1800" dirty="0" err="1"/>
              <a:t>Wire.beginTransmission</a:t>
            </a:r>
            <a:r>
              <a:rPr lang="en-US" sz="1800" dirty="0"/>
              <a:t>(44)</a:t>
            </a:r>
          </a:p>
          <a:p>
            <a:pPr lvl="1"/>
            <a:r>
              <a:rPr lang="en-US" sz="1400" dirty="0"/>
              <a:t>Write I</a:t>
            </a:r>
            <a:r>
              <a:rPr lang="en-US" sz="1400" baseline="30000" dirty="0"/>
              <a:t>2</a:t>
            </a:r>
            <a:r>
              <a:rPr lang="en-US" sz="1400" dirty="0"/>
              <a:t>C Address</a:t>
            </a:r>
          </a:p>
          <a:p>
            <a:r>
              <a:rPr lang="en-US" sz="1800" dirty="0" err="1"/>
              <a:t>Wire.write</a:t>
            </a:r>
            <a:r>
              <a:rPr lang="en-US" sz="1800" dirty="0"/>
              <a:t>()</a:t>
            </a:r>
          </a:p>
          <a:p>
            <a:pPr lvl="1"/>
            <a:r>
              <a:rPr lang="en-US" sz="1400" dirty="0"/>
              <a:t>Write I2C Slave </a:t>
            </a:r>
            <a:r>
              <a:rPr lang="en-US" sz="1400" dirty="0">
                <a:solidFill>
                  <a:srgbClr val="FF0000"/>
                </a:solidFill>
              </a:rPr>
              <a:t>Sub-Address</a:t>
            </a:r>
          </a:p>
          <a:p>
            <a:r>
              <a:rPr lang="en-US" sz="1800" dirty="0" err="1"/>
              <a:t>Wire.write</a:t>
            </a:r>
            <a:r>
              <a:rPr lang="en-US" sz="1800" dirty="0"/>
              <a:t>()</a:t>
            </a:r>
          </a:p>
          <a:p>
            <a:pPr lvl="1"/>
            <a:r>
              <a:rPr lang="en-US" sz="1400" dirty="0"/>
              <a:t>Write I2C Slave Data</a:t>
            </a:r>
          </a:p>
          <a:p>
            <a:r>
              <a:rPr lang="en-US" sz="1800" dirty="0" err="1"/>
              <a:t>Wire.endTransmittion</a:t>
            </a:r>
            <a:r>
              <a:rPr lang="en-US" sz="1800" dirty="0"/>
              <a:t>()</a:t>
            </a:r>
          </a:p>
          <a:p>
            <a:pPr lvl="1"/>
            <a:r>
              <a:rPr lang="en-US" sz="1400" dirty="0"/>
              <a:t>Complete the transaction</a:t>
            </a:r>
          </a:p>
          <a:p>
            <a:endParaRPr lang="en-US" sz="1800" dirty="0"/>
          </a:p>
          <a:p>
            <a:pPr lvl="1"/>
            <a:endParaRPr lang="en-US" sz="1400" dirty="0"/>
          </a:p>
          <a:p>
            <a:pPr lvl="2"/>
            <a:endParaRPr lang="en-US" sz="14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29</a:t>
            </a:fld>
            <a:endParaRPr lang="en-US" dirty="0"/>
          </a:p>
        </p:txBody>
      </p:sp>
      <p:pic>
        <p:nvPicPr>
          <p:cNvPr id="7" name="Picture 6"/>
          <p:cNvPicPr>
            <a:picLocks noChangeAspect="1"/>
          </p:cNvPicPr>
          <p:nvPr/>
        </p:nvPicPr>
        <p:blipFill>
          <a:blip r:embed="rId2"/>
          <a:stretch>
            <a:fillRect/>
          </a:stretch>
        </p:blipFill>
        <p:spPr>
          <a:xfrm>
            <a:off x="3733800" y="2285999"/>
            <a:ext cx="5105400" cy="4138061"/>
          </a:xfrm>
          <a:prstGeom prst="rect">
            <a:avLst/>
          </a:prstGeom>
        </p:spPr>
      </p:pic>
    </p:spTree>
    <p:extLst>
      <p:ext uri="{BB962C8B-B14F-4D97-AF65-F5344CB8AC3E}">
        <p14:creationId xmlns:p14="http://schemas.microsoft.com/office/powerpoint/2010/main" val="373880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rmAutofit/>
          </a:bodyPr>
          <a:lstStyle/>
          <a:p>
            <a:r>
              <a:rPr lang="en-US"/>
              <a:t>Microcontroller Registers</a:t>
            </a:r>
          </a:p>
          <a:p>
            <a:r>
              <a:rPr lang="en-US"/>
              <a:t>Programming </a:t>
            </a:r>
            <a:r>
              <a:rPr lang="en-US" dirty="0"/>
              <a:t>Microcontrollers</a:t>
            </a:r>
          </a:p>
          <a:p>
            <a:r>
              <a:rPr lang="en-US" dirty="0"/>
              <a:t>Atmel AVR Microcontroller Registers</a:t>
            </a:r>
          </a:p>
          <a:p>
            <a:r>
              <a:rPr lang="en-US" dirty="0"/>
              <a:t>Basic Serial Communication</a:t>
            </a:r>
          </a:p>
          <a:p>
            <a:pPr lvl="1"/>
            <a:r>
              <a:rPr lang="en-US" dirty="0"/>
              <a:t>General Purpose I/O</a:t>
            </a:r>
          </a:p>
          <a:p>
            <a:pPr lvl="1"/>
            <a:r>
              <a:rPr lang="en-US" dirty="0"/>
              <a:t>Microcontroller Ports </a:t>
            </a:r>
            <a:r>
              <a:rPr lang="en-US"/>
              <a:t>and Registers</a:t>
            </a:r>
            <a:endParaRPr lang="en-US" dirty="0"/>
          </a:p>
          <a:p>
            <a:pPr lvl="1"/>
            <a:r>
              <a:rPr lang="en-US" dirty="0"/>
              <a:t>Inter-Integrated Circuit Communications (I</a:t>
            </a:r>
            <a:r>
              <a:rPr lang="en-US" baseline="30000" dirty="0"/>
              <a:t>2</a:t>
            </a:r>
            <a:r>
              <a:rPr lang="en-US" dirty="0"/>
              <a:t>C)</a:t>
            </a:r>
          </a:p>
          <a:p>
            <a:pPr lvl="1"/>
            <a:r>
              <a:rPr lang="en-US" dirty="0"/>
              <a:t>Serial Peripheral Interface (SPI)</a:t>
            </a:r>
          </a:p>
          <a:p>
            <a:pPr lvl="1"/>
            <a:r>
              <a:rPr lang="en-US"/>
              <a:t>RS-232(USART)</a:t>
            </a:r>
          </a:p>
          <a:p>
            <a:r>
              <a:rPr lang="en-US"/>
              <a:t>Lab#2</a:t>
            </a:r>
          </a:p>
          <a:p>
            <a:r>
              <a:rPr lang="en-US"/>
              <a:t>Lab Grading Rubric</a:t>
            </a:r>
            <a:endParaRPr lang="en-US" dirty="0"/>
          </a:p>
          <a:p>
            <a:pPr lvl="1"/>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Two-Wire Interface (TWI) Module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30</a:t>
            </a:fld>
            <a:endParaRPr lang="en-US" dirty="0"/>
          </a:p>
        </p:txBody>
      </p:sp>
      <p:pic>
        <p:nvPicPr>
          <p:cNvPr id="6" name="Picture 5"/>
          <p:cNvPicPr>
            <a:picLocks noChangeAspect="1"/>
          </p:cNvPicPr>
          <p:nvPr/>
        </p:nvPicPr>
        <p:blipFill>
          <a:blip r:embed="rId2"/>
          <a:stretch>
            <a:fillRect/>
          </a:stretch>
        </p:blipFill>
        <p:spPr>
          <a:xfrm>
            <a:off x="2819400" y="1023241"/>
            <a:ext cx="5754133" cy="5224267"/>
          </a:xfrm>
          <a:prstGeom prst="rect">
            <a:avLst/>
          </a:prstGeom>
        </p:spPr>
      </p:pic>
      <p:sp>
        <p:nvSpPr>
          <p:cNvPr id="7" name="TextBox 6"/>
          <p:cNvSpPr txBox="1"/>
          <p:nvPr/>
        </p:nvSpPr>
        <p:spPr>
          <a:xfrm>
            <a:off x="304800" y="3048000"/>
            <a:ext cx="2395912" cy="369332"/>
          </a:xfrm>
          <a:prstGeom prst="rect">
            <a:avLst/>
          </a:prstGeom>
          <a:noFill/>
        </p:spPr>
        <p:txBody>
          <a:bodyPr wrap="none" rtlCol="0">
            <a:spAutoFit/>
          </a:bodyPr>
          <a:lstStyle/>
          <a:p>
            <a:r>
              <a:rPr lang="en-US" dirty="0"/>
              <a:t>Addresses start at 0xBD</a:t>
            </a:r>
          </a:p>
        </p:txBody>
      </p:sp>
    </p:spTree>
    <p:extLst>
      <p:ext uri="{BB962C8B-B14F-4D97-AF65-F5344CB8AC3E}">
        <p14:creationId xmlns:p14="http://schemas.microsoft.com/office/powerpoint/2010/main" val="1069791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Two-Wire Interface (TWI) Module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31</a:t>
            </a:fld>
            <a:endParaRPr lang="en-US" dirty="0"/>
          </a:p>
        </p:txBody>
      </p:sp>
      <p:pic>
        <p:nvPicPr>
          <p:cNvPr id="6" name="Picture 5"/>
          <p:cNvPicPr>
            <a:picLocks noChangeAspect="1"/>
          </p:cNvPicPr>
          <p:nvPr/>
        </p:nvPicPr>
        <p:blipFill>
          <a:blip r:embed="rId2"/>
          <a:stretch>
            <a:fillRect/>
          </a:stretch>
        </p:blipFill>
        <p:spPr>
          <a:xfrm>
            <a:off x="152400" y="1447800"/>
            <a:ext cx="8724639" cy="3581400"/>
          </a:xfrm>
          <a:prstGeom prst="rect">
            <a:avLst/>
          </a:prstGeom>
        </p:spPr>
      </p:pic>
    </p:spTree>
    <p:extLst>
      <p:ext uri="{BB962C8B-B14F-4D97-AF65-F5344CB8AC3E}">
        <p14:creationId xmlns:p14="http://schemas.microsoft.com/office/powerpoint/2010/main" val="1027721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Digital Pins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32</a:t>
            </a:fld>
            <a:endParaRPr lang="en-US" dirty="0"/>
          </a:p>
        </p:txBody>
      </p:sp>
      <p:pic>
        <p:nvPicPr>
          <p:cNvPr id="6" name="Picture 5"/>
          <p:cNvPicPr>
            <a:picLocks noChangeAspect="1"/>
          </p:cNvPicPr>
          <p:nvPr/>
        </p:nvPicPr>
        <p:blipFill>
          <a:blip r:embed="rId2"/>
          <a:stretch>
            <a:fillRect/>
          </a:stretch>
        </p:blipFill>
        <p:spPr>
          <a:xfrm>
            <a:off x="1782128" y="1066800"/>
            <a:ext cx="4801552" cy="5143876"/>
          </a:xfrm>
          <a:prstGeom prst="rect">
            <a:avLst/>
          </a:prstGeom>
        </p:spPr>
      </p:pic>
      <p:sp>
        <p:nvSpPr>
          <p:cNvPr id="7" name="TextBox 6"/>
          <p:cNvSpPr txBox="1"/>
          <p:nvPr/>
        </p:nvSpPr>
        <p:spPr>
          <a:xfrm>
            <a:off x="6324600" y="4724400"/>
            <a:ext cx="1744452" cy="646331"/>
          </a:xfrm>
          <a:prstGeom prst="rect">
            <a:avLst/>
          </a:prstGeom>
          <a:noFill/>
        </p:spPr>
        <p:txBody>
          <a:bodyPr wrap="none" rtlCol="0">
            <a:spAutoFit/>
          </a:bodyPr>
          <a:lstStyle/>
          <a:p>
            <a:r>
              <a:rPr lang="en-US">
                <a:solidFill>
                  <a:srgbClr val="0070C0"/>
                </a:solidFill>
              </a:rPr>
              <a:t>General Purpose</a:t>
            </a:r>
          </a:p>
          <a:p>
            <a:r>
              <a:rPr lang="en-US">
                <a:solidFill>
                  <a:srgbClr val="0070C0"/>
                </a:solidFill>
              </a:rPr>
              <a:t>Digital </a:t>
            </a:r>
            <a:r>
              <a:rPr lang="en-US" dirty="0">
                <a:solidFill>
                  <a:srgbClr val="0070C0"/>
                </a:solidFill>
              </a:rPr>
              <a:t>I/O</a:t>
            </a:r>
          </a:p>
        </p:txBody>
      </p:sp>
      <p:sp>
        <p:nvSpPr>
          <p:cNvPr id="8" name="TextBox 7"/>
          <p:cNvSpPr txBox="1"/>
          <p:nvPr/>
        </p:nvSpPr>
        <p:spPr>
          <a:xfrm>
            <a:off x="6324600" y="3238124"/>
            <a:ext cx="1907702" cy="369332"/>
          </a:xfrm>
          <a:prstGeom prst="rect">
            <a:avLst/>
          </a:prstGeom>
          <a:noFill/>
        </p:spPr>
        <p:txBody>
          <a:bodyPr wrap="none" rtlCol="0">
            <a:spAutoFit/>
          </a:bodyPr>
          <a:lstStyle/>
          <a:p>
            <a:r>
              <a:rPr lang="en-US">
                <a:solidFill>
                  <a:srgbClr val="0070C0"/>
                </a:solidFill>
              </a:rPr>
              <a:t>I</a:t>
            </a:r>
            <a:r>
              <a:rPr lang="en-US" baseline="30000">
                <a:solidFill>
                  <a:srgbClr val="0070C0"/>
                </a:solidFill>
              </a:rPr>
              <a:t>2</a:t>
            </a:r>
            <a:r>
              <a:rPr lang="en-US">
                <a:solidFill>
                  <a:srgbClr val="0070C0"/>
                </a:solidFill>
              </a:rPr>
              <a:t>C Pins (SCL/SDA)</a:t>
            </a:r>
            <a:endParaRPr lang="en-US" dirty="0">
              <a:solidFill>
                <a:srgbClr val="0070C0"/>
              </a:solidFill>
            </a:endParaRPr>
          </a:p>
        </p:txBody>
      </p:sp>
      <p:sp>
        <p:nvSpPr>
          <p:cNvPr id="9" name="TextBox 8"/>
          <p:cNvSpPr txBox="1"/>
          <p:nvPr/>
        </p:nvSpPr>
        <p:spPr>
          <a:xfrm>
            <a:off x="6480098" y="2121180"/>
            <a:ext cx="2182008" cy="646331"/>
          </a:xfrm>
          <a:prstGeom prst="rect">
            <a:avLst/>
          </a:prstGeom>
          <a:noFill/>
        </p:spPr>
        <p:txBody>
          <a:bodyPr wrap="none" rtlCol="0">
            <a:spAutoFit/>
          </a:bodyPr>
          <a:lstStyle/>
          <a:p>
            <a:r>
              <a:rPr lang="en-US">
                <a:solidFill>
                  <a:srgbClr val="FF0000"/>
                </a:solidFill>
              </a:rPr>
              <a:t>SPI Pins</a:t>
            </a:r>
          </a:p>
          <a:p>
            <a:r>
              <a:rPr lang="en-US">
                <a:solidFill>
                  <a:srgbClr val="FF0000"/>
                </a:solidFill>
              </a:rPr>
              <a:t>(SCK/MISO/MOSI/SS)</a:t>
            </a:r>
            <a:endParaRPr lang="en-US" dirty="0">
              <a:solidFill>
                <a:srgbClr val="FF0000"/>
              </a:solidFill>
            </a:endParaRPr>
          </a:p>
        </p:txBody>
      </p:sp>
      <p:sp>
        <p:nvSpPr>
          <p:cNvPr id="10" name="TextBox 9"/>
          <p:cNvSpPr txBox="1"/>
          <p:nvPr/>
        </p:nvSpPr>
        <p:spPr>
          <a:xfrm>
            <a:off x="6583680" y="1462106"/>
            <a:ext cx="1907702" cy="369332"/>
          </a:xfrm>
          <a:prstGeom prst="rect">
            <a:avLst/>
          </a:prstGeom>
          <a:noFill/>
        </p:spPr>
        <p:txBody>
          <a:bodyPr wrap="none" rtlCol="0">
            <a:spAutoFit/>
          </a:bodyPr>
          <a:lstStyle/>
          <a:p>
            <a:r>
              <a:rPr lang="en-US">
                <a:solidFill>
                  <a:srgbClr val="0070C0"/>
                </a:solidFill>
              </a:rPr>
              <a:t>I</a:t>
            </a:r>
            <a:r>
              <a:rPr lang="en-US" baseline="30000">
                <a:solidFill>
                  <a:srgbClr val="0070C0"/>
                </a:solidFill>
              </a:rPr>
              <a:t>2</a:t>
            </a:r>
            <a:r>
              <a:rPr lang="en-US">
                <a:solidFill>
                  <a:srgbClr val="0070C0"/>
                </a:solidFill>
              </a:rPr>
              <a:t>C Pins (SCL/SDA)</a:t>
            </a:r>
            <a:endParaRPr lang="en-US" dirty="0">
              <a:solidFill>
                <a:srgbClr val="0070C0"/>
              </a:solidFill>
            </a:endParaRPr>
          </a:p>
        </p:txBody>
      </p:sp>
      <p:sp>
        <p:nvSpPr>
          <p:cNvPr id="11" name="TextBox 10"/>
          <p:cNvSpPr txBox="1"/>
          <p:nvPr/>
        </p:nvSpPr>
        <p:spPr>
          <a:xfrm>
            <a:off x="539872" y="2406134"/>
            <a:ext cx="755528" cy="369332"/>
          </a:xfrm>
          <a:prstGeom prst="rect">
            <a:avLst/>
          </a:prstGeom>
          <a:noFill/>
        </p:spPr>
        <p:txBody>
          <a:bodyPr wrap="none" rtlCol="0">
            <a:spAutoFit/>
          </a:bodyPr>
          <a:lstStyle/>
          <a:p>
            <a:r>
              <a:rPr lang="en-US">
                <a:solidFill>
                  <a:srgbClr val="0070C0"/>
                </a:solidFill>
              </a:rPr>
              <a:t>Port B</a:t>
            </a:r>
            <a:endParaRPr lang="en-US" dirty="0">
              <a:solidFill>
                <a:srgbClr val="0070C0"/>
              </a:solidFill>
            </a:endParaRPr>
          </a:p>
        </p:txBody>
      </p:sp>
      <p:sp>
        <p:nvSpPr>
          <p:cNvPr id="12" name="TextBox 11"/>
          <p:cNvSpPr txBox="1"/>
          <p:nvPr/>
        </p:nvSpPr>
        <p:spPr>
          <a:xfrm>
            <a:off x="465276" y="3585887"/>
            <a:ext cx="753924" cy="369332"/>
          </a:xfrm>
          <a:prstGeom prst="rect">
            <a:avLst/>
          </a:prstGeom>
          <a:noFill/>
        </p:spPr>
        <p:txBody>
          <a:bodyPr wrap="none" rtlCol="0">
            <a:spAutoFit/>
          </a:bodyPr>
          <a:lstStyle/>
          <a:p>
            <a:r>
              <a:rPr lang="en-US">
                <a:solidFill>
                  <a:srgbClr val="0070C0"/>
                </a:solidFill>
              </a:rPr>
              <a:t>Port C</a:t>
            </a:r>
            <a:endParaRPr lang="en-US" dirty="0">
              <a:solidFill>
                <a:srgbClr val="0070C0"/>
              </a:solidFill>
            </a:endParaRPr>
          </a:p>
        </p:txBody>
      </p:sp>
      <p:sp>
        <p:nvSpPr>
          <p:cNvPr id="13" name="TextBox 12"/>
          <p:cNvSpPr txBox="1"/>
          <p:nvPr/>
        </p:nvSpPr>
        <p:spPr>
          <a:xfrm>
            <a:off x="446040" y="4724400"/>
            <a:ext cx="773160" cy="369332"/>
          </a:xfrm>
          <a:prstGeom prst="rect">
            <a:avLst/>
          </a:prstGeom>
          <a:noFill/>
        </p:spPr>
        <p:txBody>
          <a:bodyPr wrap="none" rtlCol="0">
            <a:spAutoFit/>
          </a:bodyPr>
          <a:lstStyle/>
          <a:p>
            <a:r>
              <a:rPr lang="en-US">
                <a:solidFill>
                  <a:srgbClr val="0070C0"/>
                </a:solidFill>
              </a:rPr>
              <a:t>Port D</a:t>
            </a:r>
            <a:endParaRPr lang="en-US" dirty="0">
              <a:solidFill>
                <a:srgbClr val="0070C0"/>
              </a:solidFill>
            </a:endParaRPr>
          </a:p>
        </p:txBody>
      </p:sp>
      <p:cxnSp>
        <p:nvCxnSpPr>
          <p:cNvPr id="14" name="Straight Arrow Connector 13"/>
          <p:cNvCxnSpPr/>
          <p:nvPr/>
        </p:nvCxnSpPr>
        <p:spPr>
          <a:xfrm>
            <a:off x="1295400" y="2590800"/>
            <a:ext cx="1219200" cy="337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19200" y="3744497"/>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219200" y="4899541"/>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774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Serial Communications</a:t>
            </a:r>
          </a:p>
        </p:txBody>
      </p:sp>
      <p:sp>
        <p:nvSpPr>
          <p:cNvPr id="3" name="Content Placeholder 2"/>
          <p:cNvSpPr>
            <a:spLocks noGrp="1"/>
          </p:cNvSpPr>
          <p:nvPr>
            <p:ph idx="1"/>
          </p:nvPr>
        </p:nvSpPr>
        <p:spPr/>
        <p:txBody>
          <a:bodyPr>
            <a:normAutofit/>
          </a:bodyPr>
          <a:lstStyle/>
          <a:p>
            <a:r>
              <a:rPr lang="en-US" sz="2000" dirty="0"/>
              <a:t>SPI stands for Serial Peripheral Interface.</a:t>
            </a:r>
          </a:p>
          <a:p>
            <a:pPr lvl="1"/>
            <a:r>
              <a:rPr lang="en-US" dirty="0"/>
              <a:t>Originally developed by Motorola (now Freescale).</a:t>
            </a:r>
          </a:p>
          <a:p>
            <a:r>
              <a:rPr lang="en-US" sz="2000" dirty="0"/>
              <a:t>SPI is much simpler than I2C. </a:t>
            </a:r>
          </a:p>
          <a:p>
            <a:r>
              <a:rPr lang="en-US" sz="2000" dirty="0"/>
              <a:t>Master and slave are linked by three data wires, usually called MISO, (Master in, Slave out), MOSI (Master out, Slave in) </a:t>
            </a:r>
            <a:r>
              <a:rPr lang="en-US" sz="2000"/>
              <a:t>and MCLK</a:t>
            </a:r>
            <a:r>
              <a:rPr lang="en-US" sz="2000" dirty="0"/>
              <a:t>.</a:t>
            </a:r>
          </a:p>
          <a:p>
            <a:r>
              <a:rPr lang="en-US" sz="2000" dirty="0"/>
              <a:t>Many SPI-enabled ICs and Microcontrollers can cope with data rates of over 10MHz, so transfer is much faster than with I2C. </a:t>
            </a:r>
          </a:p>
          <a:p>
            <a:r>
              <a:rPr lang="en-US" sz="2000" dirty="0"/>
              <a:t>The downside is that SPI normally has no addressing capability; instead, devices are selected by means of a </a:t>
            </a:r>
            <a:r>
              <a:rPr lang="en-US" sz="2000" dirty="0">
                <a:solidFill>
                  <a:srgbClr val="FF0000"/>
                </a:solidFill>
              </a:rPr>
              <a:t>Chip Select </a:t>
            </a:r>
            <a:r>
              <a:rPr lang="en-US" sz="2000" dirty="0"/>
              <a:t>signal</a:t>
            </a:r>
            <a:r>
              <a:rPr lang="en-US" sz="2000" dirty="0">
                <a:solidFill>
                  <a:srgbClr val="FF0000"/>
                </a:solidFill>
              </a:rPr>
              <a:t> </a:t>
            </a:r>
            <a:r>
              <a:rPr lang="en-US" sz="2000" dirty="0"/>
              <a:t>which the master can use to enable one slave out of several connected to the SPI bus. If more than one slave exists, one chip select line is required per device, which can use precious GPIO lines on the Master.</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33</a:t>
            </a:fld>
            <a:endParaRPr lang="en-US" dirty="0"/>
          </a:p>
        </p:txBody>
      </p:sp>
    </p:spTree>
    <p:extLst>
      <p:ext uri="{BB962C8B-B14F-4D97-AF65-F5344CB8AC3E}">
        <p14:creationId xmlns:p14="http://schemas.microsoft.com/office/powerpoint/2010/main" val="2120614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Serial Communications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34</a:t>
            </a:fld>
            <a:endParaRPr lang="en-US" dirty="0"/>
          </a:p>
        </p:txBody>
      </p:sp>
      <p:pic>
        <p:nvPicPr>
          <p:cNvPr id="6146" name="Picture 2" descr="https://upload.wikimedia.org/wikipedia/commons/thumb/f/fc/SPI_three_slaves.svg/350px-SPI_three_slav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5" y="914399"/>
            <a:ext cx="3333750" cy="2647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upload.wikimedia.org/wikipedia/commons/thumb/9/97/SPI_three_slaves_daisy_chained.svg/350px-SPI_three_slaves_daisy_chain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914400"/>
            <a:ext cx="3333750" cy="26479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72814" y="3818908"/>
            <a:ext cx="4572000" cy="276999"/>
          </a:xfrm>
          <a:prstGeom prst="rect">
            <a:avLst/>
          </a:prstGeom>
        </p:spPr>
        <p:txBody>
          <a:bodyPr>
            <a:spAutoFit/>
          </a:bodyPr>
          <a:lstStyle/>
          <a:p>
            <a:r>
              <a:rPr lang="en-US" sz="1200" dirty="0"/>
              <a:t>https://en.wikipedia.org/wiki/Serial_Peripheral_Interface_Bus</a:t>
            </a:r>
          </a:p>
        </p:txBody>
      </p:sp>
      <p:sp>
        <p:nvSpPr>
          <p:cNvPr id="8" name="TextBox 7"/>
          <p:cNvSpPr txBox="1"/>
          <p:nvPr/>
        </p:nvSpPr>
        <p:spPr>
          <a:xfrm>
            <a:off x="165735" y="3567529"/>
            <a:ext cx="4046492" cy="307777"/>
          </a:xfrm>
          <a:prstGeom prst="rect">
            <a:avLst/>
          </a:prstGeom>
          <a:noFill/>
        </p:spPr>
        <p:txBody>
          <a:bodyPr wrap="none" rtlCol="0">
            <a:spAutoFit/>
          </a:bodyPr>
          <a:lstStyle/>
          <a:p>
            <a:r>
              <a:rPr lang="en-US" sz="1400" dirty="0"/>
              <a:t>Typical SPI bus: master and three independent slaves</a:t>
            </a:r>
          </a:p>
        </p:txBody>
      </p:sp>
      <p:sp>
        <p:nvSpPr>
          <p:cNvPr id="9" name="TextBox 8"/>
          <p:cNvSpPr txBox="1"/>
          <p:nvPr/>
        </p:nvSpPr>
        <p:spPr>
          <a:xfrm>
            <a:off x="4813935" y="3576776"/>
            <a:ext cx="4056367" cy="307777"/>
          </a:xfrm>
          <a:prstGeom prst="rect">
            <a:avLst/>
          </a:prstGeom>
          <a:noFill/>
        </p:spPr>
        <p:txBody>
          <a:bodyPr wrap="none" rtlCol="0">
            <a:spAutoFit/>
          </a:bodyPr>
          <a:lstStyle/>
          <a:p>
            <a:r>
              <a:rPr lang="en-US" sz="1400" dirty="0"/>
              <a:t>Daisy-chained SPI bus: master and cooperative slaves</a:t>
            </a:r>
          </a:p>
        </p:txBody>
      </p:sp>
      <p:pic>
        <p:nvPicPr>
          <p:cNvPr id="3" name="Picture 2"/>
          <p:cNvPicPr>
            <a:picLocks noChangeAspect="1"/>
          </p:cNvPicPr>
          <p:nvPr/>
        </p:nvPicPr>
        <p:blipFill>
          <a:blip r:embed="rId4"/>
          <a:stretch>
            <a:fillRect/>
          </a:stretch>
        </p:blipFill>
        <p:spPr>
          <a:xfrm>
            <a:off x="1975688" y="4144668"/>
            <a:ext cx="5366251" cy="2117200"/>
          </a:xfrm>
          <a:prstGeom prst="rect">
            <a:avLst/>
          </a:prstGeom>
        </p:spPr>
      </p:pic>
    </p:spTree>
    <p:extLst>
      <p:ext uri="{BB962C8B-B14F-4D97-AF65-F5344CB8AC3E}">
        <p14:creationId xmlns:p14="http://schemas.microsoft.com/office/powerpoint/2010/main" val="163397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AVR Serial Peripheral Interface (SPI) Module </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35</a:t>
            </a:fld>
            <a:endParaRPr lang="en-US" dirty="0"/>
          </a:p>
        </p:txBody>
      </p:sp>
      <p:pic>
        <p:nvPicPr>
          <p:cNvPr id="6" name="Picture 5"/>
          <p:cNvPicPr>
            <a:picLocks noChangeAspect="1"/>
          </p:cNvPicPr>
          <p:nvPr/>
        </p:nvPicPr>
        <p:blipFill>
          <a:blip r:embed="rId2"/>
          <a:stretch>
            <a:fillRect/>
          </a:stretch>
        </p:blipFill>
        <p:spPr>
          <a:xfrm>
            <a:off x="2966400" y="990600"/>
            <a:ext cx="5720400" cy="5111117"/>
          </a:xfrm>
          <a:prstGeom prst="rect">
            <a:avLst/>
          </a:prstGeom>
        </p:spPr>
      </p:pic>
      <p:sp>
        <p:nvSpPr>
          <p:cNvPr id="7" name="TextBox 6"/>
          <p:cNvSpPr txBox="1"/>
          <p:nvPr/>
        </p:nvSpPr>
        <p:spPr>
          <a:xfrm>
            <a:off x="304800" y="3048000"/>
            <a:ext cx="2357440" cy="369332"/>
          </a:xfrm>
          <a:prstGeom prst="rect">
            <a:avLst/>
          </a:prstGeom>
          <a:noFill/>
        </p:spPr>
        <p:txBody>
          <a:bodyPr wrap="none" rtlCol="0">
            <a:spAutoFit/>
          </a:bodyPr>
          <a:lstStyle/>
          <a:p>
            <a:r>
              <a:rPr lang="en-US" dirty="0"/>
              <a:t>Addresses start at 0x4E</a:t>
            </a:r>
          </a:p>
        </p:txBody>
      </p:sp>
    </p:spTree>
    <p:extLst>
      <p:ext uri="{BB962C8B-B14F-4D97-AF65-F5344CB8AC3E}">
        <p14:creationId xmlns:p14="http://schemas.microsoft.com/office/powerpoint/2010/main" val="4207960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Modes</a:t>
            </a:r>
          </a:p>
        </p:txBody>
      </p:sp>
      <p:sp>
        <p:nvSpPr>
          <p:cNvPr id="3" name="Content Placeholder 2"/>
          <p:cNvSpPr>
            <a:spLocks noGrp="1"/>
          </p:cNvSpPr>
          <p:nvPr>
            <p:ph idx="1"/>
          </p:nvPr>
        </p:nvSpPr>
        <p:spPr/>
        <p:txBody>
          <a:bodyPr/>
          <a:lstStyle/>
          <a:p>
            <a:r>
              <a:rPr lang="en-US" dirty="0"/>
              <a:t>Controlled by CPOL and CPHA registers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36</a:t>
            </a:fld>
            <a:endParaRPr lang="en-US" dirty="0"/>
          </a:p>
        </p:txBody>
      </p:sp>
      <p:pic>
        <p:nvPicPr>
          <p:cNvPr id="6" name="Picture 5"/>
          <p:cNvPicPr>
            <a:picLocks noChangeAspect="1"/>
          </p:cNvPicPr>
          <p:nvPr/>
        </p:nvPicPr>
        <p:blipFill>
          <a:blip r:embed="rId2"/>
          <a:stretch>
            <a:fillRect/>
          </a:stretch>
        </p:blipFill>
        <p:spPr>
          <a:xfrm>
            <a:off x="321848" y="1566448"/>
            <a:ext cx="8345902" cy="1991933"/>
          </a:xfrm>
          <a:prstGeom prst="rect">
            <a:avLst/>
          </a:prstGeom>
        </p:spPr>
      </p:pic>
      <p:pic>
        <p:nvPicPr>
          <p:cNvPr id="8" name="Picture 7"/>
          <p:cNvPicPr>
            <a:picLocks noChangeAspect="1"/>
          </p:cNvPicPr>
          <p:nvPr/>
        </p:nvPicPr>
        <p:blipFill rotWithShape="1">
          <a:blip r:embed="rId3"/>
          <a:srcRect t="4" b="50421"/>
          <a:stretch/>
        </p:blipFill>
        <p:spPr>
          <a:xfrm>
            <a:off x="293273" y="3821469"/>
            <a:ext cx="4337813" cy="2117806"/>
          </a:xfrm>
          <a:prstGeom prst="rect">
            <a:avLst/>
          </a:prstGeom>
        </p:spPr>
      </p:pic>
      <p:pic>
        <p:nvPicPr>
          <p:cNvPr id="7" name="Picture 6"/>
          <p:cNvPicPr>
            <a:picLocks noChangeAspect="1"/>
          </p:cNvPicPr>
          <p:nvPr/>
        </p:nvPicPr>
        <p:blipFill rotWithShape="1">
          <a:blip r:embed="rId3"/>
          <a:srcRect t="50730" b="-305"/>
          <a:stretch/>
        </p:blipFill>
        <p:spPr>
          <a:xfrm>
            <a:off x="4336903" y="3775195"/>
            <a:ext cx="4432593" cy="2164080"/>
          </a:xfrm>
          <a:prstGeom prst="rect">
            <a:avLst/>
          </a:prstGeom>
        </p:spPr>
      </p:pic>
    </p:spTree>
    <p:extLst>
      <p:ext uri="{BB962C8B-B14F-4D97-AF65-F5344CB8AC3E}">
        <p14:creationId xmlns:p14="http://schemas.microsoft.com/office/powerpoint/2010/main" val="2129094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Timing Example</a:t>
            </a:r>
          </a:p>
        </p:txBody>
      </p:sp>
      <p:sp>
        <p:nvSpPr>
          <p:cNvPr id="3" name="Content Placeholder 2"/>
          <p:cNvSpPr>
            <a:spLocks noGrp="1"/>
          </p:cNvSpPr>
          <p:nvPr>
            <p:ph idx="1"/>
          </p:nvPr>
        </p:nvSpPr>
        <p:spPr/>
        <p:txBody>
          <a:bodyPr/>
          <a:lstStyle/>
          <a:p>
            <a:r>
              <a:rPr lang="en-US" dirty="0"/>
              <a:t>Micron Serial EEPROM</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37</a:t>
            </a:fld>
            <a:endParaRPr lang="en-US" dirty="0"/>
          </a:p>
        </p:txBody>
      </p:sp>
      <p:pic>
        <p:nvPicPr>
          <p:cNvPr id="6" name="Picture 5"/>
          <p:cNvPicPr>
            <a:picLocks noChangeAspect="1"/>
          </p:cNvPicPr>
          <p:nvPr/>
        </p:nvPicPr>
        <p:blipFill>
          <a:blip r:embed="rId2"/>
          <a:stretch>
            <a:fillRect/>
          </a:stretch>
        </p:blipFill>
        <p:spPr>
          <a:xfrm>
            <a:off x="685800" y="1432168"/>
            <a:ext cx="7664174" cy="4252425"/>
          </a:xfrm>
          <a:prstGeom prst="rect">
            <a:avLst/>
          </a:prstGeom>
        </p:spPr>
      </p:pic>
    </p:spTree>
    <p:extLst>
      <p:ext uri="{BB962C8B-B14F-4D97-AF65-F5344CB8AC3E}">
        <p14:creationId xmlns:p14="http://schemas.microsoft.com/office/powerpoint/2010/main" val="594020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Master in C</a:t>
            </a:r>
          </a:p>
        </p:txBody>
      </p:sp>
      <p:sp>
        <p:nvSpPr>
          <p:cNvPr id="3" name="Content Placeholder 2"/>
          <p:cNvSpPr>
            <a:spLocks noGrp="1"/>
          </p:cNvSpPr>
          <p:nvPr>
            <p:ph idx="1"/>
          </p:nvPr>
        </p:nvSpPr>
        <p:spPr/>
        <p:txBody>
          <a:bodyPr>
            <a:normAutofit/>
          </a:bodyPr>
          <a:lstStyle/>
          <a:p>
            <a:r>
              <a:rPr lang="en-US" sz="1800" dirty="0"/>
              <a:t>The following code examples show how to initialize the SPI as a Master and how to perform a simple transmission. DDR_SPI in the examples must be replaced by the actual Data Direction Register controlling the SPI pins. DD_MOSI, DD_MISO and DD_SCK must be replaced by the actual data direction bits for these pins.  E.g. if MOSI is placed on pin PB5, replace DD_MOSI with DDB5 and DDR_SPI with DDRB.</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38</a:t>
            </a:fld>
            <a:endParaRPr lang="en-US" dirty="0"/>
          </a:p>
        </p:txBody>
      </p:sp>
      <p:pic>
        <p:nvPicPr>
          <p:cNvPr id="6" name="Picture 5"/>
          <p:cNvPicPr>
            <a:picLocks noChangeAspect="1"/>
          </p:cNvPicPr>
          <p:nvPr/>
        </p:nvPicPr>
        <p:blipFill>
          <a:blip r:embed="rId2"/>
          <a:stretch>
            <a:fillRect/>
          </a:stretch>
        </p:blipFill>
        <p:spPr>
          <a:xfrm>
            <a:off x="2895599" y="2514600"/>
            <a:ext cx="5655469" cy="3810000"/>
          </a:xfrm>
          <a:prstGeom prst="rect">
            <a:avLst/>
          </a:prstGeom>
        </p:spPr>
      </p:pic>
    </p:spTree>
    <p:extLst>
      <p:ext uri="{BB962C8B-B14F-4D97-AF65-F5344CB8AC3E}">
        <p14:creationId xmlns:p14="http://schemas.microsoft.com/office/powerpoint/2010/main" val="3565735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Digital Potentiometer Example</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39</a:t>
            </a:fld>
            <a:endParaRPr lang="en-US" dirty="0"/>
          </a:p>
        </p:txBody>
      </p:sp>
      <p:pic>
        <p:nvPicPr>
          <p:cNvPr id="6" name="Picture 5"/>
          <p:cNvPicPr>
            <a:picLocks noChangeAspect="1"/>
          </p:cNvPicPr>
          <p:nvPr/>
        </p:nvPicPr>
        <p:blipFill>
          <a:blip r:embed="rId2"/>
          <a:stretch>
            <a:fillRect/>
          </a:stretch>
        </p:blipFill>
        <p:spPr>
          <a:xfrm>
            <a:off x="4343400" y="990600"/>
            <a:ext cx="4358640" cy="5420444"/>
          </a:xfrm>
          <a:prstGeom prst="rect">
            <a:avLst/>
          </a:prstGeom>
        </p:spPr>
      </p:pic>
      <p:sp>
        <p:nvSpPr>
          <p:cNvPr id="7" name="TextBox 6"/>
          <p:cNvSpPr txBox="1"/>
          <p:nvPr/>
        </p:nvSpPr>
        <p:spPr>
          <a:xfrm>
            <a:off x="1192369" y="2398067"/>
            <a:ext cx="1861022" cy="369332"/>
          </a:xfrm>
          <a:prstGeom prst="rect">
            <a:avLst/>
          </a:prstGeom>
          <a:noFill/>
        </p:spPr>
        <p:txBody>
          <a:bodyPr wrap="none" rtlCol="0">
            <a:spAutoFit/>
          </a:bodyPr>
          <a:lstStyle/>
          <a:p>
            <a:r>
              <a:rPr lang="en-US" dirty="0">
                <a:solidFill>
                  <a:srgbClr val="FF0000"/>
                </a:solidFill>
              </a:rPr>
              <a:t>Include SPI library</a:t>
            </a:r>
          </a:p>
        </p:txBody>
      </p:sp>
      <p:sp>
        <p:nvSpPr>
          <p:cNvPr id="8" name="TextBox 7"/>
          <p:cNvSpPr txBox="1"/>
          <p:nvPr/>
        </p:nvSpPr>
        <p:spPr>
          <a:xfrm>
            <a:off x="457200" y="1219200"/>
            <a:ext cx="1470339" cy="369332"/>
          </a:xfrm>
          <a:prstGeom prst="rect">
            <a:avLst/>
          </a:prstGeom>
          <a:noFill/>
        </p:spPr>
        <p:txBody>
          <a:bodyPr wrap="none" rtlCol="0">
            <a:spAutoFit/>
          </a:bodyPr>
          <a:lstStyle/>
          <a:p>
            <a:r>
              <a:rPr lang="en-US" dirty="0"/>
              <a:t>Arduino Code</a:t>
            </a:r>
          </a:p>
        </p:txBody>
      </p:sp>
      <p:cxnSp>
        <p:nvCxnSpPr>
          <p:cNvPr id="10" name="Straight Arrow Connector 9"/>
          <p:cNvCxnSpPr/>
          <p:nvPr/>
        </p:nvCxnSpPr>
        <p:spPr>
          <a:xfrm flipV="1">
            <a:off x="3124200" y="1943100"/>
            <a:ext cx="1600200"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6449" y="4251067"/>
            <a:ext cx="2347181" cy="923330"/>
          </a:xfrm>
          <a:prstGeom prst="rect">
            <a:avLst/>
          </a:prstGeom>
          <a:noFill/>
        </p:spPr>
        <p:txBody>
          <a:bodyPr wrap="none" rtlCol="0">
            <a:spAutoFit/>
          </a:bodyPr>
          <a:lstStyle/>
          <a:p>
            <a:r>
              <a:rPr lang="en-US" dirty="0">
                <a:solidFill>
                  <a:srgbClr val="FF0000"/>
                </a:solidFill>
              </a:rPr>
              <a:t>Assert Chip Select</a:t>
            </a:r>
          </a:p>
          <a:p>
            <a:r>
              <a:rPr lang="en-US" dirty="0">
                <a:solidFill>
                  <a:srgbClr val="FF0000"/>
                </a:solidFill>
              </a:rPr>
              <a:t>Send Address and Data</a:t>
            </a:r>
          </a:p>
          <a:p>
            <a:r>
              <a:rPr lang="en-US" dirty="0">
                <a:solidFill>
                  <a:srgbClr val="FF0000"/>
                </a:solidFill>
              </a:rPr>
              <a:t>De-Assert Chip Select</a:t>
            </a:r>
          </a:p>
        </p:txBody>
      </p:sp>
      <p:cxnSp>
        <p:nvCxnSpPr>
          <p:cNvPr id="12" name="Straight Arrow Connector 11"/>
          <p:cNvCxnSpPr/>
          <p:nvPr/>
        </p:nvCxnSpPr>
        <p:spPr>
          <a:xfrm>
            <a:off x="3276600" y="4712732"/>
            <a:ext cx="1371600" cy="4495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0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Microcontroller Registers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236" y="990600"/>
            <a:ext cx="7026763" cy="5208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351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Digital Pins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40</a:t>
            </a:fld>
            <a:endParaRPr lang="en-US" dirty="0"/>
          </a:p>
        </p:txBody>
      </p:sp>
      <p:pic>
        <p:nvPicPr>
          <p:cNvPr id="6" name="Picture 5"/>
          <p:cNvPicPr>
            <a:picLocks noChangeAspect="1"/>
          </p:cNvPicPr>
          <p:nvPr/>
        </p:nvPicPr>
        <p:blipFill>
          <a:blip r:embed="rId2"/>
          <a:stretch>
            <a:fillRect/>
          </a:stretch>
        </p:blipFill>
        <p:spPr>
          <a:xfrm>
            <a:off x="1782128" y="1066800"/>
            <a:ext cx="4801552" cy="5143876"/>
          </a:xfrm>
          <a:prstGeom prst="rect">
            <a:avLst/>
          </a:prstGeom>
        </p:spPr>
      </p:pic>
      <p:sp>
        <p:nvSpPr>
          <p:cNvPr id="7" name="TextBox 6"/>
          <p:cNvSpPr txBox="1"/>
          <p:nvPr/>
        </p:nvSpPr>
        <p:spPr>
          <a:xfrm>
            <a:off x="6324600" y="4724400"/>
            <a:ext cx="1744452" cy="646331"/>
          </a:xfrm>
          <a:prstGeom prst="rect">
            <a:avLst/>
          </a:prstGeom>
          <a:noFill/>
        </p:spPr>
        <p:txBody>
          <a:bodyPr wrap="none" rtlCol="0">
            <a:spAutoFit/>
          </a:bodyPr>
          <a:lstStyle/>
          <a:p>
            <a:r>
              <a:rPr lang="en-US">
                <a:solidFill>
                  <a:srgbClr val="0070C0"/>
                </a:solidFill>
              </a:rPr>
              <a:t>General Purpose</a:t>
            </a:r>
          </a:p>
          <a:p>
            <a:r>
              <a:rPr lang="en-US">
                <a:solidFill>
                  <a:srgbClr val="0070C0"/>
                </a:solidFill>
              </a:rPr>
              <a:t>Digital </a:t>
            </a:r>
            <a:r>
              <a:rPr lang="en-US" dirty="0">
                <a:solidFill>
                  <a:srgbClr val="0070C0"/>
                </a:solidFill>
              </a:rPr>
              <a:t>I/O</a:t>
            </a:r>
          </a:p>
        </p:txBody>
      </p:sp>
      <p:sp>
        <p:nvSpPr>
          <p:cNvPr id="8" name="TextBox 7"/>
          <p:cNvSpPr txBox="1"/>
          <p:nvPr/>
        </p:nvSpPr>
        <p:spPr>
          <a:xfrm>
            <a:off x="6324600" y="3238124"/>
            <a:ext cx="1907702" cy="369332"/>
          </a:xfrm>
          <a:prstGeom prst="rect">
            <a:avLst/>
          </a:prstGeom>
          <a:noFill/>
        </p:spPr>
        <p:txBody>
          <a:bodyPr wrap="none" rtlCol="0">
            <a:spAutoFit/>
          </a:bodyPr>
          <a:lstStyle/>
          <a:p>
            <a:r>
              <a:rPr lang="en-US">
                <a:solidFill>
                  <a:srgbClr val="0070C0"/>
                </a:solidFill>
              </a:rPr>
              <a:t>I</a:t>
            </a:r>
            <a:r>
              <a:rPr lang="en-US" baseline="30000">
                <a:solidFill>
                  <a:srgbClr val="0070C0"/>
                </a:solidFill>
              </a:rPr>
              <a:t>2</a:t>
            </a:r>
            <a:r>
              <a:rPr lang="en-US">
                <a:solidFill>
                  <a:srgbClr val="0070C0"/>
                </a:solidFill>
              </a:rPr>
              <a:t>C Pins (SCL/SDA)</a:t>
            </a:r>
            <a:endParaRPr lang="en-US" dirty="0">
              <a:solidFill>
                <a:srgbClr val="0070C0"/>
              </a:solidFill>
            </a:endParaRPr>
          </a:p>
        </p:txBody>
      </p:sp>
      <p:sp>
        <p:nvSpPr>
          <p:cNvPr id="9" name="TextBox 8"/>
          <p:cNvSpPr txBox="1"/>
          <p:nvPr/>
        </p:nvSpPr>
        <p:spPr>
          <a:xfrm>
            <a:off x="6480098" y="2121180"/>
            <a:ext cx="2182008" cy="646331"/>
          </a:xfrm>
          <a:prstGeom prst="rect">
            <a:avLst/>
          </a:prstGeom>
          <a:noFill/>
        </p:spPr>
        <p:txBody>
          <a:bodyPr wrap="none" rtlCol="0">
            <a:spAutoFit/>
          </a:bodyPr>
          <a:lstStyle/>
          <a:p>
            <a:r>
              <a:rPr lang="en-US">
                <a:solidFill>
                  <a:srgbClr val="0070C0"/>
                </a:solidFill>
              </a:rPr>
              <a:t>SPI Pins</a:t>
            </a:r>
          </a:p>
          <a:p>
            <a:r>
              <a:rPr lang="en-US">
                <a:solidFill>
                  <a:srgbClr val="0070C0"/>
                </a:solidFill>
              </a:rPr>
              <a:t>(SCK/MISO/MOSI/SS)</a:t>
            </a:r>
            <a:endParaRPr lang="en-US" dirty="0">
              <a:solidFill>
                <a:srgbClr val="0070C0"/>
              </a:solidFill>
            </a:endParaRPr>
          </a:p>
        </p:txBody>
      </p:sp>
      <p:sp>
        <p:nvSpPr>
          <p:cNvPr id="10" name="TextBox 9"/>
          <p:cNvSpPr txBox="1"/>
          <p:nvPr/>
        </p:nvSpPr>
        <p:spPr>
          <a:xfrm>
            <a:off x="6583680" y="1462106"/>
            <a:ext cx="1907702" cy="369332"/>
          </a:xfrm>
          <a:prstGeom prst="rect">
            <a:avLst/>
          </a:prstGeom>
          <a:noFill/>
        </p:spPr>
        <p:txBody>
          <a:bodyPr wrap="none" rtlCol="0">
            <a:spAutoFit/>
          </a:bodyPr>
          <a:lstStyle/>
          <a:p>
            <a:r>
              <a:rPr lang="en-US">
                <a:solidFill>
                  <a:srgbClr val="0070C0"/>
                </a:solidFill>
              </a:rPr>
              <a:t>I</a:t>
            </a:r>
            <a:r>
              <a:rPr lang="en-US" baseline="30000">
                <a:solidFill>
                  <a:srgbClr val="0070C0"/>
                </a:solidFill>
              </a:rPr>
              <a:t>2</a:t>
            </a:r>
            <a:r>
              <a:rPr lang="en-US">
                <a:solidFill>
                  <a:srgbClr val="0070C0"/>
                </a:solidFill>
              </a:rPr>
              <a:t>C Pins (SCL/SDA)</a:t>
            </a:r>
            <a:endParaRPr lang="en-US" dirty="0">
              <a:solidFill>
                <a:srgbClr val="0070C0"/>
              </a:solidFill>
            </a:endParaRPr>
          </a:p>
        </p:txBody>
      </p:sp>
      <p:sp>
        <p:nvSpPr>
          <p:cNvPr id="11" name="TextBox 10"/>
          <p:cNvSpPr txBox="1"/>
          <p:nvPr/>
        </p:nvSpPr>
        <p:spPr>
          <a:xfrm>
            <a:off x="539872" y="2406134"/>
            <a:ext cx="755528" cy="369332"/>
          </a:xfrm>
          <a:prstGeom prst="rect">
            <a:avLst/>
          </a:prstGeom>
          <a:noFill/>
        </p:spPr>
        <p:txBody>
          <a:bodyPr wrap="none" rtlCol="0">
            <a:spAutoFit/>
          </a:bodyPr>
          <a:lstStyle/>
          <a:p>
            <a:r>
              <a:rPr lang="en-US">
                <a:solidFill>
                  <a:srgbClr val="0070C0"/>
                </a:solidFill>
              </a:rPr>
              <a:t>Port B</a:t>
            </a:r>
            <a:endParaRPr lang="en-US" dirty="0">
              <a:solidFill>
                <a:srgbClr val="0070C0"/>
              </a:solidFill>
            </a:endParaRPr>
          </a:p>
        </p:txBody>
      </p:sp>
      <p:sp>
        <p:nvSpPr>
          <p:cNvPr id="12" name="TextBox 11"/>
          <p:cNvSpPr txBox="1"/>
          <p:nvPr/>
        </p:nvSpPr>
        <p:spPr>
          <a:xfrm>
            <a:off x="465276" y="3585887"/>
            <a:ext cx="753924" cy="369332"/>
          </a:xfrm>
          <a:prstGeom prst="rect">
            <a:avLst/>
          </a:prstGeom>
          <a:noFill/>
        </p:spPr>
        <p:txBody>
          <a:bodyPr wrap="none" rtlCol="0">
            <a:spAutoFit/>
          </a:bodyPr>
          <a:lstStyle/>
          <a:p>
            <a:r>
              <a:rPr lang="en-US">
                <a:solidFill>
                  <a:srgbClr val="0070C0"/>
                </a:solidFill>
              </a:rPr>
              <a:t>Port C</a:t>
            </a:r>
            <a:endParaRPr lang="en-US" dirty="0">
              <a:solidFill>
                <a:srgbClr val="0070C0"/>
              </a:solidFill>
            </a:endParaRPr>
          </a:p>
        </p:txBody>
      </p:sp>
      <p:sp>
        <p:nvSpPr>
          <p:cNvPr id="13" name="TextBox 12"/>
          <p:cNvSpPr txBox="1"/>
          <p:nvPr/>
        </p:nvSpPr>
        <p:spPr>
          <a:xfrm>
            <a:off x="446040" y="4724400"/>
            <a:ext cx="773160" cy="369332"/>
          </a:xfrm>
          <a:prstGeom prst="rect">
            <a:avLst/>
          </a:prstGeom>
          <a:noFill/>
        </p:spPr>
        <p:txBody>
          <a:bodyPr wrap="none" rtlCol="0">
            <a:spAutoFit/>
          </a:bodyPr>
          <a:lstStyle/>
          <a:p>
            <a:r>
              <a:rPr lang="en-US">
                <a:solidFill>
                  <a:srgbClr val="0070C0"/>
                </a:solidFill>
              </a:rPr>
              <a:t>Port D</a:t>
            </a:r>
            <a:endParaRPr lang="en-US" dirty="0">
              <a:solidFill>
                <a:srgbClr val="0070C0"/>
              </a:solidFill>
            </a:endParaRPr>
          </a:p>
        </p:txBody>
      </p:sp>
      <p:cxnSp>
        <p:nvCxnSpPr>
          <p:cNvPr id="14" name="Straight Arrow Connector 13"/>
          <p:cNvCxnSpPr/>
          <p:nvPr/>
        </p:nvCxnSpPr>
        <p:spPr>
          <a:xfrm>
            <a:off x="1295400" y="2590800"/>
            <a:ext cx="1219200" cy="337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19200" y="3744497"/>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219200" y="4899541"/>
            <a:ext cx="1295400"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5804416"/>
            <a:ext cx="2136419" cy="369332"/>
          </a:xfrm>
          <a:prstGeom prst="rect">
            <a:avLst/>
          </a:prstGeom>
          <a:noFill/>
        </p:spPr>
        <p:txBody>
          <a:bodyPr wrap="none" rtlCol="0">
            <a:spAutoFit/>
          </a:bodyPr>
          <a:lstStyle/>
          <a:p>
            <a:r>
              <a:rPr lang="en-US">
                <a:solidFill>
                  <a:srgbClr val="FF0000"/>
                </a:solidFill>
              </a:rPr>
              <a:t>Serial USART (RX/TX)</a:t>
            </a:r>
            <a:endParaRPr lang="en-US" dirty="0">
              <a:solidFill>
                <a:srgbClr val="FF0000"/>
              </a:solidFill>
            </a:endParaRPr>
          </a:p>
        </p:txBody>
      </p:sp>
    </p:spTree>
    <p:extLst>
      <p:ext uri="{BB962C8B-B14F-4D97-AF65-F5344CB8AC3E}">
        <p14:creationId xmlns:p14="http://schemas.microsoft.com/office/powerpoint/2010/main" val="2244436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USART Communications</a:t>
            </a:r>
          </a:p>
        </p:txBody>
      </p:sp>
      <p:sp>
        <p:nvSpPr>
          <p:cNvPr id="3" name="Content Placeholder 2"/>
          <p:cNvSpPr>
            <a:spLocks noGrp="1"/>
          </p:cNvSpPr>
          <p:nvPr>
            <p:ph idx="1"/>
          </p:nvPr>
        </p:nvSpPr>
        <p:spPr/>
        <p:txBody>
          <a:bodyPr/>
          <a:lstStyle/>
          <a:p>
            <a:r>
              <a:rPr lang="en-US" dirty="0"/>
              <a:t>AVR Microcontroller has a USART peripheral</a:t>
            </a:r>
          </a:p>
          <a:p>
            <a:r>
              <a:rPr lang="en-US" dirty="0"/>
              <a:t>USART = Universal Sync/</a:t>
            </a:r>
            <a:r>
              <a:rPr lang="en-US" dirty="0" err="1"/>
              <a:t>Async</a:t>
            </a:r>
            <a:r>
              <a:rPr lang="en-US" dirty="0"/>
              <a:t> Receiver/Transmitter</a:t>
            </a:r>
          </a:p>
          <a:p>
            <a:r>
              <a:rPr lang="en-US" dirty="0"/>
              <a:t>USART is controlled with registers starting </a:t>
            </a:r>
            <a:r>
              <a:rPr lang="en-US"/>
              <a:t>at address 0xC0</a:t>
            </a:r>
            <a:endParaRPr lang="en-US" dirty="0"/>
          </a:p>
          <a:p>
            <a:r>
              <a:rPr lang="en-US" dirty="0"/>
              <a:t>Frame Format</a:t>
            </a:r>
          </a:p>
          <a:p>
            <a:pPr lvl="1"/>
            <a:r>
              <a:rPr lang="en-US" dirty="0"/>
              <a:t>User needs to configure Baud Rate, # of Data Bits, Parity, # of Stop Bits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41</a:t>
            </a:fld>
            <a:endParaRPr lang="en-US" dirty="0"/>
          </a:p>
        </p:txBody>
      </p:sp>
      <p:pic>
        <p:nvPicPr>
          <p:cNvPr id="6" name="Picture 5"/>
          <p:cNvPicPr>
            <a:picLocks noChangeAspect="1"/>
          </p:cNvPicPr>
          <p:nvPr/>
        </p:nvPicPr>
        <p:blipFill>
          <a:blip r:embed="rId2"/>
          <a:stretch>
            <a:fillRect/>
          </a:stretch>
        </p:blipFill>
        <p:spPr>
          <a:xfrm>
            <a:off x="1208962" y="3200400"/>
            <a:ext cx="6726076" cy="2714226"/>
          </a:xfrm>
          <a:prstGeom prst="rect">
            <a:avLst/>
          </a:prstGeom>
        </p:spPr>
      </p:pic>
    </p:spTree>
    <p:extLst>
      <p:ext uri="{BB962C8B-B14F-4D97-AF65-F5344CB8AC3E}">
        <p14:creationId xmlns:p14="http://schemas.microsoft.com/office/powerpoint/2010/main" val="1938489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USART Block Diagram</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42</a:t>
            </a:fld>
            <a:endParaRPr lang="en-US" dirty="0"/>
          </a:p>
        </p:txBody>
      </p:sp>
      <p:pic>
        <p:nvPicPr>
          <p:cNvPr id="6" name="Picture 5"/>
          <p:cNvPicPr>
            <a:picLocks noChangeAspect="1"/>
          </p:cNvPicPr>
          <p:nvPr/>
        </p:nvPicPr>
        <p:blipFill>
          <a:blip r:embed="rId2"/>
          <a:stretch>
            <a:fillRect/>
          </a:stretch>
        </p:blipFill>
        <p:spPr>
          <a:xfrm>
            <a:off x="2667000" y="988152"/>
            <a:ext cx="5257800" cy="5426731"/>
          </a:xfrm>
          <a:prstGeom prst="rect">
            <a:avLst/>
          </a:prstGeom>
        </p:spPr>
      </p:pic>
    </p:spTree>
    <p:extLst>
      <p:ext uri="{BB962C8B-B14F-4D97-AF65-F5344CB8AC3E}">
        <p14:creationId xmlns:p14="http://schemas.microsoft.com/office/powerpoint/2010/main" val="988038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Communications Echo</a:t>
            </a:r>
          </a:p>
        </p:txBody>
      </p:sp>
      <p:sp>
        <p:nvSpPr>
          <p:cNvPr id="3" name="Content Placeholder 2"/>
          <p:cNvSpPr>
            <a:spLocks noGrp="1"/>
          </p:cNvSpPr>
          <p:nvPr>
            <p:ph idx="1"/>
          </p:nvPr>
        </p:nvSpPr>
        <p:spPr/>
        <p:txBody>
          <a:bodyPr>
            <a:normAutofit/>
          </a:bodyPr>
          <a:lstStyle/>
          <a:p>
            <a:r>
              <a:rPr lang="en-US" sz="1600" dirty="0"/>
              <a:t>Set serial port for 9600 Baud</a:t>
            </a:r>
          </a:p>
          <a:p>
            <a:r>
              <a:rPr lang="en-US" sz="1600" dirty="0"/>
              <a:t>Wait for a byte to  arrive (indicated by </a:t>
            </a:r>
            <a:r>
              <a:rPr lang="en-US" sz="1600" dirty="0" err="1"/>
              <a:t>UCSRn</a:t>
            </a:r>
            <a:r>
              <a:rPr lang="en-US" sz="1600" dirty="0"/>
              <a:t> bit)</a:t>
            </a:r>
          </a:p>
          <a:p>
            <a:r>
              <a:rPr lang="en-US" sz="1600" dirty="0"/>
              <a:t>Read the byte from </a:t>
            </a:r>
            <a:r>
              <a:rPr lang="en-US" sz="1600" dirty="0" err="1"/>
              <a:t>UDRn</a:t>
            </a:r>
            <a:endParaRPr lang="en-US" sz="1600" dirty="0"/>
          </a:p>
          <a:p>
            <a:r>
              <a:rPr lang="en-US" sz="1600" dirty="0"/>
              <a:t>Send the byte to </a:t>
            </a:r>
            <a:r>
              <a:rPr lang="en-US" sz="1600" dirty="0" err="1"/>
              <a:t>UDRn</a:t>
            </a:r>
            <a:endParaRPr lang="en-US" sz="1600" dirty="0"/>
          </a:p>
          <a:p>
            <a:endParaRPr lang="en-US" sz="16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43</a:t>
            </a:fld>
            <a:endParaRPr lang="en-US" dirty="0"/>
          </a:p>
        </p:txBody>
      </p:sp>
      <p:pic>
        <p:nvPicPr>
          <p:cNvPr id="6" name="Picture 5"/>
          <p:cNvPicPr>
            <a:picLocks noChangeAspect="1"/>
          </p:cNvPicPr>
          <p:nvPr/>
        </p:nvPicPr>
        <p:blipFill>
          <a:blip r:embed="rId2"/>
          <a:stretch>
            <a:fillRect/>
          </a:stretch>
        </p:blipFill>
        <p:spPr>
          <a:xfrm>
            <a:off x="3200400" y="1739901"/>
            <a:ext cx="5775969" cy="4386262"/>
          </a:xfrm>
          <a:prstGeom prst="rect">
            <a:avLst/>
          </a:prstGeom>
        </p:spPr>
      </p:pic>
    </p:spTree>
    <p:extLst>
      <p:ext uri="{BB962C8B-B14F-4D97-AF65-F5344CB8AC3E}">
        <p14:creationId xmlns:p14="http://schemas.microsoft.com/office/powerpoint/2010/main" val="137910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of Lab#2 </a:t>
            </a:r>
          </a:p>
        </p:txBody>
      </p:sp>
      <p:sp>
        <p:nvSpPr>
          <p:cNvPr id="3" name="Content Placeholder 2"/>
          <p:cNvSpPr>
            <a:spLocks noGrp="1"/>
          </p:cNvSpPr>
          <p:nvPr>
            <p:ph idx="1"/>
          </p:nvPr>
        </p:nvSpPr>
        <p:spPr/>
        <p:txBody>
          <a:bodyPr/>
          <a:lstStyle/>
          <a:p>
            <a:r>
              <a:rPr lang="en-US" dirty="0"/>
              <a:t>Lab#2 has been posted on Canvas.</a:t>
            </a:r>
          </a:p>
          <a:p>
            <a:endParaRPr lang="en-US" dirty="0"/>
          </a:p>
          <a:p>
            <a:r>
              <a:rPr lang="en-US" dirty="0"/>
              <a:t>Let’s review the Lab Description document…</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44</a:t>
            </a:fld>
            <a:endParaRPr lang="en-US" dirty="0"/>
          </a:p>
        </p:txBody>
      </p:sp>
    </p:spTree>
    <p:extLst>
      <p:ext uri="{BB962C8B-B14F-4D97-AF65-F5344CB8AC3E}">
        <p14:creationId xmlns:p14="http://schemas.microsoft.com/office/powerpoint/2010/main" val="2896295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Grading Rubric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28023361"/>
              </p:ext>
            </p:extLst>
          </p:nvPr>
        </p:nvGraphicFramePr>
        <p:xfrm>
          <a:off x="457200" y="1066800"/>
          <a:ext cx="8229600" cy="2873439"/>
        </p:xfrm>
        <a:graphic>
          <a:graphicData uri="http://schemas.openxmlformats.org/drawingml/2006/table">
            <a:tbl>
              <a:tblPr firstRow="1" firstCol="1" bandRow="1"/>
              <a:tblGrid>
                <a:gridCol w="2180844">
                  <a:extLst>
                    <a:ext uri="{9D8B030D-6E8A-4147-A177-3AD203B41FA5}">
                      <a16:colId xmlns:a16="http://schemas.microsoft.com/office/drawing/2014/main" val="20000"/>
                    </a:ext>
                  </a:extLst>
                </a:gridCol>
                <a:gridCol w="1237732">
                  <a:extLst>
                    <a:ext uri="{9D8B030D-6E8A-4147-A177-3AD203B41FA5}">
                      <a16:colId xmlns:a16="http://schemas.microsoft.com/office/drawing/2014/main" val="20001"/>
                    </a:ext>
                  </a:extLst>
                </a:gridCol>
                <a:gridCol w="4811024">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400" b="1">
                          <a:effectLst/>
                          <a:latin typeface="Calibri"/>
                          <a:ea typeface="Calibri"/>
                          <a:cs typeface="Times New Roman"/>
                        </a:rPr>
                        <a:t>Category</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 Possible</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Description of Criteria</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l">
                        <a:lnSpc>
                          <a:spcPct val="115000"/>
                        </a:lnSpc>
                        <a:spcBef>
                          <a:spcPts val="0"/>
                        </a:spcBef>
                        <a:spcAft>
                          <a:spcPts val="0"/>
                        </a:spcAft>
                      </a:pPr>
                      <a:r>
                        <a:rPr lang="en-US" sz="1100">
                          <a:effectLst/>
                          <a:latin typeface="Calibri"/>
                          <a:ea typeface="Calibri"/>
                          <a:cs typeface="Calibri"/>
                        </a:rPr>
                        <a:t>Presentation/Clarity</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effectLst/>
                          <a:latin typeface="Calibri"/>
                          <a:ea typeface="Calibri"/>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Neatly formatted presentation of material</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Clear sentences with coherent flow</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Readable and properly labeled figures/tables</a:t>
                      </a:r>
                      <a:endParaRPr lang="en-US" sz="1100">
                        <a:effectLst/>
                        <a:latin typeface="Calibri"/>
                        <a:ea typeface="Calibri"/>
                        <a:cs typeface="Times New Roman"/>
                      </a:endParaRPr>
                    </a:p>
                    <a:p>
                      <a:pPr marL="0" marR="0" algn="l">
                        <a:lnSpc>
                          <a:spcPct val="115000"/>
                        </a:lnSpc>
                        <a:spcBef>
                          <a:spcPts val="0"/>
                        </a:spcBef>
                        <a:spcAft>
                          <a:spcPts val="0"/>
                        </a:spcAft>
                      </a:pPr>
                      <a:r>
                        <a:rPr lang="en-US" sz="11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l">
                        <a:lnSpc>
                          <a:spcPct val="115000"/>
                        </a:lnSpc>
                        <a:spcBef>
                          <a:spcPts val="0"/>
                        </a:spcBef>
                        <a:spcAft>
                          <a:spcPts val="0"/>
                        </a:spcAft>
                      </a:pPr>
                      <a:r>
                        <a:rPr lang="en-US" sz="1100">
                          <a:effectLst/>
                          <a:latin typeface="Calibri"/>
                          <a:ea typeface="Calibri"/>
                          <a:cs typeface="Calibri"/>
                        </a:rPr>
                        <a:t>Introduction</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effectLst/>
                          <a:latin typeface="Calibri"/>
                          <a:ea typeface="Calibri"/>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Purpose and overall objective(s) stated</a:t>
                      </a:r>
                      <a:endParaRPr lang="en-US" sz="1100">
                        <a:effectLst/>
                        <a:latin typeface="Calibri"/>
                        <a:ea typeface="Calibri"/>
                        <a:cs typeface="Times New Roman"/>
                      </a:endParaRPr>
                    </a:p>
                    <a:p>
                      <a:pPr marL="0" marR="0" algn="l">
                        <a:lnSpc>
                          <a:spcPct val="115000"/>
                        </a:lnSpc>
                        <a:spcBef>
                          <a:spcPts val="0"/>
                        </a:spcBef>
                        <a:spcAft>
                          <a:spcPts val="0"/>
                        </a:spcAft>
                      </a:pPr>
                      <a:r>
                        <a:rPr lang="en-US" sz="11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l">
                        <a:lnSpc>
                          <a:spcPct val="115000"/>
                        </a:lnSpc>
                        <a:spcBef>
                          <a:spcPts val="0"/>
                        </a:spcBef>
                        <a:spcAft>
                          <a:spcPts val="0"/>
                        </a:spcAft>
                      </a:pPr>
                      <a:r>
                        <a:rPr lang="en-US" sz="1100">
                          <a:effectLst/>
                          <a:latin typeface="Calibri"/>
                          <a:ea typeface="Calibri"/>
                          <a:cs typeface="Calibri"/>
                        </a:rPr>
                        <a:t>Procedure/Results</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effectLst/>
                          <a:latin typeface="Calibri"/>
                          <a:ea typeface="Calibri"/>
                          <a:cs typeface="Times New Roman"/>
                        </a:rPr>
                        <a:t>70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Procedure clearly described</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Code provided and commented when appropriate</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All required work from checklist included and discussed</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All included figures/tables referenced in text</a:t>
                      </a:r>
                      <a:endParaRPr lang="en-US" sz="1100">
                        <a:effectLst/>
                        <a:latin typeface="Calibri"/>
                        <a:ea typeface="Calibri"/>
                        <a:cs typeface="Times New Roman"/>
                      </a:endParaRPr>
                    </a:p>
                    <a:p>
                      <a:pPr marL="0" marR="0" algn="l">
                        <a:lnSpc>
                          <a:spcPct val="115000"/>
                        </a:lnSpc>
                        <a:spcBef>
                          <a:spcPts val="0"/>
                        </a:spcBef>
                        <a:spcAft>
                          <a:spcPts val="0"/>
                        </a:spcAft>
                      </a:pPr>
                      <a:r>
                        <a:rPr lang="en-US" sz="1100">
                          <a:effectLst/>
                          <a:latin typeface="Calibri"/>
                          <a:ea typeface="Calibri"/>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l">
                        <a:lnSpc>
                          <a:spcPct val="115000"/>
                        </a:lnSpc>
                        <a:spcBef>
                          <a:spcPts val="0"/>
                        </a:spcBef>
                        <a:spcAft>
                          <a:spcPts val="0"/>
                        </a:spcAft>
                      </a:pPr>
                      <a:r>
                        <a:rPr lang="en-US" sz="1100">
                          <a:effectLst/>
                          <a:latin typeface="Calibri"/>
                          <a:ea typeface="Calibri"/>
                          <a:cs typeface="Calibri"/>
                        </a:rPr>
                        <a:t>Summary/Conclusion</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effectLst/>
                          <a:latin typeface="Calibri"/>
                          <a:ea typeface="Calibri"/>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Experience and challenges discussed</a:t>
                      </a:r>
                      <a:endParaRPr lang="en-US" sz="1100">
                        <a:effectLst/>
                        <a:latin typeface="Calibri"/>
                        <a:ea typeface="Calibri"/>
                        <a:cs typeface="Times New Roman"/>
                      </a:endParaRPr>
                    </a:p>
                    <a:p>
                      <a:pPr marL="342900" marR="0" lvl="0" indent="-342900" algn="l">
                        <a:lnSpc>
                          <a:spcPct val="115000"/>
                        </a:lnSpc>
                        <a:spcBef>
                          <a:spcPts val="0"/>
                        </a:spcBef>
                        <a:spcAft>
                          <a:spcPts val="0"/>
                        </a:spcAft>
                        <a:buFont typeface="Symbol"/>
                        <a:buChar char=""/>
                      </a:pPr>
                      <a:r>
                        <a:rPr lang="en-US" sz="1100">
                          <a:effectLst/>
                          <a:latin typeface="Calibri"/>
                          <a:ea typeface="Calibri"/>
                          <a:cs typeface="Calibri"/>
                        </a:rPr>
                        <a:t>Understanding of material demonstrated</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l">
                        <a:lnSpc>
                          <a:spcPct val="115000"/>
                        </a:lnSpc>
                        <a:spcBef>
                          <a:spcPts val="0"/>
                        </a:spcBef>
                        <a:spcAft>
                          <a:spcPts val="0"/>
                        </a:spcAft>
                      </a:pPr>
                      <a:r>
                        <a:rPr lang="en-US" sz="1100">
                          <a:effectLst/>
                          <a:latin typeface="Calibri"/>
                          <a:ea typeface="Calibri"/>
                          <a:cs typeface="Calibri"/>
                        </a:rPr>
                        <a:t>Total</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100">
                          <a:effectLst/>
                          <a:latin typeface="Calibri"/>
                          <a:ea typeface="Calibri"/>
                          <a:cs typeface="Times New Roman"/>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l">
                        <a:lnSpc>
                          <a:spcPct val="115000"/>
                        </a:lnSpc>
                        <a:spcBef>
                          <a:spcPts val="0"/>
                        </a:spcBef>
                        <a:spcAft>
                          <a:spcPts val="0"/>
                        </a:spcAft>
                      </a:pPr>
                      <a:r>
                        <a:rPr lang="en-US" sz="1100">
                          <a:effectLst/>
                          <a:latin typeface="Calibri"/>
                          <a:ea typeface="Calibri"/>
                          <a:cs typeface="Calibri"/>
                        </a:rPr>
                        <a:t> </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45</a:t>
            </a:fld>
            <a:endParaRPr lang="en-US" dirty="0"/>
          </a:p>
        </p:txBody>
      </p:sp>
    </p:spTree>
    <p:extLst>
      <p:ext uri="{BB962C8B-B14F-4D97-AF65-F5344CB8AC3E}">
        <p14:creationId xmlns:p14="http://schemas.microsoft.com/office/powerpoint/2010/main" val="2992386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Grading Rubric</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46</a:t>
            </a:fld>
            <a:endParaRPr lang="en-US" dirty="0"/>
          </a:p>
        </p:txBody>
      </p:sp>
      <p:sp>
        <p:nvSpPr>
          <p:cNvPr id="7" name="Rectangle 6"/>
          <p:cNvSpPr/>
          <p:nvPr/>
        </p:nvSpPr>
        <p:spPr>
          <a:xfrm>
            <a:off x="457200" y="1582341"/>
            <a:ext cx="8229600" cy="3416320"/>
          </a:xfrm>
          <a:prstGeom prst="rect">
            <a:avLst/>
          </a:prstGeom>
        </p:spPr>
        <p:txBody>
          <a:bodyPr wrap="square">
            <a:spAutoFit/>
          </a:bodyPr>
          <a:lstStyle/>
          <a:p>
            <a:r>
              <a:rPr lang="en-US" b="1" dirty="0"/>
              <a:t>Note:</a:t>
            </a:r>
            <a:r>
              <a:rPr lang="en-US" dirty="0"/>
              <a:t> Write for an audience that is not familiar with your specific lab instructions. Clearly state your objectives, procedures and results. Do not simply copy questions from the lab assignment and write in your answers.</a:t>
            </a:r>
          </a:p>
          <a:p>
            <a:r>
              <a:rPr lang="en-US" dirty="0"/>
              <a:t> </a:t>
            </a:r>
          </a:p>
          <a:p>
            <a:endParaRPr lang="en-US" dirty="0"/>
          </a:p>
          <a:p>
            <a:endParaRPr lang="en-US" dirty="0"/>
          </a:p>
          <a:p>
            <a:r>
              <a:rPr lang="en-US" b="1" dirty="0"/>
              <a:t>T.A. schedule and contact information:</a:t>
            </a:r>
            <a:endParaRPr lang="en-US" dirty="0"/>
          </a:p>
          <a:p>
            <a:endParaRPr lang="en-US" dirty="0"/>
          </a:p>
          <a:p>
            <a:r>
              <a:rPr lang="en-US" dirty="0"/>
              <a:t>By Appointment</a:t>
            </a:r>
          </a:p>
          <a:p>
            <a:endParaRPr lang="en-US" dirty="0"/>
          </a:p>
          <a:p>
            <a:r>
              <a:rPr lang="en-US" dirty="0">
                <a:hlinkClick r:id="rId2"/>
              </a:rPr>
              <a:t>Icek.warnecke@oit.edu</a:t>
            </a:r>
            <a:endParaRPr lang="en-US" dirty="0"/>
          </a:p>
          <a:p>
            <a:endParaRPr lang="en-US" dirty="0"/>
          </a:p>
        </p:txBody>
      </p:sp>
    </p:spTree>
    <p:extLst>
      <p:ext uri="{BB962C8B-B14F-4D97-AF65-F5344CB8AC3E}">
        <p14:creationId xmlns:p14="http://schemas.microsoft.com/office/powerpoint/2010/main" val="69298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Purpose Digital I/O</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3150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95400" y="2667000"/>
            <a:ext cx="1268168" cy="523220"/>
          </a:xfrm>
          <a:prstGeom prst="rect">
            <a:avLst/>
          </a:prstGeom>
          <a:noFill/>
        </p:spPr>
        <p:txBody>
          <a:bodyPr wrap="none" rtlCol="0">
            <a:spAutoFit/>
          </a:bodyPr>
          <a:lstStyle/>
          <a:p>
            <a:r>
              <a:rPr lang="en-US" sz="1400">
                <a:solidFill>
                  <a:srgbClr val="FF0000"/>
                </a:solidFill>
              </a:rPr>
              <a:t>ESD protection</a:t>
            </a:r>
          </a:p>
          <a:p>
            <a:r>
              <a:rPr lang="en-US" sz="1400">
                <a:solidFill>
                  <a:srgbClr val="FF0000"/>
                </a:solidFill>
              </a:rPr>
              <a:t>diodes.</a:t>
            </a:r>
          </a:p>
        </p:txBody>
      </p:sp>
    </p:spTree>
    <p:extLst>
      <p:ext uri="{BB962C8B-B14F-4D97-AF65-F5344CB8AC3E}">
        <p14:creationId xmlns:p14="http://schemas.microsoft.com/office/powerpoint/2010/main" val="29974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Purpose Digital </a:t>
            </a:r>
            <a:r>
              <a:rPr lang="en-US" dirty="0"/>
              <a:t>I/O</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pic>
        <p:nvPicPr>
          <p:cNvPr id="7" name="Picture 6"/>
          <p:cNvPicPr>
            <a:picLocks noChangeAspect="1"/>
          </p:cNvPicPr>
          <p:nvPr/>
        </p:nvPicPr>
        <p:blipFill>
          <a:blip r:embed="rId2"/>
          <a:stretch>
            <a:fillRect/>
          </a:stretch>
        </p:blipFill>
        <p:spPr>
          <a:xfrm>
            <a:off x="1676400" y="1000482"/>
            <a:ext cx="6144120" cy="5269785"/>
          </a:xfrm>
          <a:prstGeom prst="rect">
            <a:avLst/>
          </a:prstGeom>
        </p:spPr>
      </p:pic>
      <p:sp>
        <p:nvSpPr>
          <p:cNvPr id="3" name="TextBox 2"/>
          <p:cNvSpPr txBox="1"/>
          <p:nvPr/>
        </p:nvSpPr>
        <p:spPr>
          <a:xfrm>
            <a:off x="83592" y="1447800"/>
            <a:ext cx="1282018" cy="307777"/>
          </a:xfrm>
          <a:prstGeom prst="rect">
            <a:avLst/>
          </a:prstGeom>
          <a:noFill/>
        </p:spPr>
        <p:txBody>
          <a:bodyPr wrap="none" rtlCol="0">
            <a:spAutoFit/>
          </a:bodyPr>
          <a:lstStyle/>
          <a:p>
            <a:r>
              <a:rPr lang="en-US" sz="1400">
                <a:solidFill>
                  <a:srgbClr val="FF0000"/>
                </a:solidFill>
              </a:rPr>
              <a:t>Tri-State Buffer</a:t>
            </a:r>
          </a:p>
        </p:txBody>
      </p:sp>
      <p:sp>
        <p:nvSpPr>
          <p:cNvPr id="6" name="TextBox 5"/>
          <p:cNvSpPr txBox="1"/>
          <p:nvPr/>
        </p:nvSpPr>
        <p:spPr>
          <a:xfrm>
            <a:off x="83592" y="1755577"/>
            <a:ext cx="1454244" cy="1384995"/>
          </a:xfrm>
          <a:prstGeom prst="rect">
            <a:avLst/>
          </a:prstGeom>
          <a:noFill/>
        </p:spPr>
        <p:txBody>
          <a:bodyPr wrap="none" rtlCol="0">
            <a:spAutoFit/>
          </a:bodyPr>
          <a:lstStyle/>
          <a:p>
            <a:r>
              <a:rPr lang="en-US" sz="1400" u="sng">
                <a:solidFill>
                  <a:srgbClr val="FF0000"/>
                </a:solidFill>
              </a:rPr>
              <a:t>Enable    In     Out</a:t>
            </a:r>
          </a:p>
          <a:p>
            <a:r>
              <a:rPr lang="en-US" sz="1400">
                <a:solidFill>
                  <a:srgbClr val="FF0000"/>
                </a:solidFill>
              </a:rPr>
              <a:t>      0         0        Z</a:t>
            </a:r>
          </a:p>
          <a:p>
            <a:r>
              <a:rPr lang="en-US" sz="1400">
                <a:solidFill>
                  <a:srgbClr val="FF0000"/>
                </a:solidFill>
              </a:rPr>
              <a:t>      0         1        Z</a:t>
            </a:r>
          </a:p>
          <a:p>
            <a:r>
              <a:rPr lang="en-US" sz="1400">
                <a:solidFill>
                  <a:srgbClr val="FF0000"/>
                </a:solidFill>
              </a:rPr>
              <a:t>      1         0        0</a:t>
            </a:r>
          </a:p>
          <a:p>
            <a:r>
              <a:rPr lang="en-US" sz="1400">
                <a:solidFill>
                  <a:srgbClr val="FF0000"/>
                </a:solidFill>
              </a:rPr>
              <a:t>      1         1        1</a:t>
            </a:r>
          </a:p>
          <a:p>
            <a:endParaRPr lang="en-US" sz="1400">
              <a:solidFill>
                <a:srgbClr val="FF0000"/>
              </a:solidFill>
            </a:endParaRPr>
          </a:p>
        </p:txBody>
      </p:sp>
      <p:sp>
        <p:nvSpPr>
          <p:cNvPr id="8" name="TextBox 7"/>
          <p:cNvSpPr txBox="1"/>
          <p:nvPr/>
        </p:nvSpPr>
        <p:spPr>
          <a:xfrm>
            <a:off x="3657600" y="3337122"/>
            <a:ext cx="1282018" cy="307777"/>
          </a:xfrm>
          <a:prstGeom prst="rect">
            <a:avLst/>
          </a:prstGeom>
          <a:noFill/>
        </p:spPr>
        <p:txBody>
          <a:bodyPr wrap="none" rtlCol="0">
            <a:spAutoFit/>
          </a:bodyPr>
          <a:lstStyle/>
          <a:p>
            <a:r>
              <a:rPr lang="en-US" sz="1400">
                <a:solidFill>
                  <a:srgbClr val="FF0000"/>
                </a:solidFill>
              </a:rPr>
              <a:t>Tri-State Buffer</a:t>
            </a:r>
          </a:p>
        </p:txBody>
      </p:sp>
      <p:sp>
        <p:nvSpPr>
          <p:cNvPr id="9" name="TextBox 8"/>
          <p:cNvSpPr txBox="1"/>
          <p:nvPr/>
        </p:nvSpPr>
        <p:spPr>
          <a:xfrm>
            <a:off x="1537836" y="4800600"/>
            <a:ext cx="1515992" cy="307777"/>
          </a:xfrm>
          <a:prstGeom prst="rect">
            <a:avLst/>
          </a:prstGeom>
          <a:noFill/>
        </p:spPr>
        <p:txBody>
          <a:bodyPr wrap="none" rtlCol="0">
            <a:spAutoFit/>
          </a:bodyPr>
          <a:lstStyle/>
          <a:p>
            <a:r>
              <a:rPr lang="en-US" sz="1400">
                <a:solidFill>
                  <a:srgbClr val="FF0000"/>
                </a:solidFill>
              </a:rPr>
              <a:t>Transmission Gate</a:t>
            </a:r>
          </a:p>
        </p:txBody>
      </p:sp>
      <p:sp>
        <p:nvSpPr>
          <p:cNvPr id="10" name="TextBox 9"/>
          <p:cNvSpPr txBox="1"/>
          <p:nvPr/>
        </p:nvSpPr>
        <p:spPr>
          <a:xfrm>
            <a:off x="152400" y="5108377"/>
            <a:ext cx="3323026" cy="738664"/>
          </a:xfrm>
          <a:prstGeom prst="rect">
            <a:avLst/>
          </a:prstGeom>
          <a:noFill/>
        </p:spPr>
        <p:txBody>
          <a:bodyPr wrap="none" rtlCol="0">
            <a:spAutoFit/>
          </a:bodyPr>
          <a:lstStyle/>
          <a:p>
            <a:r>
              <a:rPr lang="en-US" sz="1400">
                <a:solidFill>
                  <a:srgbClr val="FF0000"/>
                </a:solidFill>
              </a:rPr>
              <a:t>If SLEEP is high, the input is “disconnected”</a:t>
            </a:r>
          </a:p>
          <a:p>
            <a:r>
              <a:rPr lang="en-US" sz="1400">
                <a:solidFill>
                  <a:srgbClr val="FF0000"/>
                </a:solidFill>
              </a:rPr>
              <a:t>and the Schmitt Trigger input is clamped to</a:t>
            </a:r>
          </a:p>
          <a:p>
            <a:r>
              <a:rPr lang="en-US" sz="1400">
                <a:solidFill>
                  <a:srgbClr val="FF0000"/>
                </a:solidFill>
              </a:rPr>
              <a:t>ground.</a:t>
            </a:r>
          </a:p>
        </p:txBody>
      </p:sp>
      <p:sp>
        <p:nvSpPr>
          <p:cNvPr id="12" name="TextBox 11"/>
          <p:cNvSpPr txBox="1"/>
          <p:nvPr/>
        </p:nvSpPr>
        <p:spPr>
          <a:xfrm>
            <a:off x="6172200" y="2986683"/>
            <a:ext cx="415498" cy="253916"/>
          </a:xfrm>
          <a:prstGeom prst="rect">
            <a:avLst/>
          </a:prstGeom>
          <a:noFill/>
        </p:spPr>
        <p:txBody>
          <a:bodyPr wrap="none" rtlCol="0">
            <a:spAutoFit/>
          </a:bodyPr>
          <a:lstStyle/>
          <a:p>
            <a:r>
              <a:rPr lang="en-US" sz="1050">
                <a:solidFill>
                  <a:srgbClr val="FF0000"/>
                </a:solidFill>
              </a:rPr>
              <a:t>Port</a:t>
            </a:r>
          </a:p>
        </p:txBody>
      </p:sp>
      <p:sp>
        <p:nvSpPr>
          <p:cNvPr id="13" name="TextBox 12"/>
          <p:cNvSpPr txBox="1"/>
          <p:nvPr/>
        </p:nvSpPr>
        <p:spPr>
          <a:xfrm>
            <a:off x="5867400" y="4827530"/>
            <a:ext cx="354584" cy="253916"/>
          </a:xfrm>
          <a:prstGeom prst="rect">
            <a:avLst/>
          </a:prstGeom>
          <a:noFill/>
        </p:spPr>
        <p:txBody>
          <a:bodyPr wrap="none" rtlCol="0">
            <a:spAutoFit/>
          </a:bodyPr>
          <a:lstStyle/>
          <a:p>
            <a:r>
              <a:rPr lang="en-US" sz="1050">
                <a:solidFill>
                  <a:srgbClr val="FF0000"/>
                </a:solidFill>
              </a:rPr>
              <a:t>Pin</a:t>
            </a:r>
          </a:p>
        </p:txBody>
      </p:sp>
      <p:sp>
        <p:nvSpPr>
          <p:cNvPr id="14" name="TextBox 13"/>
          <p:cNvSpPr txBox="1"/>
          <p:nvPr/>
        </p:nvSpPr>
        <p:spPr>
          <a:xfrm>
            <a:off x="6477000" y="1981200"/>
            <a:ext cx="686406" cy="253916"/>
          </a:xfrm>
          <a:prstGeom prst="rect">
            <a:avLst/>
          </a:prstGeom>
          <a:noFill/>
        </p:spPr>
        <p:txBody>
          <a:bodyPr wrap="none" rtlCol="0">
            <a:spAutoFit/>
          </a:bodyPr>
          <a:lstStyle/>
          <a:p>
            <a:r>
              <a:rPr lang="en-US" sz="1050">
                <a:solidFill>
                  <a:srgbClr val="FF0000"/>
                </a:solidFill>
              </a:rPr>
              <a:t>Direction</a:t>
            </a:r>
          </a:p>
        </p:txBody>
      </p:sp>
    </p:spTree>
    <p:extLst>
      <p:ext uri="{BB962C8B-B14F-4D97-AF65-F5344CB8AC3E}">
        <p14:creationId xmlns:p14="http://schemas.microsoft.com/office/powerpoint/2010/main" val="347133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Port Control Registers</a:t>
            </a:r>
          </a:p>
        </p:txBody>
      </p:sp>
      <p:sp>
        <p:nvSpPr>
          <p:cNvPr id="3" name="Content Placeholder 2"/>
          <p:cNvSpPr>
            <a:spLocks noGrp="1"/>
          </p:cNvSpPr>
          <p:nvPr>
            <p:ph idx="1"/>
          </p:nvPr>
        </p:nvSpPr>
        <p:spPr/>
        <p:txBody>
          <a:bodyPr/>
          <a:lstStyle/>
          <a:p>
            <a:r>
              <a:rPr lang="en-US" dirty="0"/>
              <a:t>See </a:t>
            </a:r>
            <a:r>
              <a:rPr lang="en-US"/>
              <a:t>the register summary in the ATMega328p datasheet on Canvas.</a:t>
            </a:r>
            <a:endParaRPr lang="en-US"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pic>
        <p:nvPicPr>
          <p:cNvPr id="7" name="Picture 6"/>
          <p:cNvPicPr>
            <a:picLocks noChangeAspect="1"/>
          </p:cNvPicPr>
          <p:nvPr/>
        </p:nvPicPr>
        <p:blipFill>
          <a:blip r:embed="rId2"/>
          <a:stretch>
            <a:fillRect/>
          </a:stretch>
        </p:blipFill>
        <p:spPr>
          <a:xfrm>
            <a:off x="228392" y="1828800"/>
            <a:ext cx="8687213" cy="3648007"/>
          </a:xfrm>
          <a:prstGeom prst="rect">
            <a:avLst/>
          </a:prstGeom>
        </p:spPr>
      </p:pic>
    </p:spTree>
    <p:extLst>
      <p:ext uri="{BB962C8B-B14F-4D97-AF65-F5344CB8AC3E}">
        <p14:creationId xmlns:p14="http://schemas.microsoft.com/office/powerpoint/2010/main" val="131826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Pin Configurations</a:t>
            </a:r>
          </a:p>
        </p:txBody>
      </p:sp>
      <p:sp>
        <p:nvSpPr>
          <p:cNvPr id="3" name="Content Placeholder 2"/>
          <p:cNvSpPr>
            <a:spLocks noGrp="1"/>
          </p:cNvSpPr>
          <p:nvPr>
            <p:ph idx="1"/>
          </p:nvPr>
        </p:nvSpPr>
        <p:spPr/>
        <p:txBody>
          <a:bodyPr>
            <a:normAutofit/>
          </a:bodyPr>
          <a:lstStyle/>
          <a:p>
            <a:r>
              <a:rPr lang="en-US" sz="1600" dirty="0"/>
              <a:t>Each port pin consists of three register bits: DDR, PORT, and PIN. </a:t>
            </a:r>
          </a:p>
          <a:p>
            <a:endParaRPr lang="en-US" sz="1600" dirty="0"/>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6" name="Picture 5"/>
          <p:cNvPicPr>
            <a:picLocks noChangeAspect="1"/>
          </p:cNvPicPr>
          <p:nvPr/>
        </p:nvPicPr>
        <p:blipFill>
          <a:blip r:embed="rId2"/>
          <a:stretch>
            <a:fillRect/>
          </a:stretch>
        </p:blipFill>
        <p:spPr>
          <a:xfrm>
            <a:off x="914400" y="2541067"/>
            <a:ext cx="7083451" cy="3689467"/>
          </a:xfrm>
          <a:prstGeom prst="rect">
            <a:avLst/>
          </a:prstGeom>
        </p:spPr>
      </p:pic>
      <p:pic>
        <p:nvPicPr>
          <p:cNvPr id="7" name="Picture 6"/>
          <p:cNvPicPr>
            <a:picLocks noChangeAspect="1"/>
          </p:cNvPicPr>
          <p:nvPr/>
        </p:nvPicPr>
        <p:blipFill>
          <a:blip r:embed="rId3"/>
          <a:stretch>
            <a:fillRect/>
          </a:stretch>
        </p:blipFill>
        <p:spPr>
          <a:xfrm>
            <a:off x="4201328" y="1295400"/>
            <a:ext cx="4703744" cy="1398067"/>
          </a:xfrm>
          <a:prstGeom prst="rect">
            <a:avLst/>
          </a:prstGeom>
        </p:spPr>
      </p:pic>
      <p:sp>
        <p:nvSpPr>
          <p:cNvPr id="8" name="TextBox 7"/>
          <p:cNvSpPr txBox="1"/>
          <p:nvPr/>
        </p:nvSpPr>
        <p:spPr>
          <a:xfrm>
            <a:off x="762000" y="3048000"/>
            <a:ext cx="690574" cy="369332"/>
          </a:xfrm>
          <a:prstGeom prst="rect">
            <a:avLst/>
          </a:prstGeom>
          <a:noFill/>
        </p:spPr>
        <p:txBody>
          <a:bodyPr wrap="none" rtlCol="0">
            <a:spAutoFit/>
          </a:bodyPr>
          <a:lstStyle/>
          <a:p>
            <a:r>
              <a:rPr lang="en-US">
                <a:solidFill>
                  <a:srgbClr val="FF0000"/>
                </a:solidFill>
              </a:rPr>
              <a:t>PORT</a:t>
            </a:r>
          </a:p>
        </p:txBody>
      </p:sp>
      <p:sp>
        <p:nvSpPr>
          <p:cNvPr id="9" name="TextBox 8"/>
          <p:cNvSpPr txBox="1"/>
          <p:nvPr/>
        </p:nvSpPr>
        <p:spPr>
          <a:xfrm>
            <a:off x="381000" y="4385800"/>
            <a:ext cx="1215461" cy="369332"/>
          </a:xfrm>
          <a:prstGeom prst="rect">
            <a:avLst/>
          </a:prstGeom>
          <a:noFill/>
        </p:spPr>
        <p:txBody>
          <a:bodyPr wrap="none" rtlCol="0">
            <a:spAutoFit/>
          </a:bodyPr>
          <a:lstStyle/>
          <a:p>
            <a:r>
              <a:rPr lang="en-US">
                <a:solidFill>
                  <a:srgbClr val="FF0000"/>
                </a:solidFill>
              </a:rPr>
              <a:t>DIRECTION</a:t>
            </a:r>
          </a:p>
        </p:txBody>
      </p:sp>
      <p:sp>
        <p:nvSpPr>
          <p:cNvPr id="10" name="TextBox 9"/>
          <p:cNvSpPr txBox="1"/>
          <p:nvPr/>
        </p:nvSpPr>
        <p:spPr>
          <a:xfrm>
            <a:off x="815491" y="5562600"/>
            <a:ext cx="510076" cy="369332"/>
          </a:xfrm>
          <a:prstGeom prst="rect">
            <a:avLst/>
          </a:prstGeom>
          <a:noFill/>
        </p:spPr>
        <p:txBody>
          <a:bodyPr wrap="none" rtlCol="0">
            <a:spAutoFit/>
          </a:bodyPr>
          <a:lstStyle/>
          <a:p>
            <a:r>
              <a:rPr lang="en-US">
                <a:solidFill>
                  <a:srgbClr val="FF0000"/>
                </a:solidFill>
              </a:rPr>
              <a:t>PIN</a:t>
            </a:r>
          </a:p>
        </p:txBody>
      </p:sp>
    </p:spTree>
    <p:extLst>
      <p:ext uri="{BB962C8B-B14F-4D97-AF65-F5344CB8AC3E}">
        <p14:creationId xmlns:p14="http://schemas.microsoft.com/office/powerpoint/2010/main" val="229161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Pins</a:t>
            </a:r>
          </a:p>
        </p:txBody>
      </p:sp>
      <p:sp>
        <p:nvSpPr>
          <p:cNvPr id="4" name="Footer Placeholder 3"/>
          <p:cNvSpPr>
            <a:spLocks noGrp="1"/>
          </p:cNvSpPr>
          <p:nvPr>
            <p:ph type="ftr" sz="quarter" idx="11"/>
          </p:nvPr>
        </p:nvSpPr>
        <p:spPr/>
        <p:txBody>
          <a:bodyPr/>
          <a:lstStyle/>
          <a:p>
            <a:r>
              <a:rPr lang="en-US"/>
              <a:t>EE333 - Fall 2021</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pic>
        <p:nvPicPr>
          <p:cNvPr id="6" name="Picture 5"/>
          <p:cNvPicPr>
            <a:picLocks noChangeAspect="1"/>
          </p:cNvPicPr>
          <p:nvPr/>
        </p:nvPicPr>
        <p:blipFill>
          <a:blip r:embed="rId2"/>
          <a:stretch>
            <a:fillRect/>
          </a:stretch>
        </p:blipFill>
        <p:spPr>
          <a:xfrm>
            <a:off x="228600" y="3514725"/>
            <a:ext cx="7696200" cy="2307849"/>
          </a:xfrm>
          <a:prstGeom prst="rect">
            <a:avLst/>
          </a:prstGeom>
        </p:spPr>
      </p:pic>
      <p:pic>
        <p:nvPicPr>
          <p:cNvPr id="7" name="Picture 6"/>
          <p:cNvPicPr>
            <a:picLocks noChangeAspect="1"/>
          </p:cNvPicPr>
          <p:nvPr/>
        </p:nvPicPr>
        <p:blipFill>
          <a:blip r:embed="rId3"/>
          <a:stretch>
            <a:fillRect/>
          </a:stretch>
        </p:blipFill>
        <p:spPr>
          <a:xfrm>
            <a:off x="228600" y="1066800"/>
            <a:ext cx="7519553" cy="2177886"/>
          </a:xfrm>
          <a:prstGeom prst="rect">
            <a:avLst/>
          </a:prstGeom>
        </p:spPr>
      </p:pic>
    </p:spTree>
    <p:extLst>
      <p:ext uri="{BB962C8B-B14F-4D97-AF65-F5344CB8AC3E}">
        <p14:creationId xmlns:p14="http://schemas.microsoft.com/office/powerpoint/2010/main" val="352585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15713</TotalTime>
  <Words>2520</Words>
  <Application>Microsoft Office PowerPoint</Application>
  <PresentationFormat>On-screen Show (4:3)</PresentationFormat>
  <Paragraphs>474</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Symbol</vt:lpstr>
      <vt:lpstr>TyponineSans Regular 18</vt:lpstr>
      <vt:lpstr>Office Theme</vt:lpstr>
      <vt:lpstr>  Introduction to Microcontrollers Fall Term, 2021 </vt:lpstr>
      <vt:lpstr>Schedule/Labs</vt:lpstr>
      <vt:lpstr>Lecture Outline </vt:lpstr>
      <vt:lpstr>Microcontroller Registers</vt:lpstr>
      <vt:lpstr>General Purpose Digital I/O</vt:lpstr>
      <vt:lpstr>General Purpose Digital I/O</vt:lpstr>
      <vt:lpstr>I/O Port Control Registers</vt:lpstr>
      <vt:lpstr>Port Pin Configurations</vt:lpstr>
      <vt:lpstr>Configuring Pins</vt:lpstr>
      <vt:lpstr>Read/Modify/Write (RMW)</vt:lpstr>
      <vt:lpstr>Programming Microcontrollers</vt:lpstr>
      <vt:lpstr>Blink Sketch in Pure C</vt:lpstr>
      <vt:lpstr>Libraries/Macros/Definitions</vt:lpstr>
      <vt:lpstr>iom328p.h</vt:lpstr>
      <vt:lpstr>_BV Macro</vt:lpstr>
      <vt:lpstr>Back to C code</vt:lpstr>
      <vt:lpstr>Result</vt:lpstr>
      <vt:lpstr>pinMode() function</vt:lpstr>
      <vt:lpstr>digitalWrite() function</vt:lpstr>
      <vt:lpstr>Another Example with C</vt:lpstr>
      <vt:lpstr>AVR General Purpose Working Registers</vt:lpstr>
      <vt:lpstr>Same Example with Assembly</vt:lpstr>
      <vt:lpstr>Arduino Digital Pins</vt:lpstr>
      <vt:lpstr>I2C Serial Communications</vt:lpstr>
      <vt:lpstr>I2C Serial Communications</vt:lpstr>
      <vt:lpstr>I2C Serial Communications</vt:lpstr>
      <vt:lpstr>I2C Data Transfer Timing</vt:lpstr>
      <vt:lpstr>Arduino Wire Library</vt:lpstr>
      <vt:lpstr>I2C Digital Potentiometer Example</vt:lpstr>
      <vt:lpstr>AVR Two-Wire Interface (TWI) Module</vt:lpstr>
      <vt:lpstr>Two-Wire Interface (TWI) Module</vt:lpstr>
      <vt:lpstr>Arduino Digital Pins</vt:lpstr>
      <vt:lpstr>SPI Serial Communications</vt:lpstr>
      <vt:lpstr>SPI Serial Communications</vt:lpstr>
      <vt:lpstr>AVR Serial Peripheral Interface (SPI) Module </vt:lpstr>
      <vt:lpstr>SPI Modes</vt:lpstr>
      <vt:lpstr>SPI Timing Example</vt:lpstr>
      <vt:lpstr>SPI Master in C</vt:lpstr>
      <vt:lpstr>SPI Digital Potentiometer Example</vt:lpstr>
      <vt:lpstr>Arduino Digital Pins</vt:lpstr>
      <vt:lpstr>Serial USART Communications</vt:lpstr>
      <vt:lpstr>USART Block Diagram</vt:lpstr>
      <vt:lpstr>Serial Communications Echo</vt:lpstr>
      <vt:lpstr>Review of Lab#2 </vt:lpstr>
      <vt:lpstr>Lab Grading Rubric</vt:lpstr>
      <vt:lpstr>Lab Grading 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145</cp:revision>
  <dcterms:created xsi:type="dcterms:W3CDTF">2015-08-18T17:06:50Z</dcterms:created>
  <dcterms:modified xsi:type="dcterms:W3CDTF">2021-10-19T23:32:57Z</dcterms:modified>
</cp:coreProperties>
</file>