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65" r:id="rId2"/>
    <p:sldId id="321" r:id="rId3"/>
    <p:sldId id="298" r:id="rId4"/>
    <p:sldId id="383" r:id="rId5"/>
    <p:sldId id="356" r:id="rId6"/>
    <p:sldId id="357" r:id="rId7"/>
    <p:sldId id="353" r:id="rId8"/>
    <p:sldId id="372" r:id="rId9"/>
    <p:sldId id="358" r:id="rId10"/>
    <p:sldId id="375" r:id="rId11"/>
    <p:sldId id="364" r:id="rId12"/>
    <p:sldId id="352" r:id="rId13"/>
    <p:sldId id="373" r:id="rId14"/>
    <p:sldId id="355" r:id="rId15"/>
    <p:sldId id="361" r:id="rId16"/>
    <p:sldId id="359" r:id="rId17"/>
    <p:sldId id="363" r:id="rId18"/>
    <p:sldId id="367" r:id="rId19"/>
    <p:sldId id="376" r:id="rId20"/>
    <p:sldId id="377" r:id="rId21"/>
    <p:sldId id="366" r:id="rId22"/>
    <p:sldId id="381" r:id="rId23"/>
    <p:sldId id="380" r:id="rId24"/>
    <p:sldId id="360" r:id="rId25"/>
    <p:sldId id="365" r:id="rId26"/>
    <p:sldId id="370" r:id="rId27"/>
    <p:sldId id="369" r:id="rId28"/>
    <p:sldId id="362" r:id="rId29"/>
    <p:sldId id="354" r:id="rId30"/>
    <p:sldId id="378" r:id="rId31"/>
    <p:sldId id="368" r:id="rId32"/>
    <p:sldId id="379" r:id="rId33"/>
    <p:sldId id="371" r:id="rId34"/>
    <p:sldId id="384" r:id="rId35"/>
    <p:sldId id="34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48A649-E34C-491E-B94E-8B2654CDDC37}" v="2" dt="2021-11-02T23:03:26.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p:cViewPr varScale="1">
        <p:scale>
          <a:sx n="110" d="100"/>
          <a:sy n="110" d="100"/>
        </p:scale>
        <p:origin x="1392" y="102"/>
      </p:cViewPr>
      <p:guideLst>
        <p:guide orient="horz" pos="2160"/>
        <p:guide pos="2880"/>
      </p:guideLst>
    </p:cSldViewPr>
  </p:slideViewPr>
  <p:notesTextViewPr>
    <p:cViewPr>
      <p:scale>
        <a:sx n="1" d="1"/>
        <a:sy n="1" d="1"/>
      </p:scale>
      <p:origin x="0" y="0"/>
    </p:cViewPr>
  </p:notesTextViewPr>
  <p:sorterViewPr>
    <p:cViewPr>
      <p:scale>
        <a:sx n="125" d="100"/>
        <a:sy n="125" d="100"/>
      </p:scale>
      <p:origin x="0" y="58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Douglas" userId="47e10fb7-f329-4951-bd7e-1a8109adb62e" providerId="ADAL" clId="{CE48A649-E34C-491E-B94E-8B2654CDDC37}"/>
    <pc:docChg chg="custSel modSld sldOrd">
      <pc:chgData name="Allan Douglas" userId="47e10fb7-f329-4951-bd7e-1a8109adb62e" providerId="ADAL" clId="{CE48A649-E34C-491E-B94E-8B2654CDDC37}" dt="2021-11-02T23:08:44.859" v="31" actId="20577"/>
      <pc:docMkLst>
        <pc:docMk/>
      </pc:docMkLst>
      <pc:sldChg chg="modSp mod">
        <pc:chgData name="Allan Douglas" userId="47e10fb7-f329-4951-bd7e-1a8109adb62e" providerId="ADAL" clId="{CE48A649-E34C-491E-B94E-8B2654CDDC37}" dt="2021-11-02T23:02:26.182" v="1" actId="20577"/>
        <pc:sldMkLst>
          <pc:docMk/>
          <pc:sldMk cId="3442069341" sldId="265"/>
        </pc:sldMkLst>
        <pc:spChg chg="mod">
          <ac:chgData name="Allan Douglas" userId="47e10fb7-f329-4951-bd7e-1a8109adb62e" providerId="ADAL" clId="{CE48A649-E34C-491E-B94E-8B2654CDDC37}" dt="2021-11-02T23:02:26.182" v="1" actId="20577"/>
          <ac:spMkLst>
            <pc:docMk/>
            <pc:sldMk cId="3442069341" sldId="265"/>
            <ac:spMk id="2050" creationId="{00000000-0000-0000-0000-000000000000}"/>
          </ac:spMkLst>
        </pc:spChg>
      </pc:sldChg>
      <pc:sldChg chg="ord">
        <pc:chgData name="Allan Douglas" userId="47e10fb7-f329-4951-bd7e-1a8109adb62e" providerId="ADAL" clId="{CE48A649-E34C-491E-B94E-8B2654CDDC37}" dt="2021-11-02T23:04:14.052" v="29"/>
        <pc:sldMkLst>
          <pc:docMk/>
          <pc:sldMk cId="3682635038" sldId="298"/>
        </pc:sldMkLst>
      </pc:sldChg>
      <pc:sldChg chg="addSp delSp modSp mod">
        <pc:chgData name="Allan Douglas" userId="47e10fb7-f329-4951-bd7e-1a8109adb62e" providerId="ADAL" clId="{CE48A649-E34C-491E-B94E-8B2654CDDC37}" dt="2021-11-02T23:04:04.170" v="27" actId="20577"/>
        <pc:sldMkLst>
          <pc:docMk/>
          <pc:sldMk cId="2081186068" sldId="321"/>
        </pc:sldMkLst>
        <pc:spChg chg="mod">
          <ac:chgData name="Allan Douglas" userId="47e10fb7-f329-4951-bd7e-1a8109adb62e" providerId="ADAL" clId="{CE48A649-E34C-491E-B94E-8B2654CDDC37}" dt="2021-11-02T23:04:04.170" v="27" actId="20577"/>
          <ac:spMkLst>
            <pc:docMk/>
            <pc:sldMk cId="2081186068" sldId="321"/>
            <ac:spMk id="3" creationId="{00000000-0000-0000-0000-000000000000}"/>
          </ac:spMkLst>
        </pc:spChg>
        <pc:picChg chg="add mod">
          <ac:chgData name="Allan Douglas" userId="47e10fb7-f329-4951-bd7e-1a8109adb62e" providerId="ADAL" clId="{CE48A649-E34C-491E-B94E-8B2654CDDC37}" dt="2021-11-02T23:03:38.379" v="6" actId="1076"/>
          <ac:picMkLst>
            <pc:docMk/>
            <pc:sldMk cId="2081186068" sldId="321"/>
            <ac:picMk id="6" creationId="{5E0CBEDE-DB7E-45D9-9FC8-12E886ADFF7F}"/>
          </ac:picMkLst>
        </pc:picChg>
        <pc:picChg chg="del">
          <ac:chgData name="Allan Douglas" userId="47e10fb7-f329-4951-bd7e-1a8109adb62e" providerId="ADAL" clId="{CE48A649-E34C-491E-B94E-8B2654CDDC37}" dt="2021-11-02T23:03:23.711" v="2" actId="478"/>
          <ac:picMkLst>
            <pc:docMk/>
            <pc:sldMk cId="2081186068" sldId="321"/>
            <ac:picMk id="8" creationId="{9AE1D713-63C4-42E1-BFFF-BB30B2784F64}"/>
          </ac:picMkLst>
        </pc:picChg>
      </pc:sldChg>
      <pc:sldChg chg="modSp mod">
        <pc:chgData name="Allan Douglas" userId="47e10fb7-f329-4951-bd7e-1a8109adb62e" providerId="ADAL" clId="{CE48A649-E34C-491E-B94E-8B2654CDDC37}" dt="2021-11-02T23:08:44.859" v="31" actId="20577"/>
        <pc:sldMkLst>
          <pc:docMk/>
          <pc:sldMk cId="3027184379" sldId="368"/>
        </pc:sldMkLst>
        <pc:spChg chg="mod">
          <ac:chgData name="Allan Douglas" userId="47e10fb7-f329-4951-bd7e-1a8109adb62e" providerId="ADAL" clId="{CE48A649-E34C-491E-B94E-8B2654CDDC37}" dt="2021-11-02T23:08:44.859" v="31" actId="20577"/>
          <ac:spMkLst>
            <pc:docMk/>
            <pc:sldMk cId="3027184379" sldId="368"/>
            <ac:spMk id="14" creationId="{7FCBEBA6-0521-4320-A521-7788A5BEC73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8BED56-E972-4175-80B4-B1C7DB1F9CBF}" type="datetimeFigureOut">
              <a:rPr lang="en-US" smtClean="0"/>
              <a:t>11/2/2021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C9681A-F16B-4C4D-8FCC-6F3C88FBFA3C}" type="slidenum">
              <a:rPr lang="en-US" smtClean="0"/>
              <a:t>‹#›</a:t>
            </a:fld>
            <a:endParaRPr lang="en-US" dirty="0"/>
          </a:p>
        </p:txBody>
      </p:sp>
    </p:spTree>
    <p:extLst>
      <p:ext uri="{BB962C8B-B14F-4D97-AF65-F5344CB8AC3E}">
        <p14:creationId xmlns:p14="http://schemas.microsoft.com/office/powerpoint/2010/main" val="250653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F57EC-298A-462A-BDFB-D8D710C7399B}" type="datetimeFigureOut">
              <a:rPr lang="en-US" smtClean="0"/>
              <a:t>11/2/2021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19672-0B9F-4850-9DFB-A235329F3B55}" type="slidenum">
              <a:rPr lang="en-US" smtClean="0"/>
              <a:t>‹#›</a:t>
            </a:fld>
            <a:endParaRPr lang="en-US" dirty="0"/>
          </a:p>
        </p:txBody>
      </p:sp>
    </p:spTree>
    <p:extLst>
      <p:ext uri="{BB962C8B-B14F-4D97-AF65-F5344CB8AC3E}">
        <p14:creationId xmlns:p14="http://schemas.microsoft.com/office/powerpoint/2010/main" val="1965743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2021 - Lecture 5</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pPr/>
              <a:t>‹#›</a:t>
            </a:fld>
            <a:endParaRPr lang="en-US" dirty="0"/>
          </a:p>
        </p:txBody>
      </p:sp>
    </p:spTree>
    <p:extLst>
      <p:ext uri="{BB962C8B-B14F-4D97-AF65-F5344CB8AC3E}">
        <p14:creationId xmlns:p14="http://schemas.microsoft.com/office/powerpoint/2010/main" val="247436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lvl1pPr>
              <a:defRPr sz="4000"/>
            </a:lvl1pPr>
          </a:lstStyle>
          <a:p>
            <a:r>
              <a:rPr lang="en-US"/>
              <a:t>Click to edit Master title style</a:t>
            </a:r>
          </a:p>
        </p:txBody>
      </p:sp>
      <p:sp>
        <p:nvSpPr>
          <p:cNvPr id="3" name="Content Placeholder 2"/>
          <p:cNvSpPr>
            <a:spLocks noGrp="1"/>
          </p:cNvSpPr>
          <p:nvPr>
            <p:ph idx="1"/>
          </p:nvPr>
        </p:nvSpPr>
        <p:spPr>
          <a:xfrm>
            <a:off x="457200" y="990600"/>
            <a:ext cx="8229600" cy="5135563"/>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a:t>EE333 - Fall 2021 - Lecture 5</a:t>
            </a:r>
            <a:endParaRPr lang="en-US" dirty="0"/>
          </a:p>
        </p:txBody>
      </p:sp>
      <p:sp>
        <p:nvSpPr>
          <p:cNvPr id="12" name="Slide Number Placeholder 11"/>
          <p:cNvSpPr>
            <a:spLocks noGrp="1"/>
          </p:cNvSpPr>
          <p:nvPr>
            <p:ph type="sldNum" sz="quarter" idx="12"/>
          </p:nvPr>
        </p:nvSpPr>
        <p:spPr/>
        <p:txBody>
          <a:bodyPr/>
          <a:lstStyle/>
          <a:p>
            <a:fld id="{7F5B2EBE-6A3A-46EC-8286-7551010F4679}" type="slidenum">
              <a:rPr lang="en-US" smtClean="0"/>
              <a:t>‹#›</a:t>
            </a:fld>
            <a:endParaRPr lang="en-US" dirty="0"/>
          </a:p>
        </p:txBody>
      </p:sp>
      <p:pic>
        <p:nvPicPr>
          <p:cNvPr id="13"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78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EE333 - Fall 2021 - Lecture 5</a:t>
            </a:r>
            <a:endParaRPr lang="en-US" dirty="0"/>
          </a:p>
        </p:txBody>
      </p:sp>
      <p:sp>
        <p:nvSpPr>
          <p:cNvPr id="7" name="Slide Number Placeholder 6"/>
          <p:cNvSpPr>
            <a:spLocks noGrp="1"/>
          </p:cNvSpPr>
          <p:nvPr>
            <p:ph type="sldNum" sz="quarter" idx="12"/>
          </p:nvPr>
        </p:nvSpPr>
        <p:spPr/>
        <p:txBody>
          <a:bodyPr/>
          <a:lstStyle/>
          <a:p>
            <a:fld id="{7F5B2EBE-6A3A-46EC-8286-7551010F4679}" type="slidenum">
              <a:rPr lang="en-US" smtClean="0"/>
              <a:t>‹#›</a:t>
            </a:fld>
            <a:endParaRPr lang="en-US" dirty="0"/>
          </a:p>
        </p:txBody>
      </p:sp>
      <p:pic>
        <p:nvPicPr>
          <p:cNvPr id="8"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03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EE333 - Fall 2021 - Lecture 5</a:t>
            </a:r>
            <a:endParaRPr lang="en-US" dirty="0"/>
          </a:p>
        </p:txBody>
      </p:sp>
      <p:sp>
        <p:nvSpPr>
          <p:cNvPr id="9" name="Slide Number Placeholder 8"/>
          <p:cNvSpPr>
            <a:spLocks noGrp="1"/>
          </p:cNvSpPr>
          <p:nvPr>
            <p:ph type="sldNum" sz="quarter" idx="12"/>
          </p:nvPr>
        </p:nvSpPr>
        <p:spPr/>
        <p:txBody>
          <a:bodyPr/>
          <a:lstStyle/>
          <a:p>
            <a:fld id="{7F5B2EBE-6A3A-46EC-8286-7551010F4679}" type="slidenum">
              <a:rPr lang="en-US" smtClean="0"/>
              <a:t>‹#›</a:t>
            </a:fld>
            <a:endParaRPr lang="en-US" dirty="0"/>
          </a:p>
        </p:txBody>
      </p:sp>
      <p:pic>
        <p:nvPicPr>
          <p:cNvPr id="10"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33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72902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EE333 - Fall 2021 - Lecture 5</a:t>
            </a:r>
            <a:endParaRPr lang="en-US" dirty="0"/>
          </a:p>
        </p:txBody>
      </p:sp>
      <p:sp>
        <p:nvSpPr>
          <p:cNvPr id="4" name="Slide Number Placeholder 3"/>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1234993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EE333 - Fall 2021 - Lecture 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B2EBE-6A3A-46EC-8286-7551010F4679}" type="slidenum">
              <a:rPr lang="en-US" smtClean="0"/>
              <a:t>‹#›</a:t>
            </a:fld>
            <a:endParaRPr lang="en-US" dirty="0"/>
          </a:p>
        </p:txBody>
      </p:sp>
    </p:spTree>
    <p:extLst>
      <p:ext uri="{BB962C8B-B14F-4D97-AF65-F5344CB8AC3E}">
        <p14:creationId xmlns:p14="http://schemas.microsoft.com/office/powerpoint/2010/main" val="134716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etsmakerobots.com/content/arduino-101-timers-and-interrupts" TargetMode="External"/><Relationship Id="rId2" Type="http://schemas.openxmlformats.org/officeDocument/2006/relationships/hyperlink" Target="http://gammon.com.au/interrup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normAutofit fontScale="90000"/>
          </a:bodyPr>
          <a:lstStyle/>
          <a:p>
            <a:br>
              <a:rPr lang="en-US" dirty="0"/>
            </a:br>
            <a:r>
              <a:rPr lang="en-US" dirty="0"/>
              <a:t>Introduction to Microcontrollers</a:t>
            </a:r>
            <a:br>
              <a:rPr lang="en-US" dirty="0"/>
            </a:br>
            <a:r>
              <a:rPr lang="en-US" dirty="0"/>
              <a:t>Fall Term, 2021</a:t>
            </a:r>
            <a:br>
              <a:rPr lang="en-US" dirty="0"/>
            </a:br>
            <a:endParaRPr lang="en-US" dirty="0"/>
          </a:p>
        </p:txBody>
      </p:sp>
      <p:sp>
        <p:nvSpPr>
          <p:cNvPr id="39939" name="Rectangle 5"/>
          <p:cNvSpPr>
            <a:spLocks noGrp="1" noChangeArrowheads="1"/>
          </p:cNvSpPr>
          <p:nvPr>
            <p:ph type="subTitle" idx="1"/>
          </p:nvPr>
        </p:nvSpPr>
        <p:spPr/>
        <p:txBody>
          <a:bodyPr/>
          <a:lstStyle/>
          <a:p>
            <a:r>
              <a:rPr lang="en-US" dirty="0"/>
              <a:t>Professor Allan Douglas</a:t>
            </a:r>
          </a:p>
        </p:txBody>
      </p:sp>
      <p:pic>
        <p:nvPicPr>
          <p:cNvPr id="1026" name="Picture 2" descr="Oregon Tech logo"/>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57400" y="762000"/>
            <a:ext cx="4969561" cy="102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06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328P External Interrupts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a:t>ISR = Interrupt Service Routine</a:t>
            </a:r>
          </a:p>
          <a:p>
            <a:pPr lvl="1"/>
            <a:r>
              <a:rPr lang="en-US"/>
              <a:t>This is a function that is automatically called when an interrupt occurs.</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10</a:t>
            </a:fld>
            <a:endParaRPr lang="en-US" dirty="0"/>
          </a:p>
        </p:txBody>
      </p:sp>
      <p:pic>
        <p:nvPicPr>
          <p:cNvPr id="6" name="Picture 5"/>
          <p:cNvPicPr>
            <a:picLocks noChangeAspect="1"/>
          </p:cNvPicPr>
          <p:nvPr/>
        </p:nvPicPr>
        <p:blipFill>
          <a:blip r:embed="rId2"/>
          <a:stretch>
            <a:fillRect/>
          </a:stretch>
        </p:blipFill>
        <p:spPr>
          <a:xfrm>
            <a:off x="838200" y="1524000"/>
            <a:ext cx="7119226" cy="1259600"/>
          </a:xfrm>
          <a:prstGeom prst="rect">
            <a:avLst/>
          </a:prstGeom>
        </p:spPr>
      </p:pic>
      <p:pic>
        <p:nvPicPr>
          <p:cNvPr id="7" name="Picture 6"/>
          <p:cNvPicPr>
            <a:picLocks noChangeAspect="1"/>
          </p:cNvPicPr>
          <p:nvPr/>
        </p:nvPicPr>
        <p:blipFill>
          <a:blip r:embed="rId3"/>
          <a:stretch>
            <a:fillRect/>
          </a:stretch>
        </p:blipFill>
        <p:spPr>
          <a:xfrm>
            <a:off x="838200" y="3177414"/>
            <a:ext cx="7083451" cy="1277467"/>
          </a:xfrm>
          <a:prstGeom prst="rect">
            <a:avLst/>
          </a:prstGeom>
        </p:spPr>
      </p:pic>
    </p:spTree>
    <p:extLst>
      <p:ext uri="{BB962C8B-B14F-4D97-AF65-F5344CB8AC3E}">
        <p14:creationId xmlns:p14="http://schemas.microsoft.com/office/powerpoint/2010/main" val="394914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t>Arduino Commands to Handle Interrupts</a:t>
            </a:r>
          </a:p>
        </p:txBody>
      </p:sp>
      <p:sp>
        <p:nvSpPr>
          <p:cNvPr id="8" name="Content Placeholder 7"/>
          <p:cNvSpPr>
            <a:spLocks noGrp="1"/>
          </p:cNvSpPr>
          <p:nvPr>
            <p:ph idx="1"/>
          </p:nvPr>
        </p:nvSpPr>
        <p:spPr/>
        <p:txBody>
          <a:bodyPr/>
          <a:lstStyle/>
          <a:p>
            <a:r>
              <a:rPr lang="en-US" b="1" dirty="0"/>
              <a:t>interrupts() </a:t>
            </a:r>
            <a:r>
              <a:rPr lang="en-US" dirty="0"/>
              <a:t>:  global interrupt enable</a:t>
            </a:r>
          </a:p>
          <a:p>
            <a:r>
              <a:rPr lang="en-US" b="1" dirty="0" err="1"/>
              <a:t>noInterrupts</a:t>
            </a:r>
            <a:r>
              <a:rPr lang="en-US" b="1" dirty="0"/>
              <a:t>() </a:t>
            </a:r>
            <a:r>
              <a:rPr lang="en-US" dirty="0"/>
              <a:t>: global interrupt disable</a:t>
            </a:r>
          </a:p>
          <a:p>
            <a:r>
              <a:rPr lang="en-US" b="1" dirty="0" err="1"/>
              <a:t>attachInterrupt</a:t>
            </a:r>
            <a:r>
              <a:rPr lang="en-US" b="1" dirty="0"/>
              <a:t>() </a:t>
            </a:r>
            <a:r>
              <a:rPr lang="en-US" dirty="0"/>
              <a:t>: Associate an external interrupt with an ISR</a:t>
            </a:r>
          </a:p>
          <a:p>
            <a:r>
              <a:rPr lang="en-US" b="1" dirty="0" err="1"/>
              <a:t>detachInterrupt</a:t>
            </a:r>
            <a:r>
              <a:rPr lang="en-US" b="1" dirty="0"/>
              <a:t>() </a:t>
            </a:r>
            <a:r>
              <a:rPr lang="en-US" dirty="0"/>
              <a:t>: Disconnect the ISR</a:t>
            </a:r>
          </a:p>
          <a:p>
            <a:endParaRPr lang="en-US" dirty="0"/>
          </a:p>
          <a:p>
            <a:r>
              <a:rPr lang="en-US" dirty="0"/>
              <a:t>When an interrupt occurs, a flag in the interrupt flag register (TIFRx) is set. </a:t>
            </a:r>
          </a:p>
          <a:p>
            <a:r>
              <a:rPr lang="en-US" dirty="0"/>
              <a:t>This flag is automatically cleared when entering the ISR.</a:t>
            </a:r>
            <a:br>
              <a:rPr lang="en-US" dirty="0"/>
            </a:br>
            <a:endParaRPr lang="en-US" dirty="0"/>
          </a:p>
        </p:txBody>
      </p:sp>
      <p:sp>
        <p:nvSpPr>
          <p:cNvPr id="5" name="Footer Placeholder 4"/>
          <p:cNvSpPr>
            <a:spLocks noGrp="1"/>
          </p:cNvSpPr>
          <p:nvPr>
            <p:ph type="ftr" sz="quarter" idx="11"/>
          </p:nvPr>
        </p:nvSpPr>
        <p:spPr/>
        <p:txBody>
          <a:bodyPr/>
          <a:lstStyle/>
          <a:p>
            <a:r>
              <a:rPr lang="en-US"/>
              <a:t>EE333 - Fall 2021 - Lecture 5</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11</a:t>
            </a:fld>
            <a:endParaRPr lang="en-US" dirty="0"/>
          </a:p>
        </p:txBody>
      </p:sp>
      <p:sp>
        <p:nvSpPr>
          <p:cNvPr id="9" name="Rectangle 8"/>
          <p:cNvSpPr/>
          <p:nvPr/>
        </p:nvSpPr>
        <p:spPr>
          <a:xfrm>
            <a:off x="2667000" y="6096000"/>
            <a:ext cx="5715000" cy="276999"/>
          </a:xfrm>
          <a:prstGeom prst="rect">
            <a:avLst/>
          </a:prstGeom>
        </p:spPr>
        <p:txBody>
          <a:bodyPr wrap="square">
            <a:spAutoFit/>
          </a:bodyPr>
          <a:lstStyle/>
          <a:p>
            <a:r>
              <a:rPr lang="en-US" sz="1200" dirty="0"/>
              <a:t>https://arduino-info.wikispaces.com/Timers-Arduino</a:t>
            </a:r>
          </a:p>
        </p:txBody>
      </p:sp>
    </p:spTree>
    <p:extLst>
      <p:ext uri="{BB962C8B-B14F-4D97-AF65-F5344CB8AC3E}">
        <p14:creationId xmlns:p14="http://schemas.microsoft.com/office/powerpoint/2010/main" val="97917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a:t>
            </a:r>
            <a:r>
              <a:rPr lang="en-US"/>
              <a:t>Service Routines (ISRs)</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Interrupt reference links:</a:t>
            </a:r>
            <a:endParaRPr lang="en-US" dirty="0">
              <a:hlinkClick r:id="rId2"/>
            </a:endParaRPr>
          </a:p>
          <a:p>
            <a:pPr lvl="1"/>
            <a:r>
              <a:rPr lang="en-US" dirty="0">
                <a:hlinkClick r:id="rId2"/>
              </a:rPr>
              <a:t>http://gammon.com.au/interrupts</a:t>
            </a:r>
            <a:endParaRPr lang="en-US" dirty="0"/>
          </a:p>
          <a:p>
            <a:pPr lvl="1"/>
            <a:r>
              <a:rPr lang="en-US" dirty="0">
                <a:hlinkClick r:id="rId3"/>
              </a:rPr>
              <a:t>http://letsmakerobots.com/content/arduino-101-timers-and-interrupts</a:t>
            </a:r>
            <a:endParaRPr lang="en-US" dirty="0"/>
          </a:p>
          <a:p>
            <a:endParaRPr lang="en-US" dirty="0"/>
          </a:p>
          <a:p>
            <a:r>
              <a:rPr lang="en-US" dirty="0"/>
              <a:t>When writing an Interrupt Service Routine (ISR):</a:t>
            </a:r>
          </a:p>
          <a:p>
            <a:endParaRPr lang="en-US" dirty="0"/>
          </a:p>
          <a:p>
            <a:pPr lvl="1"/>
            <a:r>
              <a:rPr lang="en-US" dirty="0">
                <a:solidFill>
                  <a:srgbClr val="FF0000"/>
                </a:solidFill>
              </a:rPr>
              <a:t>Keep it </a:t>
            </a:r>
            <a:r>
              <a:rPr lang="en-US" i="1" dirty="0">
                <a:solidFill>
                  <a:srgbClr val="FF0000"/>
                </a:solidFill>
              </a:rPr>
              <a:t>short</a:t>
            </a:r>
            <a:br>
              <a:rPr lang="en-US" dirty="0">
                <a:solidFill>
                  <a:srgbClr val="FF0000"/>
                </a:solidFill>
              </a:rPr>
            </a:br>
            <a:endParaRPr lang="en-US" dirty="0">
              <a:solidFill>
                <a:srgbClr val="FF0000"/>
              </a:solidFill>
            </a:endParaRPr>
          </a:p>
          <a:p>
            <a:pPr lvl="1"/>
            <a:r>
              <a:rPr lang="en-US" dirty="0">
                <a:solidFill>
                  <a:srgbClr val="FF0000"/>
                </a:solidFill>
              </a:rPr>
              <a:t>Don't use delay ()</a:t>
            </a:r>
            <a:br>
              <a:rPr lang="en-US" dirty="0">
                <a:solidFill>
                  <a:srgbClr val="FF0000"/>
                </a:solidFill>
              </a:rPr>
            </a:br>
            <a:endParaRPr lang="en-US" dirty="0">
              <a:solidFill>
                <a:srgbClr val="FF0000"/>
              </a:solidFill>
            </a:endParaRPr>
          </a:p>
          <a:p>
            <a:pPr lvl="1"/>
            <a:r>
              <a:rPr lang="en-US" dirty="0">
                <a:solidFill>
                  <a:srgbClr val="FF0000"/>
                </a:solidFill>
              </a:rPr>
              <a:t>Don’t include serial prints statements (these functions are very slow)</a:t>
            </a:r>
            <a:br>
              <a:rPr lang="en-US" dirty="0">
                <a:solidFill>
                  <a:srgbClr val="FF0000"/>
                </a:solidFill>
              </a:rPr>
            </a:br>
            <a:endParaRPr lang="en-US" dirty="0">
              <a:solidFill>
                <a:srgbClr val="FF0000"/>
              </a:solidFill>
            </a:endParaRPr>
          </a:p>
          <a:p>
            <a:pPr lvl="1"/>
            <a:r>
              <a:rPr lang="en-US" dirty="0">
                <a:solidFill>
                  <a:srgbClr val="FF0000"/>
                </a:solidFill>
              </a:rPr>
              <a:t>Make variables shared with the main code </a:t>
            </a:r>
            <a:r>
              <a:rPr lang="en-US" b="1" dirty="0">
                <a:solidFill>
                  <a:srgbClr val="FF0000"/>
                </a:solidFill>
              </a:rPr>
              <a:t>volatile</a:t>
            </a:r>
            <a:br>
              <a:rPr lang="en-US" dirty="0">
                <a:solidFill>
                  <a:srgbClr val="FF0000"/>
                </a:solidFill>
              </a:rPr>
            </a:br>
            <a:endParaRPr lang="en-US" dirty="0">
              <a:solidFill>
                <a:srgbClr val="FF0000"/>
              </a:solidFill>
            </a:endParaRPr>
          </a:p>
          <a:p>
            <a:pPr lvl="1"/>
            <a:r>
              <a:rPr lang="en-US" dirty="0">
                <a:solidFill>
                  <a:srgbClr val="FF0000"/>
                </a:solidFill>
              </a:rPr>
              <a:t>Don't try to turn disable interrupts in an ISR</a:t>
            </a:r>
          </a:p>
          <a:p>
            <a:pPr lvl="1"/>
            <a:endParaRPr lang="en-US" dirty="0"/>
          </a:p>
          <a:p>
            <a:r>
              <a:rPr lang="en-US" b="1" dirty="0"/>
              <a:t>Volatile</a:t>
            </a:r>
            <a:r>
              <a:rPr lang="en-US" dirty="0"/>
              <a:t> variable declaration forces the compiler to re-read the value when used because an external source (ISR) may have changed the value of the variable.</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12</a:t>
            </a:fld>
            <a:endParaRPr lang="en-US" dirty="0"/>
          </a:p>
        </p:txBody>
      </p:sp>
    </p:spTree>
    <p:extLst>
      <p:ext uri="{BB962C8B-B14F-4D97-AF65-F5344CB8AC3E}">
        <p14:creationId xmlns:p14="http://schemas.microsoft.com/office/powerpoint/2010/main" val="898917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990600"/>
            <a:ext cx="3943379"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ISR Example Code</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13</a:t>
            </a:fld>
            <a:endParaRPr lang="en-US" dirty="0"/>
          </a:p>
        </p:txBody>
      </p:sp>
      <p:sp>
        <p:nvSpPr>
          <p:cNvPr id="3" name="TextBox 2">
            <a:extLst>
              <a:ext uri="{FF2B5EF4-FFF2-40B4-BE49-F238E27FC236}">
                <a16:creationId xmlns:a16="http://schemas.microsoft.com/office/drawing/2014/main" id="{9BF3AEC0-CB56-4187-A6FF-81E1FD7135C3}"/>
              </a:ext>
            </a:extLst>
          </p:cNvPr>
          <p:cNvSpPr txBox="1"/>
          <p:nvPr/>
        </p:nvSpPr>
        <p:spPr>
          <a:xfrm>
            <a:off x="2667000" y="2309732"/>
            <a:ext cx="652871" cy="276999"/>
          </a:xfrm>
          <a:prstGeom prst="rect">
            <a:avLst/>
          </a:prstGeom>
          <a:noFill/>
        </p:spPr>
        <p:txBody>
          <a:bodyPr wrap="none" rtlCol="0">
            <a:spAutoFit/>
          </a:bodyPr>
          <a:lstStyle/>
          <a:p>
            <a:r>
              <a:rPr lang="en-US" sz="1200" dirty="0">
                <a:solidFill>
                  <a:srgbClr val="FF0000"/>
                </a:solidFill>
              </a:rPr>
              <a:t>Volatile</a:t>
            </a:r>
          </a:p>
        </p:txBody>
      </p:sp>
      <p:cxnSp>
        <p:nvCxnSpPr>
          <p:cNvPr id="8" name="Straight Arrow Connector 7">
            <a:extLst>
              <a:ext uri="{FF2B5EF4-FFF2-40B4-BE49-F238E27FC236}">
                <a16:creationId xmlns:a16="http://schemas.microsoft.com/office/drawing/2014/main" id="{1FFEDE0F-66BE-435F-AA1C-EE1B597C5CF3}"/>
              </a:ext>
            </a:extLst>
          </p:cNvPr>
          <p:cNvCxnSpPr>
            <a:cxnSpLocks/>
            <a:stCxn id="3" idx="1"/>
          </p:cNvCxnSpPr>
          <p:nvPr/>
        </p:nvCxnSpPr>
        <p:spPr>
          <a:xfrm flipH="1">
            <a:off x="1524000" y="2448232"/>
            <a:ext cx="1143000" cy="371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000432"/>
            <a:ext cx="4383617"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a:extLst>
              <a:ext uri="{FF2B5EF4-FFF2-40B4-BE49-F238E27FC236}">
                <a16:creationId xmlns:a16="http://schemas.microsoft.com/office/drawing/2014/main" id="{9BF3AEC0-CB56-4187-A6FF-81E1FD7135C3}"/>
              </a:ext>
            </a:extLst>
          </p:cNvPr>
          <p:cNvSpPr txBox="1"/>
          <p:nvPr/>
        </p:nvSpPr>
        <p:spPr>
          <a:xfrm>
            <a:off x="7696200" y="2662463"/>
            <a:ext cx="498855" cy="276999"/>
          </a:xfrm>
          <a:prstGeom prst="rect">
            <a:avLst/>
          </a:prstGeom>
          <a:noFill/>
        </p:spPr>
        <p:txBody>
          <a:bodyPr wrap="none" rtlCol="0">
            <a:spAutoFit/>
          </a:bodyPr>
          <a:lstStyle/>
          <a:p>
            <a:r>
              <a:rPr lang="en-US" sz="1200">
                <a:solidFill>
                  <a:srgbClr val="FF0000"/>
                </a:solidFill>
              </a:rPr>
              <a:t>20Hz</a:t>
            </a:r>
            <a:endParaRPr lang="en-US" sz="1200" dirty="0">
              <a:solidFill>
                <a:srgbClr val="FF0000"/>
              </a:solidFil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921300"/>
            <a:ext cx="2906738" cy="2440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a:extLst>
              <a:ext uri="{FF2B5EF4-FFF2-40B4-BE49-F238E27FC236}">
                <a16:creationId xmlns:a16="http://schemas.microsoft.com/office/drawing/2014/main" id="{1FFEDE0F-66BE-435F-AA1C-EE1B597C5CF3}"/>
              </a:ext>
            </a:extLst>
          </p:cNvPr>
          <p:cNvCxnSpPr>
            <a:cxnSpLocks/>
          </p:cNvCxnSpPr>
          <p:nvPr/>
        </p:nvCxnSpPr>
        <p:spPr>
          <a:xfrm flipH="1">
            <a:off x="1447800" y="4191000"/>
            <a:ext cx="1143000" cy="371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BF3AEC0-CB56-4187-A6FF-81E1FD7135C3}"/>
              </a:ext>
            </a:extLst>
          </p:cNvPr>
          <p:cNvSpPr txBox="1"/>
          <p:nvPr/>
        </p:nvSpPr>
        <p:spPr>
          <a:xfrm>
            <a:off x="2616409" y="4065737"/>
            <a:ext cx="377026" cy="276999"/>
          </a:xfrm>
          <a:prstGeom prst="rect">
            <a:avLst/>
          </a:prstGeom>
          <a:noFill/>
        </p:spPr>
        <p:txBody>
          <a:bodyPr wrap="none" rtlCol="0">
            <a:spAutoFit/>
          </a:bodyPr>
          <a:lstStyle/>
          <a:p>
            <a:r>
              <a:rPr lang="en-US" sz="1200">
                <a:solidFill>
                  <a:srgbClr val="FF0000"/>
                </a:solidFill>
              </a:rPr>
              <a:t>ISR</a:t>
            </a:r>
            <a:endParaRPr lang="en-US" sz="1200" dirty="0">
              <a:solidFill>
                <a:srgbClr val="FF0000"/>
              </a:solidFill>
            </a:endParaRPr>
          </a:p>
        </p:txBody>
      </p:sp>
    </p:spTree>
    <p:extLst>
      <p:ext uri="{BB962C8B-B14F-4D97-AF65-F5344CB8AC3E}">
        <p14:creationId xmlns:p14="http://schemas.microsoft.com/office/powerpoint/2010/main" val="303302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Microcontroller Counter/Timers</a:t>
            </a:r>
          </a:p>
        </p:txBody>
      </p:sp>
      <p:sp>
        <p:nvSpPr>
          <p:cNvPr id="7" name="Content Placeholder 6"/>
          <p:cNvSpPr>
            <a:spLocks noGrp="1"/>
          </p:cNvSpPr>
          <p:nvPr>
            <p:ph idx="1"/>
          </p:nvPr>
        </p:nvSpPr>
        <p:spPr/>
        <p:txBody>
          <a:bodyPr>
            <a:normAutofit fontScale="85000" lnSpcReduction="20000"/>
          </a:bodyPr>
          <a:lstStyle/>
          <a:p>
            <a:r>
              <a:rPr lang="en-US" dirty="0"/>
              <a:t>Many applications need to count events or generate time delays.</a:t>
            </a:r>
          </a:p>
          <a:p>
            <a:endParaRPr lang="en-US" dirty="0"/>
          </a:p>
          <a:p>
            <a:r>
              <a:rPr lang="en-US" dirty="0"/>
              <a:t>The ATmega 328P has the following hardware resources:</a:t>
            </a:r>
          </a:p>
          <a:p>
            <a:pPr lvl="1"/>
            <a:r>
              <a:rPr lang="en-US" dirty="0"/>
              <a:t>Timer/Counter0: 8-bits (max. count is 255)</a:t>
            </a:r>
          </a:p>
          <a:p>
            <a:pPr lvl="2"/>
            <a:r>
              <a:rPr lang="en-US" dirty="0"/>
              <a:t>This Timer is used for the Arduino delay(), millis(), and micros() functions.</a:t>
            </a:r>
          </a:p>
          <a:p>
            <a:pPr lvl="1"/>
            <a:r>
              <a:rPr lang="en-US" dirty="0"/>
              <a:t>Timer/Counter1: 16-bits (max. count is 65535)</a:t>
            </a:r>
          </a:p>
          <a:p>
            <a:pPr lvl="1"/>
            <a:r>
              <a:rPr lang="en-US" dirty="0"/>
              <a:t>Timer/Counter2: 8-bits (max. count is 255)</a:t>
            </a:r>
          </a:p>
          <a:p>
            <a:pPr lvl="2"/>
            <a:r>
              <a:rPr lang="en-US" dirty="0"/>
              <a:t>This timer is almost identical to Timer0 except that Timer2 can be used as a real time counter with an additional external 32.768kHz crystal.</a:t>
            </a:r>
          </a:p>
          <a:p>
            <a:pPr lvl="2"/>
            <a:r>
              <a:rPr lang="en-US" dirty="0"/>
              <a:t>There are also a few differences in their control registers.</a:t>
            </a:r>
          </a:p>
          <a:p>
            <a:pPr lvl="1"/>
            <a:endParaRPr lang="en-US" dirty="0"/>
          </a:p>
          <a:p>
            <a:r>
              <a:rPr lang="en-US" dirty="0"/>
              <a:t>Timers can be configured in different modes:</a:t>
            </a:r>
          </a:p>
          <a:p>
            <a:pPr lvl="1"/>
            <a:r>
              <a:rPr lang="en-US" b="1" dirty="0"/>
              <a:t>Normal mode.</a:t>
            </a:r>
          </a:p>
          <a:p>
            <a:pPr lvl="1"/>
            <a:r>
              <a:rPr lang="en-US" b="1" dirty="0"/>
              <a:t>PWM mode</a:t>
            </a:r>
            <a:r>
              <a:rPr lang="en-US" dirty="0"/>
              <a:t>. (Pulse width modulation mode.): the OCxy outputs are used to generate PWM signals.</a:t>
            </a:r>
          </a:p>
          <a:p>
            <a:pPr lvl="1"/>
            <a:r>
              <a:rPr lang="en-US" b="1" dirty="0"/>
              <a:t>CTC mode</a:t>
            </a:r>
            <a:r>
              <a:rPr lang="en-US" dirty="0"/>
              <a:t>. Clear timer on compare match. When the timer counter reaches the compare match register, the timer will be cleared.</a:t>
            </a:r>
          </a:p>
          <a:p>
            <a:pPr lvl="1"/>
            <a:r>
              <a:rPr lang="en-US" b="1" dirty="0"/>
              <a:t>PWM, phase correct mode.</a:t>
            </a:r>
          </a:p>
          <a:p>
            <a:pPr lvl="1"/>
            <a:r>
              <a:rPr lang="en-US" b="1" dirty="0"/>
              <a:t>Fast PWM mode.</a:t>
            </a:r>
            <a:br>
              <a:rPr lang="en-US" dirty="0"/>
            </a:br>
            <a:endParaRPr lang="en-US" dirty="0"/>
          </a:p>
        </p:txBody>
      </p:sp>
      <p:sp>
        <p:nvSpPr>
          <p:cNvPr id="5" name="Footer Placeholder 4"/>
          <p:cNvSpPr>
            <a:spLocks noGrp="1"/>
          </p:cNvSpPr>
          <p:nvPr>
            <p:ph type="ftr" sz="quarter" idx="11"/>
          </p:nvPr>
        </p:nvSpPr>
        <p:spPr/>
        <p:txBody>
          <a:bodyPr/>
          <a:lstStyle/>
          <a:p>
            <a:r>
              <a:rPr lang="en-US"/>
              <a:t>EE333 - Fall 2021 - Lecture 5</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14</a:t>
            </a:fld>
            <a:endParaRPr lang="en-US" dirty="0"/>
          </a:p>
        </p:txBody>
      </p:sp>
    </p:spTree>
    <p:extLst>
      <p:ext uri="{BB962C8B-B14F-4D97-AF65-F5344CB8AC3E}">
        <p14:creationId xmlns:p14="http://schemas.microsoft.com/office/powerpoint/2010/main" val="5506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8-bit Counter/Timer0/2</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15</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6243638" cy="5266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00200" y="2211288"/>
            <a:ext cx="1134991" cy="307777"/>
          </a:xfrm>
          <a:prstGeom prst="rect">
            <a:avLst/>
          </a:prstGeom>
          <a:noFill/>
        </p:spPr>
        <p:txBody>
          <a:bodyPr wrap="none" rtlCol="0">
            <a:spAutoFit/>
          </a:bodyPr>
          <a:lstStyle/>
          <a:p>
            <a:r>
              <a:rPr lang="en-US" sz="1400" dirty="0">
                <a:solidFill>
                  <a:srgbClr val="FF0000"/>
                </a:solidFill>
              </a:rPr>
              <a:t>8-bit counter</a:t>
            </a:r>
          </a:p>
        </p:txBody>
      </p:sp>
      <p:sp>
        <p:nvSpPr>
          <p:cNvPr id="8" name="TextBox 7"/>
          <p:cNvSpPr txBox="1"/>
          <p:nvPr/>
        </p:nvSpPr>
        <p:spPr>
          <a:xfrm>
            <a:off x="2371725" y="3962400"/>
            <a:ext cx="1124154" cy="307777"/>
          </a:xfrm>
          <a:prstGeom prst="rect">
            <a:avLst/>
          </a:prstGeom>
          <a:noFill/>
        </p:spPr>
        <p:txBody>
          <a:bodyPr wrap="none" rtlCol="0">
            <a:spAutoFit/>
          </a:bodyPr>
          <a:lstStyle/>
          <a:p>
            <a:r>
              <a:rPr lang="en-US" sz="1400" dirty="0">
                <a:solidFill>
                  <a:srgbClr val="FF0000"/>
                </a:solidFill>
              </a:rPr>
              <a:t>8-bit register</a:t>
            </a:r>
          </a:p>
        </p:txBody>
      </p:sp>
      <p:sp>
        <p:nvSpPr>
          <p:cNvPr id="9" name="TextBox 8"/>
          <p:cNvSpPr txBox="1"/>
          <p:nvPr/>
        </p:nvSpPr>
        <p:spPr>
          <a:xfrm>
            <a:off x="2362200" y="5029200"/>
            <a:ext cx="1124154" cy="307777"/>
          </a:xfrm>
          <a:prstGeom prst="rect">
            <a:avLst/>
          </a:prstGeom>
          <a:noFill/>
        </p:spPr>
        <p:txBody>
          <a:bodyPr wrap="none" rtlCol="0">
            <a:spAutoFit/>
          </a:bodyPr>
          <a:lstStyle/>
          <a:p>
            <a:r>
              <a:rPr lang="en-US" sz="1400" dirty="0">
                <a:solidFill>
                  <a:srgbClr val="FF0000"/>
                </a:solidFill>
              </a:rPr>
              <a:t>8-bit register</a:t>
            </a:r>
          </a:p>
        </p:txBody>
      </p:sp>
      <p:sp>
        <p:nvSpPr>
          <p:cNvPr id="10" name="TextBox 9"/>
          <p:cNvSpPr txBox="1"/>
          <p:nvPr/>
        </p:nvSpPr>
        <p:spPr>
          <a:xfrm>
            <a:off x="4493419" y="5029199"/>
            <a:ext cx="3846566" cy="307777"/>
          </a:xfrm>
          <a:prstGeom prst="rect">
            <a:avLst/>
          </a:prstGeom>
          <a:noFill/>
        </p:spPr>
        <p:txBody>
          <a:bodyPr wrap="none" rtlCol="0">
            <a:spAutoFit/>
          </a:bodyPr>
          <a:lstStyle/>
          <a:p>
            <a:r>
              <a:rPr lang="en-US" sz="1400" dirty="0">
                <a:solidFill>
                  <a:srgbClr val="FF0000"/>
                </a:solidFill>
              </a:rPr>
              <a:t>5 Registers to control and interface with the timer.</a:t>
            </a:r>
          </a:p>
        </p:txBody>
      </p:sp>
      <p:sp>
        <p:nvSpPr>
          <p:cNvPr id="11" name="TextBox 10"/>
          <p:cNvSpPr txBox="1"/>
          <p:nvPr/>
        </p:nvSpPr>
        <p:spPr>
          <a:xfrm>
            <a:off x="1817754" y="5638799"/>
            <a:ext cx="1124154" cy="307777"/>
          </a:xfrm>
          <a:prstGeom prst="rect">
            <a:avLst/>
          </a:prstGeom>
          <a:noFill/>
        </p:spPr>
        <p:txBody>
          <a:bodyPr wrap="none" rtlCol="0">
            <a:spAutoFit/>
          </a:bodyPr>
          <a:lstStyle/>
          <a:p>
            <a:r>
              <a:rPr lang="en-US" sz="1400" dirty="0">
                <a:solidFill>
                  <a:srgbClr val="FF0000"/>
                </a:solidFill>
              </a:rPr>
              <a:t>8-bit register</a:t>
            </a:r>
          </a:p>
        </p:txBody>
      </p:sp>
      <p:sp>
        <p:nvSpPr>
          <p:cNvPr id="12" name="TextBox 11"/>
          <p:cNvSpPr txBox="1"/>
          <p:nvPr/>
        </p:nvSpPr>
        <p:spPr>
          <a:xfrm>
            <a:off x="4504768" y="5638798"/>
            <a:ext cx="1124154" cy="307777"/>
          </a:xfrm>
          <a:prstGeom prst="rect">
            <a:avLst/>
          </a:prstGeom>
          <a:noFill/>
        </p:spPr>
        <p:txBody>
          <a:bodyPr wrap="none" rtlCol="0">
            <a:spAutoFit/>
          </a:bodyPr>
          <a:lstStyle/>
          <a:p>
            <a:r>
              <a:rPr lang="en-US" sz="1400" dirty="0">
                <a:solidFill>
                  <a:srgbClr val="FF0000"/>
                </a:solidFill>
              </a:rPr>
              <a:t>8-bit register</a:t>
            </a:r>
          </a:p>
        </p:txBody>
      </p:sp>
      <p:sp>
        <p:nvSpPr>
          <p:cNvPr id="13" name="TextBox 12"/>
          <p:cNvSpPr txBox="1"/>
          <p:nvPr/>
        </p:nvSpPr>
        <p:spPr>
          <a:xfrm>
            <a:off x="6858000" y="2438400"/>
            <a:ext cx="852477" cy="307777"/>
          </a:xfrm>
          <a:prstGeom prst="rect">
            <a:avLst/>
          </a:prstGeom>
          <a:noFill/>
        </p:spPr>
        <p:txBody>
          <a:bodyPr wrap="none" rtlCol="0">
            <a:spAutoFit/>
          </a:bodyPr>
          <a:lstStyle/>
          <a:p>
            <a:r>
              <a:rPr lang="en-US" sz="1400" dirty="0">
                <a:solidFill>
                  <a:srgbClr val="FF0000"/>
                </a:solidFill>
              </a:rPr>
              <a:t>Prescaler</a:t>
            </a:r>
          </a:p>
        </p:txBody>
      </p:sp>
    </p:spTree>
    <p:extLst>
      <p:ext uri="{BB962C8B-B14F-4D97-AF65-F5344CB8AC3E}">
        <p14:creationId xmlns:p14="http://schemas.microsoft.com/office/powerpoint/2010/main" val="2789502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Timer Inputs</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16</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71625"/>
            <a:ext cx="69627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057400" y="3459599"/>
            <a:ext cx="1337417" cy="276999"/>
          </a:xfrm>
          <a:prstGeom prst="rect">
            <a:avLst/>
          </a:prstGeom>
        </p:spPr>
        <p:txBody>
          <a:bodyPr wrap="none">
            <a:spAutoFit/>
          </a:bodyPr>
          <a:lstStyle/>
          <a:p>
            <a:r>
              <a:rPr lang="en-US" sz="1200" dirty="0">
                <a:solidFill>
                  <a:srgbClr val="FF0000"/>
                </a:solidFill>
              </a:rPr>
              <a:t>Logic Synchronizer</a:t>
            </a:r>
          </a:p>
        </p:txBody>
      </p:sp>
      <p:sp>
        <p:nvSpPr>
          <p:cNvPr id="8" name="Rectangle 7"/>
          <p:cNvSpPr/>
          <p:nvPr/>
        </p:nvSpPr>
        <p:spPr>
          <a:xfrm>
            <a:off x="7086600" y="2590800"/>
            <a:ext cx="1677960" cy="276999"/>
          </a:xfrm>
          <a:prstGeom prst="rect">
            <a:avLst/>
          </a:prstGeom>
        </p:spPr>
        <p:txBody>
          <a:bodyPr wrap="none">
            <a:spAutoFit/>
          </a:bodyPr>
          <a:lstStyle/>
          <a:p>
            <a:r>
              <a:rPr lang="en-US" sz="1200" dirty="0">
                <a:solidFill>
                  <a:srgbClr val="FF0000"/>
                </a:solidFill>
              </a:rPr>
              <a:t>To Counter clock enable</a:t>
            </a:r>
          </a:p>
        </p:txBody>
      </p:sp>
      <p:sp>
        <p:nvSpPr>
          <p:cNvPr id="9" name="Rectangle 8">
            <a:extLst>
              <a:ext uri="{FF2B5EF4-FFF2-40B4-BE49-F238E27FC236}">
                <a16:creationId xmlns:a16="http://schemas.microsoft.com/office/drawing/2014/main" id="{25843941-403B-417B-BA23-AA61F3D23B24}"/>
              </a:ext>
            </a:extLst>
          </p:cNvPr>
          <p:cNvSpPr/>
          <p:nvPr/>
        </p:nvSpPr>
        <p:spPr>
          <a:xfrm>
            <a:off x="1828800" y="4998134"/>
            <a:ext cx="5623591" cy="369332"/>
          </a:xfrm>
          <a:prstGeom prst="rect">
            <a:avLst/>
          </a:prstGeom>
        </p:spPr>
        <p:txBody>
          <a:bodyPr wrap="none">
            <a:spAutoFit/>
          </a:bodyPr>
          <a:lstStyle/>
          <a:p>
            <a:r>
              <a:rPr lang="en-US" dirty="0">
                <a:solidFill>
                  <a:srgbClr val="FF0000"/>
                </a:solidFill>
              </a:rPr>
              <a:t>These inputs can be used to count external events (edges)</a:t>
            </a:r>
          </a:p>
        </p:txBody>
      </p:sp>
    </p:spTree>
    <p:extLst>
      <p:ext uri="{BB962C8B-B14F-4D97-AF65-F5344CB8AC3E}">
        <p14:creationId xmlns:p14="http://schemas.microsoft.com/office/powerpoint/2010/main" val="2584965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Timer/Counter0 Control Registers</a:t>
            </a:r>
          </a:p>
        </p:txBody>
      </p:sp>
      <p:sp>
        <p:nvSpPr>
          <p:cNvPr id="3" name="Content Placeholder 2"/>
          <p:cNvSpPr>
            <a:spLocks noGrp="1"/>
          </p:cNvSpPr>
          <p:nvPr>
            <p:ph idx="1"/>
          </p:nvPr>
        </p:nvSpPr>
        <p:spPr>
          <a:xfrm>
            <a:off x="407194" y="2133600"/>
            <a:ext cx="8229600" cy="3916363"/>
          </a:xfrm>
        </p:spPr>
        <p:txBody>
          <a:bodyPr>
            <a:normAutofit/>
          </a:bodyPr>
          <a:lstStyle/>
          <a:p>
            <a:r>
              <a:rPr lang="en-US" sz="1800" b="1" dirty="0"/>
              <a:t>TCNT</a:t>
            </a:r>
            <a:r>
              <a:rPr lang="en-US" sz="1800" dirty="0"/>
              <a:t>0: 8-bit up/down, loadable counter with reset.</a:t>
            </a:r>
          </a:p>
          <a:p>
            <a:r>
              <a:rPr lang="en-US" sz="1800" b="1" dirty="0"/>
              <a:t>TCCR</a:t>
            </a:r>
            <a:r>
              <a:rPr lang="en-US" sz="1800" dirty="0"/>
              <a:t>0A: Control Register A (compare and mode bits)</a:t>
            </a:r>
          </a:p>
          <a:p>
            <a:r>
              <a:rPr lang="en-US" sz="1800" b="1" dirty="0"/>
              <a:t>TCCR</a:t>
            </a:r>
            <a:r>
              <a:rPr lang="en-US" sz="1800" dirty="0"/>
              <a:t>0B: Control Register B (prescaler and mode bits)</a:t>
            </a:r>
          </a:p>
          <a:p>
            <a:r>
              <a:rPr lang="en-US" sz="1800" b="1" dirty="0"/>
              <a:t>OCR</a:t>
            </a:r>
            <a:r>
              <a:rPr lang="en-US" sz="1800" dirty="0"/>
              <a:t>0A: Output Compare Register A</a:t>
            </a:r>
          </a:p>
          <a:p>
            <a:r>
              <a:rPr lang="en-US" sz="1800" b="1" dirty="0"/>
              <a:t>OCR</a:t>
            </a:r>
            <a:r>
              <a:rPr lang="en-US" sz="1800" dirty="0"/>
              <a:t>0B: Output Compare Register B</a:t>
            </a:r>
          </a:p>
          <a:p>
            <a:r>
              <a:rPr lang="en-US" sz="1800" b="1" dirty="0"/>
              <a:t>TIMSK</a:t>
            </a:r>
            <a:r>
              <a:rPr lang="en-US" sz="1800" dirty="0"/>
              <a:t>0 - Timer/Counter Interrupt Mask Register. To enable/disable timer interrupts.</a:t>
            </a:r>
          </a:p>
          <a:p>
            <a:r>
              <a:rPr lang="en-US" sz="1800" b="1" dirty="0"/>
              <a:t>TIFR</a:t>
            </a:r>
            <a:r>
              <a:rPr lang="en-US" sz="1800" dirty="0"/>
              <a:t>0 - Timer/Counter Interrupt Flag Register. Indicates a pending timer interrupt.</a:t>
            </a:r>
          </a:p>
          <a:p>
            <a:endParaRPr lang="en-US" sz="1800"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17</a:t>
            </a:fld>
            <a:endParaRPr lang="en-US" dirty="0"/>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4" y="1066800"/>
            <a:ext cx="8791576" cy="89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994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Interrupts</a:t>
            </a:r>
          </a:p>
        </p:txBody>
      </p:sp>
      <p:sp>
        <p:nvSpPr>
          <p:cNvPr id="3" name="Content Placeholder 2"/>
          <p:cNvSpPr>
            <a:spLocks noGrp="1"/>
          </p:cNvSpPr>
          <p:nvPr>
            <p:ph idx="1"/>
          </p:nvPr>
        </p:nvSpPr>
        <p:spPr/>
        <p:txBody>
          <a:bodyPr>
            <a:normAutofit/>
          </a:bodyPr>
          <a:lstStyle/>
          <a:p>
            <a:r>
              <a:rPr lang="en-US" sz="1800" b="1" dirty="0"/>
              <a:t>Timer Overflow:</a:t>
            </a:r>
            <a:br>
              <a:rPr lang="en-US" sz="1800" dirty="0"/>
            </a:br>
            <a:r>
              <a:rPr lang="en-US" sz="1800" dirty="0"/>
              <a:t>Timer overflow means the timer has reached is limit value. When a timer overflow interrupt occurs, the timer overflow bit TOVx will be set in the interrupt flag register TIFRx. When the timer overflow interrupt enable bit TOIEx in the interrupt mask register TIMSKx is set, the timer overflow interrupt service routine ISR(TIMERx_OVF_vect) will be called.</a:t>
            </a:r>
          </a:p>
          <a:p>
            <a:endParaRPr lang="en-US" sz="1800" b="1" dirty="0"/>
          </a:p>
          <a:p>
            <a:r>
              <a:rPr lang="en-US" sz="1800" b="1" dirty="0"/>
              <a:t>Output Compare Match:</a:t>
            </a:r>
            <a:br>
              <a:rPr lang="en-US" sz="1800" dirty="0"/>
            </a:br>
            <a:r>
              <a:rPr lang="en-US" sz="1800" dirty="0"/>
              <a:t>When a output compare match interrupt occurs, the OCFxy flag will be set in the interrupt flag register TIFRx . When the output compare interrupt enable bit OCIExy in the interrupt mask register TIMSKx is set, the output compare match interrupt service ISR(TIMERx_COMPy_vect) routine will be called.</a:t>
            </a:r>
          </a:p>
          <a:p>
            <a:endParaRPr lang="en-US" sz="1800" b="1"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18</a:t>
            </a:fld>
            <a:endParaRPr lang="en-US" dirty="0"/>
          </a:p>
        </p:txBody>
      </p:sp>
    </p:spTree>
    <p:extLst>
      <p:ext uri="{BB962C8B-B14F-4D97-AF65-F5344CB8AC3E}">
        <p14:creationId xmlns:p14="http://schemas.microsoft.com/office/powerpoint/2010/main" val="291430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Timer/Counter0 Interrupt Flags</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19</a:t>
            </a:fld>
            <a:endParaRPr lang="en-US" dirty="0"/>
          </a:p>
        </p:txBody>
      </p:sp>
      <p:pic>
        <p:nvPicPr>
          <p:cNvPr id="6" name="Picture 5"/>
          <p:cNvPicPr>
            <a:picLocks noChangeAspect="1"/>
          </p:cNvPicPr>
          <p:nvPr/>
        </p:nvPicPr>
        <p:blipFill>
          <a:blip r:embed="rId2"/>
          <a:stretch>
            <a:fillRect/>
          </a:stretch>
        </p:blipFill>
        <p:spPr>
          <a:xfrm>
            <a:off x="914400" y="990600"/>
            <a:ext cx="6361806" cy="3850333"/>
          </a:xfrm>
          <a:prstGeom prst="rect">
            <a:avLst/>
          </a:prstGeom>
        </p:spPr>
      </p:pic>
      <p:pic>
        <p:nvPicPr>
          <p:cNvPr id="7" name="Picture 6"/>
          <p:cNvPicPr>
            <a:picLocks noChangeAspect="1"/>
          </p:cNvPicPr>
          <p:nvPr/>
        </p:nvPicPr>
        <p:blipFill>
          <a:blip r:embed="rId3"/>
          <a:stretch>
            <a:fillRect/>
          </a:stretch>
        </p:blipFill>
        <p:spPr>
          <a:xfrm>
            <a:off x="914400" y="4928660"/>
            <a:ext cx="6361806" cy="1284398"/>
          </a:xfrm>
          <a:prstGeom prst="rect">
            <a:avLst/>
          </a:prstGeom>
        </p:spPr>
      </p:pic>
    </p:spTree>
    <p:extLst>
      <p:ext uri="{BB962C8B-B14F-4D97-AF65-F5344CB8AC3E}">
        <p14:creationId xmlns:p14="http://schemas.microsoft.com/office/powerpoint/2010/main" val="372063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Schedule/Labs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Lab#3</a:t>
            </a:r>
          </a:p>
          <a:p>
            <a:pPr lvl="1"/>
            <a:r>
              <a:rPr lang="en-US" dirty="0"/>
              <a:t>Due tonight by midnight.</a:t>
            </a:r>
          </a:p>
          <a:p>
            <a:r>
              <a:rPr lang="en-US" dirty="0"/>
              <a:t>Lab#4 has been posted on Canvas.</a:t>
            </a:r>
          </a:p>
          <a:p>
            <a:pPr lvl="1"/>
            <a:r>
              <a:rPr lang="en-US" dirty="0"/>
              <a:t>Due 11/9 by midnight.</a:t>
            </a:r>
          </a:p>
          <a:p>
            <a:pPr lvl="1"/>
            <a:endParaRPr lang="en-US"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a:t>
            </a:fld>
            <a:endParaRPr lang="en-US" dirty="0"/>
          </a:p>
        </p:txBody>
      </p:sp>
      <p:pic>
        <p:nvPicPr>
          <p:cNvPr id="6" name="Picture 5">
            <a:extLst>
              <a:ext uri="{FF2B5EF4-FFF2-40B4-BE49-F238E27FC236}">
                <a16:creationId xmlns:a16="http://schemas.microsoft.com/office/drawing/2014/main" id="{5E0CBEDE-DB7E-45D9-9FC8-12E886ADFF7F}"/>
              </a:ext>
            </a:extLst>
          </p:cNvPr>
          <p:cNvPicPr>
            <a:picLocks noChangeAspect="1"/>
          </p:cNvPicPr>
          <p:nvPr/>
        </p:nvPicPr>
        <p:blipFill>
          <a:blip r:embed="rId2"/>
          <a:stretch>
            <a:fillRect/>
          </a:stretch>
        </p:blipFill>
        <p:spPr>
          <a:xfrm>
            <a:off x="381000" y="1474244"/>
            <a:ext cx="8187783" cy="838200"/>
          </a:xfrm>
          <a:prstGeom prst="rect">
            <a:avLst/>
          </a:prstGeom>
        </p:spPr>
      </p:pic>
    </p:spTree>
    <p:extLst>
      <p:ext uri="{BB962C8B-B14F-4D97-AF65-F5344CB8AC3E}">
        <p14:creationId xmlns:p14="http://schemas.microsoft.com/office/powerpoint/2010/main" val="208118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Timer/Counter0 Interrupt Mask</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20</a:t>
            </a:fld>
            <a:endParaRPr lang="en-US" dirty="0"/>
          </a:p>
        </p:txBody>
      </p:sp>
      <p:pic>
        <p:nvPicPr>
          <p:cNvPr id="6" name="Picture 5"/>
          <p:cNvPicPr>
            <a:picLocks noChangeAspect="1"/>
          </p:cNvPicPr>
          <p:nvPr/>
        </p:nvPicPr>
        <p:blipFill>
          <a:blip r:embed="rId2"/>
          <a:stretch>
            <a:fillRect/>
          </a:stretch>
        </p:blipFill>
        <p:spPr>
          <a:xfrm>
            <a:off x="762000" y="1143000"/>
            <a:ext cx="7717750" cy="4733308"/>
          </a:xfrm>
          <a:prstGeom prst="rect">
            <a:avLst/>
          </a:prstGeom>
        </p:spPr>
      </p:pic>
    </p:spTree>
    <p:extLst>
      <p:ext uri="{BB962C8B-B14F-4D97-AF65-F5344CB8AC3E}">
        <p14:creationId xmlns:p14="http://schemas.microsoft.com/office/powerpoint/2010/main" val="1813984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Timer0</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21</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8" y="4114800"/>
            <a:ext cx="8763000" cy="147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0"/>
            <a:ext cx="8686797" cy="146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943600" y="5585829"/>
            <a:ext cx="2031775" cy="369332"/>
          </a:xfrm>
          <a:prstGeom prst="rect">
            <a:avLst/>
          </a:prstGeom>
          <a:noFill/>
        </p:spPr>
        <p:txBody>
          <a:bodyPr wrap="none" rtlCol="0">
            <a:spAutoFit/>
          </a:bodyPr>
          <a:lstStyle/>
          <a:p>
            <a:r>
              <a:rPr lang="en-US" dirty="0">
                <a:solidFill>
                  <a:srgbClr val="FF0000"/>
                </a:solidFill>
              </a:rPr>
              <a:t>Control of Prescaler</a:t>
            </a:r>
          </a:p>
        </p:txBody>
      </p:sp>
      <p:sp>
        <p:nvSpPr>
          <p:cNvPr id="9" name="TextBox 8"/>
          <p:cNvSpPr txBox="1"/>
          <p:nvPr/>
        </p:nvSpPr>
        <p:spPr>
          <a:xfrm>
            <a:off x="1447800" y="2451930"/>
            <a:ext cx="3352800" cy="646331"/>
          </a:xfrm>
          <a:prstGeom prst="rect">
            <a:avLst/>
          </a:prstGeom>
          <a:noFill/>
        </p:spPr>
        <p:txBody>
          <a:bodyPr wrap="square" rtlCol="0">
            <a:spAutoFit/>
          </a:bodyPr>
          <a:lstStyle/>
          <a:p>
            <a:r>
              <a:rPr lang="en-US" dirty="0">
                <a:solidFill>
                  <a:srgbClr val="FF0000"/>
                </a:solidFill>
              </a:rPr>
              <a:t>Control of Mode.  OC0A/B toggle,</a:t>
            </a:r>
          </a:p>
          <a:p>
            <a:r>
              <a:rPr lang="en-US" dirty="0">
                <a:solidFill>
                  <a:srgbClr val="FF0000"/>
                </a:solidFill>
              </a:rPr>
              <a:t>set, or clear on match.</a:t>
            </a:r>
          </a:p>
        </p:txBody>
      </p:sp>
      <p:sp>
        <p:nvSpPr>
          <p:cNvPr id="10" name="TextBox 9"/>
          <p:cNvSpPr txBox="1"/>
          <p:nvPr/>
        </p:nvSpPr>
        <p:spPr>
          <a:xfrm>
            <a:off x="5283087" y="3098261"/>
            <a:ext cx="3352800" cy="923330"/>
          </a:xfrm>
          <a:prstGeom prst="rect">
            <a:avLst/>
          </a:prstGeom>
          <a:noFill/>
        </p:spPr>
        <p:txBody>
          <a:bodyPr wrap="square" rtlCol="0">
            <a:spAutoFit/>
          </a:bodyPr>
          <a:lstStyle/>
          <a:p>
            <a:r>
              <a:rPr lang="en-US" dirty="0">
                <a:solidFill>
                  <a:srgbClr val="FF0000"/>
                </a:solidFill>
              </a:rPr>
              <a:t>Control of counting sequence,</a:t>
            </a:r>
          </a:p>
          <a:p>
            <a:r>
              <a:rPr lang="en-US" dirty="0">
                <a:solidFill>
                  <a:srgbClr val="FF0000"/>
                </a:solidFill>
              </a:rPr>
              <a:t>maximum counter value, type of waveform generation (PWM).</a:t>
            </a:r>
          </a:p>
        </p:txBody>
      </p:sp>
      <p:sp>
        <p:nvSpPr>
          <p:cNvPr id="11" name="TextBox 10"/>
          <p:cNvSpPr txBox="1"/>
          <p:nvPr/>
        </p:nvSpPr>
        <p:spPr>
          <a:xfrm>
            <a:off x="1295400" y="5585829"/>
            <a:ext cx="2331151" cy="369332"/>
          </a:xfrm>
          <a:prstGeom prst="rect">
            <a:avLst/>
          </a:prstGeom>
          <a:noFill/>
        </p:spPr>
        <p:txBody>
          <a:bodyPr wrap="none" rtlCol="0">
            <a:spAutoFit/>
          </a:bodyPr>
          <a:lstStyle/>
          <a:p>
            <a:r>
              <a:rPr lang="en-US" dirty="0">
                <a:solidFill>
                  <a:srgbClr val="FF0000"/>
                </a:solidFill>
              </a:rPr>
              <a:t>Force Output Compare</a:t>
            </a:r>
          </a:p>
        </p:txBody>
      </p:sp>
      <p:cxnSp>
        <p:nvCxnSpPr>
          <p:cNvPr id="12" name="Straight Arrow Connector 11"/>
          <p:cNvCxnSpPr/>
          <p:nvPr/>
        </p:nvCxnSpPr>
        <p:spPr>
          <a:xfrm flipV="1">
            <a:off x="6629400" y="2451930"/>
            <a:ext cx="330087" cy="5960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486400" y="4021591"/>
            <a:ext cx="838200" cy="4742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61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Interrupts</a:t>
            </a:r>
          </a:p>
        </p:txBody>
      </p:sp>
      <p:sp>
        <p:nvSpPr>
          <p:cNvPr id="3" name="Content Placeholder 2"/>
          <p:cNvSpPr>
            <a:spLocks noGrp="1"/>
          </p:cNvSpPr>
          <p:nvPr>
            <p:ph idx="1"/>
          </p:nvPr>
        </p:nvSpPr>
        <p:spPr/>
        <p:txBody>
          <a:bodyPr>
            <a:normAutofit fontScale="77500" lnSpcReduction="20000"/>
          </a:bodyPr>
          <a:lstStyle/>
          <a:p>
            <a:r>
              <a:rPr lang="en-US" b="1" dirty="0"/>
              <a:t>Timer Overflow:</a:t>
            </a:r>
            <a:br>
              <a:rPr lang="en-US" dirty="0"/>
            </a:br>
            <a:r>
              <a:rPr lang="en-US" dirty="0"/>
              <a:t>Timer overflow means the timer has reached is limit value. When a timer overflow interrupt occurs, the timer overflow bit TOVx will be set in the interrupt flag register TIFRx. When the timer overflow interrupt enable bit TOIEx in the interrupt mask register TIMSKx is set, the timer overflow interrupt service routine ISR(TIMERx_OVF_vect) will be called.</a:t>
            </a:r>
          </a:p>
          <a:p>
            <a:endParaRPr lang="en-US" b="1" dirty="0"/>
          </a:p>
          <a:p>
            <a:r>
              <a:rPr lang="en-US" b="1" dirty="0"/>
              <a:t>Output Compare Match:</a:t>
            </a:r>
            <a:br>
              <a:rPr lang="en-US" dirty="0"/>
            </a:br>
            <a:r>
              <a:rPr lang="en-US" dirty="0"/>
              <a:t>When an output compare match interrupt occurs, the OCFxy flag will be set in the interrupt flag register TIFRx . When the output compare interrupt enable bit OCIExy in the interrupt mask register TIMSKx is set, the output compare match interrupt service ISR(TIMERx_COMPy_vect) routine will be called.</a:t>
            </a:r>
          </a:p>
          <a:p>
            <a:endParaRPr lang="en-US" b="1" dirty="0"/>
          </a:p>
          <a:p>
            <a:r>
              <a:rPr lang="en-US" b="1" dirty="0">
                <a:solidFill>
                  <a:srgbClr val="FF0000"/>
                </a:solidFill>
              </a:rPr>
              <a:t>Timer Input Capture (only supported on Timer1):</a:t>
            </a:r>
            <a:br>
              <a:rPr lang="en-US" dirty="0">
                <a:solidFill>
                  <a:srgbClr val="FF0000"/>
                </a:solidFill>
              </a:rPr>
            </a:br>
            <a:r>
              <a:rPr lang="en-US" dirty="0"/>
              <a:t>When a timer input capture interrupt occurs, the input capture flag bit ICF1 will be set in the interrupt flag register TIFR1. When the input capture interrupt enable bit ICIE1 in the interrupt mask register TIMSK1 is set, the timer input capture interrupt service routine ISR(TIMER1_CAPT_vect) will be called.</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22</a:t>
            </a:fld>
            <a:endParaRPr lang="en-US" dirty="0"/>
          </a:p>
        </p:txBody>
      </p:sp>
    </p:spTree>
    <p:extLst>
      <p:ext uri="{BB962C8B-B14F-4D97-AF65-F5344CB8AC3E}">
        <p14:creationId xmlns:p14="http://schemas.microsoft.com/office/powerpoint/2010/main" val="3146227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Timer1 Input Capture Registers</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23</a:t>
            </a:fld>
            <a:endParaRPr lang="en-US" dirty="0"/>
          </a:p>
        </p:txBody>
      </p:sp>
      <p:pic>
        <p:nvPicPr>
          <p:cNvPr id="1026" name="Picture 1"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724775" cy="254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68" y="3536364"/>
            <a:ext cx="7529512" cy="271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9430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Prescaler</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24</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1095375"/>
            <a:ext cx="8410575"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057400" y="1447800"/>
            <a:ext cx="744114" cy="307777"/>
          </a:xfrm>
          <a:prstGeom prst="rect">
            <a:avLst/>
          </a:prstGeom>
          <a:noFill/>
        </p:spPr>
        <p:txBody>
          <a:bodyPr wrap="none" rtlCol="0">
            <a:spAutoFit/>
          </a:bodyPr>
          <a:lstStyle/>
          <a:p>
            <a:r>
              <a:rPr lang="en-US" sz="1400" dirty="0">
                <a:solidFill>
                  <a:srgbClr val="FF0000"/>
                </a:solidFill>
              </a:rPr>
              <a:t>16 MHz</a:t>
            </a:r>
          </a:p>
        </p:txBody>
      </p:sp>
      <p:sp>
        <p:nvSpPr>
          <p:cNvPr id="7" name="TextBox 6"/>
          <p:cNvSpPr txBox="1"/>
          <p:nvPr/>
        </p:nvSpPr>
        <p:spPr>
          <a:xfrm>
            <a:off x="76200" y="3505200"/>
            <a:ext cx="785984" cy="523220"/>
          </a:xfrm>
          <a:prstGeom prst="rect">
            <a:avLst/>
          </a:prstGeom>
          <a:noFill/>
        </p:spPr>
        <p:txBody>
          <a:bodyPr wrap="none" rtlCol="0">
            <a:spAutoFit/>
          </a:bodyPr>
          <a:lstStyle/>
          <a:p>
            <a:r>
              <a:rPr lang="en-US" sz="1400" dirty="0">
                <a:solidFill>
                  <a:srgbClr val="FF0000"/>
                </a:solidFill>
              </a:rPr>
              <a:t>External</a:t>
            </a:r>
          </a:p>
          <a:p>
            <a:r>
              <a:rPr lang="en-US" sz="1400" dirty="0">
                <a:solidFill>
                  <a:srgbClr val="FF0000"/>
                </a:solidFill>
              </a:rPr>
              <a:t>pins.</a:t>
            </a:r>
          </a:p>
        </p:txBody>
      </p:sp>
      <p:sp>
        <p:nvSpPr>
          <p:cNvPr id="8" name="TextBox 7"/>
          <p:cNvSpPr txBox="1"/>
          <p:nvPr/>
        </p:nvSpPr>
        <p:spPr>
          <a:xfrm>
            <a:off x="2971800" y="4495800"/>
            <a:ext cx="276038" cy="307777"/>
          </a:xfrm>
          <a:prstGeom prst="rect">
            <a:avLst/>
          </a:prstGeom>
          <a:noFill/>
        </p:spPr>
        <p:txBody>
          <a:bodyPr wrap="none" rtlCol="0">
            <a:spAutoFit/>
          </a:bodyPr>
          <a:lstStyle/>
          <a:p>
            <a:r>
              <a:rPr lang="en-US" sz="1400" dirty="0">
                <a:solidFill>
                  <a:srgbClr val="FF0000"/>
                </a:solidFill>
              </a:rPr>
              <a:t>0</a:t>
            </a:r>
          </a:p>
        </p:txBody>
      </p:sp>
      <p:sp>
        <p:nvSpPr>
          <p:cNvPr id="9" name="TextBox 8"/>
          <p:cNvSpPr txBox="1"/>
          <p:nvPr/>
        </p:nvSpPr>
        <p:spPr>
          <a:xfrm>
            <a:off x="4876800" y="4488180"/>
            <a:ext cx="276038" cy="307777"/>
          </a:xfrm>
          <a:prstGeom prst="rect">
            <a:avLst/>
          </a:prstGeom>
          <a:noFill/>
        </p:spPr>
        <p:txBody>
          <a:bodyPr wrap="none" rtlCol="0">
            <a:spAutoFit/>
          </a:bodyPr>
          <a:lstStyle/>
          <a:p>
            <a:r>
              <a:rPr lang="en-US" sz="1400" dirty="0">
                <a:solidFill>
                  <a:srgbClr val="FF0000"/>
                </a:solidFill>
              </a:rPr>
              <a:t>7</a:t>
            </a:r>
          </a:p>
        </p:txBody>
      </p:sp>
      <p:sp>
        <p:nvSpPr>
          <p:cNvPr id="10" name="TextBox 9"/>
          <p:cNvSpPr txBox="1"/>
          <p:nvPr/>
        </p:nvSpPr>
        <p:spPr>
          <a:xfrm>
            <a:off x="6324600" y="4495800"/>
            <a:ext cx="276038" cy="307777"/>
          </a:xfrm>
          <a:prstGeom prst="rect">
            <a:avLst/>
          </a:prstGeom>
          <a:noFill/>
        </p:spPr>
        <p:txBody>
          <a:bodyPr wrap="none" rtlCol="0">
            <a:spAutoFit/>
          </a:bodyPr>
          <a:lstStyle/>
          <a:p>
            <a:r>
              <a:rPr lang="en-US" sz="1400" dirty="0">
                <a:solidFill>
                  <a:srgbClr val="FF0000"/>
                </a:solidFill>
              </a:rPr>
              <a:t>0</a:t>
            </a:r>
          </a:p>
        </p:txBody>
      </p:sp>
      <p:sp>
        <p:nvSpPr>
          <p:cNvPr id="11" name="TextBox 10"/>
          <p:cNvSpPr txBox="1"/>
          <p:nvPr/>
        </p:nvSpPr>
        <p:spPr>
          <a:xfrm>
            <a:off x="8229600" y="4503420"/>
            <a:ext cx="276038" cy="307777"/>
          </a:xfrm>
          <a:prstGeom prst="rect">
            <a:avLst/>
          </a:prstGeom>
          <a:noFill/>
        </p:spPr>
        <p:txBody>
          <a:bodyPr wrap="none" rtlCol="0">
            <a:spAutoFit/>
          </a:bodyPr>
          <a:lstStyle/>
          <a:p>
            <a:r>
              <a:rPr lang="en-US" sz="1400" dirty="0">
                <a:solidFill>
                  <a:srgbClr val="FF0000"/>
                </a:solidFill>
              </a:rPr>
              <a:t>7</a:t>
            </a:r>
          </a:p>
        </p:txBody>
      </p:sp>
    </p:spTree>
    <p:extLst>
      <p:ext uri="{BB962C8B-B14F-4D97-AF65-F5344CB8AC3E}">
        <p14:creationId xmlns:p14="http://schemas.microsoft.com/office/powerpoint/2010/main" val="3966949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Timer0 Prescaler Control Bits</a:t>
            </a:r>
          </a:p>
        </p:txBody>
      </p:sp>
      <p:sp>
        <p:nvSpPr>
          <p:cNvPr id="6" name="Content Placeholder 5"/>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Prescaling allows you to control the time between counter increments.</a:t>
            </a:r>
          </a:p>
          <a:p>
            <a:r>
              <a:rPr lang="en-US" sz="1800" dirty="0"/>
              <a:t>You can increase the time between counter overflow events, but the time steps become more coarse.</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25</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066801"/>
            <a:ext cx="4457700" cy="177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62400"/>
            <a:ext cx="6705600" cy="209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154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the Timer Registers</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26</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066800"/>
            <a:ext cx="3810000" cy="5108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1066800"/>
            <a:ext cx="3374798" cy="513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623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Closer Look </a:t>
            </a:r>
            <a:r>
              <a:rPr lang="en-US" dirty="0"/>
              <a:t>at Timer0</a:t>
            </a:r>
          </a:p>
        </p:txBody>
      </p:sp>
      <p:sp>
        <p:nvSpPr>
          <p:cNvPr id="3" name="Content Placeholder 2"/>
          <p:cNvSpPr>
            <a:spLocks noGrp="1"/>
          </p:cNvSpPr>
          <p:nvPr>
            <p:ph idx="1"/>
          </p:nvPr>
        </p:nvSpPr>
        <p:spPr/>
        <p:txBody>
          <a:bodyPr>
            <a:noAutofit/>
          </a:bodyPr>
          <a:lstStyle/>
          <a:p>
            <a:r>
              <a:rPr lang="en-US" sz="1600" dirty="0"/>
              <a:t>TCCR0B = 0x3</a:t>
            </a:r>
          </a:p>
          <a:p>
            <a:pPr lvl="1"/>
            <a:r>
              <a:rPr lang="en-US" sz="1600" dirty="0"/>
              <a:t>CS01 and CS00 are set</a:t>
            </a:r>
          </a:p>
          <a:p>
            <a:pPr lvl="1"/>
            <a:r>
              <a:rPr lang="en-US" sz="1600" dirty="0"/>
              <a:t>Prescaler = 64</a:t>
            </a:r>
          </a:p>
          <a:p>
            <a:endParaRPr lang="en-US" sz="1600" dirty="0"/>
          </a:p>
          <a:p>
            <a:r>
              <a:rPr lang="en-US" sz="1600" dirty="0"/>
              <a:t>Microcontroller clock rate is 16MHz</a:t>
            </a:r>
          </a:p>
          <a:p>
            <a:r>
              <a:rPr lang="en-US" sz="1600" dirty="0"/>
              <a:t>Counter increments once every 64*T = 64/16MHz = 4us</a:t>
            </a:r>
          </a:p>
          <a:p>
            <a:r>
              <a:rPr lang="en-US" sz="1600" dirty="0"/>
              <a:t>Counter will count to 256*4us = 1.024ms</a:t>
            </a:r>
          </a:p>
          <a:p>
            <a:endParaRPr lang="en-US" sz="1600" dirty="0"/>
          </a:p>
          <a:p>
            <a:r>
              <a:rPr lang="en-US" sz="1600" dirty="0">
                <a:solidFill>
                  <a:srgbClr val="FF0000"/>
                </a:solidFill>
              </a:rPr>
              <a:t>millis()</a:t>
            </a:r>
            <a:r>
              <a:rPr lang="en-US" sz="1600" dirty="0"/>
              <a:t> - Returns the number of milliseconds since the program started</a:t>
            </a:r>
          </a:p>
          <a:p>
            <a:pPr lvl="1"/>
            <a:r>
              <a:rPr lang="en-US" sz="1600" dirty="0"/>
              <a:t> (</a:t>
            </a:r>
            <a:r>
              <a:rPr lang="en-US" sz="1600" i="1" dirty="0"/>
              <a:t>unsigned long = 32 bits</a:t>
            </a:r>
            <a:r>
              <a:rPr lang="en-US" sz="1600" dirty="0"/>
              <a:t>)</a:t>
            </a:r>
          </a:p>
          <a:p>
            <a:r>
              <a:rPr lang="en-US" sz="1600" dirty="0"/>
              <a:t>The number of milliseconds since the Arduino board began running the current program. This number will overflow (go back to zero), after approximately 50 days.</a:t>
            </a:r>
          </a:p>
          <a:p>
            <a:pPr lvl="1"/>
            <a:r>
              <a:rPr lang="en-US" sz="1600" dirty="0"/>
              <a:t>2^32-1 = 4,294,967,295 * 1.024ms = 439,8046s = 50.903316 days</a:t>
            </a:r>
          </a:p>
          <a:p>
            <a:endParaRPr lang="en-US" sz="1600" dirty="0"/>
          </a:p>
          <a:p>
            <a:r>
              <a:rPr lang="en-US" sz="1600" dirty="0">
                <a:solidFill>
                  <a:srgbClr val="FF0000"/>
                </a:solidFill>
              </a:rPr>
              <a:t>micros() </a:t>
            </a:r>
            <a:r>
              <a:rPr lang="en-US" sz="1600" dirty="0"/>
              <a:t>- Returns the number of microseconds since the Arduino board began running the current program. This number will overflow (go back to zero), after approximately 70 minutes.</a:t>
            </a:r>
          </a:p>
          <a:p>
            <a:endParaRPr lang="en-US" sz="1600"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27</a:t>
            </a:fld>
            <a:endParaRPr lang="en-US" dirty="0"/>
          </a:p>
        </p:txBody>
      </p:sp>
    </p:spTree>
    <p:extLst>
      <p:ext uri="{BB962C8B-B14F-4D97-AF65-F5344CB8AC3E}">
        <p14:creationId xmlns:p14="http://schemas.microsoft.com/office/powerpoint/2010/main" val="1778855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16-bit Counter/Timer1</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28</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975321"/>
            <a:ext cx="5562600" cy="5391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26210" y="2028497"/>
            <a:ext cx="1092735" cy="276999"/>
          </a:xfrm>
          <a:prstGeom prst="rect">
            <a:avLst/>
          </a:prstGeom>
          <a:noFill/>
        </p:spPr>
        <p:txBody>
          <a:bodyPr wrap="none" rtlCol="0">
            <a:spAutoFit/>
          </a:bodyPr>
          <a:lstStyle/>
          <a:p>
            <a:r>
              <a:rPr lang="en-US" sz="1200" b="1" dirty="0">
                <a:solidFill>
                  <a:srgbClr val="FF0000"/>
                </a:solidFill>
              </a:rPr>
              <a:t>16-bit counter</a:t>
            </a:r>
          </a:p>
        </p:txBody>
      </p:sp>
      <p:sp>
        <p:nvSpPr>
          <p:cNvPr id="8" name="TextBox 7"/>
          <p:cNvSpPr txBox="1"/>
          <p:nvPr/>
        </p:nvSpPr>
        <p:spPr>
          <a:xfrm>
            <a:off x="3007977" y="3276600"/>
            <a:ext cx="615874" cy="276999"/>
          </a:xfrm>
          <a:prstGeom prst="rect">
            <a:avLst/>
          </a:prstGeom>
          <a:noFill/>
        </p:spPr>
        <p:txBody>
          <a:bodyPr wrap="none" rtlCol="0">
            <a:spAutoFit/>
          </a:bodyPr>
          <a:lstStyle/>
          <a:p>
            <a:r>
              <a:rPr lang="en-US" sz="1200" dirty="0">
                <a:solidFill>
                  <a:srgbClr val="FF0000"/>
                </a:solidFill>
              </a:rPr>
              <a:t>16-bits</a:t>
            </a:r>
          </a:p>
        </p:txBody>
      </p:sp>
      <p:sp>
        <p:nvSpPr>
          <p:cNvPr id="11" name="TextBox 10"/>
          <p:cNvSpPr txBox="1"/>
          <p:nvPr/>
        </p:nvSpPr>
        <p:spPr>
          <a:xfrm>
            <a:off x="2985117" y="4267200"/>
            <a:ext cx="615874" cy="276999"/>
          </a:xfrm>
          <a:prstGeom prst="rect">
            <a:avLst/>
          </a:prstGeom>
          <a:noFill/>
        </p:spPr>
        <p:txBody>
          <a:bodyPr wrap="none" rtlCol="0">
            <a:spAutoFit/>
          </a:bodyPr>
          <a:lstStyle/>
          <a:p>
            <a:r>
              <a:rPr lang="en-US" sz="1200" dirty="0">
                <a:solidFill>
                  <a:srgbClr val="FF0000"/>
                </a:solidFill>
              </a:rPr>
              <a:t>16-bits</a:t>
            </a:r>
          </a:p>
        </p:txBody>
      </p:sp>
      <p:sp>
        <p:nvSpPr>
          <p:cNvPr id="13" name="TextBox 12"/>
          <p:cNvSpPr txBox="1"/>
          <p:nvPr/>
        </p:nvSpPr>
        <p:spPr>
          <a:xfrm>
            <a:off x="8106317" y="1751498"/>
            <a:ext cx="338554" cy="276999"/>
          </a:xfrm>
          <a:prstGeom prst="rect">
            <a:avLst/>
          </a:prstGeom>
          <a:noFill/>
        </p:spPr>
        <p:txBody>
          <a:bodyPr wrap="none" rtlCol="0">
            <a:spAutoFit/>
          </a:bodyPr>
          <a:lstStyle/>
          <a:p>
            <a:r>
              <a:rPr lang="en-US" sz="1200" dirty="0">
                <a:solidFill>
                  <a:srgbClr val="FF0000"/>
                </a:solidFill>
              </a:rPr>
              <a:t>T1</a:t>
            </a:r>
          </a:p>
        </p:txBody>
      </p:sp>
    </p:spTree>
    <p:extLst>
      <p:ext uri="{BB962C8B-B14F-4D97-AF65-F5344CB8AC3E}">
        <p14:creationId xmlns:p14="http://schemas.microsoft.com/office/powerpoint/2010/main" val="613373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Timer/Counter1 Control Registers</a:t>
            </a:r>
          </a:p>
        </p:txBody>
      </p:sp>
      <p:sp>
        <p:nvSpPr>
          <p:cNvPr id="5" name="Footer Placeholder 4"/>
          <p:cNvSpPr>
            <a:spLocks noGrp="1"/>
          </p:cNvSpPr>
          <p:nvPr>
            <p:ph type="ftr" sz="quarter" idx="11"/>
          </p:nvPr>
        </p:nvSpPr>
        <p:spPr/>
        <p:txBody>
          <a:bodyPr/>
          <a:lstStyle/>
          <a:p>
            <a:r>
              <a:rPr lang="en-US"/>
              <a:t>EE333 - Fall 2021 - Lecture 5</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29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791183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965" y="3590925"/>
            <a:ext cx="63627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84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 </a:t>
            </a:r>
          </a:p>
        </p:txBody>
      </p:sp>
      <p:sp>
        <p:nvSpPr>
          <p:cNvPr id="3" name="Content Placeholder 2"/>
          <p:cNvSpPr>
            <a:spLocks noGrp="1"/>
          </p:cNvSpPr>
          <p:nvPr>
            <p:ph idx="1"/>
          </p:nvPr>
        </p:nvSpPr>
        <p:spPr/>
        <p:txBody>
          <a:bodyPr>
            <a:normAutofit/>
          </a:bodyPr>
          <a:lstStyle/>
          <a:p>
            <a:r>
              <a:rPr lang="en-US"/>
              <a:t>Lab Reports</a:t>
            </a:r>
          </a:p>
          <a:p>
            <a:r>
              <a:rPr lang="en-US"/>
              <a:t>Interrupts</a:t>
            </a:r>
            <a:endParaRPr lang="en-US" dirty="0"/>
          </a:p>
          <a:p>
            <a:pPr lvl="1"/>
            <a:r>
              <a:rPr lang="en-US" dirty="0"/>
              <a:t>Interrupt Unit</a:t>
            </a:r>
          </a:p>
          <a:p>
            <a:pPr lvl="1"/>
            <a:r>
              <a:rPr lang="en-US" dirty="0"/>
              <a:t>Internal vs. External Interrupts</a:t>
            </a:r>
          </a:p>
          <a:p>
            <a:pPr lvl="1"/>
            <a:r>
              <a:rPr lang="en-US" dirty="0"/>
              <a:t>Interrupt Service Routines</a:t>
            </a:r>
          </a:p>
          <a:p>
            <a:r>
              <a:rPr lang="en-US" dirty="0"/>
              <a:t>Timer/Counters</a:t>
            </a:r>
          </a:p>
          <a:p>
            <a:pPr lvl="1"/>
            <a:r>
              <a:rPr lang="en-US" dirty="0"/>
              <a:t>Resources available in ATMega 328P</a:t>
            </a:r>
          </a:p>
          <a:p>
            <a:pPr lvl="1"/>
            <a:r>
              <a:rPr lang="en-US" dirty="0"/>
              <a:t>Control Registers</a:t>
            </a:r>
          </a:p>
          <a:p>
            <a:pPr lvl="1"/>
            <a:r>
              <a:rPr lang="en-US" dirty="0"/>
              <a:t>Prescaling</a:t>
            </a:r>
          </a:p>
          <a:p>
            <a:pPr lvl="1"/>
            <a:r>
              <a:rPr lang="en-US" dirty="0"/>
              <a:t>Use Cases</a:t>
            </a:r>
          </a:p>
          <a:p>
            <a:r>
              <a:rPr lang="en-US" dirty="0"/>
              <a:t>Lab#4</a:t>
            </a:r>
          </a:p>
          <a:p>
            <a:pPr lvl="1"/>
            <a:r>
              <a:rPr lang="en-US" dirty="0"/>
              <a:t>Overview</a:t>
            </a:r>
          </a:p>
          <a:p>
            <a:endParaRPr lang="en-US"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a:t>
            </a:fld>
            <a:endParaRPr lang="en-US" dirty="0"/>
          </a:p>
        </p:txBody>
      </p:sp>
    </p:spTree>
    <p:extLst>
      <p:ext uri="{BB962C8B-B14F-4D97-AF65-F5344CB8AC3E}">
        <p14:creationId xmlns:p14="http://schemas.microsoft.com/office/powerpoint/2010/main" val="368263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Timer/Counter1 Count Register</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30</a:t>
            </a:fld>
            <a:endParaRPr lang="en-US" dirty="0"/>
          </a:p>
        </p:txBody>
      </p:sp>
      <p:pic>
        <p:nvPicPr>
          <p:cNvPr id="6" name="Picture 5"/>
          <p:cNvPicPr>
            <a:picLocks noChangeAspect="1"/>
          </p:cNvPicPr>
          <p:nvPr/>
        </p:nvPicPr>
        <p:blipFill>
          <a:blip r:embed="rId2"/>
          <a:stretch>
            <a:fillRect/>
          </a:stretch>
        </p:blipFill>
        <p:spPr>
          <a:xfrm>
            <a:off x="457200" y="990600"/>
            <a:ext cx="8407126" cy="3591200"/>
          </a:xfrm>
          <a:prstGeom prst="rect">
            <a:avLst/>
          </a:prstGeom>
        </p:spPr>
      </p:pic>
      <p:pic>
        <p:nvPicPr>
          <p:cNvPr id="7" name="Picture 6"/>
          <p:cNvPicPr>
            <a:picLocks noChangeAspect="1"/>
          </p:cNvPicPr>
          <p:nvPr/>
        </p:nvPicPr>
        <p:blipFill>
          <a:blip r:embed="rId3"/>
          <a:stretch>
            <a:fillRect/>
          </a:stretch>
        </p:blipFill>
        <p:spPr>
          <a:xfrm>
            <a:off x="990600" y="5029200"/>
            <a:ext cx="7083451" cy="1152400"/>
          </a:xfrm>
          <a:prstGeom prst="rect">
            <a:avLst/>
          </a:prstGeom>
        </p:spPr>
      </p:pic>
    </p:spTree>
    <p:extLst>
      <p:ext uri="{BB962C8B-B14F-4D97-AF65-F5344CB8AC3E}">
        <p14:creationId xmlns:p14="http://schemas.microsoft.com/office/powerpoint/2010/main" val="2048028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399"/>
            <a:ext cx="2133600" cy="762001"/>
          </a:xfrm>
        </p:spPr>
        <p:txBody>
          <a:bodyPr/>
          <a:lstStyle/>
          <a:p>
            <a:r>
              <a:rPr lang="en-US" sz="2800" dirty="0"/>
              <a:t>Timer1 Registers</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31</a:t>
            </a:fld>
            <a:endParaRPr lang="en-US"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723" b="16470"/>
          <a:stretch/>
        </p:blipFill>
        <p:spPr bwMode="auto">
          <a:xfrm>
            <a:off x="3200400" y="152399"/>
            <a:ext cx="5687499" cy="6167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81940" y="1059894"/>
            <a:ext cx="1638590" cy="369332"/>
          </a:xfrm>
          <a:prstGeom prst="rect">
            <a:avLst/>
          </a:prstGeom>
          <a:noFill/>
        </p:spPr>
        <p:txBody>
          <a:bodyPr wrap="none" rtlCol="0">
            <a:spAutoFit/>
          </a:bodyPr>
          <a:lstStyle/>
          <a:p>
            <a:r>
              <a:rPr lang="en-US" dirty="0">
                <a:solidFill>
                  <a:srgbClr val="FF0000"/>
                </a:solidFill>
              </a:rPr>
              <a:t>File: iom328p.h</a:t>
            </a:r>
          </a:p>
        </p:txBody>
      </p:sp>
      <p:sp>
        <p:nvSpPr>
          <p:cNvPr id="7" name="Rectangle 6"/>
          <p:cNvSpPr/>
          <p:nvPr/>
        </p:nvSpPr>
        <p:spPr>
          <a:xfrm>
            <a:off x="281940" y="1488668"/>
            <a:ext cx="2590800" cy="4154984"/>
          </a:xfrm>
          <a:prstGeom prst="rect">
            <a:avLst/>
          </a:prstGeom>
        </p:spPr>
        <p:txBody>
          <a:bodyPr wrap="square">
            <a:spAutoFit/>
          </a:bodyPr>
          <a:lstStyle/>
          <a:p>
            <a:r>
              <a:rPr lang="en-US" sz="1200" dirty="0"/>
              <a:t>#define TCCR1A _SFR_MEM8(0x80)</a:t>
            </a:r>
          </a:p>
          <a:p>
            <a:r>
              <a:rPr lang="en-US" sz="1200" dirty="0"/>
              <a:t>#define WGM10 0</a:t>
            </a:r>
          </a:p>
          <a:p>
            <a:r>
              <a:rPr lang="en-US" sz="1200" dirty="0"/>
              <a:t>#define WGM11 1</a:t>
            </a:r>
          </a:p>
          <a:p>
            <a:r>
              <a:rPr lang="en-US" sz="1200" dirty="0"/>
              <a:t>#define COM1B0 4</a:t>
            </a:r>
          </a:p>
          <a:p>
            <a:r>
              <a:rPr lang="en-US" sz="1200" dirty="0"/>
              <a:t>#define COM1B1 5</a:t>
            </a:r>
          </a:p>
          <a:p>
            <a:r>
              <a:rPr lang="en-US" sz="1200" dirty="0"/>
              <a:t>#define COM1A0 6</a:t>
            </a:r>
          </a:p>
          <a:p>
            <a:r>
              <a:rPr lang="en-US" sz="1200" dirty="0"/>
              <a:t>#define COM1A1 7</a:t>
            </a:r>
          </a:p>
          <a:p>
            <a:endParaRPr lang="en-US" sz="1200" dirty="0"/>
          </a:p>
          <a:p>
            <a:r>
              <a:rPr lang="en-US" sz="1200" dirty="0"/>
              <a:t>#define TCCR1B _SFR_MEM8(0x81)</a:t>
            </a:r>
          </a:p>
          <a:p>
            <a:r>
              <a:rPr lang="en-US" sz="1200" dirty="0"/>
              <a:t>#define CS10 0</a:t>
            </a:r>
          </a:p>
          <a:p>
            <a:r>
              <a:rPr lang="en-US" sz="1200" dirty="0"/>
              <a:t>#define CS11 1</a:t>
            </a:r>
          </a:p>
          <a:p>
            <a:r>
              <a:rPr lang="en-US" sz="1200" dirty="0"/>
              <a:t>#define CS12 2</a:t>
            </a:r>
          </a:p>
          <a:p>
            <a:r>
              <a:rPr lang="en-US" sz="1200" dirty="0"/>
              <a:t>#define WGM12 3</a:t>
            </a:r>
          </a:p>
          <a:p>
            <a:r>
              <a:rPr lang="en-US" sz="1200" dirty="0"/>
              <a:t>#define WGM13 4</a:t>
            </a:r>
          </a:p>
          <a:p>
            <a:r>
              <a:rPr lang="en-US" sz="1200" dirty="0"/>
              <a:t>#define ICES1 6</a:t>
            </a:r>
          </a:p>
          <a:p>
            <a:r>
              <a:rPr lang="en-US" sz="1200" dirty="0"/>
              <a:t>#define ICNC1 7</a:t>
            </a:r>
          </a:p>
          <a:p>
            <a:endParaRPr lang="en-US" sz="1200" dirty="0"/>
          </a:p>
          <a:p>
            <a:r>
              <a:rPr lang="en-US" sz="1200" dirty="0"/>
              <a:t>#define TIMSK1 _SFR_MEM8(0x6F)</a:t>
            </a:r>
          </a:p>
          <a:p>
            <a:r>
              <a:rPr lang="en-US" sz="1200" dirty="0"/>
              <a:t>#define TOIE1 0</a:t>
            </a:r>
          </a:p>
          <a:p>
            <a:r>
              <a:rPr lang="en-US" sz="1200" dirty="0"/>
              <a:t>#define OCIE1A 1</a:t>
            </a:r>
          </a:p>
          <a:p>
            <a:r>
              <a:rPr lang="en-US" sz="1200" dirty="0"/>
              <a:t>#define OCIE1B 2</a:t>
            </a:r>
          </a:p>
          <a:p>
            <a:r>
              <a:rPr lang="en-US" sz="1200" dirty="0"/>
              <a:t>#define ICIE1 5</a:t>
            </a:r>
          </a:p>
        </p:txBody>
      </p:sp>
      <p:sp>
        <p:nvSpPr>
          <p:cNvPr id="11" name="Rectangle 10"/>
          <p:cNvSpPr/>
          <p:nvPr/>
        </p:nvSpPr>
        <p:spPr>
          <a:xfrm>
            <a:off x="7239000" y="5983784"/>
            <a:ext cx="871457" cy="276999"/>
          </a:xfrm>
          <a:prstGeom prst="rect">
            <a:avLst/>
          </a:prstGeom>
        </p:spPr>
        <p:txBody>
          <a:bodyPr wrap="none">
            <a:spAutoFit/>
          </a:bodyPr>
          <a:lstStyle/>
          <a:p>
            <a:r>
              <a:rPr lang="en-US" sz="1200" dirty="0">
                <a:solidFill>
                  <a:srgbClr val="FF0000"/>
                </a:solidFill>
              </a:rPr>
              <a:t>Bitwise xor</a:t>
            </a:r>
          </a:p>
        </p:txBody>
      </p:sp>
      <p:cxnSp>
        <p:nvCxnSpPr>
          <p:cNvPr id="12" name="Straight Arrow Connector 11"/>
          <p:cNvCxnSpPr/>
          <p:nvPr/>
        </p:nvCxnSpPr>
        <p:spPr>
          <a:xfrm flipH="1" flipV="1">
            <a:off x="6553200" y="5334000"/>
            <a:ext cx="685800" cy="6497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10000" y="4572000"/>
            <a:ext cx="4400564" cy="276999"/>
          </a:xfrm>
          <a:prstGeom prst="rect">
            <a:avLst/>
          </a:prstGeom>
        </p:spPr>
        <p:txBody>
          <a:bodyPr wrap="none">
            <a:spAutoFit/>
          </a:bodyPr>
          <a:lstStyle/>
          <a:p>
            <a:r>
              <a:rPr lang="en-US" sz="1200" dirty="0">
                <a:solidFill>
                  <a:srgbClr val="FF0000"/>
                </a:solidFill>
              </a:rPr>
              <a:t>Alternative method to write your ISR.   Use this technique for Lab#4.</a:t>
            </a:r>
          </a:p>
        </p:txBody>
      </p:sp>
      <p:sp>
        <p:nvSpPr>
          <p:cNvPr id="14" name="Rectangle 13">
            <a:extLst>
              <a:ext uri="{FF2B5EF4-FFF2-40B4-BE49-F238E27FC236}">
                <a16:creationId xmlns:a16="http://schemas.microsoft.com/office/drawing/2014/main" id="{7FCBEBA6-0521-4320-A521-7788A5BEC738}"/>
              </a:ext>
            </a:extLst>
          </p:cNvPr>
          <p:cNvSpPr/>
          <p:nvPr/>
        </p:nvSpPr>
        <p:spPr>
          <a:xfrm>
            <a:off x="5247201" y="5658891"/>
            <a:ext cx="846707" cy="276999"/>
          </a:xfrm>
          <a:prstGeom prst="rect">
            <a:avLst/>
          </a:prstGeom>
        </p:spPr>
        <p:txBody>
          <a:bodyPr wrap="none">
            <a:spAutoFit/>
          </a:bodyPr>
          <a:lstStyle/>
          <a:p>
            <a:r>
              <a:rPr lang="en-US" sz="1200" dirty="0">
                <a:solidFill>
                  <a:srgbClr val="FF0000"/>
                </a:solidFill>
              </a:rPr>
              <a:t>See slide 7</a:t>
            </a:r>
          </a:p>
        </p:txBody>
      </p:sp>
      <p:cxnSp>
        <p:nvCxnSpPr>
          <p:cNvPr id="15" name="Straight Arrow Connector 14">
            <a:extLst>
              <a:ext uri="{FF2B5EF4-FFF2-40B4-BE49-F238E27FC236}">
                <a16:creationId xmlns:a16="http://schemas.microsoft.com/office/drawing/2014/main" id="{2E51E514-324F-4F51-B70E-AF7A326D2782}"/>
              </a:ext>
            </a:extLst>
          </p:cNvPr>
          <p:cNvCxnSpPr/>
          <p:nvPr/>
        </p:nvCxnSpPr>
        <p:spPr>
          <a:xfrm flipH="1" flipV="1">
            <a:off x="4561401" y="5009107"/>
            <a:ext cx="685800" cy="6497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184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Enabling Interrupt Masks</a:t>
            </a:r>
          </a:p>
        </p:txBody>
      </p:sp>
      <p:sp>
        <p:nvSpPr>
          <p:cNvPr id="3" name="Content Placeholder 2"/>
          <p:cNvSpPr>
            <a:spLocks noGrp="1"/>
          </p:cNvSpPr>
          <p:nvPr>
            <p:ph idx="1"/>
          </p:nvPr>
        </p:nvSpPr>
        <p:spPr/>
        <p:txBody>
          <a:bodyPr>
            <a:normAutofit/>
          </a:bodyPr>
          <a:lstStyle/>
          <a:p>
            <a:r>
              <a:rPr lang="en-US" sz="1800"/>
              <a:t>When working with interrupts as shown in the previous slide, make sure that you enable the interrupt mask register as follows:</a:t>
            </a:r>
          </a:p>
          <a:p>
            <a:endParaRPr lang="en-US" sz="1800"/>
          </a:p>
          <a:p>
            <a:pPr marL="0" indent="0">
              <a:buNone/>
            </a:pPr>
            <a:r>
              <a:rPr lang="en-US" sz="1800"/>
              <a:t>EIMSK |= (1 &lt;&lt; INT0);     // Turns on INT0</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32</a:t>
            </a:fld>
            <a:endParaRPr lang="en-US" dirty="0"/>
          </a:p>
        </p:txBody>
      </p:sp>
    </p:spTree>
    <p:extLst>
      <p:ext uri="{BB962C8B-B14F-4D97-AF65-F5344CB8AC3E}">
        <p14:creationId xmlns:p14="http://schemas.microsoft.com/office/powerpoint/2010/main" val="3404780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code do?</a:t>
            </a:r>
          </a:p>
        </p:txBody>
      </p:sp>
      <p:sp>
        <p:nvSpPr>
          <p:cNvPr id="3" name="Content Placeholder 2"/>
          <p:cNvSpPr>
            <a:spLocks noGrp="1"/>
          </p:cNvSpPr>
          <p:nvPr>
            <p:ph idx="1"/>
          </p:nvPr>
        </p:nvSpPr>
        <p:spPr/>
        <p:txBody>
          <a:bodyPr>
            <a:normAutofit/>
          </a:bodyPr>
          <a:lstStyle/>
          <a:p>
            <a:r>
              <a:rPr lang="en-US" sz="1800" dirty="0"/>
              <a:t>Count up to 31,250</a:t>
            </a:r>
          </a:p>
          <a:p>
            <a:r>
              <a:rPr lang="en-US" sz="1800" dirty="0"/>
              <a:t>Prescaler = 256, so T = 256/16MHz = 16us</a:t>
            </a:r>
          </a:p>
          <a:p>
            <a:r>
              <a:rPr lang="en-US" sz="1800" dirty="0"/>
              <a:t>So, ledPin high time = 31,250 * 16us = 0.5 seconds</a:t>
            </a:r>
          </a:p>
          <a:p>
            <a:endParaRPr lang="en-US" sz="1800"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33</a:t>
            </a:fld>
            <a:endParaRPr lang="en-US" dirty="0"/>
          </a:p>
        </p:txBody>
      </p:sp>
      <p:sp>
        <p:nvSpPr>
          <p:cNvPr id="9" name="Rectangle 8"/>
          <p:cNvSpPr/>
          <p:nvPr/>
        </p:nvSpPr>
        <p:spPr>
          <a:xfrm>
            <a:off x="233312" y="2528500"/>
            <a:ext cx="1225015" cy="276999"/>
          </a:xfrm>
          <a:prstGeom prst="rect">
            <a:avLst/>
          </a:prstGeom>
        </p:spPr>
        <p:txBody>
          <a:bodyPr wrap="none">
            <a:spAutoFit/>
          </a:bodyPr>
          <a:lstStyle/>
          <a:p>
            <a:r>
              <a:rPr lang="en-US" sz="1200" dirty="0">
                <a:solidFill>
                  <a:srgbClr val="FF0000"/>
                </a:solidFill>
              </a:rPr>
              <a:t>Timer1 is 16-bits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43599"/>
            <a:ext cx="6535864"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025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Excellent Reference on Timers</a:t>
            </a:r>
          </a:p>
        </p:txBody>
      </p:sp>
      <p:sp>
        <p:nvSpPr>
          <p:cNvPr id="3" name="Content Placeholder 2"/>
          <p:cNvSpPr>
            <a:spLocks noGrp="1"/>
          </p:cNvSpPr>
          <p:nvPr>
            <p:ph idx="1"/>
          </p:nvPr>
        </p:nvSpPr>
        <p:spPr/>
        <p:txBody>
          <a:bodyPr/>
          <a:lstStyle/>
          <a:p>
            <a:r>
              <a:rPr lang="en-US"/>
              <a:t>A copy of an article from Nuts &amp; Volts magazine has been uploaded on Canvas (Week#5).</a:t>
            </a:r>
          </a:p>
          <a:p>
            <a:r>
              <a:rPr lang="en-US"/>
              <a:t>The file is called </a:t>
            </a:r>
            <a:r>
              <a:rPr lang="en-US" b="1"/>
              <a:t>TimersArticle.pdf</a:t>
            </a:r>
          </a:p>
          <a:p>
            <a:r>
              <a:rPr lang="en-US"/>
              <a:t>I encourage everyone to read it.</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34</a:t>
            </a:fld>
            <a:endParaRPr lang="en-US" dirty="0"/>
          </a:p>
        </p:txBody>
      </p:sp>
    </p:spTree>
    <p:extLst>
      <p:ext uri="{BB962C8B-B14F-4D97-AF65-F5344CB8AC3E}">
        <p14:creationId xmlns:p14="http://schemas.microsoft.com/office/powerpoint/2010/main" val="3908132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Lab#4</a:t>
            </a:r>
          </a:p>
        </p:txBody>
      </p:sp>
      <p:sp>
        <p:nvSpPr>
          <p:cNvPr id="3" name="Content Placeholder 2"/>
          <p:cNvSpPr>
            <a:spLocks noGrp="1"/>
          </p:cNvSpPr>
          <p:nvPr>
            <p:ph idx="1"/>
          </p:nvPr>
        </p:nvSpPr>
        <p:spPr/>
        <p:txBody>
          <a:bodyPr>
            <a:normAutofit/>
          </a:bodyPr>
          <a:lstStyle/>
          <a:p>
            <a:r>
              <a:rPr lang="en-US" sz="2000" dirty="0"/>
              <a:t>Part 1: Interrupt Speed Test</a:t>
            </a:r>
          </a:p>
          <a:p>
            <a:pPr lvl="1"/>
            <a:r>
              <a:rPr lang="en-US" dirty="0"/>
              <a:t>Connect the function generator to an interrupt input on the Arduino and write a sketch to respond to external interrupts.  Determine </a:t>
            </a:r>
            <a:r>
              <a:rPr lang="en-US" dirty="0" err="1"/>
              <a:t>mazimum</a:t>
            </a:r>
            <a:r>
              <a:rPr lang="en-US" dirty="0"/>
              <a:t> rate possible for handling interrupts.</a:t>
            </a:r>
          </a:p>
          <a:p>
            <a:pPr lvl="1"/>
            <a:endParaRPr lang="en-US" dirty="0"/>
          </a:p>
          <a:p>
            <a:r>
              <a:rPr lang="en-US" sz="2000" dirty="0"/>
              <a:t>Part 2: Measuring Pulse Duration</a:t>
            </a:r>
          </a:p>
          <a:p>
            <a:pPr lvl="1"/>
            <a:r>
              <a:rPr lang="en-US" dirty="0"/>
              <a:t>Measure the duration of a function generator pulse using the micros() function and interrupts.  Then you will repeat the process with a timer.</a:t>
            </a:r>
          </a:p>
          <a:p>
            <a:pPr lvl="1"/>
            <a:endParaRPr lang="en-US" dirty="0"/>
          </a:p>
          <a:p>
            <a:r>
              <a:rPr lang="en-US" dirty="0"/>
              <a:t>Let’s review the Lab#4 </a:t>
            </a:r>
            <a:r>
              <a:rPr lang="en-US"/>
              <a:t>assignment document.</a:t>
            </a:r>
            <a:endParaRPr lang="en-US" dirty="0"/>
          </a:p>
          <a:p>
            <a:endParaRPr lang="en-US" sz="2000" dirty="0"/>
          </a:p>
          <a:p>
            <a:pPr lvl="1"/>
            <a:endParaRPr lang="en-US" u="sng" dirty="0"/>
          </a:p>
          <a:p>
            <a:pPr lvl="1"/>
            <a:endParaRPr lang="en-US" u="sng" dirty="0"/>
          </a:p>
          <a:p>
            <a:pPr lvl="1"/>
            <a:endParaRPr lang="en-US" u="sng" dirty="0"/>
          </a:p>
          <a:p>
            <a:pPr lvl="1"/>
            <a:endParaRPr lang="en-US" u="sng" dirty="0"/>
          </a:p>
          <a:p>
            <a:pPr lvl="1"/>
            <a:endParaRPr lang="en-US" u="sng" dirty="0"/>
          </a:p>
          <a:p>
            <a:endParaRPr lang="en-US" sz="2000"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35</a:t>
            </a:fld>
            <a:endParaRPr lang="en-US" dirty="0"/>
          </a:p>
        </p:txBody>
      </p:sp>
      <p:sp>
        <p:nvSpPr>
          <p:cNvPr id="8" name="TextBox 7"/>
          <p:cNvSpPr txBox="1"/>
          <p:nvPr/>
        </p:nvSpPr>
        <p:spPr>
          <a:xfrm>
            <a:off x="2133600" y="4876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9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Report Rubric</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02283"/>
              </p:ext>
            </p:extLst>
          </p:nvPr>
        </p:nvGraphicFramePr>
        <p:xfrm>
          <a:off x="685800" y="1524000"/>
          <a:ext cx="7696200" cy="3910386"/>
        </p:xfrm>
        <a:graphic>
          <a:graphicData uri="http://schemas.openxmlformats.org/drawingml/2006/table">
            <a:tbl>
              <a:tblPr firstRow="1" firstCol="1" bandRow="1"/>
              <a:tblGrid>
                <a:gridCol w="1892261">
                  <a:extLst>
                    <a:ext uri="{9D8B030D-6E8A-4147-A177-3AD203B41FA5}">
                      <a16:colId xmlns:a16="http://schemas.microsoft.com/office/drawing/2014/main" val="20000"/>
                    </a:ext>
                  </a:extLst>
                </a:gridCol>
                <a:gridCol w="1358814">
                  <a:extLst>
                    <a:ext uri="{9D8B030D-6E8A-4147-A177-3AD203B41FA5}">
                      <a16:colId xmlns:a16="http://schemas.microsoft.com/office/drawing/2014/main" val="20001"/>
                    </a:ext>
                  </a:extLst>
                </a:gridCol>
                <a:gridCol w="4445125">
                  <a:extLst>
                    <a:ext uri="{9D8B030D-6E8A-4147-A177-3AD203B41FA5}">
                      <a16:colId xmlns:a16="http://schemas.microsoft.com/office/drawing/2014/main" val="20002"/>
                    </a:ext>
                  </a:extLst>
                </a:gridCol>
              </a:tblGrid>
              <a:tr h="298450">
                <a:tc>
                  <a:txBody>
                    <a:bodyPr/>
                    <a:lstStyle/>
                    <a:p>
                      <a:pPr marL="0" marR="0" algn="ctr">
                        <a:lnSpc>
                          <a:spcPct val="115000"/>
                        </a:lnSpc>
                        <a:spcBef>
                          <a:spcPts val="0"/>
                        </a:spcBef>
                        <a:spcAft>
                          <a:spcPts val="0"/>
                        </a:spcAft>
                      </a:pPr>
                      <a:r>
                        <a:rPr lang="en-US" sz="1800" b="1">
                          <a:effectLst/>
                          <a:latin typeface="Calibri"/>
                          <a:ea typeface="Calibri"/>
                          <a:cs typeface="Times New Roman"/>
                        </a:rPr>
                        <a:t>Category</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effectLst/>
                          <a:latin typeface="Calibri"/>
                          <a:ea typeface="Calibri"/>
                          <a:cs typeface="Times New Roman"/>
                        </a:rPr>
                        <a:t>% Possible</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effectLst/>
                          <a:latin typeface="Calibri"/>
                          <a:ea typeface="Calibri"/>
                          <a:cs typeface="Times New Roman"/>
                        </a:rPr>
                        <a:t>Description of Criteria</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37986">
                <a:tc>
                  <a:txBody>
                    <a:bodyPr/>
                    <a:lstStyle/>
                    <a:p>
                      <a:pPr marL="0" marR="0" algn="l">
                        <a:lnSpc>
                          <a:spcPct val="115000"/>
                        </a:lnSpc>
                        <a:spcBef>
                          <a:spcPts val="0"/>
                        </a:spcBef>
                        <a:spcAft>
                          <a:spcPts val="0"/>
                        </a:spcAft>
                      </a:pPr>
                      <a:r>
                        <a:rPr lang="en-US" sz="1400">
                          <a:effectLst/>
                          <a:latin typeface="Calibri"/>
                          <a:ea typeface="Calibri"/>
                          <a:cs typeface="Calibri"/>
                        </a:rPr>
                        <a:t>Presentation/Clarity</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Font typeface="Symbol"/>
                        <a:buChar char=""/>
                      </a:pPr>
                      <a:r>
                        <a:rPr lang="en-US" sz="1400">
                          <a:effectLst/>
                          <a:latin typeface="Calibri"/>
                          <a:ea typeface="Calibri"/>
                          <a:cs typeface="Calibri"/>
                        </a:rPr>
                        <a:t>Neatly formatted presentation of material</a:t>
                      </a:r>
                      <a:endParaRPr lang="en-US" sz="14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400">
                          <a:effectLst/>
                          <a:latin typeface="Calibri"/>
                          <a:ea typeface="Calibri"/>
                          <a:cs typeface="Calibri"/>
                        </a:rPr>
                        <a:t>Clear sentences with coherent flow</a:t>
                      </a:r>
                      <a:endParaRPr lang="en-US" sz="14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400">
                          <a:effectLst/>
                          <a:latin typeface="Calibri"/>
                          <a:ea typeface="Calibri"/>
                          <a:cs typeface="Calibri"/>
                        </a:rPr>
                        <a:t>Readable and properly labeled figures/tables</a:t>
                      </a:r>
                      <a:endParaRPr lang="en-US" sz="1400">
                        <a:effectLst/>
                        <a:latin typeface="Calibri"/>
                        <a:ea typeface="Calibri"/>
                        <a:cs typeface="Times New Roman"/>
                      </a:endParaRPr>
                    </a:p>
                    <a:p>
                      <a:pPr marL="0" marR="0" algn="l">
                        <a:lnSpc>
                          <a:spcPct val="115000"/>
                        </a:lnSpc>
                        <a:spcBef>
                          <a:spcPts val="0"/>
                        </a:spcBef>
                        <a:spcAft>
                          <a:spcPts val="0"/>
                        </a:spcAft>
                      </a:pPr>
                      <a:r>
                        <a:rPr lang="en-US" sz="1400">
                          <a:effectLst/>
                          <a:latin typeface="Calibri"/>
                          <a:ea typeface="Calibri"/>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8993">
                <a:tc>
                  <a:txBody>
                    <a:bodyPr/>
                    <a:lstStyle/>
                    <a:p>
                      <a:pPr marL="0" marR="0" algn="l">
                        <a:lnSpc>
                          <a:spcPct val="115000"/>
                        </a:lnSpc>
                        <a:spcBef>
                          <a:spcPts val="0"/>
                        </a:spcBef>
                        <a:spcAft>
                          <a:spcPts val="0"/>
                        </a:spcAft>
                      </a:pPr>
                      <a:r>
                        <a:rPr lang="en-US" sz="1400">
                          <a:effectLst/>
                          <a:latin typeface="Calibri"/>
                          <a:ea typeface="Calibri"/>
                          <a:cs typeface="Calibri"/>
                        </a:rPr>
                        <a:t>Introduction</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Font typeface="Symbol"/>
                        <a:buChar char=""/>
                      </a:pPr>
                      <a:r>
                        <a:rPr lang="en-US" sz="1400">
                          <a:effectLst/>
                          <a:latin typeface="Calibri"/>
                          <a:ea typeface="Calibri"/>
                          <a:cs typeface="Calibri"/>
                        </a:rPr>
                        <a:t>Purpose and overall objective(s) stated</a:t>
                      </a:r>
                      <a:endParaRPr lang="en-US" sz="1400">
                        <a:effectLst/>
                        <a:latin typeface="Calibri"/>
                        <a:ea typeface="Calibri"/>
                        <a:cs typeface="Times New Roman"/>
                      </a:endParaRPr>
                    </a:p>
                    <a:p>
                      <a:pPr marL="0" marR="0" algn="l">
                        <a:lnSpc>
                          <a:spcPct val="115000"/>
                        </a:lnSpc>
                        <a:spcBef>
                          <a:spcPts val="0"/>
                        </a:spcBef>
                        <a:spcAft>
                          <a:spcPts val="0"/>
                        </a:spcAft>
                      </a:pPr>
                      <a:r>
                        <a:rPr lang="en-US" sz="1400">
                          <a:effectLst/>
                          <a:latin typeface="Calibri"/>
                          <a:ea typeface="Calibri"/>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72482">
                <a:tc>
                  <a:txBody>
                    <a:bodyPr/>
                    <a:lstStyle/>
                    <a:p>
                      <a:pPr marL="0" marR="0" algn="l">
                        <a:lnSpc>
                          <a:spcPct val="115000"/>
                        </a:lnSpc>
                        <a:spcBef>
                          <a:spcPts val="0"/>
                        </a:spcBef>
                        <a:spcAft>
                          <a:spcPts val="0"/>
                        </a:spcAft>
                      </a:pPr>
                      <a:r>
                        <a:rPr lang="en-US" sz="1400">
                          <a:effectLst/>
                          <a:latin typeface="Calibri"/>
                          <a:ea typeface="Calibri"/>
                          <a:cs typeface="Calibri"/>
                        </a:rPr>
                        <a:t>Procedure/Results</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70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Font typeface="Symbol"/>
                        <a:buChar char=""/>
                      </a:pPr>
                      <a:r>
                        <a:rPr lang="en-US" sz="1400">
                          <a:effectLst/>
                          <a:latin typeface="Calibri"/>
                          <a:ea typeface="Calibri"/>
                          <a:cs typeface="Calibri"/>
                        </a:rPr>
                        <a:t>Procedure clearly described</a:t>
                      </a:r>
                      <a:endParaRPr lang="en-US" sz="14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400">
                          <a:effectLst/>
                          <a:latin typeface="Calibri"/>
                          <a:ea typeface="Calibri"/>
                          <a:cs typeface="Calibri"/>
                        </a:rPr>
                        <a:t>Code provided and commented when appropriate</a:t>
                      </a:r>
                      <a:endParaRPr lang="en-US" sz="14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400">
                          <a:effectLst/>
                          <a:latin typeface="Calibri"/>
                          <a:ea typeface="Calibri"/>
                          <a:cs typeface="Calibri"/>
                        </a:rPr>
                        <a:t>All required work from checklist included and discussed</a:t>
                      </a:r>
                      <a:endParaRPr lang="en-US" sz="14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400">
                          <a:effectLst/>
                          <a:latin typeface="Calibri"/>
                          <a:ea typeface="Calibri"/>
                          <a:cs typeface="Calibri"/>
                        </a:rPr>
                        <a:t>All included figures/tables referenced in text</a:t>
                      </a:r>
                      <a:endParaRPr lang="en-US" sz="1400">
                        <a:effectLst/>
                        <a:latin typeface="Calibri"/>
                        <a:ea typeface="Calibri"/>
                        <a:cs typeface="Times New Roman"/>
                      </a:endParaRPr>
                    </a:p>
                    <a:p>
                      <a:pPr marL="0" marR="0" algn="l">
                        <a:lnSpc>
                          <a:spcPct val="115000"/>
                        </a:lnSpc>
                        <a:spcBef>
                          <a:spcPts val="0"/>
                        </a:spcBef>
                        <a:spcAft>
                          <a:spcPts val="0"/>
                        </a:spcAft>
                      </a:pPr>
                      <a:r>
                        <a:rPr lang="en-US" sz="1400">
                          <a:effectLst/>
                          <a:latin typeface="Calibri"/>
                          <a:ea typeface="Calibri"/>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8993">
                <a:tc>
                  <a:txBody>
                    <a:bodyPr/>
                    <a:lstStyle/>
                    <a:p>
                      <a:pPr marL="0" marR="0" algn="l">
                        <a:lnSpc>
                          <a:spcPct val="115000"/>
                        </a:lnSpc>
                        <a:spcBef>
                          <a:spcPts val="0"/>
                        </a:spcBef>
                        <a:spcAft>
                          <a:spcPts val="0"/>
                        </a:spcAft>
                      </a:pPr>
                      <a:r>
                        <a:rPr lang="en-US" sz="1400">
                          <a:effectLst/>
                          <a:latin typeface="Calibri"/>
                          <a:ea typeface="Calibri"/>
                          <a:cs typeface="Calibri"/>
                        </a:rPr>
                        <a:t>Summary/Conclusion</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Font typeface="Symbol"/>
                        <a:buChar char=""/>
                      </a:pPr>
                      <a:r>
                        <a:rPr lang="en-US" sz="1400">
                          <a:effectLst/>
                          <a:latin typeface="Calibri"/>
                          <a:ea typeface="Calibri"/>
                          <a:cs typeface="Calibri"/>
                        </a:rPr>
                        <a:t>Experience and challenges discussed</a:t>
                      </a:r>
                      <a:endParaRPr lang="en-US" sz="14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400">
                          <a:effectLst/>
                          <a:latin typeface="Calibri"/>
                          <a:ea typeface="Calibri"/>
                          <a:cs typeface="Calibri"/>
                        </a:rPr>
                        <a:t>Understanding of material demonstrated</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4496">
                <a:tc>
                  <a:txBody>
                    <a:bodyPr/>
                    <a:lstStyle/>
                    <a:p>
                      <a:pPr marL="0" marR="0" algn="l">
                        <a:lnSpc>
                          <a:spcPct val="115000"/>
                        </a:lnSpc>
                        <a:spcBef>
                          <a:spcPts val="0"/>
                        </a:spcBef>
                        <a:spcAft>
                          <a:spcPts val="0"/>
                        </a:spcAft>
                      </a:pPr>
                      <a:r>
                        <a:rPr lang="en-US" sz="1400">
                          <a:effectLst/>
                          <a:latin typeface="Calibri"/>
                          <a:ea typeface="Calibri"/>
                          <a:cs typeface="Calibri"/>
                        </a:rPr>
                        <a:t>Total</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algn="l">
                        <a:lnSpc>
                          <a:spcPct val="115000"/>
                        </a:lnSpc>
                        <a:spcBef>
                          <a:spcPts val="0"/>
                        </a:spcBef>
                        <a:spcAft>
                          <a:spcPts val="0"/>
                        </a:spcAft>
                      </a:pPr>
                      <a:r>
                        <a:rPr lang="en-US" sz="1400">
                          <a:effectLst/>
                          <a:latin typeface="Calibri"/>
                          <a:ea typeface="Calibri"/>
                          <a:cs typeface="Calibri"/>
                        </a:rPr>
                        <a:t> </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a:t>
            </a:fld>
            <a:endParaRPr lang="en-US" dirty="0"/>
          </a:p>
        </p:txBody>
      </p:sp>
    </p:spTree>
    <p:extLst>
      <p:ext uri="{BB962C8B-B14F-4D97-AF65-F5344CB8AC3E}">
        <p14:creationId xmlns:p14="http://schemas.microsoft.com/office/powerpoint/2010/main" val="335906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http://nborko.github.io/vc-arduino/images/av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1208434"/>
            <a:ext cx="5019675" cy="493558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p:txBody>
          <a:bodyPr/>
          <a:lstStyle/>
          <a:p>
            <a:r>
              <a:rPr lang="en-US" dirty="0"/>
              <a:t>Atmega328P Block Diagrams</a:t>
            </a:r>
          </a:p>
        </p:txBody>
      </p:sp>
      <p:sp>
        <p:nvSpPr>
          <p:cNvPr id="5" name="Footer Placeholder 4"/>
          <p:cNvSpPr>
            <a:spLocks noGrp="1"/>
          </p:cNvSpPr>
          <p:nvPr>
            <p:ph type="ftr" sz="quarter" idx="11"/>
          </p:nvPr>
        </p:nvSpPr>
        <p:spPr/>
        <p:txBody>
          <a:bodyPr/>
          <a:lstStyle/>
          <a:p>
            <a:r>
              <a:rPr lang="en-US"/>
              <a:t>EE333 - Fall 2021 - Lecture 5</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5</a:t>
            </a:fld>
            <a:endParaRPr lang="en-US" dirty="0"/>
          </a:p>
        </p:txBody>
      </p:sp>
      <p:sp>
        <p:nvSpPr>
          <p:cNvPr id="17" name="Rectangle 16"/>
          <p:cNvSpPr/>
          <p:nvPr/>
        </p:nvSpPr>
        <p:spPr>
          <a:xfrm>
            <a:off x="2743200" y="6163067"/>
            <a:ext cx="4572000" cy="261610"/>
          </a:xfrm>
          <a:prstGeom prst="rect">
            <a:avLst/>
          </a:prstGeom>
        </p:spPr>
        <p:txBody>
          <a:bodyPr>
            <a:spAutoFit/>
          </a:bodyPr>
          <a:lstStyle/>
          <a:p>
            <a:r>
              <a:rPr lang="en-US" sz="1100" dirty="0"/>
              <a:t>ATmega328P Data Sheet, downloaded from http://www.atmel.com</a:t>
            </a:r>
          </a:p>
        </p:txBody>
      </p:sp>
      <p:sp>
        <p:nvSpPr>
          <p:cNvPr id="18" name="TextBox 17"/>
          <p:cNvSpPr txBox="1"/>
          <p:nvPr/>
        </p:nvSpPr>
        <p:spPr>
          <a:xfrm>
            <a:off x="6324600" y="1364157"/>
            <a:ext cx="847155" cy="307777"/>
          </a:xfrm>
          <a:prstGeom prst="rect">
            <a:avLst/>
          </a:prstGeom>
          <a:noFill/>
        </p:spPr>
        <p:txBody>
          <a:bodyPr wrap="none" rtlCol="0">
            <a:spAutoFit/>
          </a:bodyPr>
          <a:lstStyle/>
          <a:p>
            <a:r>
              <a:rPr lang="en-US" sz="1400" dirty="0">
                <a:solidFill>
                  <a:srgbClr val="FF0000"/>
                </a:solidFill>
              </a:rPr>
              <a:t>32kBytes</a:t>
            </a:r>
          </a:p>
        </p:txBody>
      </p:sp>
      <p:sp>
        <p:nvSpPr>
          <p:cNvPr id="20" name="Rectangle 19"/>
          <p:cNvSpPr/>
          <p:nvPr/>
        </p:nvSpPr>
        <p:spPr>
          <a:xfrm>
            <a:off x="4038600" y="2209800"/>
            <a:ext cx="838200" cy="2765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012" y="946330"/>
            <a:ext cx="3823587" cy="5197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5867400" y="3576299"/>
            <a:ext cx="586073" cy="188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6629400" y="3574941"/>
            <a:ext cx="609601" cy="188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5867400" y="3958149"/>
            <a:ext cx="586073" cy="188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695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versus Polling</a:t>
            </a:r>
          </a:p>
        </p:txBody>
      </p:sp>
      <p:sp>
        <p:nvSpPr>
          <p:cNvPr id="3" name="Content Placeholder 2"/>
          <p:cNvSpPr>
            <a:spLocks noGrp="1"/>
          </p:cNvSpPr>
          <p:nvPr>
            <p:ph idx="1"/>
          </p:nvPr>
        </p:nvSpPr>
        <p:spPr>
          <a:xfrm>
            <a:off x="1447800" y="990600"/>
            <a:ext cx="7239000" cy="5135563"/>
          </a:xfrm>
        </p:spPr>
        <p:txBody>
          <a:bodyPr>
            <a:normAutofit/>
          </a:bodyPr>
          <a:lstStyle/>
          <a:p>
            <a:r>
              <a:rPr lang="en-US" dirty="0"/>
              <a:t>Setup()</a:t>
            </a:r>
          </a:p>
          <a:p>
            <a:endParaRPr lang="en-US" dirty="0"/>
          </a:p>
          <a:p>
            <a:r>
              <a:rPr lang="en-US" dirty="0"/>
              <a:t>Loop()</a:t>
            </a:r>
          </a:p>
          <a:p>
            <a:pPr marL="857250" lvl="1" indent="-457200">
              <a:buFont typeface="+mj-lt"/>
              <a:buAutoNum type="arabicPeriod"/>
            </a:pPr>
            <a:r>
              <a:rPr lang="en-US" dirty="0"/>
              <a:t>Command</a:t>
            </a:r>
          </a:p>
          <a:p>
            <a:pPr marL="857250" lvl="1" indent="-457200">
              <a:buFont typeface="+mj-lt"/>
              <a:buAutoNum type="arabicPeriod"/>
            </a:pPr>
            <a:r>
              <a:rPr lang="en-US" dirty="0"/>
              <a:t>Command</a:t>
            </a:r>
          </a:p>
          <a:p>
            <a:pPr marL="857250" lvl="1" indent="-457200">
              <a:buFont typeface="+mj-lt"/>
              <a:buAutoNum type="arabicPeriod"/>
            </a:pPr>
            <a:r>
              <a:rPr lang="en-US" dirty="0"/>
              <a:t>Command</a:t>
            </a:r>
          </a:p>
          <a:p>
            <a:pPr marL="857250" lvl="1" indent="-457200">
              <a:buFont typeface="+mj-lt"/>
              <a:buAutoNum type="arabicPeriod"/>
            </a:pPr>
            <a:r>
              <a:rPr lang="en-US" dirty="0"/>
              <a:t>Command</a:t>
            </a:r>
          </a:p>
          <a:p>
            <a:pPr marL="857250" lvl="1" indent="-457200">
              <a:buFont typeface="+mj-lt"/>
              <a:buAutoNum type="arabicPeriod"/>
            </a:pPr>
            <a:r>
              <a:rPr lang="en-US" dirty="0"/>
              <a:t>Command</a:t>
            </a:r>
          </a:p>
          <a:p>
            <a:pPr marL="857250" lvl="1" indent="-457200">
              <a:buFont typeface="+mj-lt"/>
              <a:buAutoNum type="arabicPeriod"/>
            </a:pPr>
            <a:endParaRPr lang="en-US" dirty="0"/>
          </a:p>
          <a:p>
            <a:pPr marL="857250" lvl="1"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6</a:t>
            </a:fld>
            <a:endParaRPr lang="en-US" dirty="0"/>
          </a:p>
        </p:txBody>
      </p:sp>
      <p:sp>
        <p:nvSpPr>
          <p:cNvPr id="6" name="TextBox 5"/>
          <p:cNvSpPr txBox="1"/>
          <p:nvPr/>
        </p:nvSpPr>
        <p:spPr>
          <a:xfrm>
            <a:off x="4800600" y="2286000"/>
            <a:ext cx="3024931" cy="1200329"/>
          </a:xfrm>
          <a:prstGeom prst="rect">
            <a:avLst/>
          </a:prstGeom>
          <a:noFill/>
        </p:spPr>
        <p:txBody>
          <a:bodyPr wrap="none" rtlCol="0">
            <a:spAutoFit/>
          </a:bodyPr>
          <a:lstStyle/>
          <a:p>
            <a:r>
              <a:rPr lang="en-US" dirty="0"/>
              <a:t>Interrupt Service Routine (ISR)</a:t>
            </a:r>
          </a:p>
          <a:p>
            <a:pPr marL="800100" lvl="1" indent="-342900">
              <a:buAutoNum type="arabicPeriod"/>
            </a:pPr>
            <a:r>
              <a:rPr lang="en-US" dirty="0"/>
              <a:t>Interrupt Command</a:t>
            </a:r>
          </a:p>
          <a:p>
            <a:pPr marL="800100" lvl="1" indent="-342900">
              <a:buAutoNum type="arabicPeriod"/>
            </a:pPr>
            <a:r>
              <a:rPr lang="en-US" dirty="0"/>
              <a:t>Interrupt Command</a:t>
            </a:r>
          </a:p>
          <a:p>
            <a:pPr marL="800100" lvl="1" indent="-342900">
              <a:buAutoNum type="arabicPeriod"/>
            </a:pPr>
            <a:r>
              <a:rPr lang="en-US" dirty="0"/>
              <a:t>Interrupt Command</a:t>
            </a:r>
          </a:p>
        </p:txBody>
      </p:sp>
      <p:cxnSp>
        <p:nvCxnSpPr>
          <p:cNvPr id="8" name="Straight Connector 7"/>
          <p:cNvCxnSpPr>
            <a:stCxn id="3" idx="1"/>
            <a:endCxn id="3" idx="1"/>
          </p:cNvCxnSpPr>
          <p:nvPr/>
        </p:nvCxnSpPr>
        <p:spPr>
          <a:xfrm>
            <a:off x="1447800" y="355838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95400" y="3429000"/>
            <a:ext cx="609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5504" y="3105834"/>
            <a:ext cx="1031821" cy="646331"/>
          </a:xfrm>
          <a:prstGeom prst="rect">
            <a:avLst/>
          </a:prstGeom>
          <a:noFill/>
        </p:spPr>
        <p:txBody>
          <a:bodyPr wrap="none" rtlCol="0">
            <a:spAutoFit/>
          </a:bodyPr>
          <a:lstStyle/>
          <a:p>
            <a:r>
              <a:rPr lang="en-US" dirty="0">
                <a:solidFill>
                  <a:srgbClr val="FF0000"/>
                </a:solidFill>
              </a:rPr>
              <a:t>Interrupt</a:t>
            </a:r>
          </a:p>
          <a:p>
            <a:r>
              <a:rPr lang="en-US" dirty="0">
                <a:solidFill>
                  <a:srgbClr val="FF0000"/>
                </a:solidFill>
              </a:rPr>
              <a:t>Event</a:t>
            </a:r>
          </a:p>
        </p:txBody>
      </p:sp>
      <p:cxnSp>
        <p:nvCxnSpPr>
          <p:cNvPr id="13" name="Straight Arrow Connector 12"/>
          <p:cNvCxnSpPr/>
          <p:nvPr/>
        </p:nvCxnSpPr>
        <p:spPr>
          <a:xfrm>
            <a:off x="6096000" y="1905000"/>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581400" y="3486329"/>
            <a:ext cx="990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81400" y="3276600"/>
            <a:ext cx="99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0" y="1905000"/>
            <a:ext cx="0" cy="1371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72000" y="1905000"/>
            <a:ext cx="152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572000" y="3486330"/>
            <a:ext cx="0" cy="4760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076950" y="3486329"/>
            <a:ext cx="0" cy="4760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72000" y="3962400"/>
            <a:ext cx="15049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16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AVR 328P Interrupts</a:t>
            </a:r>
          </a:p>
        </p:txBody>
      </p:sp>
      <p:sp>
        <p:nvSpPr>
          <p:cNvPr id="3" name="Content Placeholder 2"/>
          <p:cNvSpPr>
            <a:spLocks noGrp="1"/>
          </p:cNvSpPr>
          <p:nvPr>
            <p:ph sz="half" idx="1"/>
          </p:nvPr>
        </p:nvSpPr>
        <p:spPr>
          <a:xfrm>
            <a:off x="381000" y="1066800"/>
            <a:ext cx="4343400" cy="5059363"/>
          </a:xfrm>
        </p:spPr>
        <p:txBody>
          <a:bodyPr>
            <a:noAutofit/>
          </a:bodyPr>
          <a:lstStyle/>
          <a:p>
            <a:pPr marL="0" indent="0">
              <a:buNone/>
            </a:pPr>
            <a:r>
              <a:rPr lang="en-US" sz="1200" dirty="0"/>
              <a:t>1 Reset </a:t>
            </a:r>
          </a:p>
          <a:p>
            <a:pPr marL="0" indent="0">
              <a:buNone/>
            </a:pPr>
            <a:r>
              <a:rPr lang="en-US" sz="1200" dirty="0"/>
              <a:t>2 External Interrupt Request 0 (pin D2) (INT0_vect) </a:t>
            </a:r>
          </a:p>
          <a:p>
            <a:pPr marL="0" indent="0">
              <a:buNone/>
            </a:pPr>
            <a:r>
              <a:rPr lang="en-US" sz="1200" dirty="0"/>
              <a:t>3 External Interrupt Request 1 (pin D3) (INT1_vect) </a:t>
            </a:r>
          </a:p>
          <a:p>
            <a:pPr marL="0" indent="0">
              <a:buNone/>
            </a:pPr>
            <a:r>
              <a:rPr lang="en-US" sz="1200" dirty="0"/>
              <a:t>4 Pin Change Interrupt Request 0 (pins D8 to D13) (PCINT0_vect) </a:t>
            </a:r>
          </a:p>
          <a:p>
            <a:pPr marL="0" indent="0">
              <a:buNone/>
            </a:pPr>
            <a:r>
              <a:rPr lang="en-US" sz="1200" dirty="0"/>
              <a:t>5 Pin Change Interrupt Request 1 (pins A0 to A5) (PCINT1_vect) </a:t>
            </a:r>
          </a:p>
          <a:p>
            <a:pPr marL="0" indent="0">
              <a:buNone/>
            </a:pPr>
            <a:r>
              <a:rPr lang="en-US" sz="1200" dirty="0"/>
              <a:t>6 Pin Change Interrupt Request 2 (pins D0 to D7) (PCINT2_vect) </a:t>
            </a:r>
          </a:p>
          <a:p>
            <a:pPr marL="0" indent="0">
              <a:buNone/>
            </a:pPr>
            <a:r>
              <a:rPr lang="en-US" sz="1200" dirty="0"/>
              <a:t>7 Watchdog Time-out Interrupt (WDT_vect) </a:t>
            </a:r>
          </a:p>
          <a:p>
            <a:pPr marL="0" indent="0">
              <a:buNone/>
            </a:pPr>
            <a:r>
              <a:rPr lang="en-US" sz="1200" dirty="0"/>
              <a:t>8 Timer/Counter2 Compare Match A (TIMER2_COMPA_vect) </a:t>
            </a:r>
          </a:p>
          <a:p>
            <a:pPr marL="0" indent="0">
              <a:buNone/>
            </a:pPr>
            <a:r>
              <a:rPr lang="en-US" sz="1200" dirty="0"/>
              <a:t>9 Timer/Counter2 Compare Match B (TIMER2_COMPB_vect) </a:t>
            </a:r>
          </a:p>
          <a:p>
            <a:pPr marL="0" indent="0">
              <a:buNone/>
            </a:pPr>
            <a:r>
              <a:rPr lang="en-US" sz="1200" dirty="0"/>
              <a:t>10 Timer/Counter2 Overflow (TIMER2_OVF_vect) </a:t>
            </a:r>
          </a:p>
          <a:p>
            <a:pPr marL="0" indent="0">
              <a:buNone/>
            </a:pPr>
            <a:r>
              <a:rPr lang="en-US" sz="1200" dirty="0"/>
              <a:t>11 Timer/Counter1 Capture Event (TIMER1_CAPT_vect) </a:t>
            </a:r>
          </a:p>
          <a:p>
            <a:pPr marL="0" indent="0">
              <a:buNone/>
            </a:pPr>
            <a:r>
              <a:rPr lang="en-US" sz="1200" dirty="0"/>
              <a:t>12 Timer/Counter1 Compare Match A (TIMER1_COMPA_vect) </a:t>
            </a:r>
          </a:p>
          <a:p>
            <a:pPr marL="0" indent="0">
              <a:buNone/>
            </a:pPr>
            <a:r>
              <a:rPr lang="en-US" sz="1200" dirty="0"/>
              <a:t>13 Timer/Counter1 Compare Match B (TIMER1_COMPB_vect) </a:t>
            </a:r>
          </a:p>
        </p:txBody>
      </p:sp>
      <p:sp>
        <p:nvSpPr>
          <p:cNvPr id="8" name="Content Placeholder 7"/>
          <p:cNvSpPr>
            <a:spLocks noGrp="1"/>
          </p:cNvSpPr>
          <p:nvPr>
            <p:ph sz="half" idx="2"/>
          </p:nvPr>
        </p:nvSpPr>
        <p:spPr>
          <a:xfrm>
            <a:off x="4648200" y="1066800"/>
            <a:ext cx="4038600" cy="5059363"/>
          </a:xfrm>
        </p:spPr>
        <p:txBody>
          <a:bodyPr>
            <a:normAutofit/>
          </a:bodyPr>
          <a:lstStyle/>
          <a:p>
            <a:pPr marL="0" indent="0">
              <a:buNone/>
            </a:pPr>
            <a:r>
              <a:rPr lang="en-US" sz="1200" dirty="0"/>
              <a:t>14 Timer/Counter1 Overflow (TIMER1_OVF_vect) </a:t>
            </a:r>
          </a:p>
          <a:p>
            <a:pPr marL="0" indent="0">
              <a:buNone/>
            </a:pPr>
            <a:r>
              <a:rPr lang="en-US" sz="1200" dirty="0"/>
              <a:t>15 Timer/Counter0 Compare Match A (TIMER0_COMPA_vect) </a:t>
            </a:r>
          </a:p>
          <a:p>
            <a:pPr marL="0" indent="0">
              <a:buNone/>
            </a:pPr>
            <a:r>
              <a:rPr lang="en-US" sz="1200" dirty="0"/>
              <a:t>16 Timer/Counter0 Compare Match B (TIMER0_COMPB_vect) </a:t>
            </a:r>
          </a:p>
          <a:p>
            <a:pPr marL="0" indent="0">
              <a:buNone/>
            </a:pPr>
            <a:r>
              <a:rPr lang="en-US" sz="1200" dirty="0"/>
              <a:t>17 Timer/Counter0 Overflow (TIMER0_OVF_vect) </a:t>
            </a:r>
          </a:p>
          <a:p>
            <a:pPr marL="0" indent="0">
              <a:buNone/>
            </a:pPr>
            <a:r>
              <a:rPr lang="en-US" sz="1200" dirty="0"/>
              <a:t>18 SPI Serial Transfer Complete (SPI_STC_vect) </a:t>
            </a:r>
          </a:p>
          <a:p>
            <a:pPr marL="0" indent="0">
              <a:buNone/>
            </a:pPr>
            <a:r>
              <a:rPr lang="en-US" sz="1200" dirty="0"/>
              <a:t>19 USART Rx Complete (USART_RX_vect) </a:t>
            </a:r>
          </a:p>
          <a:p>
            <a:pPr marL="0" indent="0">
              <a:buNone/>
            </a:pPr>
            <a:r>
              <a:rPr lang="en-US" sz="1200" dirty="0"/>
              <a:t>20 USART, Data Register Empty (USART_UDRE_vect) </a:t>
            </a:r>
          </a:p>
          <a:p>
            <a:pPr marL="0" indent="0">
              <a:buNone/>
            </a:pPr>
            <a:r>
              <a:rPr lang="en-US" sz="1200" dirty="0"/>
              <a:t>21 USART, Tx Complete (USART_TX_vect) </a:t>
            </a:r>
          </a:p>
          <a:p>
            <a:pPr marL="0" indent="0">
              <a:buNone/>
            </a:pPr>
            <a:r>
              <a:rPr lang="en-US" sz="1200" dirty="0"/>
              <a:t>22 ADC Conversion Complete (ADC_vect) </a:t>
            </a:r>
          </a:p>
          <a:p>
            <a:pPr marL="0" indent="0">
              <a:buNone/>
            </a:pPr>
            <a:r>
              <a:rPr lang="en-US" sz="1200" dirty="0"/>
              <a:t>23 EEPROM Ready (EE_READY_vect) </a:t>
            </a:r>
          </a:p>
          <a:p>
            <a:pPr marL="0" indent="0">
              <a:buNone/>
            </a:pPr>
            <a:r>
              <a:rPr lang="en-US" sz="1200" dirty="0"/>
              <a:t>24 Analog Comparator (ANALOG_COMP_vect) </a:t>
            </a:r>
          </a:p>
          <a:p>
            <a:pPr marL="0" indent="0">
              <a:buNone/>
            </a:pPr>
            <a:r>
              <a:rPr lang="en-US" sz="1200" dirty="0"/>
              <a:t>25 2-wire Serial Interface (I2C) (TWI_vect) </a:t>
            </a:r>
          </a:p>
          <a:p>
            <a:pPr marL="0" indent="0">
              <a:buNone/>
            </a:pPr>
            <a:r>
              <a:rPr lang="en-US" sz="1200" dirty="0"/>
              <a:t>26 Store Program Memory Ready (SPM_READY_vect)</a:t>
            </a:r>
          </a:p>
          <a:p>
            <a:pPr marL="0" indent="0">
              <a:buNone/>
            </a:pPr>
            <a:endParaRPr lang="en-US" sz="1200"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7</a:t>
            </a:fld>
            <a:endParaRPr lang="en-US" dirty="0"/>
          </a:p>
        </p:txBody>
      </p:sp>
      <p:sp>
        <p:nvSpPr>
          <p:cNvPr id="14" name="TextBox 13"/>
          <p:cNvSpPr txBox="1"/>
          <p:nvPr/>
        </p:nvSpPr>
        <p:spPr>
          <a:xfrm>
            <a:off x="2209800" y="4311134"/>
            <a:ext cx="4266489" cy="369332"/>
          </a:xfrm>
          <a:prstGeom prst="rect">
            <a:avLst/>
          </a:prstGeom>
          <a:noFill/>
        </p:spPr>
        <p:txBody>
          <a:bodyPr wrap="none" rtlCol="0">
            <a:spAutoFit/>
          </a:bodyPr>
          <a:lstStyle/>
          <a:p>
            <a:r>
              <a:rPr lang="en-US" dirty="0"/>
              <a:t>(VALUE) is the </a:t>
            </a:r>
            <a:r>
              <a:rPr lang="en-US" b="1" dirty="0"/>
              <a:t>name</a:t>
            </a:r>
            <a:r>
              <a:rPr lang="en-US" dirty="0"/>
              <a:t> of the interrupt vector.</a:t>
            </a:r>
          </a:p>
        </p:txBody>
      </p:sp>
    </p:spTree>
    <p:extLst>
      <p:ext uri="{BB962C8B-B14F-4D97-AF65-F5344CB8AC3E}">
        <p14:creationId xmlns:p14="http://schemas.microsoft.com/office/powerpoint/2010/main" val="156414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Arduino Pinout &amp; External Interrupts</a:t>
            </a:r>
            <a:endParaRPr lang="en-US" dirty="0"/>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8</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43" y="932953"/>
            <a:ext cx="742786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772400" y="3238687"/>
            <a:ext cx="1121589" cy="646331"/>
          </a:xfrm>
          <a:prstGeom prst="rect">
            <a:avLst/>
          </a:prstGeom>
          <a:noFill/>
        </p:spPr>
        <p:txBody>
          <a:bodyPr wrap="none" rtlCol="0">
            <a:spAutoFit/>
          </a:bodyPr>
          <a:lstStyle/>
          <a:p>
            <a:r>
              <a:rPr lang="en-US">
                <a:solidFill>
                  <a:srgbClr val="FF0000"/>
                </a:solidFill>
              </a:rPr>
              <a:t>External</a:t>
            </a:r>
          </a:p>
          <a:p>
            <a:r>
              <a:rPr lang="en-US">
                <a:solidFill>
                  <a:srgbClr val="FF0000"/>
                </a:solidFill>
              </a:rPr>
              <a:t>Interrupts</a:t>
            </a:r>
          </a:p>
        </p:txBody>
      </p:sp>
      <p:sp>
        <p:nvSpPr>
          <p:cNvPr id="6" name="Oval 5"/>
          <p:cNvSpPr/>
          <p:nvPr/>
        </p:nvSpPr>
        <p:spPr>
          <a:xfrm>
            <a:off x="5562600" y="45720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3074" idx="3"/>
          </p:cNvCxnSpPr>
          <p:nvPr/>
        </p:nvCxnSpPr>
        <p:spPr>
          <a:xfrm flipH="1">
            <a:off x="6019800" y="3561853"/>
            <a:ext cx="1678412" cy="108634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11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328P External Interrupts</a:t>
            </a:r>
          </a:p>
        </p:txBody>
      </p:sp>
      <p:sp>
        <p:nvSpPr>
          <p:cNvPr id="4" name="Footer Placeholder 3"/>
          <p:cNvSpPr>
            <a:spLocks noGrp="1"/>
          </p:cNvSpPr>
          <p:nvPr>
            <p:ph type="ftr" sz="quarter" idx="11"/>
          </p:nvPr>
        </p:nvSpPr>
        <p:spPr/>
        <p:txBody>
          <a:bodyPr/>
          <a:lstStyle/>
          <a:p>
            <a:r>
              <a:rPr lang="en-US"/>
              <a:t>EE333 - Fall 2021 - Lecture 5</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9</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1819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2667000"/>
            <a:ext cx="7458075" cy="1712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1" y="4495800"/>
            <a:ext cx="7467600" cy="174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882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16958</TotalTime>
  <Words>2233</Words>
  <Application>Microsoft Office PowerPoint</Application>
  <PresentationFormat>On-screen Show (4:3)</PresentationFormat>
  <Paragraphs>359</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Symbol</vt:lpstr>
      <vt:lpstr>Office Theme</vt:lpstr>
      <vt:lpstr> Introduction to Microcontrollers Fall Term, 2021 </vt:lpstr>
      <vt:lpstr>Schedule/Labs</vt:lpstr>
      <vt:lpstr>Lecture Outline </vt:lpstr>
      <vt:lpstr>Lab Report Rubric</vt:lpstr>
      <vt:lpstr>Atmega328P Block Diagrams</vt:lpstr>
      <vt:lpstr>Interrupt versus Polling</vt:lpstr>
      <vt:lpstr>AVR 328P Interrupts</vt:lpstr>
      <vt:lpstr>Arduino Pinout &amp; External Interrupts</vt:lpstr>
      <vt:lpstr>AVR 328P External Interrupts</vt:lpstr>
      <vt:lpstr>AVR 328P External Interrupts</vt:lpstr>
      <vt:lpstr>Arduino Commands to Handle Interrupts</vt:lpstr>
      <vt:lpstr>Interrupt Service Routines (ISRs)</vt:lpstr>
      <vt:lpstr>ISR Example Code</vt:lpstr>
      <vt:lpstr>Microcontroller Counter/Timers</vt:lpstr>
      <vt:lpstr>8-bit Counter/Timer0/2</vt:lpstr>
      <vt:lpstr>External Timer Inputs</vt:lpstr>
      <vt:lpstr>Timer/Counter0 Control Registers</vt:lpstr>
      <vt:lpstr>Timer Interrupts</vt:lpstr>
      <vt:lpstr>Timer/Counter0 Interrupt Flags</vt:lpstr>
      <vt:lpstr>Timer/Counter0 Interrupt Mask</vt:lpstr>
      <vt:lpstr>Controlling Timer0</vt:lpstr>
      <vt:lpstr>Timer Interrupts</vt:lpstr>
      <vt:lpstr>Timer1 Input Capture Registers</vt:lpstr>
      <vt:lpstr>Timer Prescaler</vt:lpstr>
      <vt:lpstr>Timer0 Prescaler Control Bits</vt:lpstr>
      <vt:lpstr>Examine the Timer Registers</vt:lpstr>
      <vt:lpstr>A Closer Look at Timer0</vt:lpstr>
      <vt:lpstr>16-bit Counter/Timer1</vt:lpstr>
      <vt:lpstr>Timer/Counter1 Control Registers</vt:lpstr>
      <vt:lpstr>Timer/Counter1 Count Register</vt:lpstr>
      <vt:lpstr>Timer1 Registers</vt:lpstr>
      <vt:lpstr>Enabling Interrupt Masks</vt:lpstr>
      <vt:lpstr>What does this code do?</vt:lpstr>
      <vt:lpstr>Excellent Reference on Timers</vt:lpstr>
      <vt:lpstr>Lab#4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Allan</dc:creator>
  <cp:lastModifiedBy>Allan Douglas</cp:lastModifiedBy>
  <cp:revision>206</cp:revision>
  <dcterms:created xsi:type="dcterms:W3CDTF">2015-08-18T17:06:50Z</dcterms:created>
  <dcterms:modified xsi:type="dcterms:W3CDTF">2021-11-02T23:08:50Z</dcterms:modified>
</cp:coreProperties>
</file>