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handoutMasterIdLst>
    <p:handoutMasterId r:id="rId35"/>
  </p:handoutMasterIdLst>
  <p:sldIdLst>
    <p:sldId id="265" r:id="rId2"/>
    <p:sldId id="321" r:id="rId3"/>
    <p:sldId id="298" r:id="rId4"/>
    <p:sldId id="392" r:id="rId5"/>
    <p:sldId id="380" r:id="rId6"/>
    <p:sldId id="394" r:id="rId7"/>
    <p:sldId id="379" r:id="rId8"/>
    <p:sldId id="401" r:id="rId9"/>
    <p:sldId id="395" r:id="rId10"/>
    <p:sldId id="356" r:id="rId11"/>
    <p:sldId id="361" r:id="rId12"/>
    <p:sldId id="398" r:id="rId13"/>
    <p:sldId id="355" r:id="rId14"/>
    <p:sldId id="388" r:id="rId15"/>
    <p:sldId id="403" r:id="rId16"/>
    <p:sldId id="399" r:id="rId17"/>
    <p:sldId id="400" r:id="rId18"/>
    <p:sldId id="367" r:id="rId19"/>
    <p:sldId id="382" r:id="rId20"/>
    <p:sldId id="383" r:id="rId21"/>
    <p:sldId id="381" r:id="rId22"/>
    <p:sldId id="391" r:id="rId23"/>
    <p:sldId id="397" r:id="rId24"/>
    <p:sldId id="384" r:id="rId25"/>
    <p:sldId id="385" r:id="rId26"/>
    <p:sldId id="386" r:id="rId27"/>
    <p:sldId id="387" r:id="rId28"/>
    <p:sldId id="360" r:id="rId29"/>
    <p:sldId id="390" r:id="rId30"/>
    <p:sldId id="365" r:id="rId31"/>
    <p:sldId id="340" r:id="rId32"/>
    <p:sldId id="40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A38C3E-8849-4A11-AC8C-C997657A7339}" v="2" dt="2021-11-10T00:14:38.3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autoAdjust="0"/>
    <p:restoredTop sz="94660"/>
  </p:normalViewPr>
  <p:slideViewPr>
    <p:cSldViewPr>
      <p:cViewPr varScale="1">
        <p:scale>
          <a:sx n="86" d="100"/>
          <a:sy n="86" d="100"/>
        </p:scale>
        <p:origin x="1354" y="58"/>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lan Douglas" userId="47e10fb7-f329-4951-bd7e-1a8109adb62e" providerId="ADAL" clId="{49A38C3E-8849-4A11-AC8C-C997657A7339}"/>
    <pc:docChg chg="custSel modSld">
      <pc:chgData name="Allan Douglas" userId="47e10fb7-f329-4951-bd7e-1a8109adb62e" providerId="ADAL" clId="{49A38C3E-8849-4A11-AC8C-C997657A7339}" dt="2021-11-10T00:18:01.107" v="28" actId="20577"/>
      <pc:docMkLst>
        <pc:docMk/>
      </pc:docMkLst>
      <pc:sldChg chg="modSp mod">
        <pc:chgData name="Allan Douglas" userId="47e10fb7-f329-4951-bd7e-1a8109adb62e" providerId="ADAL" clId="{49A38C3E-8849-4A11-AC8C-C997657A7339}" dt="2021-11-10T00:13:12.782" v="1" actId="20577"/>
        <pc:sldMkLst>
          <pc:docMk/>
          <pc:sldMk cId="3442069341" sldId="265"/>
        </pc:sldMkLst>
        <pc:spChg chg="mod">
          <ac:chgData name="Allan Douglas" userId="47e10fb7-f329-4951-bd7e-1a8109adb62e" providerId="ADAL" clId="{49A38C3E-8849-4A11-AC8C-C997657A7339}" dt="2021-11-10T00:13:12.782" v="1" actId="20577"/>
          <ac:spMkLst>
            <pc:docMk/>
            <pc:sldMk cId="3442069341" sldId="265"/>
            <ac:spMk id="2050" creationId="{00000000-0000-0000-0000-000000000000}"/>
          </ac:spMkLst>
        </pc:spChg>
      </pc:sldChg>
      <pc:sldChg chg="modSp mod">
        <pc:chgData name="Allan Douglas" userId="47e10fb7-f329-4951-bd7e-1a8109adb62e" providerId="ADAL" clId="{49A38C3E-8849-4A11-AC8C-C997657A7339}" dt="2021-11-10T00:14:48.583" v="20" actId="6549"/>
        <pc:sldMkLst>
          <pc:docMk/>
          <pc:sldMk cId="3682635038" sldId="298"/>
        </pc:sldMkLst>
        <pc:spChg chg="mod">
          <ac:chgData name="Allan Douglas" userId="47e10fb7-f329-4951-bd7e-1a8109adb62e" providerId="ADAL" clId="{49A38C3E-8849-4A11-AC8C-C997657A7339}" dt="2021-11-10T00:14:48.583" v="20" actId="6549"/>
          <ac:spMkLst>
            <pc:docMk/>
            <pc:sldMk cId="3682635038" sldId="298"/>
            <ac:spMk id="3" creationId="{00000000-0000-0000-0000-000000000000}"/>
          </ac:spMkLst>
        </pc:spChg>
      </pc:sldChg>
      <pc:sldChg chg="addSp delSp modSp mod">
        <pc:chgData name="Allan Douglas" userId="47e10fb7-f329-4951-bd7e-1a8109adb62e" providerId="ADAL" clId="{49A38C3E-8849-4A11-AC8C-C997657A7339}" dt="2021-11-10T00:14:24.582" v="17" actId="20577"/>
        <pc:sldMkLst>
          <pc:docMk/>
          <pc:sldMk cId="2081186068" sldId="321"/>
        </pc:sldMkLst>
        <pc:spChg chg="mod">
          <ac:chgData name="Allan Douglas" userId="47e10fb7-f329-4951-bd7e-1a8109adb62e" providerId="ADAL" clId="{49A38C3E-8849-4A11-AC8C-C997657A7339}" dt="2021-11-10T00:14:24.582" v="17" actId="20577"/>
          <ac:spMkLst>
            <pc:docMk/>
            <pc:sldMk cId="2081186068" sldId="321"/>
            <ac:spMk id="3" creationId="{00000000-0000-0000-0000-000000000000}"/>
          </ac:spMkLst>
        </pc:spChg>
        <pc:picChg chg="del">
          <ac:chgData name="Allan Douglas" userId="47e10fb7-f329-4951-bd7e-1a8109adb62e" providerId="ADAL" clId="{49A38C3E-8849-4A11-AC8C-C997657A7339}" dt="2021-11-10T00:14:00.877" v="10" actId="478"/>
          <ac:picMkLst>
            <pc:docMk/>
            <pc:sldMk cId="2081186068" sldId="321"/>
            <ac:picMk id="6" creationId="{287B729C-E8DE-4CCA-ACA5-BD77D0F1F578}"/>
          </ac:picMkLst>
        </pc:picChg>
        <pc:picChg chg="add mod">
          <ac:chgData name="Allan Douglas" userId="47e10fb7-f329-4951-bd7e-1a8109adb62e" providerId="ADAL" clId="{49A38C3E-8849-4A11-AC8C-C997657A7339}" dt="2021-11-10T00:14:10.400" v="13" actId="14100"/>
          <ac:picMkLst>
            <pc:docMk/>
            <pc:sldMk cId="2081186068" sldId="321"/>
            <ac:picMk id="7" creationId="{44768FD3-D9FE-414C-BE52-DCE163506B0C}"/>
          </ac:picMkLst>
        </pc:picChg>
      </pc:sldChg>
      <pc:sldChg chg="modSp mod">
        <pc:chgData name="Allan Douglas" userId="47e10fb7-f329-4951-bd7e-1a8109adb62e" providerId="ADAL" clId="{49A38C3E-8849-4A11-AC8C-C997657A7339}" dt="2021-11-10T00:18:01.107" v="28" actId="20577"/>
        <pc:sldMkLst>
          <pc:docMk/>
          <pc:sldMk cId="3188154776" sldId="365"/>
        </pc:sldMkLst>
        <pc:spChg chg="mod">
          <ac:chgData name="Allan Douglas" userId="47e10fb7-f329-4951-bd7e-1a8109adb62e" providerId="ADAL" clId="{49A38C3E-8849-4A11-AC8C-C997657A7339}" dt="2021-11-10T00:18:01.107" v="28" actId="20577"/>
          <ac:spMkLst>
            <pc:docMk/>
            <pc:sldMk cId="3188154776" sldId="365"/>
            <ac:spMk id="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8BED56-E972-4175-80B4-B1C7DB1F9CBF}" type="datetimeFigureOut">
              <a:rPr lang="en-US" smtClean="0"/>
              <a:t>11/9/2021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C9681A-F16B-4C4D-8FCC-6F3C88FBFA3C}" type="slidenum">
              <a:rPr lang="en-US" smtClean="0"/>
              <a:t>‹#›</a:t>
            </a:fld>
            <a:endParaRPr lang="en-US" dirty="0"/>
          </a:p>
        </p:txBody>
      </p:sp>
    </p:spTree>
    <p:extLst>
      <p:ext uri="{BB962C8B-B14F-4D97-AF65-F5344CB8AC3E}">
        <p14:creationId xmlns:p14="http://schemas.microsoft.com/office/powerpoint/2010/main" val="250653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DF57EC-298A-462A-BDFB-D8D710C7399B}" type="datetimeFigureOut">
              <a:rPr lang="en-US" smtClean="0"/>
              <a:t>11/9/2021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B19672-0B9F-4850-9DFB-A235329F3B55}" type="slidenum">
              <a:rPr lang="en-US" smtClean="0"/>
              <a:t>‹#›</a:t>
            </a:fld>
            <a:endParaRPr lang="en-US" dirty="0"/>
          </a:p>
        </p:txBody>
      </p:sp>
    </p:spTree>
    <p:extLst>
      <p:ext uri="{BB962C8B-B14F-4D97-AF65-F5344CB8AC3E}">
        <p14:creationId xmlns:p14="http://schemas.microsoft.com/office/powerpoint/2010/main" val="19657436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B19672-0B9F-4850-9DFB-A235329F3B55}" type="slidenum">
              <a:rPr lang="en-US" smtClean="0"/>
              <a:t>11</a:t>
            </a:fld>
            <a:endParaRPr lang="en-US" dirty="0"/>
          </a:p>
        </p:txBody>
      </p:sp>
    </p:spTree>
    <p:extLst>
      <p:ext uri="{BB962C8B-B14F-4D97-AF65-F5344CB8AC3E}">
        <p14:creationId xmlns:p14="http://schemas.microsoft.com/office/powerpoint/2010/main" val="3119601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http://www.oit.edu/Images/Logo/logo-main.gif" TargetMode="External"/><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http://www.oit.edu/Images/Logo/logo-main.gif" TargetMode="External"/><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http://www.oit.edu/Images/Logo/logo-main.gif" TargetMode="External"/><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EE333 - Fall 2021 - Lecture 6</a:t>
            </a:r>
            <a:endParaRPr lang="en-US" dirty="0"/>
          </a:p>
        </p:txBody>
      </p:sp>
      <p:sp>
        <p:nvSpPr>
          <p:cNvPr id="6" name="Slide Number Placeholder 5"/>
          <p:cNvSpPr>
            <a:spLocks noGrp="1"/>
          </p:cNvSpPr>
          <p:nvPr>
            <p:ph type="sldNum" sz="quarter" idx="12"/>
          </p:nvPr>
        </p:nvSpPr>
        <p:spPr/>
        <p:txBody>
          <a:bodyPr/>
          <a:lstStyle/>
          <a:p>
            <a:fld id="{7F5B2EBE-6A3A-46EC-8286-7551010F4679}" type="slidenum">
              <a:rPr lang="en-US" smtClean="0"/>
              <a:pPr/>
              <a:t>‹#›</a:t>
            </a:fld>
            <a:endParaRPr lang="en-US" dirty="0"/>
          </a:p>
        </p:txBody>
      </p:sp>
    </p:spTree>
    <p:extLst>
      <p:ext uri="{BB962C8B-B14F-4D97-AF65-F5344CB8AC3E}">
        <p14:creationId xmlns:p14="http://schemas.microsoft.com/office/powerpoint/2010/main" val="2474368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lvl1pPr>
              <a:defRPr sz="4000"/>
            </a:lvl1pPr>
          </a:lstStyle>
          <a:p>
            <a:r>
              <a:rPr lang="en-US"/>
              <a:t>Click to edit Master title style</a:t>
            </a:r>
          </a:p>
        </p:txBody>
      </p:sp>
      <p:sp>
        <p:nvSpPr>
          <p:cNvPr id="3" name="Content Placeholder 2"/>
          <p:cNvSpPr>
            <a:spLocks noGrp="1"/>
          </p:cNvSpPr>
          <p:nvPr>
            <p:ph idx="1"/>
          </p:nvPr>
        </p:nvSpPr>
        <p:spPr>
          <a:xfrm>
            <a:off x="457200" y="990600"/>
            <a:ext cx="8229600" cy="5135563"/>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457200" y="914400"/>
            <a:ext cx="8229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11"/>
          </p:nvPr>
        </p:nvSpPr>
        <p:spPr/>
        <p:txBody>
          <a:bodyPr/>
          <a:lstStyle/>
          <a:p>
            <a:r>
              <a:rPr lang="en-US"/>
              <a:t>EE333 - Fall 2021 - Lecture 6</a:t>
            </a:r>
            <a:endParaRPr lang="en-US" dirty="0"/>
          </a:p>
        </p:txBody>
      </p:sp>
      <p:sp>
        <p:nvSpPr>
          <p:cNvPr id="12" name="Slide Number Placeholder 11"/>
          <p:cNvSpPr>
            <a:spLocks noGrp="1"/>
          </p:cNvSpPr>
          <p:nvPr>
            <p:ph type="sldNum" sz="quarter" idx="12"/>
          </p:nvPr>
        </p:nvSpPr>
        <p:spPr/>
        <p:txBody>
          <a:bodyPr/>
          <a:lstStyle/>
          <a:p>
            <a:fld id="{7F5B2EBE-6A3A-46EC-8286-7551010F4679}" type="slidenum">
              <a:rPr lang="en-US" smtClean="0"/>
              <a:t>‹#›</a:t>
            </a:fld>
            <a:endParaRPr lang="en-US" dirty="0"/>
          </a:p>
        </p:txBody>
      </p:sp>
      <p:pic>
        <p:nvPicPr>
          <p:cNvPr id="13" name="Picture 2" descr="Oregon Tech logo"/>
          <p:cNvPicPr>
            <a:picLocks noChangeAspect="1" noChangeArrowheads="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408329" y="6278546"/>
            <a:ext cx="2226361" cy="460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1788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a:t>Click to edit Master title style</a:t>
            </a:r>
          </a:p>
        </p:txBody>
      </p:sp>
      <p:sp>
        <p:nvSpPr>
          <p:cNvPr id="3" name="Content Placeholder 2"/>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EE333 - Fall 2021 - Lecture 6</a:t>
            </a:r>
            <a:endParaRPr lang="en-US" dirty="0"/>
          </a:p>
        </p:txBody>
      </p:sp>
      <p:sp>
        <p:nvSpPr>
          <p:cNvPr id="7" name="Slide Number Placeholder 6"/>
          <p:cNvSpPr>
            <a:spLocks noGrp="1"/>
          </p:cNvSpPr>
          <p:nvPr>
            <p:ph type="sldNum" sz="quarter" idx="12"/>
          </p:nvPr>
        </p:nvSpPr>
        <p:spPr/>
        <p:txBody>
          <a:bodyPr/>
          <a:lstStyle/>
          <a:p>
            <a:fld id="{7F5B2EBE-6A3A-46EC-8286-7551010F4679}" type="slidenum">
              <a:rPr lang="en-US" smtClean="0"/>
              <a:t>‹#›</a:t>
            </a:fld>
            <a:endParaRPr lang="en-US" dirty="0"/>
          </a:p>
        </p:txBody>
      </p:sp>
      <p:pic>
        <p:nvPicPr>
          <p:cNvPr id="8" name="Picture 2" descr="Oregon Tech logo"/>
          <p:cNvPicPr>
            <a:picLocks noChangeAspect="1" noChangeArrowheads="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408329" y="6278546"/>
            <a:ext cx="2226361" cy="460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userDrawn="1"/>
        </p:nvCxnSpPr>
        <p:spPr>
          <a:xfrm>
            <a:off x="457200" y="914400"/>
            <a:ext cx="82296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032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EE333 - Fall 2021 - Lecture 6</a:t>
            </a:r>
            <a:endParaRPr lang="en-US" dirty="0"/>
          </a:p>
        </p:txBody>
      </p:sp>
      <p:sp>
        <p:nvSpPr>
          <p:cNvPr id="9" name="Slide Number Placeholder 8"/>
          <p:cNvSpPr>
            <a:spLocks noGrp="1"/>
          </p:cNvSpPr>
          <p:nvPr>
            <p:ph type="sldNum" sz="quarter" idx="12"/>
          </p:nvPr>
        </p:nvSpPr>
        <p:spPr/>
        <p:txBody>
          <a:bodyPr/>
          <a:lstStyle/>
          <a:p>
            <a:fld id="{7F5B2EBE-6A3A-46EC-8286-7551010F4679}" type="slidenum">
              <a:rPr lang="en-US" smtClean="0"/>
              <a:t>‹#›</a:t>
            </a:fld>
            <a:endParaRPr lang="en-US" dirty="0"/>
          </a:p>
        </p:txBody>
      </p:sp>
      <p:pic>
        <p:nvPicPr>
          <p:cNvPr id="10" name="Picture 2" descr="Oregon Tech logo"/>
          <p:cNvPicPr>
            <a:picLocks noChangeAspect="1" noChangeArrowheads="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408329" y="6278546"/>
            <a:ext cx="2226361" cy="460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p:cNvCxnSpPr/>
          <p:nvPr userDrawn="1"/>
        </p:nvCxnSpPr>
        <p:spPr>
          <a:xfrm>
            <a:off x="457200" y="914400"/>
            <a:ext cx="82296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33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EE333 - Fall 2021 - Lecture 6</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a:t>
            </a:fld>
            <a:endParaRPr lang="en-US" dirty="0"/>
          </a:p>
        </p:txBody>
      </p:sp>
    </p:spTree>
    <p:extLst>
      <p:ext uri="{BB962C8B-B14F-4D97-AF65-F5344CB8AC3E}">
        <p14:creationId xmlns:p14="http://schemas.microsoft.com/office/powerpoint/2010/main" val="272902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EE333 - Fall 2021 - Lecture 6</a:t>
            </a:r>
            <a:endParaRPr lang="en-US" dirty="0"/>
          </a:p>
        </p:txBody>
      </p:sp>
      <p:sp>
        <p:nvSpPr>
          <p:cNvPr id="4" name="Slide Number Placeholder 3"/>
          <p:cNvSpPr>
            <a:spLocks noGrp="1"/>
          </p:cNvSpPr>
          <p:nvPr>
            <p:ph type="sldNum" sz="quarter" idx="12"/>
          </p:nvPr>
        </p:nvSpPr>
        <p:spPr/>
        <p:txBody>
          <a:bodyPr/>
          <a:lstStyle/>
          <a:p>
            <a:fld id="{7F5B2EBE-6A3A-46EC-8286-7551010F4679}" type="slidenum">
              <a:rPr lang="en-US" smtClean="0"/>
              <a:t>‹#›</a:t>
            </a:fld>
            <a:endParaRPr lang="en-US" dirty="0"/>
          </a:p>
        </p:txBody>
      </p:sp>
    </p:spTree>
    <p:extLst>
      <p:ext uri="{BB962C8B-B14F-4D97-AF65-F5344CB8AC3E}">
        <p14:creationId xmlns:p14="http://schemas.microsoft.com/office/powerpoint/2010/main" val="12349933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EE333 - Fall 2021 - Lecture 6</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5B2EBE-6A3A-46EC-8286-7551010F4679}" type="slidenum">
              <a:rPr lang="en-US" smtClean="0"/>
              <a:t>‹#›</a:t>
            </a:fld>
            <a:endParaRPr lang="en-US" dirty="0"/>
          </a:p>
        </p:txBody>
      </p:sp>
    </p:spTree>
    <p:extLst>
      <p:ext uri="{BB962C8B-B14F-4D97-AF65-F5344CB8AC3E}">
        <p14:creationId xmlns:p14="http://schemas.microsoft.com/office/powerpoint/2010/main" val="1347164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www.oit.edu/Images/Logo/logo-main.gif" TargetMode="External"/><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p:txBody>
          <a:bodyPr>
            <a:normAutofit fontScale="90000"/>
          </a:bodyPr>
          <a:lstStyle/>
          <a:p>
            <a:br>
              <a:rPr lang="en-US" dirty="0"/>
            </a:br>
            <a:br>
              <a:rPr lang="en-US" dirty="0"/>
            </a:br>
            <a:r>
              <a:rPr lang="en-US" dirty="0"/>
              <a:t>Introduction to Microcontrollers</a:t>
            </a:r>
            <a:br>
              <a:rPr lang="en-US" dirty="0"/>
            </a:br>
            <a:r>
              <a:rPr lang="en-US" dirty="0"/>
              <a:t>Fall Term, 2021</a:t>
            </a:r>
            <a:br>
              <a:rPr lang="en-US" dirty="0"/>
            </a:br>
            <a:endParaRPr lang="en-US" dirty="0"/>
          </a:p>
        </p:txBody>
      </p:sp>
      <p:sp>
        <p:nvSpPr>
          <p:cNvPr id="39939" name="Rectangle 5"/>
          <p:cNvSpPr>
            <a:spLocks noGrp="1" noChangeArrowheads="1"/>
          </p:cNvSpPr>
          <p:nvPr>
            <p:ph type="subTitle" idx="1"/>
          </p:nvPr>
        </p:nvSpPr>
        <p:spPr/>
        <p:txBody>
          <a:bodyPr/>
          <a:lstStyle/>
          <a:p>
            <a:r>
              <a:rPr lang="en-US" dirty="0"/>
              <a:t>Professor Allan Douglas</a:t>
            </a:r>
          </a:p>
          <a:p>
            <a:endParaRPr lang="en-US" dirty="0"/>
          </a:p>
        </p:txBody>
      </p:sp>
      <p:pic>
        <p:nvPicPr>
          <p:cNvPr id="1026" name="Picture 2" descr="Oregon Tech logo"/>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057400" y="762000"/>
            <a:ext cx="4969561" cy="102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2069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Atmega328P Block Diagram</a:t>
            </a:r>
          </a:p>
        </p:txBody>
      </p:sp>
      <p:sp>
        <p:nvSpPr>
          <p:cNvPr id="5" name="Footer Placeholder 4"/>
          <p:cNvSpPr>
            <a:spLocks noGrp="1"/>
          </p:cNvSpPr>
          <p:nvPr>
            <p:ph type="ftr" sz="quarter" idx="11"/>
          </p:nvPr>
        </p:nvSpPr>
        <p:spPr/>
        <p:txBody>
          <a:bodyPr/>
          <a:lstStyle/>
          <a:p>
            <a:r>
              <a:rPr lang="en-US"/>
              <a:t>EE333 - Fall 2021 - Lecture 6</a:t>
            </a:r>
            <a:endParaRPr lang="en-US" dirty="0"/>
          </a:p>
        </p:txBody>
      </p:sp>
      <p:sp>
        <p:nvSpPr>
          <p:cNvPr id="6" name="Slide Number Placeholder 5"/>
          <p:cNvSpPr>
            <a:spLocks noGrp="1"/>
          </p:cNvSpPr>
          <p:nvPr>
            <p:ph type="sldNum" sz="quarter" idx="12"/>
          </p:nvPr>
        </p:nvSpPr>
        <p:spPr/>
        <p:txBody>
          <a:bodyPr/>
          <a:lstStyle/>
          <a:p>
            <a:fld id="{7F5B2EBE-6A3A-46EC-8286-7551010F4679}" type="slidenum">
              <a:rPr lang="en-US" smtClean="0"/>
              <a:t>10</a:t>
            </a:fld>
            <a:endParaRPr lang="en-US" dirty="0"/>
          </a:p>
        </p:txBody>
      </p:sp>
      <p:sp>
        <p:nvSpPr>
          <p:cNvPr id="17" name="Rectangle 16"/>
          <p:cNvSpPr/>
          <p:nvPr/>
        </p:nvSpPr>
        <p:spPr>
          <a:xfrm>
            <a:off x="2743200" y="6163067"/>
            <a:ext cx="4572000" cy="261610"/>
          </a:xfrm>
          <a:prstGeom prst="rect">
            <a:avLst/>
          </a:prstGeom>
        </p:spPr>
        <p:txBody>
          <a:bodyPr>
            <a:spAutoFit/>
          </a:bodyPr>
          <a:lstStyle/>
          <a:p>
            <a:r>
              <a:rPr lang="en-US" sz="1100"/>
              <a:t>ATmega328P Data Sheet, downloaded from http://www.atmel.com</a:t>
            </a:r>
          </a:p>
        </p:txBody>
      </p:sp>
      <p:sp>
        <p:nvSpPr>
          <p:cNvPr id="18" name="TextBox 17"/>
          <p:cNvSpPr txBox="1"/>
          <p:nvPr/>
        </p:nvSpPr>
        <p:spPr>
          <a:xfrm>
            <a:off x="3786474" y="1383206"/>
            <a:ext cx="847155" cy="307777"/>
          </a:xfrm>
          <a:prstGeom prst="rect">
            <a:avLst/>
          </a:prstGeom>
          <a:noFill/>
        </p:spPr>
        <p:txBody>
          <a:bodyPr wrap="none" rtlCol="0">
            <a:spAutoFit/>
          </a:bodyPr>
          <a:lstStyle/>
          <a:p>
            <a:r>
              <a:rPr lang="en-US" sz="1400" dirty="0">
                <a:solidFill>
                  <a:srgbClr val="FF0000"/>
                </a:solidFill>
              </a:rPr>
              <a:t>32kBytes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9886" y="965379"/>
            <a:ext cx="3823587" cy="5197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3329274" y="3595348"/>
            <a:ext cx="586073" cy="1886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091274" y="3593990"/>
            <a:ext cx="609601" cy="1886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329274" y="3977198"/>
            <a:ext cx="586073" cy="1886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019800" y="1828800"/>
            <a:ext cx="2971800" cy="923330"/>
          </a:xfrm>
          <a:prstGeom prst="rect">
            <a:avLst/>
          </a:prstGeom>
          <a:noFill/>
        </p:spPr>
        <p:txBody>
          <a:bodyPr wrap="square" rtlCol="0">
            <a:spAutoFit/>
          </a:bodyPr>
          <a:lstStyle/>
          <a:p>
            <a:r>
              <a:rPr lang="en-US" dirty="0">
                <a:solidFill>
                  <a:srgbClr val="FF0000"/>
                </a:solidFill>
              </a:rPr>
              <a:t>Each of the Timer/Counter modules can be used to generate PWM signals.</a:t>
            </a:r>
          </a:p>
        </p:txBody>
      </p:sp>
    </p:spTree>
    <p:extLst>
      <p:ext uri="{BB962C8B-B14F-4D97-AF65-F5344CB8AC3E}">
        <p14:creationId xmlns:p14="http://schemas.microsoft.com/office/powerpoint/2010/main" val="1776952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8-bit Timer/Counter 0/2</a:t>
            </a:r>
          </a:p>
        </p:txBody>
      </p:sp>
      <p:sp>
        <p:nvSpPr>
          <p:cNvPr id="4" name="Footer Placeholder 3"/>
          <p:cNvSpPr>
            <a:spLocks noGrp="1"/>
          </p:cNvSpPr>
          <p:nvPr>
            <p:ph type="ftr" sz="quarter" idx="11"/>
          </p:nvPr>
        </p:nvSpPr>
        <p:spPr/>
        <p:txBody>
          <a:bodyPr/>
          <a:lstStyle/>
          <a:p>
            <a:r>
              <a:rPr lang="en-US"/>
              <a:t>EE333 - Fall 2021 - Lecture 6</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11</a:t>
            </a:fld>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990600"/>
            <a:ext cx="6243638" cy="5266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600200" y="2211288"/>
            <a:ext cx="1134991" cy="307777"/>
          </a:xfrm>
          <a:prstGeom prst="rect">
            <a:avLst/>
          </a:prstGeom>
          <a:noFill/>
        </p:spPr>
        <p:txBody>
          <a:bodyPr wrap="none" rtlCol="0">
            <a:spAutoFit/>
          </a:bodyPr>
          <a:lstStyle/>
          <a:p>
            <a:r>
              <a:rPr lang="en-US" sz="1400" dirty="0">
                <a:solidFill>
                  <a:srgbClr val="0070C0"/>
                </a:solidFill>
              </a:rPr>
              <a:t>8-bit counter</a:t>
            </a:r>
          </a:p>
        </p:txBody>
      </p:sp>
      <p:sp>
        <p:nvSpPr>
          <p:cNvPr id="8" name="TextBox 7"/>
          <p:cNvSpPr txBox="1"/>
          <p:nvPr/>
        </p:nvSpPr>
        <p:spPr>
          <a:xfrm>
            <a:off x="2371725" y="3962400"/>
            <a:ext cx="1124154" cy="307777"/>
          </a:xfrm>
          <a:prstGeom prst="rect">
            <a:avLst/>
          </a:prstGeom>
          <a:noFill/>
        </p:spPr>
        <p:txBody>
          <a:bodyPr wrap="none" rtlCol="0">
            <a:spAutoFit/>
          </a:bodyPr>
          <a:lstStyle/>
          <a:p>
            <a:r>
              <a:rPr lang="en-US" sz="1400" dirty="0">
                <a:solidFill>
                  <a:srgbClr val="0070C0"/>
                </a:solidFill>
              </a:rPr>
              <a:t>8-bit register</a:t>
            </a:r>
          </a:p>
        </p:txBody>
      </p:sp>
      <p:sp>
        <p:nvSpPr>
          <p:cNvPr id="9" name="TextBox 8"/>
          <p:cNvSpPr txBox="1"/>
          <p:nvPr/>
        </p:nvSpPr>
        <p:spPr>
          <a:xfrm>
            <a:off x="2362200" y="5029200"/>
            <a:ext cx="1124154" cy="307777"/>
          </a:xfrm>
          <a:prstGeom prst="rect">
            <a:avLst/>
          </a:prstGeom>
          <a:noFill/>
        </p:spPr>
        <p:txBody>
          <a:bodyPr wrap="none" rtlCol="0">
            <a:spAutoFit/>
          </a:bodyPr>
          <a:lstStyle/>
          <a:p>
            <a:r>
              <a:rPr lang="en-US" sz="1400" dirty="0">
                <a:solidFill>
                  <a:srgbClr val="0070C0"/>
                </a:solidFill>
              </a:rPr>
              <a:t>8-bit register</a:t>
            </a:r>
          </a:p>
        </p:txBody>
      </p:sp>
      <p:sp>
        <p:nvSpPr>
          <p:cNvPr id="10" name="TextBox 9"/>
          <p:cNvSpPr txBox="1"/>
          <p:nvPr/>
        </p:nvSpPr>
        <p:spPr>
          <a:xfrm>
            <a:off x="4493419" y="5029199"/>
            <a:ext cx="3846566" cy="307777"/>
          </a:xfrm>
          <a:prstGeom prst="rect">
            <a:avLst/>
          </a:prstGeom>
          <a:noFill/>
        </p:spPr>
        <p:txBody>
          <a:bodyPr wrap="none" rtlCol="0">
            <a:spAutoFit/>
          </a:bodyPr>
          <a:lstStyle/>
          <a:p>
            <a:r>
              <a:rPr lang="en-US" sz="1400" dirty="0">
                <a:solidFill>
                  <a:srgbClr val="0070C0"/>
                </a:solidFill>
              </a:rPr>
              <a:t>5 Registers to control and interface with the timer.</a:t>
            </a:r>
          </a:p>
        </p:txBody>
      </p:sp>
      <p:sp>
        <p:nvSpPr>
          <p:cNvPr id="11" name="TextBox 10"/>
          <p:cNvSpPr txBox="1"/>
          <p:nvPr/>
        </p:nvSpPr>
        <p:spPr>
          <a:xfrm>
            <a:off x="1817754" y="5638799"/>
            <a:ext cx="1124154" cy="307777"/>
          </a:xfrm>
          <a:prstGeom prst="rect">
            <a:avLst/>
          </a:prstGeom>
          <a:noFill/>
        </p:spPr>
        <p:txBody>
          <a:bodyPr wrap="none" rtlCol="0">
            <a:spAutoFit/>
          </a:bodyPr>
          <a:lstStyle/>
          <a:p>
            <a:r>
              <a:rPr lang="en-US" sz="1400" dirty="0">
                <a:solidFill>
                  <a:srgbClr val="0070C0"/>
                </a:solidFill>
              </a:rPr>
              <a:t>8-bit register</a:t>
            </a:r>
          </a:p>
        </p:txBody>
      </p:sp>
      <p:sp>
        <p:nvSpPr>
          <p:cNvPr id="12" name="TextBox 11"/>
          <p:cNvSpPr txBox="1"/>
          <p:nvPr/>
        </p:nvSpPr>
        <p:spPr>
          <a:xfrm>
            <a:off x="4504768" y="5638798"/>
            <a:ext cx="1124154" cy="307777"/>
          </a:xfrm>
          <a:prstGeom prst="rect">
            <a:avLst/>
          </a:prstGeom>
          <a:noFill/>
        </p:spPr>
        <p:txBody>
          <a:bodyPr wrap="none" rtlCol="0">
            <a:spAutoFit/>
          </a:bodyPr>
          <a:lstStyle/>
          <a:p>
            <a:r>
              <a:rPr lang="en-US" sz="1400" dirty="0">
                <a:solidFill>
                  <a:srgbClr val="0070C0"/>
                </a:solidFill>
              </a:rPr>
              <a:t>8-bit register</a:t>
            </a:r>
          </a:p>
        </p:txBody>
      </p:sp>
      <p:sp>
        <p:nvSpPr>
          <p:cNvPr id="13" name="TextBox 12"/>
          <p:cNvSpPr txBox="1"/>
          <p:nvPr/>
        </p:nvSpPr>
        <p:spPr>
          <a:xfrm>
            <a:off x="6858000" y="2438400"/>
            <a:ext cx="852477" cy="307777"/>
          </a:xfrm>
          <a:prstGeom prst="rect">
            <a:avLst/>
          </a:prstGeom>
          <a:noFill/>
        </p:spPr>
        <p:txBody>
          <a:bodyPr wrap="none" rtlCol="0">
            <a:spAutoFit/>
          </a:bodyPr>
          <a:lstStyle/>
          <a:p>
            <a:r>
              <a:rPr lang="en-US" sz="1400" dirty="0">
                <a:solidFill>
                  <a:srgbClr val="0070C0"/>
                </a:solidFill>
              </a:rPr>
              <a:t>Prescaler</a:t>
            </a:r>
          </a:p>
        </p:txBody>
      </p:sp>
      <p:sp>
        <p:nvSpPr>
          <p:cNvPr id="14" name="TextBox 13"/>
          <p:cNvSpPr txBox="1"/>
          <p:nvPr/>
        </p:nvSpPr>
        <p:spPr>
          <a:xfrm>
            <a:off x="7615238" y="3325796"/>
            <a:ext cx="1156086" cy="307777"/>
          </a:xfrm>
          <a:prstGeom prst="rect">
            <a:avLst/>
          </a:prstGeom>
          <a:noFill/>
        </p:spPr>
        <p:txBody>
          <a:bodyPr wrap="none" rtlCol="0">
            <a:spAutoFit/>
          </a:bodyPr>
          <a:lstStyle/>
          <a:p>
            <a:r>
              <a:rPr lang="en-US" sz="1400" dirty="0">
                <a:solidFill>
                  <a:srgbClr val="FF0000"/>
                </a:solidFill>
              </a:rPr>
              <a:t>PWM Output</a:t>
            </a:r>
          </a:p>
        </p:txBody>
      </p:sp>
      <p:sp>
        <p:nvSpPr>
          <p:cNvPr id="15" name="TextBox 14"/>
          <p:cNvSpPr txBox="1"/>
          <p:nvPr/>
        </p:nvSpPr>
        <p:spPr>
          <a:xfrm>
            <a:off x="7577138" y="4343400"/>
            <a:ext cx="1156086" cy="307777"/>
          </a:xfrm>
          <a:prstGeom prst="rect">
            <a:avLst/>
          </a:prstGeom>
          <a:noFill/>
        </p:spPr>
        <p:txBody>
          <a:bodyPr wrap="none" rtlCol="0">
            <a:spAutoFit/>
          </a:bodyPr>
          <a:lstStyle/>
          <a:p>
            <a:r>
              <a:rPr lang="en-US" sz="1400" dirty="0">
                <a:solidFill>
                  <a:srgbClr val="FF0000"/>
                </a:solidFill>
              </a:rPr>
              <a:t>PWM Output</a:t>
            </a:r>
          </a:p>
        </p:txBody>
      </p:sp>
      <p:sp>
        <p:nvSpPr>
          <p:cNvPr id="16" name="TextBox 15"/>
          <p:cNvSpPr txBox="1"/>
          <p:nvPr/>
        </p:nvSpPr>
        <p:spPr>
          <a:xfrm>
            <a:off x="6126961" y="2898659"/>
            <a:ext cx="2621872" cy="307777"/>
          </a:xfrm>
          <a:prstGeom prst="rect">
            <a:avLst/>
          </a:prstGeom>
          <a:noFill/>
        </p:spPr>
        <p:txBody>
          <a:bodyPr wrap="none" rtlCol="0">
            <a:spAutoFit/>
          </a:bodyPr>
          <a:lstStyle/>
          <a:p>
            <a:r>
              <a:rPr lang="en-US" sz="1400" dirty="0">
                <a:solidFill>
                  <a:srgbClr val="FF0000"/>
                </a:solidFill>
              </a:rPr>
              <a:t>Output Compare Match Interrupt</a:t>
            </a:r>
          </a:p>
        </p:txBody>
      </p:sp>
      <p:sp>
        <p:nvSpPr>
          <p:cNvPr id="17" name="TextBox 16"/>
          <p:cNvSpPr txBox="1"/>
          <p:nvPr/>
        </p:nvSpPr>
        <p:spPr>
          <a:xfrm>
            <a:off x="6126961" y="3986196"/>
            <a:ext cx="2621872" cy="307777"/>
          </a:xfrm>
          <a:prstGeom prst="rect">
            <a:avLst/>
          </a:prstGeom>
          <a:noFill/>
        </p:spPr>
        <p:txBody>
          <a:bodyPr wrap="none" rtlCol="0">
            <a:spAutoFit/>
          </a:bodyPr>
          <a:lstStyle/>
          <a:p>
            <a:r>
              <a:rPr lang="en-US" sz="1400" dirty="0">
                <a:solidFill>
                  <a:srgbClr val="FF0000"/>
                </a:solidFill>
              </a:rPr>
              <a:t>Output Compare Match Interrupt</a:t>
            </a:r>
          </a:p>
        </p:txBody>
      </p:sp>
      <p:sp>
        <p:nvSpPr>
          <p:cNvPr id="18" name="TextBox 17"/>
          <p:cNvSpPr txBox="1"/>
          <p:nvPr/>
        </p:nvSpPr>
        <p:spPr>
          <a:xfrm>
            <a:off x="6192304" y="1265137"/>
            <a:ext cx="2019720" cy="307777"/>
          </a:xfrm>
          <a:prstGeom prst="rect">
            <a:avLst/>
          </a:prstGeom>
          <a:noFill/>
        </p:spPr>
        <p:txBody>
          <a:bodyPr wrap="none" rtlCol="0">
            <a:spAutoFit/>
          </a:bodyPr>
          <a:lstStyle/>
          <a:p>
            <a:r>
              <a:rPr lang="en-US" sz="1400" dirty="0">
                <a:solidFill>
                  <a:srgbClr val="FF0000"/>
                </a:solidFill>
              </a:rPr>
              <a:t>Timer Overflow Interrupt</a:t>
            </a:r>
          </a:p>
        </p:txBody>
      </p:sp>
    </p:spTree>
    <p:extLst>
      <p:ext uri="{BB962C8B-B14F-4D97-AF65-F5344CB8AC3E}">
        <p14:creationId xmlns:p14="http://schemas.microsoft.com/office/powerpoint/2010/main" val="2789502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16-bit Counter/Timer 1</a:t>
            </a:r>
          </a:p>
        </p:txBody>
      </p:sp>
      <p:sp>
        <p:nvSpPr>
          <p:cNvPr id="4" name="Footer Placeholder 3"/>
          <p:cNvSpPr>
            <a:spLocks noGrp="1"/>
          </p:cNvSpPr>
          <p:nvPr>
            <p:ph type="ftr" sz="quarter" idx="11"/>
          </p:nvPr>
        </p:nvSpPr>
        <p:spPr/>
        <p:txBody>
          <a:bodyPr/>
          <a:lstStyle/>
          <a:p>
            <a:r>
              <a:rPr lang="en-US"/>
              <a:t>EE333 - Fall 2021 - Lecture 6</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12</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857731"/>
            <a:ext cx="5562600" cy="5391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649910" y="1910907"/>
            <a:ext cx="1092735" cy="276999"/>
          </a:xfrm>
          <a:prstGeom prst="rect">
            <a:avLst/>
          </a:prstGeom>
          <a:noFill/>
        </p:spPr>
        <p:txBody>
          <a:bodyPr wrap="none" rtlCol="0">
            <a:spAutoFit/>
          </a:bodyPr>
          <a:lstStyle/>
          <a:p>
            <a:r>
              <a:rPr lang="en-US" sz="1200" b="1" dirty="0">
                <a:solidFill>
                  <a:srgbClr val="FF0000"/>
                </a:solidFill>
              </a:rPr>
              <a:t>16-bit counter</a:t>
            </a:r>
          </a:p>
        </p:txBody>
      </p:sp>
      <p:sp>
        <p:nvSpPr>
          <p:cNvPr id="8" name="TextBox 7"/>
          <p:cNvSpPr txBox="1"/>
          <p:nvPr/>
        </p:nvSpPr>
        <p:spPr>
          <a:xfrm>
            <a:off x="2131677" y="3159010"/>
            <a:ext cx="615874" cy="276999"/>
          </a:xfrm>
          <a:prstGeom prst="rect">
            <a:avLst/>
          </a:prstGeom>
          <a:noFill/>
        </p:spPr>
        <p:txBody>
          <a:bodyPr wrap="none" rtlCol="0">
            <a:spAutoFit/>
          </a:bodyPr>
          <a:lstStyle/>
          <a:p>
            <a:r>
              <a:rPr lang="en-US" sz="1200">
                <a:solidFill>
                  <a:srgbClr val="FF0000"/>
                </a:solidFill>
              </a:rPr>
              <a:t>16-bits</a:t>
            </a:r>
            <a:endParaRPr lang="en-US" sz="1200" dirty="0">
              <a:solidFill>
                <a:srgbClr val="FF0000"/>
              </a:solidFill>
            </a:endParaRPr>
          </a:p>
        </p:txBody>
      </p:sp>
      <p:sp>
        <p:nvSpPr>
          <p:cNvPr id="11" name="TextBox 10"/>
          <p:cNvSpPr txBox="1"/>
          <p:nvPr/>
        </p:nvSpPr>
        <p:spPr>
          <a:xfrm>
            <a:off x="2108817" y="4149610"/>
            <a:ext cx="615874" cy="276999"/>
          </a:xfrm>
          <a:prstGeom prst="rect">
            <a:avLst/>
          </a:prstGeom>
          <a:noFill/>
        </p:spPr>
        <p:txBody>
          <a:bodyPr wrap="none" rtlCol="0">
            <a:spAutoFit/>
          </a:bodyPr>
          <a:lstStyle/>
          <a:p>
            <a:r>
              <a:rPr lang="en-US" sz="1200">
                <a:solidFill>
                  <a:srgbClr val="FF0000"/>
                </a:solidFill>
              </a:rPr>
              <a:t>16-bits</a:t>
            </a:r>
            <a:endParaRPr lang="en-US" sz="1200" dirty="0">
              <a:solidFill>
                <a:srgbClr val="FF0000"/>
              </a:solidFill>
            </a:endParaRPr>
          </a:p>
        </p:txBody>
      </p:sp>
      <p:sp>
        <p:nvSpPr>
          <p:cNvPr id="10" name="TextBox 9"/>
          <p:cNvSpPr txBox="1"/>
          <p:nvPr/>
        </p:nvSpPr>
        <p:spPr>
          <a:xfrm>
            <a:off x="7272934" y="2973173"/>
            <a:ext cx="1156086" cy="307777"/>
          </a:xfrm>
          <a:prstGeom prst="rect">
            <a:avLst/>
          </a:prstGeom>
          <a:noFill/>
        </p:spPr>
        <p:txBody>
          <a:bodyPr wrap="none" rtlCol="0">
            <a:spAutoFit/>
          </a:bodyPr>
          <a:lstStyle/>
          <a:p>
            <a:r>
              <a:rPr lang="en-US" sz="1400" dirty="0">
                <a:solidFill>
                  <a:srgbClr val="FF0000"/>
                </a:solidFill>
              </a:rPr>
              <a:t>PWM Output</a:t>
            </a:r>
          </a:p>
        </p:txBody>
      </p:sp>
      <p:sp>
        <p:nvSpPr>
          <p:cNvPr id="12" name="TextBox 11"/>
          <p:cNvSpPr txBox="1"/>
          <p:nvPr/>
        </p:nvSpPr>
        <p:spPr>
          <a:xfrm>
            <a:off x="7272934" y="3999184"/>
            <a:ext cx="1156086" cy="307777"/>
          </a:xfrm>
          <a:prstGeom prst="rect">
            <a:avLst/>
          </a:prstGeom>
          <a:noFill/>
        </p:spPr>
        <p:txBody>
          <a:bodyPr wrap="none" rtlCol="0">
            <a:spAutoFit/>
          </a:bodyPr>
          <a:lstStyle/>
          <a:p>
            <a:r>
              <a:rPr lang="en-US" sz="1400" dirty="0">
                <a:solidFill>
                  <a:srgbClr val="FF0000"/>
                </a:solidFill>
              </a:rPr>
              <a:t>PWM Output</a:t>
            </a:r>
          </a:p>
        </p:txBody>
      </p:sp>
      <p:sp>
        <p:nvSpPr>
          <p:cNvPr id="14" name="TextBox 13"/>
          <p:cNvSpPr txBox="1"/>
          <p:nvPr/>
        </p:nvSpPr>
        <p:spPr>
          <a:xfrm>
            <a:off x="6400800" y="2546036"/>
            <a:ext cx="2621872" cy="307777"/>
          </a:xfrm>
          <a:prstGeom prst="rect">
            <a:avLst/>
          </a:prstGeom>
          <a:noFill/>
        </p:spPr>
        <p:txBody>
          <a:bodyPr wrap="none" rtlCol="0">
            <a:spAutoFit/>
          </a:bodyPr>
          <a:lstStyle/>
          <a:p>
            <a:r>
              <a:rPr lang="en-US" sz="1400" dirty="0">
                <a:solidFill>
                  <a:srgbClr val="FF0000"/>
                </a:solidFill>
              </a:rPr>
              <a:t>Output Compare Match Interrupt</a:t>
            </a:r>
          </a:p>
        </p:txBody>
      </p:sp>
      <p:sp>
        <p:nvSpPr>
          <p:cNvPr id="15" name="TextBox 14"/>
          <p:cNvSpPr txBox="1"/>
          <p:nvPr/>
        </p:nvSpPr>
        <p:spPr>
          <a:xfrm>
            <a:off x="6400800" y="3633573"/>
            <a:ext cx="2621872" cy="307777"/>
          </a:xfrm>
          <a:prstGeom prst="rect">
            <a:avLst/>
          </a:prstGeom>
          <a:noFill/>
        </p:spPr>
        <p:txBody>
          <a:bodyPr wrap="none" rtlCol="0">
            <a:spAutoFit/>
          </a:bodyPr>
          <a:lstStyle/>
          <a:p>
            <a:r>
              <a:rPr lang="en-US" sz="1400" dirty="0">
                <a:solidFill>
                  <a:srgbClr val="FF0000"/>
                </a:solidFill>
              </a:rPr>
              <a:t>Output Compare Match Interrupt</a:t>
            </a:r>
          </a:p>
        </p:txBody>
      </p:sp>
      <p:sp>
        <p:nvSpPr>
          <p:cNvPr id="16" name="TextBox 15"/>
          <p:cNvSpPr txBox="1"/>
          <p:nvPr/>
        </p:nvSpPr>
        <p:spPr>
          <a:xfrm>
            <a:off x="6096000" y="1109560"/>
            <a:ext cx="2019720" cy="307777"/>
          </a:xfrm>
          <a:prstGeom prst="rect">
            <a:avLst/>
          </a:prstGeom>
          <a:noFill/>
        </p:spPr>
        <p:txBody>
          <a:bodyPr wrap="none" rtlCol="0">
            <a:spAutoFit/>
          </a:bodyPr>
          <a:lstStyle/>
          <a:p>
            <a:r>
              <a:rPr lang="en-US" sz="1400" dirty="0">
                <a:solidFill>
                  <a:srgbClr val="FF0000"/>
                </a:solidFill>
              </a:rPr>
              <a:t>Timer Overflow Interrupt</a:t>
            </a:r>
          </a:p>
        </p:txBody>
      </p:sp>
    </p:spTree>
    <p:extLst>
      <p:ext uri="{BB962C8B-B14F-4D97-AF65-F5344CB8AC3E}">
        <p14:creationId xmlns:p14="http://schemas.microsoft.com/office/powerpoint/2010/main" val="2672948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Microcontroller Timers</a:t>
            </a:r>
          </a:p>
        </p:txBody>
      </p:sp>
      <p:sp>
        <p:nvSpPr>
          <p:cNvPr id="7" name="Content Placeholder 6"/>
          <p:cNvSpPr>
            <a:spLocks noGrp="1"/>
          </p:cNvSpPr>
          <p:nvPr>
            <p:ph idx="1"/>
          </p:nvPr>
        </p:nvSpPr>
        <p:spPr/>
        <p:txBody>
          <a:bodyPr>
            <a:normAutofit fontScale="85000" lnSpcReduction="20000"/>
          </a:bodyPr>
          <a:lstStyle/>
          <a:p>
            <a:r>
              <a:rPr lang="en-US" dirty="0"/>
              <a:t>Many applications need to count events or generate time delays.</a:t>
            </a:r>
          </a:p>
          <a:p>
            <a:endParaRPr lang="en-US" dirty="0"/>
          </a:p>
          <a:p>
            <a:r>
              <a:rPr lang="en-US" dirty="0"/>
              <a:t>The </a:t>
            </a:r>
            <a:r>
              <a:rPr lang="en-US" dirty="0" err="1"/>
              <a:t>ATmega</a:t>
            </a:r>
            <a:r>
              <a:rPr lang="en-US" dirty="0"/>
              <a:t> 328P has the following hardware resources:</a:t>
            </a:r>
          </a:p>
          <a:p>
            <a:pPr lvl="1"/>
            <a:r>
              <a:rPr lang="en-US" dirty="0"/>
              <a:t>Timer/Counter0: 8-bits (max. count is 255)</a:t>
            </a:r>
          </a:p>
          <a:p>
            <a:pPr lvl="2"/>
            <a:r>
              <a:rPr lang="en-US" dirty="0"/>
              <a:t>This Timer is used for the Arduino delay(), </a:t>
            </a:r>
            <a:r>
              <a:rPr lang="en-US" dirty="0" err="1"/>
              <a:t>millis</a:t>
            </a:r>
            <a:r>
              <a:rPr lang="en-US" dirty="0"/>
              <a:t>(), and micros() functions.</a:t>
            </a:r>
          </a:p>
          <a:p>
            <a:pPr lvl="1"/>
            <a:r>
              <a:rPr lang="en-US" dirty="0"/>
              <a:t>Timer/Counter1: 16-bits (max. count is 65535)</a:t>
            </a:r>
          </a:p>
          <a:p>
            <a:pPr lvl="1"/>
            <a:r>
              <a:rPr lang="en-US" dirty="0"/>
              <a:t>Timer/Counter2: 8-bits (max. count is 255)</a:t>
            </a:r>
          </a:p>
          <a:p>
            <a:pPr lvl="2"/>
            <a:r>
              <a:rPr lang="en-US" dirty="0"/>
              <a:t>This timer is almost identical to Timer0 except that Timer2 can be used as a real time counter with an additional external 32.768kHz crystal.</a:t>
            </a:r>
          </a:p>
          <a:p>
            <a:pPr lvl="2"/>
            <a:r>
              <a:rPr lang="en-US" dirty="0"/>
              <a:t>There are also a few differences in their control registers.</a:t>
            </a:r>
          </a:p>
          <a:p>
            <a:pPr lvl="1"/>
            <a:endParaRPr lang="en-US" dirty="0"/>
          </a:p>
          <a:p>
            <a:r>
              <a:rPr lang="en-US" dirty="0"/>
              <a:t>Timers can be configured in different modes:</a:t>
            </a:r>
          </a:p>
          <a:p>
            <a:pPr lvl="1"/>
            <a:r>
              <a:rPr lang="en-US" b="1" dirty="0"/>
              <a:t>Normal mode.</a:t>
            </a:r>
          </a:p>
          <a:p>
            <a:pPr lvl="1"/>
            <a:r>
              <a:rPr lang="en-US" b="1" dirty="0">
                <a:solidFill>
                  <a:srgbClr val="FF0000"/>
                </a:solidFill>
              </a:rPr>
              <a:t>PWM mode</a:t>
            </a:r>
            <a:r>
              <a:rPr lang="en-US" dirty="0">
                <a:solidFill>
                  <a:srgbClr val="FF0000"/>
                </a:solidFill>
              </a:rPr>
              <a:t>. </a:t>
            </a:r>
            <a:r>
              <a:rPr lang="en-US" dirty="0"/>
              <a:t>(Pulse width modulation mode.): the </a:t>
            </a:r>
            <a:r>
              <a:rPr lang="en-US" dirty="0" err="1"/>
              <a:t>OCxy</a:t>
            </a:r>
            <a:r>
              <a:rPr lang="en-US" dirty="0"/>
              <a:t> outputs are used to generate PWM signals.</a:t>
            </a:r>
          </a:p>
          <a:p>
            <a:pPr lvl="1"/>
            <a:r>
              <a:rPr lang="en-US" b="1" dirty="0">
                <a:solidFill>
                  <a:srgbClr val="FF0000"/>
                </a:solidFill>
              </a:rPr>
              <a:t>CTC mode</a:t>
            </a:r>
            <a:r>
              <a:rPr lang="en-US" dirty="0">
                <a:solidFill>
                  <a:srgbClr val="FF0000"/>
                </a:solidFill>
              </a:rPr>
              <a:t>. </a:t>
            </a:r>
            <a:r>
              <a:rPr lang="en-US" dirty="0"/>
              <a:t>Clear timer on compare match. When the timer counter reaches the compare match register, the timer will be cleared.</a:t>
            </a:r>
          </a:p>
          <a:p>
            <a:pPr lvl="1"/>
            <a:r>
              <a:rPr lang="en-US" b="1" dirty="0">
                <a:solidFill>
                  <a:srgbClr val="FF0000"/>
                </a:solidFill>
              </a:rPr>
              <a:t>PWM, phase correct mode.</a:t>
            </a:r>
          </a:p>
          <a:p>
            <a:pPr lvl="1"/>
            <a:r>
              <a:rPr lang="en-US" b="1" dirty="0">
                <a:solidFill>
                  <a:srgbClr val="FF0000"/>
                </a:solidFill>
              </a:rPr>
              <a:t>Fast PWM mode.</a:t>
            </a:r>
            <a:br>
              <a:rPr lang="en-US" dirty="0">
                <a:solidFill>
                  <a:srgbClr val="FF0000"/>
                </a:solidFill>
              </a:rPr>
            </a:br>
            <a:endParaRPr lang="en-US" dirty="0">
              <a:solidFill>
                <a:srgbClr val="FF0000"/>
              </a:solidFill>
            </a:endParaRPr>
          </a:p>
        </p:txBody>
      </p:sp>
      <p:sp>
        <p:nvSpPr>
          <p:cNvPr id="5" name="Footer Placeholder 4"/>
          <p:cNvSpPr>
            <a:spLocks noGrp="1"/>
          </p:cNvSpPr>
          <p:nvPr>
            <p:ph type="ftr" sz="quarter" idx="11"/>
          </p:nvPr>
        </p:nvSpPr>
        <p:spPr/>
        <p:txBody>
          <a:bodyPr/>
          <a:lstStyle/>
          <a:p>
            <a:r>
              <a:rPr lang="en-US"/>
              <a:t>EE333 - Fall 2021 - Lecture 6</a:t>
            </a:r>
            <a:endParaRPr lang="en-US" dirty="0"/>
          </a:p>
        </p:txBody>
      </p:sp>
      <p:sp>
        <p:nvSpPr>
          <p:cNvPr id="6" name="Slide Number Placeholder 5"/>
          <p:cNvSpPr>
            <a:spLocks noGrp="1"/>
          </p:cNvSpPr>
          <p:nvPr>
            <p:ph type="sldNum" sz="quarter" idx="12"/>
          </p:nvPr>
        </p:nvSpPr>
        <p:spPr/>
        <p:txBody>
          <a:bodyPr/>
          <a:lstStyle/>
          <a:p>
            <a:fld id="{7F5B2EBE-6A3A-46EC-8286-7551010F4679}" type="slidenum">
              <a:rPr lang="en-US" smtClean="0"/>
              <a:t>13</a:t>
            </a:fld>
            <a:endParaRPr lang="en-US" dirty="0"/>
          </a:p>
        </p:txBody>
      </p:sp>
    </p:spTree>
    <p:extLst>
      <p:ext uri="{BB962C8B-B14F-4D97-AF65-F5344CB8AC3E}">
        <p14:creationId xmlns:p14="http://schemas.microsoft.com/office/powerpoint/2010/main" val="55065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Waveform Generation</a:t>
            </a:r>
          </a:p>
        </p:txBody>
      </p:sp>
      <p:sp>
        <p:nvSpPr>
          <p:cNvPr id="4" name="Footer Placeholder 3"/>
          <p:cNvSpPr>
            <a:spLocks noGrp="1"/>
          </p:cNvSpPr>
          <p:nvPr>
            <p:ph type="ftr" sz="quarter" idx="11"/>
          </p:nvPr>
        </p:nvSpPr>
        <p:spPr/>
        <p:txBody>
          <a:bodyPr/>
          <a:lstStyle/>
          <a:p>
            <a:r>
              <a:rPr lang="en-US"/>
              <a:t>EE333 - Fall 2021 - Lecture 6</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14</a:t>
            </a:fld>
            <a:endParaRPr lang="en-US" dirty="0"/>
          </a:p>
        </p:txBody>
      </p:sp>
      <p:pic>
        <p:nvPicPr>
          <p:cNvPr id="7" name="Picture 6"/>
          <p:cNvPicPr>
            <a:picLocks noChangeAspect="1"/>
          </p:cNvPicPr>
          <p:nvPr/>
        </p:nvPicPr>
        <p:blipFill>
          <a:blip r:embed="rId2"/>
          <a:stretch>
            <a:fillRect/>
          </a:stretch>
        </p:blipFill>
        <p:spPr>
          <a:xfrm>
            <a:off x="1371600" y="1066800"/>
            <a:ext cx="7152220" cy="3962400"/>
          </a:xfrm>
          <a:prstGeom prst="rect">
            <a:avLst/>
          </a:prstGeom>
        </p:spPr>
      </p:pic>
      <p:sp>
        <p:nvSpPr>
          <p:cNvPr id="3" name="TextBox 2"/>
          <p:cNvSpPr txBox="1"/>
          <p:nvPr/>
        </p:nvSpPr>
        <p:spPr>
          <a:xfrm>
            <a:off x="152400" y="2678668"/>
            <a:ext cx="1297856" cy="646331"/>
          </a:xfrm>
          <a:prstGeom prst="rect">
            <a:avLst/>
          </a:prstGeom>
          <a:noFill/>
        </p:spPr>
        <p:txBody>
          <a:bodyPr wrap="none" rtlCol="0">
            <a:spAutoFit/>
          </a:bodyPr>
          <a:lstStyle/>
          <a:p>
            <a:r>
              <a:rPr lang="en-US">
                <a:solidFill>
                  <a:srgbClr val="FF0000"/>
                </a:solidFill>
              </a:rPr>
              <a:t>Timer 0/2</a:t>
            </a:r>
          </a:p>
          <a:p>
            <a:r>
              <a:rPr lang="en-US">
                <a:solidFill>
                  <a:srgbClr val="FF0000"/>
                </a:solidFill>
              </a:rPr>
              <a:t>3 WGM Bits</a:t>
            </a:r>
          </a:p>
        </p:txBody>
      </p:sp>
    </p:spTree>
    <p:extLst>
      <p:ext uri="{BB962C8B-B14F-4D97-AF65-F5344CB8AC3E}">
        <p14:creationId xmlns:p14="http://schemas.microsoft.com/office/powerpoint/2010/main" val="3047242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Waveform Generation</a:t>
            </a:r>
          </a:p>
        </p:txBody>
      </p:sp>
      <p:sp>
        <p:nvSpPr>
          <p:cNvPr id="4" name="Footer Placeholder 3"/>
          <p:cNvSpPr>
            <a:spLocks noGrp="1"/>
          </p:cNvSpPr>
          <p:nvPr>
            <p:ph type="ftr" sz="quarter" idx="11"/>
          </p:nvPr>
        </p:nvSpPr>
        <p:spPr/>
        <p:txBody>
          <a:bodyPr/>
          <a:lstStyle/>
          <a:p>
            <a:r>
              <a:rPr lang="en-US"/>
              <a:t>EE333 - Fall 2021 - Lecture 6</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15</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219200"/>
            <a:ext cx="7367588" cy="3821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5342" y="5052593"/>
            <a:ext cx="7367588" cy="992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52400" y="3429000"/>
            <a:ext cx="1450256" cy="923330"/>
          </a:xfrm>
          <a:prstGeom prst="rect">
            <a:avLst/>
          </a:prstGeom>
          <a:noFill/>
        </p:spPr>
        <p:txBody>
          <a:bodyPr wrap="square" rtlCol="0">
            <a:spAutoFit/>
          </a:bodyPr>
          <a:lstStyle/>
          <a:p>
            <a:r>
              <a:rPr lang="en-US">
                <a:solidFill>
                  <a:srgbClr val="FF0000"/>
                </a:solidFill>
              </a:rPr>
              <a:t>Timer 1</a:t>
            </a:r>
          </a:p>
          <a:p>
            <a:endParaRPr lang="en-US">
              <a:solidFill>
                <a:srgbClr val="FF0000"/>
              </a:solidFill>
            </a:endParaRPr>
          </a:p>
          <a:p>
            <a:r>
              <a:rPr lang="en-US">
                <a:solidFill>
                  <a:srgbClr val="FF0000"/>
                </a:solidFill>
              </a:rPr>
              <a:t>4 WGM Bits</a:t>
            </a:r>
          </a:p>
        </p:txBody>
      </p:sp>
    </p:spTree>
    <p:extLst>
      <p:ext uri="{BB962C8B-B14F-4D97-AF65-F5344CB8AC3E}">
        <p14:creationId xmlns:p14="http://schemas.microsoft.com/office/powerpoint/2010/main" val="1826237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Mode</a:t>
            </a:r>
          </a:p>
        </p:txBody>
      </p:sp>
      <p:sp>
        <p:nvSpPr>
          <p:cNvPr id="4" name="Footer Placeholder 3"/>
          <p:cNvSpPr>
            <a:spLocks noGrp="1"/>
          </p:cNvSpPr>
          <p:nvPr>
            <p:ph type="ftr" sz="quarter" idx="11"/>
          </p:nvPr>
        </p:nvSpPr>
        <p:spPr/>
        <p:txBody>
          <a:bodyPr/>
          <a:lstStyle/>
          <a:p>
            <a:r>
              <a:rPr lang="en-US"/>
              <a:t>EE333 - Fall 2021 - Lecture 6</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16</a:t>
            </a:fld>
            <a:endParaRPr lang="en-US" dirty="0"/>
          </a:p>
        </p:txBody>
      </p:sp>
      <p:pic>
        <p:nvPicPr>
          <p:cNvPr id="6" name="Picture 5"/>
          <p:cNvPicPr>
            <a:picLocks noChangeAspect="1"/>
          </p:cNvPicPr>
          <p:nvPr/>
        </p:nvPicPr>
        <p:blipFill>
          <a:blip r:embed="rId2"/>
          <a:stretch>
            <a:fillRect/>
          </a:stretch>
        </p:blipFill>
        <p:spPr>
          <a:xfrm>
            <a:off x="171674" y="1295400"/>
            <a:ext cx="8800651" cy="3484000"/>
          </a:xfrm>
          <a:prstGeom prst="rect">
            <a:avLst/>
          </a:prstGeom>
        </p:spPr>
      </p:pic>
      <p:cxnSp>
        <p:nvCxnSpPr>
          <p:cNvPr id="7" name="Straight Connector 6">
            <a:extLst>
              <a:ext uri="{FF2B5EF4-FFF2-40B4-BE49-F238E27FC236}">
                <a16:creationId xmlns:a16="http://schemas.microsoft.com/office/drawing/2014/main" id="{A16ADD79-FAF1-4FB0-8C6D-ED9CCF14C75E}"/>
              </a:ext>
            </a:extLst>
          </p:cNvPr>
          <p:cNvCxnSpPr/>
          <p:nvPr/>
        </p:nvCxnSpPr>
        <p:spPr>
          <a:xfrm>
            <a:off x="838200" y="5638800"/>
            <a:ext cx="1295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1D4A1EA-D38A-46E5-9420-978F5258F04D}"/>
              </a:ext>
            </a:extLst>
          </p:cNvPr>
          <p:cNvCxnSpPr>
            <a:cxnSpLocks/>
          </p:cNvCxnSpPr>
          <p:nvPr/>
        </p:nvCxnSpPr>
        <p:spPr>
          <a:xfrm flipV="1">
            <a:off x="2133600" y="4779400"/>
            <a:ext cx="0" cy="859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637F2C7-54AE-4AD3-BD3F-52186FB94599}"/>
              </a:ext>
            </a:extLst>
          </p:cNvPr>
          <p:cNvCxnSpPr>
            <a:cxnSpLocks/>
          </p:cNvCxnSpPr>
          <p:nvPr/>
        </p:nvCxnSpPr>
        <p:spPr>
          <a:xfrm>
            <a:off x="2133600" y="477940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02B1DDC-93BB-4B82-9B40-B3F98F14DCFA}"/>
              </a:ext>
            </a:extLst>
          </p:cNvPr>
          <p:cNvCxnSpPr>
            <a:cxnSpLocks/>
          </p:cNvCxnSpPr>
          <p:nvPr/>
        </p:nvCxnSpPr>
        <p:spPr>
          <a:xfrm flipV="1">
            <a:off x="6172200" y="4779400"/>
            <a:ext cx="0" cy="859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620924C-5FB3-46DB-B93B-3666AAB4BF23}"/>
              </a:ext>
            </a:extLst>
          </p:cNvPr>
          <p:cNvCxnSpPr>
            <a:cxnSpLocks/>
          </p:cNvCxnSpPr>
          <p:nvPr/>
        </p:nvCxnSpPr>
        <p:spPr>
          <a:xfrm flipV="1">
            <a:off x="6172200" y="5638800"/>
            <a:ext cx="3429000" cy="130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858D6FE-CC8B-4169-BBDB-2EC98AA02A10}"/>
              </a:ext>
            </a:extLst>
          </p:cNvPr>
          <p:cNvCxnSpPr>
            <a:cxnSpLocks/>
          </p:cNvCxnSpPr>
          <p:nvPr/>
        </p:nvCxnSpPr>
        <p:spPr>
          <a:xfrm flipV="1">
            <a:off x="9601200" y="4779400"/>
            <a:ext cx="0" cy="859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50BE7E9-F904-41BA-9158-464A46C02EE6}"/>
              </a:ext>
            </a:extLst>
          </p:cNvPr>
          <p:cNvCxnSpPr>
            <a:cxnSpLocks/>
          </p:cNvCxnSpPr>
          <p:nvPr/>
        </p:nvCxnSpPr>
        <p:spPr>
          <a:xfrm flipV="1">
            <a:off x="2133600" y="5967096"/>
            <a:ext cx="7467600" cy="653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9021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Clear Timer on Compare Match (CTC) Mode</a:t>
            </a:r>
          </a:p>
        </p:txBody>
      </p:sp>
      <p:sp>
        <p:nvSpPr>
          <p:cNvPr id="4" name="Footer Placeholder 3"/>
          <p:cNvSpPr>
            <a:spLocks noGrp="1"/>
          </p:cNvSpPr>
          <p:nvPr>
            <p:ph type="ftr" sz="quarter" idx="11"/>
          </p:nvPr>
        </p:nvSpPr>
        <p:spPr/>
        <p:txBody>
          <a:bodyPr/>
          <a:lstStyle/>
          <a:p>
            <a:r>
              <a:rPr lang="en-US"/>
              <a:t>EE333 - Fall 2021 - Lecture 6</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17</a:t>
            </a:fld>
            <a:endParaRPr lang="en-US" dirty="0"/>
          </a:p>
        </p:txBody>
      </p:sp>
      <p:pic>
        <p:nvPicPr>
          <p:cNvPr id="7" name="Picture 6"/>
          <p:cNvPicPr>
            <a:picLocks noChangeAspect="1"/>
          </p:cNvPicPr>
          <p:nvPr/>
        </p:nvPicPr>
        <p:blipFill>
          <a:blip r:embed="rId2"/>
          <a:stretch>
            <a:fillRect/>
          </a:stretch>
        </p:blipFill>
        <p:spPr>
          <a:xfrm>
            <a:off x="278999" y="1371600"/>
            <a:ext cx="8586001" cy="3457200"/>
          </a:xfrm>
          <a:prstGeom prst="rect">
            <a:avLst/>
          </a:prstGeom>
        </p:spPr>
      </p:pic>
    </p:spTree>
    <p:extLst>
      <p:ext uri="{BB962C8B-B14F-4D97-AF65-F5344CB8AC3E}">
        <p14:creationId xmlns:p14="http://schemas.microsoft.com/office/powerpoint/2010/main" val="2335515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Timer Interrupts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solidFill>
                  <a:srgbClr val="FF0000"/>
                </a:solidFill>
              </a:rPr>
              <a:t>Timer Overflow</a:t>
            </a:r>
            <a:r>
              <a:rPr lang="en-US" b="1" dirty="0"/>
              <a:t>:</a:t>
            </a:r>
            <a:br>
              <a:rPr lang="en-US" dirty="0"/>
            </a:br>
            <a:r>
              <a:rPr lang="en-US" dirty="0"/>
              <a:t>Timer overflow means the timer has reached is limit value. When a timer overflow interrupt occurs, the timer overflow bit </a:t>
            </a:r>
            <a:r>
              <a:rPr lang="en-US" dirty="0" err="1"/>
              <a:t>TOVx</a:t>
            </a:r>
            <a:r>
              <a:rPr lang="en-US" dirty="0"/>
              <a:t> will be set in the interrupt flag register </a:t>
            </a:r>
            <a:r>
              <a:rPr lang="en-US" dirty="0" err="1"/>
              <a:t>TIFRx</a:t>
            </a:r>
            <a:r>
              <a:rPr lang="en-US" dirty="0"/>
              <a:t>. When the timer overflow interrupt enable bit </a:t>
            </a:r>
            <a:r>
              <a:rPr lang="en-US" dirty="0" err="1"/>
              <a:t>TOIEx</a:t>
            </a:r>
            <a:r>
              <a:rPr lang="en-US" dirty="0"/>
              <a:t> in the interrupt mask register </a:t>
            </a:r>
            <a:r>
              <a:rPr lang="en-US" dirty="0" err="1"/>
              <a:t>TIMSKx</a:t>
            </a:r>
            <a:r>
              <a:rPr lang="en-US" dirty="0"/>
              <a:t> is set, the timer overflow interrupt service routine ISR(</a:t>
            </a:r>
            <a:r>
              <a:rPr lang="en-US" dirty="0" err="1"/>
              <a:t>TIMERx_OVF_vect</a:t>
            </a:r>
            <a:r>
              <a:rPr lang="en-US" dirty="0"/>
              <a:t>) will be called.</a:t>
            </a:r>
          </a:p>
          <a:p>
            <a:endParaRPr lang="en-US" b="1" dirty="0"/>
          </a:p>
          <a:p>
            <a:r>
              <a:rPr lang="en-US" b="1" dirty="0">
                <a:solidFill>
                  <a:srgbClr val="FF0000"/>
                </a:solidFill>
              </a:rPr>
              <a:t>Output Compare Match</a:t>
            </a:r>
            <a:r>
              <a:rPr lang="en-US" b="1" dirty="0"/>
              <a:t>:</a:t>
            </a:r>
            <a:br>
              <a:rPr lang="en-US" dirty="0"/>
            </a:br>
            <a:r>
              <a:rPr lang="en-US" dirty="0"/>
              <a:t>When a output compare match interrupt occurs, the </a:t>
            </a:r>
            <a:r>
              <a:rPr lang="en-US" dirty="0" err="1"/>
              <a:t>OCFxy</a:t>
            </a:r>
            <a:r>
              <a:rPr lang="en-US" dirty="0"/>
              <a:t> flag will be set in the interrupt flag register </a:t>
            </a:r>
            <a:r>
              <a:rPr lang="en-US" dirty="0" err="1"/>
              <a:t>TIFRx</a:t>
            </a:r>
            <a:r>
              <a:rPr lang="en-US" dirty="0"/>
              <a:t> . When the output compare interrupt enable bit </a:t>
            </a:r>
            <a:r>
              <a:rPr lang="en-US" dirty="0" err="1"/>
              <a:t>OCIExy</a:t>
            </a:r>
            <a:r>
              <a:rPr lang="en-US" dirty="0"/>
              <a:t> in the interrupt mask register </a:t>
            </a:r>
            <a:r>
              <a:rPr lang="en-US" dirty="0" err="1"/>
              <a:t>TIMSKx</a:t>
            </a:r>
            <a:r>
              <a:rPr lang="en-US" dirty="0"/>
              <a:t> is set, the output compare match interrupt service ISR(</a:t>
            </a:r>
            <a:r>
              <a:rPr lang="en-US" dirty="0" err="1"/>
              <a:t>TIMERx_COMPy_vect</a:t>
            </a:r>
            <a:r>
              <a:rPr lang="en-US" dirty="0"/>
              <a:t>) routine will be called.</a:t>
            </a:r>
          </a:p>
          <a:p>
            <a:endParaRPr lang="en-US" b="1" dirty="0"/>
          </a:p>
          <a:p>
            <a:r>
              <a:rPr lang="en-US" b="1" dirty="0">
                <a:solidFill>
                  <a:srgbClr val="FF0000"/>
                </a:solidFill>
              </a:rPr>
              <a:t>Timer Input Capture</a:t>
            </a:r>
            <a:r>
              <a:rPr lang="en-US" b="1" dirty="0"/>
              <a:t>:</a:t>
            </a:r>
            <a:br>
              <a:rPr lang="en-US" dirty="0"/>
            </a:br>
            <a:r>
              <a:rPr lang="en-US" dirty="0"/>
              <a:t>When a timer input capture interrupt occurs, the input capture flag bit </a:t>
            </a:r>
            <a:r>
              <a:rPr lang="en-US" dirty="0" err="1"/>
              <a:t>ICFx</a:t>
            </a:r>
            <a:r>
              <a:rPr lang="en-US" dirty="0"/>
              <a:t> will be set in the interrupt flag register </a:t>
            </a:r>
            <a:r>
              <a:rPr lang="en-US" dirty="0" err="1"/>
              <a:t>TIFRx</a:t>
            </a:r>
            <a:r>
              <a:rPr lang="en-US" dirty="0"/>
              <a:t>. When the input capture interrupt enable bit </a:t>
            </a:r>
            <a:r>
              <a:rPr lang="en-US" dirty="0" err="1"/>
              <a:t>ICIEx</a:t>
            </a:r>
            <a:r>
              <a:rPr lang="en-US" dirty="0"/>
              <a:t> in the interrupt mask register </a:t>
            </a:r>
            <a:r>
              <a:rPr lang="en-US" dirty="0" err="1"/>
              <a:t>TIMSKx</a:t>
            </a:r>
            <a:r>
              <a:rPr lang="en-US" dirty="0"/>
              <a:t> is set, the timer input capture interrupt service routine ISR(</a:t>
            </a:r>
            <a:r>
              <a:rPr lang="en-US" dirty="0" err="1"/>
              <a:t>TIMERx_CAPT_vect</a:t>
            </a:r>
            <a:r>
              <a:rPr lang="en-US" dirty="0"/>
              <a:t>) will be called.</a:t>
            </a:r>
          </a:p>
        </p:txBody>
      </p:sp>
      <p:sp>
        <p:nvSpPr>
          <p:cNvPr id="4" name="Footer Placeholder 3"/>
          <p:cNvSpPr>
            <a:spLocks noGrp="1"/>
          </p:cNvSpPr>
          <p:nvPr>
            <p:ph type="ftr" sz="quarter" idx="11"/>
          </p:nvPr>
        </p:nvSpPr>
        <p:spPr/>
        <p:txBody>
          <a:bodyPr/>
          <a:lstStyle/>
          <a:p>
            <a:r>
              <a:rPr lang="en-US"/>
              <a:t>EE333 - Fall 2021 - Lecture 6</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18</a:t>
            </a:fld>
            <a:endParaRPr lang="en-US" dirty="0"/>
          </a:p>
        </p:txBody>
      </p:sp>
    </p:spTree>
    <p:extLst>
      <p:ext uri="{BB962C8B-B14F-4D97-AF65-F5344CB8AC3E}">
        <p14:creationId xmlns:p14="http://schemas.microsoft.com/office/powerpoint/2010/main" val="2914304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Clear Timer on Compare Match (CTC) Mode</a:t>
            </a:r>
            <a:endParaRPr lang="en-US" sz="3200" dirty="0"/>
          </a:p>
        </p:txBody>
      </p:sp>
      <p:sp>
        <p:nvSpPr>
          <p:cNvPr id="3" name="Content Placeholder 2"/>
          <p:cNvSpPr>
            <a:spLocks noGrp="1"/>
          </p:cNvSpPr>
          <p:nvPr>
            <p:ph idx="1"/>
          </p:nvPr>
        </p:nvSpPr>
        <p:spPr/>
        <p:txBody>
          <a:bodyPr>
            <a:normAutofit/>
          </a:bodyPr>
          <a:lstStyle/>
          <a:p>
            <a:r>
              <a:rPr lang="en-US" sz="1800" dirty="0"/>
              <a:t>In Clear Timer on Compare or CTC mode, the OCR0A Register is used to manipulate the counter resolution. </a:t>
            </a:r>
          </a:p>
          <a:p>
            <a:r>
              <a:rPr lang="en-US" sz="1800" dirty="0"/>
              <a:t>In CTC mode the counter is cleared to zero when the counter value (TCNT0) matches the OCR0A. </a:t>
            </a:r>
          </a:p>
          <a:p>
            <a:r>
              <a:rPr lang="en-US" sz="1800" dirty="0"/>
              <a:t>The OCR0A defines the </a:t>
            </a:r>
            <a:r>
              <a:rPr lang="en-US" sz="1800" b="1" dirty="0"/>
              <a:t>top</a:t>
            </a:r>
            <a:r>
              <a:rPr lang="en-US" sz="1800" dirty="0"/>
              <a:t> value for the counter, hence also its resolution. This mode allows greater control of the compare match output frequency.</a:t>
            </a:r>
          </a:p>
        </p:txBody>
      </p:sp>
      <p:sp>
        <p:nvSpPr>
          <p:cNvPr id="4" name="Footer Placeholder 3"/>
          <p:cNvSpPr>
            <a:spLocks noGrp="1"/>
          </p:cNvSpPr>
          <p:nvPr>
            <p:ph type="ftr" sz="quarter" idx="11"/>
          </p:nvPr>
        </p:nvSpPr>
        <p:spPr/>
        <p:txBody>
          <a:bodyPr/>
          <a:lstStyle/>
          <a:p>
            <a:r>
              <a:rPr lang="en-US"/>
              <a:t>EE333 - Fall 2021 - Lecture 6</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19</a:t>
            </a:fld>
            <a:endParaRPr lang="en-US" dirty="0"/>
          </a:p>
        </p:txBody>
      </p:sp>
      <p:pic>
        <p:nvPicPr>
          <p:cNvPr id="6" name="Picture 5"/>
          <p:cNvPicPr>
            <a:picLocks noChangeAspect="1"/>
          </p:cNvPicPr>
          <p:nvPr/>
        </p:nvPicPr>
        <p:blipFill>
          <a:blip r:embed="rId2"/>
          <a:stretch>
            <a:fillRect/>
          </a:stretch>
        </p:blipFill>
        <p:spPr>
          <a:xfrm>
            <a:off x="762000" y="3026296"/>
            <a:ext cx="7834726" cy="3099867"/>
          </a:xfrm>
          <a:prstGeom prst="rect">
            <a:avLst/>
          </a:prstGeom>
        </p:spPr>
      </p:pic>
      <p:sp>
        <p:nvSpPr>
          <p:cNvPr id="7" name="TextBox 6"/>
          <p:cNvSpPr txBox="1"/>
          <p:nvPr/>
        </p:nvSpPr>
        <p:spPr>
          <a:xfrm>
            <a:off x="5334000" y="2939230"/>
            <a:ext cx="1710405" cy="369332"/>
          </a:xfrm>
          <a:prstGeom prst="rect">
            <a:avLst/>
          </a:prstGeom>
          <a:noFill/>
        </p:spPr>
        <p:txBody>
          <a:bodyPr wrap="none" rtlCol="0">
            <a:spAutoFit/>
          </a:bodyPr>
          <a:lstStyle/>
          <a:p>
            <a:r>
              <a:rPr lang="en-US" dirty="0">
                <a:solidFill>
                  <a:srgbClr val="FF0000"/>
                </a:solidFill>
              </a:rPr>
              <a:t>Changed OCRA0</a:t>
            </a:r>
          </a:p>
        </p:txBody>
      </p:sp>
      <p:cxnSp>
        <p:nvCxnSpPr>
          <p:cNvPr id="9" name="Straight Arrow Connector 8"/>
          <p:cNvCxnSpPr/>
          <p:nvPr/>
        </p:nvCxnSpPr>
        <p:spPr>
          <a:xfrm flipH="1">
            <a:off x="4267200" y="3124200"/>
            <a:ext cx="990600" cy="1219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419600" y="3123896"/>
            <a:ext cx="838200" cy="15119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257800" y="3123896"/>
            <a:ext cx="512302" cy="8264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2312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Schedule/Labs</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dirty="0"/>
              <a:t>Lab#4</a:t>
            </a:r>
          </a:p>
          <a:p>
            <a:pPr lvl="1"/>
            <a:r>
              <a:rPr lang="en-US" dirty="0"/>
              <a:t>Due by midnight.</a:t>
            </a:r>
          </a:p>
          <a:p>
            <a:r>
              <a:rPr lang="en-US" dirty="0"/>
              <a:t>Lab#5 will be posted on Canvas.</a:t>
            </a:r>
          </a:p>
          <a:p>
            <a:pPr lvl="1"/>
            <a:r>
              <a:rPr lang="en-US" dirty="0"/>
              <a:t>Due 11/16 by midnight</a:t>
            </a:r>
          </a:p>
        </p:txBody>
      </p:sp>
      <p:sp>
        <p:nvSpPr>
          <p:cNvPr id="4" name="Footer Placeholder 3"/>
          <p:cNvSpPr>
            <a:spLocks noGrp="1"/>
          </p:cNvSpPr>
          <p:nvPr>
            <p:ph type="ftr" sz="quarter" idx="11"/>
          </p:nvPr>
        </p:nvSpPr>
        <p:spPr/>
        <p:txBody>
          <a:bodyPr/>
          <a:lstStyle/>
          <a:p>
            <a:r>
              <a:rPr lang="en-US"/>
              <a:t>EE333 - Fall 2021 - Lecture 6</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a:t>
            </a:fld>
            <a:endParaRPr lang="en-US" dirty="0"/>
          </a:p>
        </p:txBody>
      </p:sp>
      <p:pic>
        <p:nvPicPr>
          <p:cNvPr id="7" name="Picture 6">
            <a:extLst>
              <a:ext uri="{FF2B5EF4-FFF2-40B4-BE49-F238E27FC236}">
                <a16:creationId xmlns:a16="http://schemas.microsoft.com/office/drawing/2014/main" id="{44768FD3-D9FE-414C-BE52-DCE163506B0C}"/>
              </a:ext>
            </a:extLst>
          </p:cNvPr>
          <p:cNvPicPr>
            <a:picLocks noChangeAspect="1"/>
          </p:cNvPicPr>
          <p:nvPr/>
        </p:nvPicPr>
        <p:blipFill>
          <a:blip r:embed="rId2"/>
          <a:stretch>
            <a:fillRect/>
          </a:stretch>
        </p:blipFill>
        <p:spPr>
          <a:xfrm>
            <a:off x="304800" y="1295400"/>
            <a:ext cx="8621486" cy="838200"/>
          </a:xfrm>
          <a:prstGeom prst="rect">
            <a:avLst/>
          </a:prstGeom>
        </p:spPr>
      </p:pic>
    </p:spTree>
    <p:extLst>
      <p:ext uri="{BB962C8B-B14F-4D97-AF65-F5344CB8AC3E}">
        <p14:creationId xmlns:p14="http://schemas.microsoft.com/office/powerpoint/2010/main" val="2081186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Clear Timer on Compare Match (CTC) Mode</a:t>
            </a:r>
            <a:endParaRPr lang="en-US" sz="3200" dirty="0"/>
          </a:p>
        </p:txBody>
      </p:sp>
      <p:sp>
        <p:nvSpPr>
          <p:cNvPr id="3" name="Content Placeholder 2"/>
          <p:cNvSpPr>
            <a:spLocks noGrp="1"/>
          </p:cNvSpPr>
          <p:nvPr>
            <p:ph idx="1"/>
          </p:nvPr>
        </p:nvSpPr>
        <p:spPr/>
        <p:txBody>
          <a:bodyPr>
            <a:normAutofit lnSpcReduction="10000"/>
          </a:bodyPr>
          <a:lstStyle/>
          <a:p>
            <a:r>
              <a:rPr lang="en-US" sz="2000" dirty="0"/>
              <a:t>An interrupt can be generated each time the counter value reaches the TOP value by using the OCF0A </a:t>
            </a:r>
            <a:r>
              <a:rPr lang="en-US" sz="2000"/>
              <a:t>Flag.</a:t>
            </a:r>
          </a:p>
          <a:p>
            <a:endParaRPr lang="en-US" sz="2000" dirty="0"/>
          </a:p>
          <a:p>
            <a:r>
              <a:rPr lang="en-US" sz="2000" dirty="0"/>
              <a:t>If the interrupt is enabled, the interrupt handler routine can be used for updating the TOP value</a:t>
            </a:r>
            <a:r>
              <a:rPr lang="en-US" sz="2000"/>
              <a:t>. </a:t>
            </a:r>
          </a:p>
          <a:p>
            <a:endParaRPr lang="en-US" sz="2000" dirty="0"/>
          </a:p>
          <a:p>
            <a:r>
              <a:rPr lang="en-US" sz="2000" dirty="0"/>
              <a:t>However, changing </a:t>
            </a:r>
            <a:r>
              <a:rPr lang="en-US" sz="2000" b="1" dirty="0"/>
              <a:t>TOP</a:t>
            </a:r>
            <a:r>
              <a:rPr lang="en-US" sz="2000" dirty="0"/>
              <a:t> to a value close to </a:t>
            </a:r>
            <a:r>
              <a:rPr lang="en-US" sz="2000" b="1" dirty="0"/>
              <a:t>BOTTOM</a:t>
            </a:r>
            <a:r>
              <a:rPr lang="en-US" sz="2000" dirty="0"/>
              <a:t> when the counter is running with none or a low pre-scaler value must be done with care since the CTC mode does not have the double buffering feature</a:t>
            </a:r>
            <a:r>
              <a:rPr lang="en-US" sz="2000"/>
              <a:t>. </a:t>
            </a:r>
          </a:p>
          <a:p>
            <a:endParaRPr lang="en-US" sz="2000" dirty="0"/>
          </a:p>
          <a:p>
            <a:r>
              <a:rPr lang="en-US" sz="2000" dirty="0"/>
              <a:t>If the new value written to OCR0A is lower than the current value of TCNT0, the counter will miss the compare match</a:t>
            </a:r>
            <a:r>
              <a:rPr lang="en-US" sz="2000"/>
              <a:t>. </a:t>
            </a:r>
          </a:p>
          <a:p>
            <a:endParaRPr lang="en-US" sz="2000" dirty="0"/>
          </a:p>
          <a:p>
            <a:r>
              <a:rPr lang="en-US" sz="2000" dirty="0"/>
              <a:t>The counter will then have to count to its maximum value (0xFF) and wrap around starting at 0x00 before the compare match can occur.</a:t>
            </a:r>
          </a:p>
        </p:txBody>
      </p:sp>
      <p:sp>
        <p:nvSpPr>
          <p:cNvPr id="4" name="Footer Placeholder 3"/>
          <p:cNvSpPr>
            <a:spLocks noGrp="1"/>
          </p:cNvSpPr>
          <p:nvPr>
            <p:ph type="ftr" sz="quarter" idx="11"/>
          </p:nvPr>
        </p:nvSpPr>
        <p:spPr/>
        <p:txBody>
          <a:bodyPr/>
          <a:lstStyle/>
          <a:p>
            <a:r>
              <a:rPr lang="en-US"/>
              <a:t>EE333 - Fall 2021 - Lecture 6</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20</a:t>
            </a:fld>
            <a:endParaRPr lang="en-US" dirty="0"/>
          </a:p>
        </p:txBody>
      </p:sp>
    </p:spTree>
    <p:extLst>
      <p:ext uri="{BB962C8B-B14F-4D97-AF65-F5344CB8AC3E}">
        <p14:creationId xmlns:p14="http://schemas.microsoft.com/office/powerpoint/2010/main" val="3466713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 Output Compare Unit</a:t>
            </a:r>
          </a:p>
        </p:txBody>
      </p:sp>
      <p:sp>
        <p:nvSpPr>
          <p:cNvPr id="4" name="Footer Placeholder 3"/>
          <p:cNvSpPr>
            <a:spLocks noGrp="1"/>
          </p:cNvSpPr>
          <p:nvPr>
            <p:ph type="ftr" sz="quarter" idx="11"/>
          </p:nvPr>
        </p:nvSpPr>
        <p:spPr/>
        <p:txBody>
          <a:bodyPr/>
          <a:lstStyle/>
          <a:p>
            <a:r>
              <a:rPr lang="en-US"/>
              <a:t>EE333 - Fall 2021 - Lecture 6</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21</a:t>
            </a:fld>
            <a:endParaRPr lang="en-US" dirty="0"/>
          </a:p>
        </p:txBody>
      </p:sp>
      <p:pic>
        <p:nvPicPr>
          <p:cNvPr id="6" name="Picture 5"/>
          <p:cNvPicPr>
            <a:picLocks noChangeAspect="1"/>
          </p:cNvPicPr>
          <p:nvPr/>
        </p:nvPicPr>
        <p:blipFill>
          <a:blip r:embed="rId2"/>
          <a:stretch>
            <a:fillRect/>
          </a:stretch>
        </p:blipFill>
        <p:spPr>
          <a:xfrm>
            <a:off x="1600200" y="1025567"/>
            <a:ext cx="6054557" cy="1401251"/>
          </a:xfrm>
          <a:prstGeom prst="rect">
            <a:avLst/>
          </a:prstGeom>
        </p:spPr>
      </p:pic>
      <p:pic>
        <p:nvPicPr>
          <p:cNvPr id="7" name="Picture 6"/>
          <p:cNvPicPr>
            <a:picLocks noChangeAspect="1"/>
          </p:cNvPicPr>
          <p:nvPr/>
        </p:nvPicPr>
        <p:blipFill>
          <a:blip r:embed="rId3"/>
          <a:stretch>
            <a:fillRect/>
          </a:stretch>
        </p:blipFill>
        <p:spPr>
          <a:xfrm>
            <a:off x="1679292" y="2517084"/>
            <a:ext cx="5518265" cy="3761267"/>
          </a:xfrm>
          <a:prstGeom prst="rect">
            <a:avLst/>
          </a:prstGeom>
        </p:spPr>
      </p:pic>
    </p:spTree>
    <p:extLst>
      <p:ext uri="{BB962C8B-B14F-4D97-AF65-F5344CB8AC3E}">
        <p14:creationId xmlns:p14="http://schemas.microsoft.com/office/powerpoint/2010/main" val="132666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 0 -Output Compare Registers</a:t>
            </a:r>
          </a:p>
        </p:txBody>
      </p:sp>
      <p:sp>
        <p:nvSpPr>
          <p:cNvPr id="4" name="Footer Placeholder 3"/>
          <p:cNvSpPr>
            <a:spLocks noGrp="1"/>
          </p:cNvSpPr>
          <p:nvPr>
            <p:ph type="ftr" sz="quarter" idx="11"/>
          </p:nvPr>
        </p:nvSpPr>
        <p:spPr/>
        <p:txBody>
          <a:bodyPr/>
          <a:lstStyle/>
          <a:p>
            <a:r>
              <a:rPr lang="en-US"/>
              <a:t>EE333 - Fall 2021 - Lecture 6</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22</a:t>
            </a:fld>
            <a:endParaRPr lang="en-US" dirty="0"/>
          </a:p>
        </p:txBody>
      </p:sp>
      <p:pic>
        <p:nvPicPr>
          <p:cNvPr id="6" name="Picture 5"/>
          <p:cNvPicPr>
            <a:picLocks noChangeAspect="1"/>
          </p:cNvPicPr>
          <p:nvPr/>
        </p:nvPicPr>
        <p:blipFill>
          <a:blip r:embed="rId2"/>
          <a:stretch>
            <a:fillRect/>
          </a:stretch>
        </p:blipFill>
        <p:spPr>
          <a:xfrm>
            <a:off x="318847" y="1143000"/>
            <a:ext cx="8506305" cy="1958975"/>
          </a:xfrm>
          <a:prstGeom prst="rect">
            <a:avLst/>
          </a:prstGeom>
        </p:spPr>
      </p:pic>
      <p:pic>
        <p:nvPicPr>
          <p:cNvPr id="7" name="Picture 6"/>
          <p:cNvPicPr>
            <a:picLocks noChangeAspect="1"/>
          </p:cNvPicPr>
          <p:nvPr/>
        </p:nvPicPr>
        <p:blipFill>
          <a:blip r:embed="rId3"/>
          <a:stretch>
            <a:fillRect/>
          </a:stretch>
        </p:blipFill>
        <p:spPr>
          <a:xfrm>
            <a:off x="260399" y="3101975"/>
            <a:ext cx="8545703" cy="1939943"/>
          </a:xfrm>
          <a:prstGeom prst="rect">
            <a:avLst/>
          </a:prstGeom>
        </p:spPr>
      </p:pic>
      <p:pic>
        <p:nvPicPr>
          <p:cNvPr id="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 t="2585" r="49527" b="71554"/>
          <a:stretch/>
        </p:blipFill>
        <p:spPr bwMode="auto">
          <a:xfrm>
            <a:off x="4145279" y="4876800"/>
            <a:ext cx="4044103" cy="147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7411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Timer1 – Output Control Registers</a:t>
            </a:r>
          </a:p>
        </p:txBody>
      </p:sp>
      <p:sp>
        <p:nvSpPr>
          <p:cNvPr id="4" name="Footer Placeholder 3"/>
          <p:cNvSpPr>
            <a:spLocks noGrp="1"/>
          </p:cNvSpPr>
          <p:nvPr>
            <p:ph type="ftr" sz="quarter" idx="11"/>
          </p:nvPr>
        </p:nvSpPr>
        <p:spPr/>
        <p:txBody>
          <a:bodyPr/>
          <a:lstStyle/>
          <a:p>
            <a:r>
              <a:rPr lang="en-US"/>
              <a:t>EE333 - Fall 2021 - Lecture 6</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23</a:t>
            </a:fld>
            <a:endParaRPr lang="en-US" dirty="0"/>
          </a:p>
        </p:txBody>
      </p:sp>
      <p:pic>
        <p:nvPicPr>
          <p:cNvPr id="6" name="Picture 5"/>
          <p:cNvPicPr>
            <a:picLocks noChangeAspect="1"/>
          </p:cNvPicPr>
          <p:nvPr/>
        </p:nvPicPr>
        <p:blipFill>
          <a:blip r:embed="rId2"/>
          <a:stretch>
            <a:fillRect/>
          </a:stretch>
        </p:blipFill>
        <p:spPr>
          <a:xfrm>
            <a:off x="990600" y="1174241"/>
            <a:ext cx="6833026" cy="4922267"/>
          </a:xfrm>
          <a:prstGeom prst="rect">
            <a:avLst/>
          </a:prstGeom>
        </p:spPr>
      </p:pic>
      <p:sp>
        <p:nvSpPr>
          <p:cNvPr id="7" name="TextBox 6"/>
          <p:cNvSpPr txBox="1"/>
          <p:nvPr/>
        </p:nvSpPr>
        <p:spPr>
          <a:xfrm>
            <a:off x="6019800" y="6075232"/>
            <a:ext cx="1788695" cy="276999"/>
          </a:xfrm>
          <a:prstGeom prst="rect">
            <a:avLst/>
          </a:prstGeom>
          <a:noFill/>
        </p:spPr>
        <p:txBody>
          <a:bodyPr wrap="none" rtlCol="0">
            <a:spAutoFit/>
          </a:bodyPr>
          <a:lstStyle/>
          <a:p>
            <a:r>
              <a:rPr lang="en-US" sz="1200" dirty="0"/>
              <a:t>Nuts and Volts, Nov. 2015</a:t>
            </a:r>
          </a:p>
        </p:txBody>
      </p:sp>
    </p:spTree>
    <p:extLst>
      <p:ext uri="{BB962C8B-B14F-4D97-AF65-F5344CB8AC3E}">
        <p14:creationId xmlns:p14="http://schemas.microsoft.com/office/powerpoint/2010/main" val="3069219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Fast PWM Mode</a:t>
            </a:r>
            <a:endParaRPr lang="en-US" dirty="0"/>
          </a:p>
        </p:txBody>
      </p:sp>
      <p:sp>
        <p:nvSpPr>
          <p:cNvPr id="3" name="Content Placeholder 2"/>
          <p:cNvSpPr>
            <a:spLocks noGrp="1"/>
          </p:cNvSpPr>
          <p:nvPr>
            <p:ph idx="1"/>
          </p:nvPr>
        </p:nvSpPr>
        <p:spPr/>
        <p:txBody>
          <a:bodyPr>
            <a:normAutofit/>
          </a:bodyPr>
          <a:lstStyle/>
          <a:p>
            <a:r>
              <a:rPr lang="en-US" sz="2000" dirty="0"/>
              <a:t>The Fast PWM mode provides a high frequency PWM waveform generation option. </a:t>
            </a:r>
          </a:p>
          <a:p>
            <a:endParaRPr lang="en-US" sz="2000" dirty="0"/>
          </a:p>
          <a:p>
            <a:r>
              <a:rPr lang="en-US" sz="2000" dirty="0"/>
              <a:t>Fast PWM differs from the other PWM options by its single-slope operation. The counter counts from BOTTOM to TOP then restarts from BOTTOM. TOP is defined as 0xFF when WGM2:0 = 3, and OCR0A when WGM2:0 = 7.</a:t>
            </a:r>
          </a:p>
          <a:p>
            <a:endParaRPr lang="en-US" sz="2000" dirty="0"/>
          </a:p>
          <a:p>
            <a:r>
              <a:rPr lang="en-US" sz="2000" dirty="0">
                <a:solidFill>
                  <a:srgbClr val="FF0000"/>
                </a:solidFill>
              </a:rPr>
              <a:t>The operating frequency of the Fast PWM mode can be twice as high as the Phase Correct PWM mode that use dual-slope operation. </a:t>
            </a:r>
          </a:p>
          <a:p>
            <a:endParaRPr lang="en-US" sz="2000" dirty="0"/>
          </a:p>
          <a:p>
            <a:r>
              <a:rPr lang="en-US" sz="2000" dirty="0"/>
              <a:t>This high frequency makes the fast PWM mode well suited for power regulation, rectification, and DAC applications.</a:t>
            </a:r>
          </a:p>
        </p:txBody>
      </p:sp>
      <p:sp>
        <p:nvSpPr>
          <p:cNvPr id="4" name="Footer Placeholder 3"/>
          <p:cNvSpPr>
            <a:spLocks noGrp="1"/>
          </p:cNvSpPr>
          <p:nvPr>
            <p:ph type="ftr" sz="quarter" idx="11"/>
          </p:nvPr>
        </p:nvSpPr>
        <p:spPr/>
        <p:txBody>
          <a:bodyPr/>
          <a:lstStyle/>
          <a:p>
            <a:r>
              <a:rPr lang="en-US"/>
              <a:t>EE333 - Fall 2021 - Lecture 6</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24</a:t>
            </a:fld>
            <a:endParaRPr lang="en-US" dirty="0"/>
          </a:p>
        </p:txBody>
      </p:sp>
    </p:spTree>
    <p:extLst>
      <p:ext uri="{BB962C8B-B14F-4D97-AF65-F5344CB8AC3E}">
        <p14:creationId xmlns:p14="http://schemas.microsoft.com/office/powerpoint/2010/main" val="2521407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Fast PWM Mode</a:t>
            </a:r>
            <a:endParaRPr lang="en-US" dirty="0"/>
          </a:p>
        </p:txBody>
      </p:sp>
      <p:sp>
        <p:nvSpPr>
          <p:cNvPr id="4" name="Footer Placeholder 3"/>
          <p:cNvSpPr>
            <a:spLocks noGrp="1"/>
          </p:cNvSpPr>
          <p:nvPr>
            <p:ph type="ftr" sz="quarter" idx="11"/>
          </p:nvPr>
        </p:nvSpPr>
        <p:spPr/>
        <p:txBody>
          <a:bodyPr/>
          <a:lstStyle/>
          <a:p>
            <a:r>
              <a:rPr lang="en-US"/>
              <a:t>EE333 - Fall 2021 - Lecture 6</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25</a:t>
            </a:fld>
            <a:endParaRPr lang="en-US" dirty="0"/>
          </a:p>
        </p:txBody>
      </p:sp>
      <p:pic>
        <p:nvPicPr>
          <p:cNvPr id="6" name="Picture 5"/>
          <p:cNvPicPr>
            <a:picLocks noChangeAspect="1"/>
          </p:cNvPicPr>
          <p:nvPr/>
        </p:nvPicPr>
        <p:blipFill>
          <a:blip r:embed="rId2"/>
          <a:stretch>
            <a:fillRect/>
          </a:stretch>
        </p:blipFill>
        <p:spPr>
          <a:xfrm>
            <a:off x="618862" y="1253733"/>
            <a:ext cx="7906276" cy="4350534"/>
          </a:xfrm>
          <a:prstGeom prst="rect">
            <a:avLst/>
          </a:prstGeom>
        </p:spPr>
      </p:pic>
    </p:spTree>
    <p:extLst>
      <p:ext uri="{BB962C8B-B14F-4D97-AF65-F5344CB8AC3E}">
        <p14:creationId xmlns:p14="http://schemas.microsoft.com/office/powerpoint/2010/main" val="3043698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Phase Correct PWM Mode</a:t>
            </a:r>
            <a:endParaRPr lang="en-US" dirty="0"/>
          </a:p>
        </p:txBody>
      </p:sp>
      <p:sp>
        <p:nvSpPr>
          <p:cNvPr id="3" name="Content Placeholder 2"/>
          <p:cNvSpPr>
            <a:spLocks noGrp="1"/>
          </p:cNvSpPr>
          <p:nvPr>
            <p:ph idx="1"/>
          </p:nvPr>
        </p:nvSpPr>
        <p:spPr/>
        <p:txBody>
          <a:bodyPr>
            <a:normAutofit/>
          </a:bodyPr>
          <a:lstStyle/>
          <a:p>
            <a:r>
              <a:rPr lang="en-US" sz="2000" dirty="0"/>
              <a:t>The phase correct PWM mode provides a high-resolution phase correct PWM waveform generation option. </a:t>
            </a:r>
          </a:p>
          <a:p>
            <a:endParaRPr lang="en-US" sz="2000" dirty="0"/>
          </a:p>
          <a:p>
            <a:r>
              <a:rPr lang="en-US" sz="2000" dirty="0"/>
              <a:t>The phase correct PWM mode is based on a </a:t>
            </a:r>
            <a:r>
              <a:rPr lang="en-US" sz="2000" dirty="0">
                <a:solidFill>
                  <a:srgbClr val="FF0000"/>
                </a:solidFill>
              </a:rPr>
              <a:t>dual-slope operation</a:t>
            </a:r>
            <a:r>
              <a:rPr lang="en-US" sz="2000" dirty="0"/>
              <a:t>. </a:t>
            </a:r>
          </a:p>
          <a:p>
            <a:endParaRPr lang="en-US" sz="2000" dirty="0"/>
          </a:p>
          <a:p>
            <a:r>
              <a:rPr lang="en-US" sz="2000" dirty="0"/>
              <a:t>The counter counts repeatedly from BOTTOM to TOP and then from TOP to BOTTOM. TOP is defined as 0xFF when WGM2:0 = 1, and OCR0A when WGM2:0 = 5.</a:t>
            </a:r>
          </a:p>
          <a:p>
            <a:endParaRPr lang="en-US" sz="2000" dirty="0"/>
          </a:p>
          <a:p>
            <a:r>
              <a:rPr lang="en-US" sz="2000" dirty="0"/>
              <a:t>The dual-slope operation has lower maximum operation frequency than single slope operation. </a:t>
            </a:r>
          </a:p>
          <a:p>
            <a:endParaRPr lang="en-US" sz="2000" dirty="0"/>
          </a:p>
          <a:p>
            <a:r>
              <a:rPr lang="en-US" sz="2000" dirty="0"/>
              <a:t>However, due to the symmetric feature of the dual-slope PWM modes, these modes are preferred for motor control applications.</a:t>
            </a:r>
          </a:p>
        </p:txBody>
      </p:sp>
      <p:sp>
        <p:nvSpPr>
          <p:cNvPr id="4" name="Footer Placeholder 3"/>
          <p:cNvSpPr>
            <a:spLocks noGrp="1"/>
          </p:cNvSpPr>
          <p:nvPr>
            <p:ph type="ftr" sz="quarter" idx="11"/>
          </p:nvPr>
        </p:nvSpPr>
        <p:spPr/>
        <p:txBody>
          <a:bodyPr/>
          <a:lstStyle/>
          <a:p>
            <a:r>
              <a:rPr lang="en-US"/>
              <a:t>EE333 - Fall 2021 - Lecture 6</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26</a:t>
            </a:fld>
            <a:endParaRPr lang="en-US" dirty="0"/>
          </a:p>
        </p:txBody>
      </p:sp>
    </p:spTree>
    <p:extLst>
      <p:ext uri="{BB962C8B-B14F-4D97-AF65-F5344CB8AC3E}">
        <p14:creationId xmlns:p14="http://schemas.microsoft.com/office/powerpoint/2010/main" val="3400713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Phase Correct PWM Mode</a:t>
            </a:r>
            <a:endParaRPr lang="en-US" dirty="0"/>
          </a:p>
        </p:txBody>
      </p:sp>
      <p:sp>
        <p:nvSpPr>
          <p:cNvPr id="4" name="Footer Placeholder 3"/>
          <p:cNvSpPr>
            <a:spLocks noGrp="1"/>
          </p:cNvSpPr>
          <p:nvPr>
            <p:ph type="ftr" sz="quarter" idx="11"/>
          </p:nvPr>
        </p:nvSpPr>
        <p:spPr/>
        <p:txBody>
          <a:bodyPr/>
          <a:lstStyle/>
          <a:p>
            <a:r>
              <a:rPr lang="en-US"/>
              <a:t>EE333 - Fall 2021 - Lecture 6</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27</a:t>
            </a:fld>
            <a:endParaRPr lang="en-US" dirty="0"/>
          </a:p>
        </p:txBody>
      </p:sp>
      <p:pic>
        <p:nvPicPr>
          <p:cNvPr id="6" name="Picture 5"/>
          <p:cNvPicPr>
            <a:picLocks noChangeAspect="1"/>
          </p:cNvPicPr>
          <p:nvPr/>
        </p:nvPicPr>
        <p:blipFill>
          <a:blip r:embed="rId2"/>
          <a:stretch>
            <a:fillRect/>
          </a:stretch>
        </p:blipFill>
        <p:spPr>
          <a:xfrm>
            <a:off x="762000" y="1066800"/>
            <a:ext cx="7680180" cy="5105400"/>
          </a:xfrm>
          <a:prstGeom prst="rect">
            <a:avLst/>
          </a:prstGeom>
        </p:spPr>
      </p:pic>
    </p:spTree>
    <p:extLst>
      <p:ext uri="{BB962C8B-B14F-4D97-AF65-F5344CB8AC3E}">
        <p14:creationId xmlns:p14="http://schemas.microsoft.com/office/powerpoint/2010/main" val="612695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 Pre-Scaler</a:t>
            </a:r>
          </a:p>
        </p:txBody>
      </p:sp>
      <p:sp>
        <p:nvSpPr>
          <p:cNvPr id="4" name="Footer Placeholder 3"/>
          <p:cNvSpPr>
            <a:spLocks noGrp="1"/>
          </p:cNvSpPr>
          <p:nvPr>
            <p:ph type="ftr" sz="quarter" idx="11"/>
          </p:nvPr>
        </p:nvSpPr>
        <p:spPr/>
        <p:txBody>
          <a:bodyPr/>
          <a:lstStyle/>
          <a:p>
            <a:r>
              <a:rPr lang="en-US"/>
              <a:t>EE333 - Fall 2021 - Lecture 6</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28</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3" y="1095375"/>
            <a:ext cx="8410575" cy="49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057400" y="1447800"/>
            <a:ext cx="744114" cy="307777"/>
          </a:xfrm>
          <a:prstGeom prst="rect">
            <a:avLst/>
          </a:prstGeom>
          <a:noFill/>
        </p:spPr>
        <p:txBody>
          <a:bodyPr wrap="none" rtlCol="0">
            <a:spAutoFit/>
          </a:bodyPr>
          <a:lstStyle/>
          <a:p>
            <a:r>
              <a:rPr lang="en-US" sz="1400">
                <a:solidFill>
                  <a:srgbClr val="FF0000"/>
                </a:solidFill>
              </a:rPr>
              <a:t>16 MHz</a:t>
            </a:r>
            <a:endParaRPr lang="en-US" sz="1400" dirty="0">
              <a:solidFill>
                <a:srgbClr val="FF0000"/>
              </a:solidFill>
            </a:endParaRPr>
          </a:p>
        </p:txBody>
      </p:sp>
      <p:sp>
        <p:nvSpPr>
          <p:cNvPr id="7" name="TextBox 6"/>
          <p:cNvSpPr txBox="1"/>
          <p:nvPr/>
        </p:nvSpPr>
        <p:spPr>
          <a:xfrm>
            <a:off x="76200" y="3505200"/>
            <a:ext cx="785984" cy="523220"/>
          </a:xfrm>
          <a:prstGeom prst="rect">
            <a:avLst/>
          </a:prstGeom>
          <a:noFill/>
        </p:spPr>
        <p:txBody>
          <a:bodyPr wrap="none" rtlCol="0">
            <a:spAutoFit/>
          </a:bodyPr>
          <a:lstStyle/>
          <a:p>
            <a:r>
              <a:rPr lang="en-US" sz="1400">
                <a:solidFill>
                  <a:srgbClr val="FF0000"/>
                </a:solidFill>
              </a:rPr>
              <a:t>External</a:t>
            </a:r>
          </a:p>
          <a:p>
            <a:r>
              <a:rPr lang="en-US" sz="1400">
                <a:solidFill>
                  <a:srgbClr val="FF0000"/>
                </a:solidFill>
              </a:rPr>
              <a:t>pins.</a:t>
            </a:r>
            <a:endParaRPr lang="en-US" sz="1400" dirty="0">
              <a:solidFill>
                <a:srgbClr val="FF0000"/>
              </a:solidFill>
            </a:endParaRPr>
          </a:p>
        </p:txBody>
      </p:sp>
      <p:sp>
        <p:nvSpPr>
          <p:cNvPr id="8" name="TextBox 7"/>
          <p:cNvSpPr txBox="1"/>
          <p:nvPr/>
        </p:nvSpPr>
        <p:spPr>
          <a:xfrm>
            <a:off x="2971800" y="4495800"/>
            <a:ext cx="276038" cy="307777"/>
          </a:xfrm>
          <a:prstGeom prst="rect">
            <a:avLst/>
          </a:prstGeom>
          <a:noFill/>
        </p:spPr>
        <p:txBody>
          <a:bodyPr wrap="none" rtlCol="0">
            <a:spAutoFit/>
          </a:bodyPr>
          <a:lstStyle/>
          <a:p>
            <a:r>
              <a:rPr lang="en-US" sz="1400">
                <a:solidFill>
                  <a:srgbClr val="FF0000"/>
                </a:solidFill>
              </a:rPr>
              <a:t>0</a:t>
            </a:r>
            <a:endParaRPr lang="en-US" sz="1400" dirty="0">
              <a:solidFill>
                <a:srgbClr val="FF0000"/>
              </a:solidFill>
            </a:endParaRPr>
          </a:p>
        </p:txBody>
      </p:sp>
      <p:sp>
        <p:nvSpPr>
          <p:cNvPr id="9" name="TextBox 8"/>
          <p:cNvSpPr txBox="1"/>
          <p:nvPr/>
        </p:nvSpPr>
        <p:spPr>
          <a:xfrm>
            <a:off x="4876800" y="4488180"/>
            <a:ext cx="276038" cy="307777"/>
          </a:xfrm>
          <a:prstGeom prst="rect">
            <a:avLst/>
          </a:prstGeom>
          <a:noFill/>
        </p:spPr>
        <p:txBody>
          <a:bodyPr wrap="none" rtlCol="0">
            <a:spAutoFit/>
          </a:bodyPr>
          <a:lstStyle/>
          <a:p>
            <a:r>
              <a:rPr lang="en-US" sz="1400">
                <a:solidFill>
                  <a:srgbClr val="FF0000"/>
                </a:solidFill>
              </a:rPr>
              <a:t>7</a:t>
            </a:r>
            <a:endParaRPr lang="en-US" sz="1400" dirty="0">
              <a:solidFill>
                <a:srgbClr val="FF0000"/>
              </a:solidFill>
            </a:endParaRPr>
          </a:p>
        </p:txBody>
      </p:sp>
      <p:sp>
        <p:nvSpPr>
          <p:cNvPr id="10" name="TextBox 9"/>
          <p:cNvSpPr txBox="1"/>
          <p:nvPr/>
        </p:nvSpPr>
        <p:spPr>
          <a:xfrm>
            <a:off x="6324600" y="4495800"/>
            <a:ext cx="276038" cy="307777"/>
          </a:xfrm>
          <a:prstGeom prst="rect">
            <a:avLst/>
          </a:prstGeom>
          <a:noFill/>
        </p:spPr>
        <p:txBody>
          <a:bodyPr wrap="none" rtlCol="0">
            <a:spAutoFit/>
          </a:bodyPr>
          <a:lstStyle/>
          <a:p>
            <a:r>
              <a:rPr lang="en-US" sz="1400">
                <a:solidFill>
                  <a:srgbClr val="FF0000"/>
                </a:solidFill>
              </a:rPr>
              <a:t>0</a:t>
            </a:r>
            <a:endParaRPr lang="en-US" sz="1400" dirty="0">
              <a:solidFill>
                <a:srgbClr val="FF0000"/>
              </a:solidFill>
            </a:endParaRPr>
          </a:p>
        </p:txBody>
      </p:sp>
      <p:sp>
        <p:nvSpPr>
          <p:cNvPr id="11" name="TextBox 10"/>
          <p:cNvSpPr txBox="1"/>
          <p:nvPr/>
        </p:nvSpPr>
        <p:spPr>
          <a:xfrm>
            <a:off x="8229600" y="4503420"/>
            <a:ext cx="276038" cy="307777"/>
          </a:xfrm>
          <a:prstGeom prst="rect">
            <a:avLst/>
          </a:prstGeom>
          <a:noFill/>
        </p:spPr>
        <p:txBody>
          <a:bodyPr wrap="none" rtlCol="0">
            <a:spAutoFit/>
          </a:bodyPr>
          <a:lstStyle/>
          <a:p>
            <a:r>
              <a:rPr lang="en-US" sz="1400">
                <a:solidFill>
                  <a:srgbClr val="FF0000"/>
                </a:solidFill>
              </a:rPr>
              <a:t>7</a:t>
            </a:r>
            <a:endParaRPr lang="en-US" sz="1400" dirty="0">
              <a:solidFill>
                <a:srgbClr val="FF0000"/>
              </a:solidFill>
            </a:endParaRPr>
          </a:p>
        </p:txBody>
      </p:sp>
    </p:spTree>
    <p:extLst>
      <p:ext uri="{BB962C8B-B14F-4D97-AF65-F5344CB8AC3E}">
        <p14:creationId xmlns:p14="http://schemas.microsoft.com/office/powerpoint/2010/main" val="3966949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Prescaler</a:t>
            </a:r>
            <a:endParaRPr lang="en-US" dirty="0"/>
          </a:p>
        </p:txBody>
      </p:sp>
      <p:sp>
        <p:nvSpPr>
          <p:cNvPr id="4" name="Footer Placeholder 3"/>
          <p:cNvSpPr>
            <a:spLocks noGrp="1"/>
          </p:cNvSpPr>
          <p:nvPr>
            <p:ph type="ftr" sz="quarter" idx="11"/>
          </p:nvPr>
        </p:nvSpPr>
        <p:spPr/>
        <p:txBody>
          <a:bodyPr/>
          <a:lstStyle/>
          <a:p>
            <a:r>
              <a:rPr lang="en-US"/>
              <a:t>EE333 - Fall 2021 - Lecture 6</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29</a:t>
            </a:fld>
            <a:endParaRPr lang="en-US" dirty="0"/>
          </a:p>
        </p:txBody>
      </p:sp>
      <p:pic>
        <p:nvPicPr>
          <p:cNvPr id="7" name="Picture 6"/>
          <p:cNvPicPr>
            <a:picLocks noChangeAspect="1"/>
          </p:cNvPicPr>
          <p:nvPr/>
        </p:nvPicPr>
        <p:blipFill>
          <a:blip r:embed="rId2"/>
          <a:stretch>
            <a:fillRect/>
          </a:stretch>
        </p:blipFill>
        <p:spPr>
          <a:xfrm>
            <a:off x="729618" y="1219200"/>
            <a:ext cx="7932468" cy="3124200"/>
          </a:xfrm>
          <a:prstGeom prst="rect">
            <a:avLst/>
          </a:prstGeom>
        </p:spPr>
      </p:pic>
    </p:spTree>
    <p:extLst>
      <p:ext uri="{BB962C8B-B14F-4D97-AF65-F5344CB8AC3E}">
        <p14:creationId xmlns:p14="http://schemas.microsoft.com/office/powerpoint/2010/main" val="2149543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Outline </a:t>
            </a:r>
          </a:p>
        </p:txBody>
      </p:sp>
      <p:sp>
        <p:nvSpPr>
          <p:cNvPr id="3" name="Content Placeholder 2"/>
          <p:cNvSpPr>
            <a:spLocks noGrp="1"/>
          </p:cNvSpPr>
          <p:nvPr>
            <p:ph idx="1"/>
          </p:nvPr>
        </p:nvSpPr>
        <p:spPr/>
        <p:txBody>
          <a:bodyPr>
            <a:normAutofit/>
          </a:bodyPr>
          <a:lstStyle/>
          <a:p>
            <a:r>
              <a:rPr lang="en-US" dirty="0"/>
              <a:t>Pulse Width Modulation (PWM)</a:t>
            </a:r>
          </a:p>
          <a:p>
            <a:pPr lvl="1"/>
            <a:r>
              <a:rPr lang="en-US" dirty="0"/>
              <a:t>PWM Concepts</a:t>
            </a:r>
          </a:p>
          <a:p>
            <a:pPr lvl="1"/>
            <a:r>
              <a:rPr lang="en-US" dirty="0"/>
              <a:t>Arduino PWM</a:t>
            </a:r>
          </a:p>
          <a:p>
            <a:r>
              <a:rPr lang="en-US" dirty="0"/>
              <a:t>Timer Control/Compare Registers</a:t>
            </a:r>
          </a:p>
          <a:p>
            <a:r>
              <a:rPr lang="en-US" dirty="0"/>
              <a:t>Timer Modes</a:t>
            </a:r>
          </a:p>
          <a:p>
            <a:pPr lvl="1"/>
            <a:r>
              <a:rPr lang="en-US" dirty="0"/>
              <a:t>Clear Timer on Compare Match (CTC) Mode</a:t>
            </a:r>
          </a:p>
          <a:p>
            <a:pPr lvl="1"/>
            <a:r>
              <a:rPr lang="en-US" dirty="0"/>
              <a:t>Fast PWM Mode</a:t>
            </a:r>
          </a:p>
          <a:p>
            <a:pPr lvl="1"/>
            <a:r>
              <a:rPr lang="en-US" dirty="0"/>
              <a:t>Phase-Correct PWM Mode</a:t>
            </a:r>
          </a:p>
          <a:p>
            <a:r>
              <a:rPr lang="en-US" dirty="0"/>
              <a:t>Pre-Scaler</a:t>
            </a:r>
          </a:p>
          <a:p>
            <a:r>
              <a:rPr lang="en-US" dirty="0"/>
              <a:t>Lab#5</a:t>
            </a:r>
          </a:p>
          <a:p>
            <a:pPr lvl="1"/>
            <a:r>
              <a:rPr lang="en-US" dirty="0"/>
              <a:t>Overview</a:t>
            </a:r>
          </a:p>
          <a:p>
            <a:endParaRPr lang="en-US" dirty="0"/>
          </a:p>
        </p:txBody>
      </p:sp>
      <p:sp>
        <p:nvSpPr>
          <p:cNvPr id="4" name="Footer Placeholder 3"/>
          <p:cNvSpPr>
            <a:spLocks noGrp="1"/>
          </p:cNvSpPr>
          <p:nvPr>
            <p:ph type="ftr" sz="quarter" idx="11"/>
          </p:nvPr>
        </p:nvSpPr>
        <p:spPr/>
        <p:txBody>
          <a:bodyPr/>
          <a:lstStyle/>
          <a:p>
            <a:r>
              <a:rPr lang="en-US"/>
              <a:t>EE333 - Fall 2021 - Lecture 6</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a:t>
            </a:fld>
            <a:endParaRPr lang="en-US" dirty="0"/>
          </a:p>
        </p:txBody>
      </p:sp>
    </p:spTree>
    <p:extLst>
      <p:ext uri="{BB962C8B-B14F-4D97-AF65-F5344CB8AC3E}">
        <p14:creationId xmlns:p14="http://schemas.microsoft.com/office/powerpoint/2010/main" val="3682635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Pre-Scaler Control Bits</a:t>
            </a:r>
          </a:p>
        </p:txBody>
      </p:sp>
      <p:sp>
        <p:nvSpPr>
          <p:cNvPr id="6" name="Content Placeholder 5"/>
          <p:cNvSpPr>
            <a:spLocks noGrp="1"/>
          </p:cNvSpPr>
          <p:nvPr>
            <p:ph idx="1"/>
          </p:nvPr>
        </p:nvSpPr>
        <p:spPr/>
        <p:txBody>
          <a:bodyPr>
            <a:normAutofit/>
          </a:bodyPr>
          <a:lstStyle/>
          <a:p>
            <a:r>
              <a:rPr lang="en-US" sz="1800" dirty="0"/>
              <a:t>Pre-Scaling allows you to control the time between counter increments.</a:t>
            </a:r>
          </a:p>
          <a:p>
            <a:r>
              <a:rPr lang="en-US" sz="1800" dirty="0"/>
              <a:t>You can increase the time between counter overflow events, but the time </a:t>
            </a:r>
            <a:r>
              <a:rPr lang="en-US" sz="1800"/>
              <a:t>steps become coarser.</a:t>
            </a:r>
            <a:endParaRPr lang="en-US" sz="1800" dirty="0"/>
          </a:p>
        </p:txBody>
      </p:sp>
      <p:sp>
        <p:nvSpPr>
          <p:cNvPr id="4" name="Footer Placeholder 3"/>
          <p:cNvSpPr>
            <a:spLocks noGrp="1"/>
          </p:cNvSpPr>
          <p:nvPr>
            <p:ph type="ftr" sz="quarter" idx="11"/>
          </p:nvPr>
        </p:nvSpPr>
        <p:spPr/>
        <p:txBody>
          <a:bodyPr/>
          <a:lstStyle/>
          <a:p>
            <a:r>
              <a:rPr lang="en-US"/>
              <a:t>EE333 - Fall 2021 - Lecture 6</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30</a:t>
            </a:fld>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355057"/>
            <a:ext cx="8382000" cy="262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8154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Lab#5</a:t>
            </a:r>
          </a:p>
        </p:txBody>
      </p:sp>
      <p:sp>
        <p:nvSpPr>
          <p:cNvPr id="3" name="Content Placeholder 2"/>
          <p:cNvSpPr>
            <a:spLocks noGrp="1"/>
          </p:cNvSpPr>
          <p:nvPr>
            <p:ph idx="1"/>
          </p:nvPr>
        </p:nvSpPr>
        <p:spPr/>
        <p:txBody>
          <a:bodyPr>
            <a:normAutofit/>
          </a:bodyPr>
          <a:lstStyle/>
          <a:p>
            <a:r>
              <a:rPr lang="en-US" sz="2000" dirty="0"/>
              <a:t>Part 1: PWM - Variable DC Voltage</a:t>
            </a:r>
          </a:p>
          <a:p>
            <a:endParaRPr lang="en-US" sz="2000" dirty="0"/>
          </a:p>
          <a:p>
            <a:endParaRPr lang="en-US" sz="2000" dirty="0"/>
          </a:p>
          <a:p>
            <a:endParaRPr lang="en-US" sz="2000" dirty="0"/>
          </a:p>
          <a:p>
            <a:endParaRPr lang="en-US" sz="2000" dirty="0"/>
          </a:p>
          <a:p>
            <a:endParaRPr lang="en-US" sz="2000" dirty="0"/>
          </a:p>
          <a:p>
            <a:r>
              <a:rPr lang="en-US" sz="2000" dirty="0"/>
              <a:t>Part 2: PWM - Variable LED Intensity</a:t>
            </a:r>
          </a:p>
          <a:p>
            <a:pPr lvl="1"/>
            <a:r>
              <a:rPr lang="en-US" sz="1600" dirty="0">
                <a:solidFill>
                  <a:srgbClr val="FF0000"/>
                </a:solidFill>
              </a:rPr>
              <a:t>Video recording required</a:t>
            </a:r>
          </a:p>
          <a:p>
            <a:endParaRPr lang="en-US" sz="2000" dirty="0"/>
          </a:p>
          <a:p>
            <a:endParaRPr lang="en-US" sz="2000" dirty="0"/>
          </a:p>
          <a:p>
            <a:endParaRPr lang="en-US" sz="2000" dirty="0"/>
          </a:p>
          <a:p>
            <a:endParaRPr lang="en-US" sz="2000" dirty="0"/>
          </a:p>
          <a:p>
            <a:r>
              <a:rPr lang="en-US" sz="2000" dirty="0"/>
              <a:t>Part 3: PWM – Variable DC Motor Speed</a:t>
            </a:r>
          </a:p>
          <a:p>
            <a:pPr lvl="1"/>
            <a:r>
              <a:rPr lang="en-US" sz="1600" dirty="0">
                <a:solidFill>
                  <a:srgbClr val="FF0000"/>
                </a:solidFill>
              </a:rPr>
              <a:t>Video recording required</a:t>
            </a:r>
          </a:p>
          <a:p>
            <a:pPr marL="342900" lvl="1" indent="-342900">
              <a:buFont typeface="Arial" panose="020B0604020202020204" pitchFamily="34" charset="0"/>
              <a:buChar char="•"/>
            </a:pPr>
            <a:endParaRPr lang="en-US" dirty="0"/>
          </a:p>
          <a:p>
            <a:pPr marL="342900" lvl="1" indent="-342900">
              <a:buFont typeface="Arial" panose="020B0604020202020204" pitchFamily="34" charset="0"/>
              <a:buChar char="•"/>
            </a:pPr>
            <a:endParaRPr lang="en-US" dirty="0"/>
          </a:p>
          <a:p>
            <a:pPr marL="0" lvl="1" indent="0">
              <a:buNone/>
            </a:pPr>
            <a:endParaRPr lang="en-US" dirty="0"/>
          </a:p>
          <a:p>
            <a:pPr lvl="1"/>
            <a:endParaRPr lang="en-US" u="sng" dirty="0"/>
          </a:p>
          <a:p>
            <a:pPr lvl="1"/>
            <a:endParaRPr lang="en-US" u="sng" dirty="0"/>
          </a:p>
          <a:p>
            <a:pPr lvl="1"/>
            <a:endParaRPr lang="en-US" u="sng" dirty="0"/>
          </a:p>
          <a:p>
            <a:pPr lvl="1"/>
            <a:endParaRPr lang="en-US" u="sng" dirty="0"/>
          </a:p>
          <a:p>
            <a:pPr lvl="1"/>
            <a:endParaRPr lang="en-US" u="sng" dirty="0"/>
          </a:p>
          <a:p>
            <a:endParaRPr lang="en-US" sz="2000" dirty="0"/>
          </a:p>
        </p:txBody>
      </p:sp>
      <p:sp>
        <p:nvSpPr>
          <p:cNvPr id="4" name="Footer Placeholder 3"/>
          <p:cNvSpPr>
            <a:spLocks noGrp="1"/>
          </p:cNvSpPr>
          <p:nvPr>
            <p:ph type="ftr" sz="quarter" idx="11"/>
          </p:nvPr>
        </p:nvSpPr>
        <p:spPr/>
        <p:txBody>
          <a:bodyPr/>
          <a:lstStyle/>
          <a:p>
            <a:r>
              <a:rPr lang="en-US"/>
              <a:t>EE333 - Fall 2021 - Lecture 6</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31</a:t>
            </a:fld>
            <a:endParaRPr lang="en-US" dirty="0"/>
          </a:p>
        </p:txBody>
      </p:sp>
      <p:sp>
        <p:nvSpPr>
          <p:cNvPr id="8" name="TextBox 7"/>
          <p:cNvSpPr txBox="1"/>
          <p:nvPr/>
        </p:nvSpPr>
        <p:spPr>
          <a:xfrm>
            <a:off x="2133600" y="4876800"/>
            <a:ext cx="184731" cy="369332"/>
          </a:xfrm>
          <a:prstGeom prst="rect">
            <a:avLst/>
          </a:prstGeom>
          <a:noFill/>
        </p:spPr>
        <p:txBody>
          <a:bodyPr wrap="none" rtlCol="0">
            <a:spAutoFit/>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3622" y="4210780"/>
            <a:ext cx="2331720" cy="2463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7783" t="5000" r="21858" b="5000"/>
          <a:stretch/>
        </p:blipFill>
        <p:spPr bwMode="auto">
          <a:xfrm>
            <a:off x="5341620" y="2484120"/>
            <a:ext cx="2971800" cy="1783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940734" y="2607945"/>
            <a:ext cx="381836" cy="246221"/>
          </a:xfrm>
          <a:prstGeom prst="rect">
            <a:avLst/>
          </a:prstGeom>
          <a:noFill/>
        </p:spPr>
        <p:txBody>
          <a:bodyPr wrap="none" rtlCol="0">
            <a:spAutoFit/>
          </a:bodyPr>
          <a:lstStyle/>
          <a:p>
            <a:r>
              <a:rPr lang="en-US" sz="1000" dirty="0">
                <a:solidFill>
                  <a:srgbClr val="0070C0"/>
                </a:solidFill>
              </a:rPr>
              <a:t>255</a:t>
            </a:r>
          </a:p>
        </p:txBody>
      </p:sp>
      <p:sp>
        <p:nvSpPr>
          <p:cNvPr id="10" name="TextBox 9"/>
          <p:cNvSpPr txBox="1"/>
          <p:nvPr/>
        </p:nvSpPr>
        <p:spPr>
          <a:xfrm>
            <a:off x="5038842" y="3841432"/>
            <a:ext cx="250390" cy="246221"/>
          </a:xfrm>
          <a:prstGeom prst="rect">
            <a:avLst/>
          </a:prstGeom>
          <a:noFill/>
        </p:spPr>
        <p:txBody>
          <a:bodyPr wrap="none" rtlCol="0">
            <a:spAutoFit/>
          </a:bodyPr>
          <a:lstStyle/>
          <a:p>
            <a:r>
              <a:rPr lang="en-US" sz="1000" dirty="0">
                <a:solidFill>
                  <a:srgbClr val="0070C0"/>
                </a:solidFill>
              </a:rPr>
              <a:t>0</a:t>
            </a:r>
          </a:p>
        </p:txBody>
      </p:sp>
      <p:pic>
        <p:nvPicPr>
          <p:cNvPr id="2054" name="Picture 6" descr="https://upload.wikimedia.org/wikipedia/commons/thumb/e/e0/1st_Order_Lowpass_Filter_RC.svg/2000px-1st_Order_Lowpass_Filter_RC.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63622" y="990600"/>
            <a:ext cx="2494788" cy="1397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1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Lab#5 Simulation</a:t>
            </a:r>
          </a:p>
        </p:txBody>
      </p:sp>
      <p:sp>
        <p:nvSpPr>
          <p:cNvPr id="4" name="Footer Placeholder 3"/>
          <p:cNvSpPr>
            <a:spLocks noGrp="1"/>
          </p:cNvSpPr>
          <p:nvPr>
            <p:ph type="ftr" sz="quarter" idx="11"/>
          </p:nvPr>
        </p:nvSpPr>
        <p:spPr/>
        <p:txBody>
          <a:bodyPr/>
          <a:lstStyle/>
          <a:p>
            <a:r>
              <a:rPr lang="en-US"/>
              <a:t>EE333 - Fall 2021 - Lecture 6</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32</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66800"/>
            <a:ext cx="8669867"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1873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Pulse Width Modulation?</a:t>
            </a:r>
          </a:p>
        </p:txBody>
      </p:sp>
      <p:sp>
        <p:nvSpPr>
          <p:cNvPr id="3" name="Content Placeholder 2"/>
          <p:cNvSpPr>
            <a:spLocks noGrp="1"/>
          </p:cNvSpPr>
          <p:nvPr>
            <p:ph idx="1"/>
          </p:nvPr>
        </p:nvSpPr>
        <p:spPr/>
        <p:txBody>
          <a:bodyPr>
            <a:noAutofit/>
          </a:bodyPr>
          <a:lstStyle/>
          <a:p>
            <a:r>
              <a:rPr lang="en-US" sz="1600" b="1" dirty="0"/>
              <a:t>Pulse-width modulation</a:t>
            </a:r>
            <a:r>
              <a:rPr lang="en-US" sz="1600" dirty="0"/>
              <a:t> (</a:t>
            </a:r>
            <a:r>
              <a:rPr lang="en-US" sz="1600" b="1" dirty="0"/>
              <a:t>PWM</a:t>
            </a:r>
            <a:r>
              <a:rPr lang="en-US" sz="1600" dirty="0"/>
              <a:t>) is a modulation technique used to encode a message into a pulsing signal.  Although this modulation technique can be used to encode information for transmission, its main use is to allow the control of the power supplied to electrical devices, especially to inertial loads such as motors.</a:t>
            </a:r>
          </a:p>
          <a:p>
            <a:endParaRPr lang="en-US" sz="1600" dirty="0"/>
          </a:p>
          <a:p>
            <a:r>
              <a:rPr lang="en-US" sz="1600" dirty="0"/>
              <a:t>The term </a:t>
            </a:r>
            <a:r>
              <a:rPr lang="en-US" sz="1600" b="1" dirty="0"/>
              <a:t>duty cycle</a:t>
            </a:r>
            <a:r>
              <a:rPr lang="en-US" sz="1600" dirty="0"/>
              <a:t> describes the proportion of 'on' time to the regular interval or 'period' of time.</a:t>
            </a:r>
          </a:p>
          <a:p>
            <a:pPr lvl="1"/>
            <a:r>
              <a:rPr lang="en-US" sz="1600" dirty="0"/>
              <a:t>A low duty cycle corresponds to low power, because the power is off for most of the time. </a:t>
            </a:r>
          </a:p>
          <a:p>
            <a:pPr lvl="1"/>
            <a:r>
              <a:rPr lang="en-US" sz="1600" dirty="0"/>
              <a:t>Duty cycle is expressed in percent, 100% being fully on.</a:t>
            </a:r>
          </a:p>
          <a:p>
            <a:pPr lvl="1"/>
            <a:endParaRPr lang="en-US" sz="1600" dirty="0"/>
          </a:p>
          <a:p>
            <a:r>
              <a:rPr lang="en-US" sz="1600" dirty="0"/>
              <a:t>The main advantage of PWM is that power loss in the switching devices is very low. </a:t>
            </a:r>
          </a:p>
          <a:p>
            <a:pPr lvl="1"/>
            <a:r>
              <a:rPr lang="en-US" sz="1600" dirty="0"/>
              <a:t>When a switch is off there is practically no current.  </a:t>
            </a:r>
          </a:p>
          <a:p>
            <a:pPr lvl="1"/>
            <a:r>
              <a:rPr lang="en-US" sz="1600" dirty="0"/>
              <a:t>When it is on and power is being transferred to the load, there is almost no voltage drop across the switch. </a:t>
            </a:r>
          </a:p>
          <a:p>
            <a:pPr lvl="1"/>
            <a:r>
              <a:rPr lang="en-US" sz="1600" dirty="0"/>
              <a:t>Power loss, being the product of voltage and current, is thus in both cases close to zero.</a:t>
            </a:r>
          </a:p>
          <a:p>
            <a:pPr lvl="1"/>
            <a:endParaRPr lang="en-US" sz="1600" dirty="0"/>
          </a:p>
          <a:p>
            <a:r>
              <a:rPr lang="en-US" sz="1600" dirty="0"/>
              <a:t>PWM also works well with digital controls, which, because of their on/off nature, can easily set the needed duty cycle.</a:t>
            </a:r>
          </a:p>
        </p:txBody>
      </p:sp>
      <p:sp>
        <p:nvSpPr>
          <p:cNvPr id="4" name="Footer Placeholder 3"/>
          <p:cNvSpPr>
            <a:spLocks noGrp="1"/>
          </p:cNvSpPr>
          <p:nvPr>
            <p:ph type="ftr" sz="quarter" idx="11"/>
          </p:nvPr>
        </p:nvSpPr>
        <p:spPr/>
        <p:txBody>
          <a:bodyPr/>
          <a:lstStyle/>
          <a:p>
            <a:r>
              <a:rPr lang="en-US"/>
              <a:t>EE333 - Fall 2021 - Lecture 6</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4</a:t>
            </a:fld>
            <a:endParaRPr lang="en-US" dirty="0"/>
          </a:p>
        </p:txBody>
      </p:sp>
      <p:sp>
        <p:nvSpPr>
          <p:cNvPr id="6" name="Rectangle 5"/>
          <p:cNvSpPr/>
          <p:nvPr/>
        </p:nvSpPr>
        <p:spPr>
          <a:xfrm>
            <a:off x="5943600" y="6126163"/>
            <a:ext cx="3124200" cy="246221"/>
          </a:xfrm>
          <a:prstGeom prst="rect">
            <a:avLst/>
          </a:prstGeom>
        </p:spPr>
        <p:txBody>
          <a:bodyPr wrap="square">
            <a:spAutoFit/>
          </a:bodyPr>
          <a:lstStyle/>
          <a:p>
            <a:r>
              <a:rPr lang="en-US" sz="1000" dirty="0"/>
              <a:t>https://en.wikipedia.org/wiki/Pulse-width_modulation</a:t>
            </a:r>
          </a:p>
        </p:txBody>
      </p:sp>
    </p:spTree>
    <p:extLst>
      <p:ext uri="{BB962C8B-B14F-4D97-AF65-F5344CB8AC3E}">
        <p14:creationId xmlns:p14="http://schemas.microsoft.com/office/powerpoint/2010/main" val="2143930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Duty Cycle</a:t>
            </a:r>
          </a:p>
        </p:txBody>
      </p:sp>
      <p:sp>
        <p:nvSpPr>
          <p:cNvPr id="3" name="Content Placeholder 2"/>
          <p:cNvSpPr>
            <a:spLocks noGrp="1"/>
          </p:cNvSpPr>
          <p:nvPr>
            <p:ph idx="1"/>
          </p:nvPr>
        </p:nvSpPr>
        <p:spPr>
          <a:xfrm>
            <a:off x="457200" y="990600"/>
            <a:ext cx="3657600" cy="5135563"/>
          </a:xfrm>
        </p:spPr>
        <p:txBody>
          <a:bodyPr>
            <a:normAutofit/>
          </a:bodyPr>
          <a:lstStyle/>
          <a:p>
            <a:pPr marL="0" indent="0">
              <a:buNone/>
            </a:pPr>
            <a:r>
              <a:rPr lang="en-US" sz="2000" dirty="0"/>
              <a:t>Signal On-Time/Period expressed as a percentage</a:t>
            </a:r>
          </a:p>
          <a:p>
            <a:pPr marL="0" indent="0">
              <a:buNone/>
            </a:pPr>
            <a:endParaRPr lang="en-US" sz="1800" dirty="0"/>
          </a:p>
          <a:p>
            <a:pPr marL="0" indent="0">
              <a:buNone/>
            </a:pPr>
            <a:r>
              <a:rPr lang="en-US" sz="2000" dirty="0"/>
              <a:t>Arduino uses the </a:t>
            </a:r>
            <a:r>
              <a:rPr lang="en-US" sz="2000" b="1" dirty="0" err="1"/>
              <a:t>analogWrite</a:t>
            </a:r>
            <a:r>
              <a:rPr lang="en-US" sz="2000" b="1" dirty="0"/>
              <a:t>() </a:t>
            </a:r>
            <a:r>
              <a:rPr lang="en-US" sz="2000" dirty="0"/>
              <a:t>function to control duty cycle.</a:t>
            </a:r>
          </a:p>
          <a:p>
            <a:pPr marL="0" indent="0">
              <a:buNone/>
            </a:pPr>
            <a:endParaRPr lang="en-US" sz="2000" dirty="0"/>
          </a:p>
          <a:p>
            <a:pPr marL="457200" lvl="1" indent="0">
              <a:buNone/>
            </a:pPr>
            <a:endParaRPr lang="en-US" sz="1800" dirty="0"/>
          </a:p>
          <a:p>
            <a:pPr marL="0" indent="0">
              <a:buNone/>
            </a:pPr>
            <a:endParaRPr lang="en-US" sz="2000" dirty="0"/>
          </a:p>
        </p:txBody>
      </p:sp>
      <p:sp>
        <p:nvSpPr>
          <p:cNvPr id="4" name="Footer Placeholder 3"/>
          <p:cNvSpPr>
            <a:spLocks noGrp="1"/>
          </p:cNvSpPr>
          <p:nvPr>
            <p:ph type="ftr" sz="quarter" idx="11"/>
          </p:nvPr>
        </p:nvSpPr>
        <p:spPr/>
        <p:txBody>
          <a:bodyPr/>
          <a:lstStyle/>
          <a:p>
            <a:r>
              <a:rPr lang="en-US"/>
              <a:t>EE333 - Fall 2021 - Lecture 6</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5</a:t>
            </a:fld>
            <a:endParaRPr lang="en-US" dirty="0"/>
          </a:p>
        </p:txBody>
      </p:sp>
      <p:pic>
        <p:nvPicPr>
          <p:cNvPr id="1029" name="Picture 5" descr="https://www.arduino.cc/en/uploads/Tutorial/pw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447800"/>
            <a:ext cx="4495800" cy="4922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436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 Motor Drive</a:t>
            </a:r>
          </a:p>
        </p:txBody>
      </p:sp>
      <p:sp>
        <p:nvSpPr>
          <p:cNvPr id="4" name="Footer Placeholder 3"/>
          <p:cNvSpPr>
            <a:spLocks noGrp="1"/>
          </p:cNvSpPr>
          <p:nvPr>
            <p:ph type="ftr" sz="quarter" idx="11"/>
          </p:nvPr>
        </p:nvSpPr>
        <p:spPr/>
        <p:txBody>
          <a:bodyPr/>
          <a:lstStyle/>
          <a:p>
            <a:r>
              <a:rPr lang="en-US"/>
              <a:t>EE333 - Fall 2021 - Lecture 6</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6</a:t>
            </a:fld>
            <a:endParaRPr lang="en-US" dirty="0"/>
          </a:p>
        </p:txBody>
      </p:sp>
      <p:pic>
        <p:nvPicPr>
          <p:cNvPr id="6" name="Picture 5"/>
          <p:cNvPicPr>
            <a:picLocks noChangeAspect="1"/>
          </p:cNvPicPr>
          <p:nvPr/>
        </p:nvPicPr>
        <p:blipFill>
          <a:blip r:embed="rId2"/>
          <a:stretch>
            <a:fillRect/>
          </a:stretch>
        </p:blipFill>
        <p:spPr>
          <a:xfrm>
            <a:off x="487052" y="1371600"/>
            <a:ext cx="2990850" cy="2822351"/>
          </a:xfrm>
          <a:prstGeom prst="rect">
            <a:avLst/>
          </a:prstGeom>
        </p:spPr>
      </p:pic>
      <p:pic>
        <p:nvPicPr>
          <p:cNvPr id="7" name="Picture 6"/>
          <p:cNvPicPr>
            <a:picLocks noChangeAspect="1"/>
          </p:cNvPicPr>
          <p:nvPr/>
        </p:nvPicPr>
        <p:blipFill>
          <a:blip r:embed="rId3"/>
          <a:stretch>
            <a:fillRect/>
          </a:stretch>
        </p:blipFill>
        <p:spPr>
          <a:xfrm>
            <a:off x="3962400" y="1140744"/>
            <a:ext cx="4541825" cy="3916501"/>
          </a:xfrm>
          <a:prstGeom prst="rect">
            <a:avLst/>
          </a:prstGeom>
        </p:spPr>
      </p:pic>
      <p:sp>
        <p:nvSpPr>
          <p:cNvPr id="8" name="TextBox 7"/>
          <p:cNvSpPr txBox="1"/>
          <p:nvPr/>
        </p:nvSpPr>
        <p:spPr>
          <a:xfrm>
            <a:off x="823411" y="4583973"/>
            <a:ext cx="2667846" cy="369332"/>
          </a:xfrm>
          <a:prstGeom prst="rect">
            <a:avLst/>
          </a:prstGeom>
          <a:noFill/>
        </p:spPr>
        <p:txBody>
          <a:bodyPr wrap="none" rtlCol="0">
            <a:spAutoFit/>
          </a:bodyPr>
          <a:lstStyle/>
          <a:p>
            <a:r>
              <a:rPr lang="en-US" dirty="0"/>
              <a:t>Simple Motor Drive Circuit</a:t>
            </a:r>
          </a:p>
        </p:txBody>
      </p:sp>
      <p:sp>
        <p:nvSpPr>
          <p:cNvPr id="9" name="TextBox 8"/>
          <p:cNvSpPr txBox="1"/>
          <p:nvPr/>
        </p:nvSpPr>
        <p:spPr>
          <a:xfrm>
            <a:off x="4876800" y="5227664"/>
            <a:ext cx="2851871" cy="369332"/>
          </a:xfrm>
          <a:prstGeom prst="rect">
            <a:avLst/>
          </a:prstGeom>
          <a:noFill/>
        </p:spPr>
        <p:txBody>
          <a:bodyPr wrap="none" rtlCol="0">
            <a:spAutoFit/>
          </a:bodyPr>
          <a:lstStyle/>
          <a:p>
            <a:r>
              <a:rPr lang="en-US" dirty="0"/>
              <a:t>H-Bridge Motor Drive Circuit</a:t>
            </a:r>
          </a:p>
        </p:txBody>
      </p:sp>
    </p:spTree>
    <p:extLst>
      <p:ext uri="{BB962C8B-B14F-4D97-AF65-F5344CB8AC3E}">
        <p14:creationId xmlns:p14="http://schemas.microsoft.com/office/powerpoint/2010/main" val="275896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Arduino PWM Control</a:t>
            </a:r>
          </a:p>
        </p:txBody>
      </p:sp>
      <p:sp>
        <p:nvSpPr>
          <p:cNvPr id="7" name="Content Placeholder 6"/>
          <p:cNvSpPr>
            <a:spLocks noGrp="1"/>
          </p:cNvSpPr>
          <p:nvPr>
            <p:ph idx="1"/>
          </p:nvPr>
        </p:nvSpPr>
        <p:spPr>
          <a:xfrm>
            <a:off x="457200" y="914400"/>
            <a:ext cx="8229600" cy="5211763"/>
          </a:xfrm>
        </p:spPr>
        <p:txBody>
          <a:bodyPr>
            <a:noAutofit/>
          </a:bodyPr>
          <a:lstStyle/>
          <a:p>
            <a:r>
              <a:rPr lang="en-US" sz="1400" b="1" dirty="0" err="1"/>
              <a:t>analogWrite</a:t>
            </a:r>
            <a:r>
              <a:rPr lang="en-US" sz="1400" b="1" dirty="0"/>
              <a:t>()</a:t>
            </a:r>
          </a:p>
          <a:p>
            <a:endParaRPr lang="en-US" sz="1400" dirty="0"/>
          </a:p>
          <a:p>
            <a:r>
              <a:rPr lang="en-US" sz="1400" dirty="0"/>
              <a:t>Description:  Writes an analog value (PWM wave) to a pin.  After a call to </a:t>
            </a:r>
            <a:r>
              <a:rPr lang="en-US" sz="1400" dirty="0" err="1"/>
              <a:t>analogWrite</a:t>
            </a:r>
            <a:r>
              <a:rPr lang="en-US" sz="1400" dirty="0"/>
              <a:t>(), the pin will generate a steady square wave of the specified duty cycle until the next call to </a:t>
            </a:r>
            <a:r>
              <a:rPr lang="en-US" sz="1400" dirty="0" err="1"/>
              <a:t>analogWrite</a:t>
            </a:r>
            <a:r>
              <a:rPr lang="en-US" sz="1400" dirty="0"/>
              <a:t>() (or a call to </a:t>
            </a:r>
            <a:r>
              <a:rPr lang="en-US" sz="1400" dirty="0" err="1"/>
              <a:t>digitalRead</a:t>
            </a:r>
            <a:r>
              <a:rPr lang="en-US" sz="1400" dirty="0"/>
              <a:t>() or </a:t>
            </a:r>
            <a:r>
              <a:rPr lang="en-US" sz="1400" dirty="0" err="1"/>
              <a:t>digitalWrite</a:t>
            </a:r>
            <a:r>
              <a:rPr lang="en-US" sz="1400" dirty="0"/>
              <a:t>() on the same pin). </a:t>
            </a:r>
          </a:p>
          <a:p>
            <a:endParaRPr lang="en-US" sz="1400" dirty="0"/>
          </a:p>
          <a:p>
            <a:r>
              <a:rPr lang="en-US" sz="1400" dirty="0"/>
              <a:t>The </a:t>
            </a:r>
            <a:r>
              <a:rPr lang="en-US" sz="1400" dirty="0">
                <a:solidFill>
                  <a:srgbClr val="FF0000"/>
                </a:solidFill>
              </a:rPr>
              <a:t>default</a:t>
            </a:r>
            <a:r>
              <a:rPr lang="en-US" sz="1400" dirty="0"/>
              <a:t> frequency of the PWM signal on most pins is approximately </a:t>
            </a:r>
            <a:r>
              <a:rPr lang="en-US" sz="1400" dirty="0">
                <a:solidFill>
                  <a:srgbClr val="FF0000"/>
                </a:solidFill>
              </a:rPr>
              <a:t>490 Hz</a:t>
            </a:r>
            <a:r>
              <a:rPr lang="en-US" sz="1400" dirty="0"/>
              <a:t>. On the Uno and similar boards, pins 5 and 6 have a frequency of approximately 980 Hz. </a:t>
            </a:r>
          </a:p>
          <a:p>
            <a:endParaRPr lang="en-US" sz="1400" dirty="0"/>
          </a:p>
          <a:p>
            <a:r>
              <a:rPr lang="en-US" sz="1400" dirty="0"/>
              <a:t>On most Arduino boards (those with the ATmega168 or ATmega328), this function works on pins 3, 5, 6, 9, 10, and 11. On the Arduino Mega, it works on pins 2 - 13 and 44 - 46. </a:t>
            </a:r>
          </a:p>
          <a:p>
            <a:endParaRPr lang="en-US" sz="1400" dirty="0"/>
          </a:p>
          <a:p>
            <a:r>
              <a:rPr lang="en-US" sz="1400" dirty="0"/>
              <a:t>You do not need to call </a:t>
            </a:r>
            <a:r>
              <a:rPr lang="en-US" sz="1400" dirty="0" err="1"/>
              <a:t>pinMode</a:t>
            </a:r>
            <a:r>
              <a:rPr lang="en-US" sz="1400" dirty="0"/>
              <a:t>() to set the pin as an output before calling </a:t>
            </a:r>
            <a:r>
              <a:rPr lang="en-US" sz="1400" dirty="0" err="1"/>
              <a:t>analogWrite</a:t>
            </a:r>
            <a:r>
              <a:rPr lang="en-US" sz="1400" dirty="0"/>
              <a:t>().</a:t>
            </a:r>
          </a:p>
          <a:p>
            <a:endParaRPr lang="en-US" sz="1400" dirty="0"/>
          </a:p>
          <a:p>
            <a:r>
              <a:rPr lang="en-US" sz="1400" dirty="0"/>
              <a:t>The </a:t>
            </a:r>
            <a:r>
              <a:rPr lang="en-US" sz="1400" i="1" dirty="0" err="1"/>
              <a:t>analogWrite</a:t>
            </a:r>
            <a:r>
              <a:rPr lang="en-US" sz="1400" i="1" dirty="0"/>
              <a:t>()</a:t>
            </a:r>
            <a:r>
              <a:rPr lang="en-US" sz="1400" dirty="0"/>
              <a:t> function has nothing to do with the analog pins or the </a:t>
            </a:r>
            <a:r>
              <a:rPr lang="en-US" sz="1400" i="1" dirty="0" err="1"/>
              <a:t>analogRead</a:t>
            </a:r>
            <a:r>
              <a:rPr lang="en-US" sz="1400" i="1" dirty="0"/>
              <a:t>()</a:t>
            </a:r>
            <a:r>
              <a:rPr lang="en-US" sz="1400" dirty="0"/>
              <a:t> function.</a:t>
            </a:r>
          </a:p>
          <a:p>
            <a:endParaRPr lang="en-US" sz="1400" dirty="0"/>
          </a:p>
          <a:p>
            <a:r>
              <a:rPr lang="en-US" sz="1400" dirty="0"/>
              <a:t>Syntax: </a:t>
            </a:r>
            <a:r>
              <a:rPr lang="en-US" sz="1400" dirty="0" err="1"/>
              <a:t>analogWrite</a:t>
            </a:r>
            <a:r>
              <a:rPr lang="en-US" sz="1400" dirty="0"/>
              <a:t>(pin, value)</a:t>
            </a:r>
          </a:p>
          <a:p>
            <a:endParaRPr lang="en-US" sz="1400" dirty="0"/>
          </a:p>
          <a:p>
            <a:r>
              <a:rPr lang="en-US" sz="1400" dirty="0"/>
              <a:t>Parameters</a:t>
            </a:r>
          </a:p>
          <a:p>
            <a:pPr lvl="1"/>
            <a:r>
              <a:rPr lang="en-US" sz="1400" dirty="0"/>
              <a:t>pin: the pin to write to.</a:t>
            </a:r>
          </a:p>
          <a:p>
            <a:pPr lvl="1"/>
            <a:r>
              <a:rPr lang="en-US" sz="1400" dirty="0"/>
              <a:t>value: the duty cycle: between 0 (always off) and 255 (always on).</a:t>
            </a:r>
          </a:p>
        </p:txBody>
      </p:sp>
      <p:sp>
        <p:nvSpPr>
          <p:cNvPr id="4" name="Footer Placeholder 3"/>
          <p:cNvSpPr>
            <a:spLocks noGrp="1"/>
          </p:cNvSpPr>
          <p:nvPr>
            <p:ph type="ftr" sz="quarter" idx="11"/>
          </p:nvPr>
        </p:nvSpPr>
        <p:spPr/>
        <p:txBody>
          <a:bodyPr/>
          <a:lstStyle/>
          <a:p>
            <a:r>
              <a:rPr lang="en-US"/>
              <a:t>EE333 - Fall 2021 - Lecture 6</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7</a:t>
            </a:fld>
            <a:endParaRPr lang="en-US" dirty="0"/>
          </a:p>
        </p:txBody>
      </p:sp>
    </p:spTree>
    <p:extLst>
      <p:ext uri="{BB962C8B-B14F-4D97-AF65-F5344CB8AC3E}">
        <p14:creationId xmlns:p14="http://schemas.microsoft.com/office/powerpoint/2010/main" val="2541072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Pulse Width Modulation</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sz="1800" dirty="0"/>
              <a:t>How do we generate this?</a:t>
            </a:r>
          </a:p>
        </p:txBody>
      </p:sp>
      <p:sp>
        <p:nvSpPr>
          <p:cNvPr id="4" name="Footer Placeholder 3"/>
          <p:cNvSpPr>
            <a:spLocks noGrp="1"/>
          </p:cNvSpPr>
          <p:nvPr>
            <p:ph type="ftr" sz="quarter" idx="11"/>
          </p:nvPr>
        </p:nvSpPr>
        <p:spPr/>
        <p:txBody>
          <a:bodyPr/>
          <a:lstStyle/>
          <a:p>
            <a:r>
              <a:rPr lang="en-US"/>
              <a:t>EE333 - Fall 2021 - Lecture 6</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8</a:t>
            </a:fld>
            <a:endParaRPr lang="en-US" dirty="0"/>
          </a:p>
        </p:txBody>
      </p:sp>
      <p:pic>
        <p:nvPicPr>
          <p:cNvPr id="6" name="Picture 5"/>
          <p:cNvPicPr>
            <a:picLocks noChangeAspect="1"/>
          </p:cNvPicPr>
          <p:nvPr/>
        </p:nvPicPr>
        <p:blipFill>
          <a:blip r:embed="rId2"/>
          <a:stretch>
            <a:fillRect/>
          </a:stretch>
        </p:blipFill>
        <p:spPr>
          <a:xfrm>
            <a:off x="2057400" y="1219200"/>
            <a:ext cx="4752975" cy="1647825"/>
          </a:xfrm>
          <a:prstGeom prst="rect">
            <a:avLst/>
          </a:prstGeom>
        </p:spPr>
      </p:pic>
      <p:sp>
        <p:nvSpPr>
          <p:cNvPr id="7" name="Rectangle 6"/>
          <p:cNvSpPr/>
          <p:nvPr/>
        </p:nvSpPr>
        <p:spPr>
          <a:xfrm>
            <a:off x="4267200" y="5859054"/>
            <a:ext cx="4572000" cy="461665"/>
          </a:xfrm>
          <a:prstGeom prst="rect">
            <a:avLst/>
          </a:prstGeom>
        </p:spPr>
        <p:txBody>
          <a:bodyPr>
            <a:spAutoFit/>
          </a:bodyPr>
          <a:lstStyle/>
          <a:p>
            <a:r>
              <a:rPr lang="en-US" sz="1200" dirty="0"/>
              <a:t>http://electronics.stackexchange.com/questions/191742/how-is-a-pwm-signal-converted-to-sine-using-a-transformer</a:t>
            </a:r>
          </a:p>
        </p:txBody>
      </p:sp>
      <p:sp>
        <p:nvSpPr>
          <p:cNvPr id="8" name="Rectangle 7"/>
          <p:cNvSpPr/>
          <p:nvPr/>
        </p:nvSpPr>
        <p:spPr>
          <a:xfrm>
            <a:off x="1905000" y="3733800"/>
            <a:ext cx="6096000" cy="2031325"/>
          </a:xfrm>
          <a:prstGeom prst="rect">
            <a:avLst/>
          </a:prstGeom>
        </p:spPr>
        <p:txBody>
          <a:bodyPr wrap="square">
            <a:spAutoFit/>
          </a:bodyPr>
          <a:lstStyle/>
          <a:p>
            <a:r>
              <a:rPr lang="en-US" sz="1400" dirty="0">
                <a:solidFill>
                  <a:srgbClr val="0070C0"/>
                </a:solidFill>
              </a:rPr>
              <a:t>double t = 0.0;</a:t>
            </a:r>
          </a:p>
          <a:p>
            <a:endParaRPr lang="en-US" sz="1400" dirty="0">
              <a:solidFill>
                <a:srgbClr val="0070C0"/>
              </a:solidFill>
            </a:endParaRPr>
          </a:p>
          <a:p>
            <a:r>
              <a:rPr lang="en-US" sz="1400" dirty="0">
                <a:solidFill>
                  <a:srgbClr val="0070C0"/>
                </a:solidFill>
              </a:rPr>
              <a:t>void loop()</a:t>
            </a:r>
          </a:p>
          <a:p>
            <a:r>
              <a:rPr lang="en-US" sz="1400" dirty="0">
                <a:solidFill>
                  <a:srgbClr val="0070C0"/>
                </a:solidFill>
              </a:rPr>
              <a:t>{</a:t>
            </a:r>
          </a:p>
          <a:p>
            <a:r>
              <a:rPr lang="en-US" sz="1400" dirty="0">
                <a:solidFill>
                  <a:srgbClr val="0070C0"/>
                </a:solidFill>
              </a:rPr>
              <a:t>   OCR0A = (unsigned int)(127.0*sin(t*2.0*PI)+128.0); </a:t>
            </a:r>
          </a:p>
          <a:p>
            <a:r>
              <a:rPr lang="en-US" sz="1400" dirty="0">
                <a:solidFill>
                  <a:srgbClr val="0070C0"/>
                </a:solidFill>
              </a:rPr>
              <a:t>   delay(100);</a:t>
            </a:r>
          </a:p>
          <a:p>
            <a:r>
              <a:rPr lang="en-US" sz="1400" dirty="0">
                <a:solidFill>
                  <a:srgbClr val="0070C0"/>
                </a:solidFill>
              </a:rPr>
              <a:t>   t = t + 0.1;</a:t>
            </a:r>
          </a:p>
          <a:p>
            <a:r>
              <a:rPr lang="en-US" sz="1400" dirty="0">
                <a:solidFill>
                  <a:srgbClr val="0070C0"/>
                </a:solidFill>
              </a:rPr>
              <a:t>   </a:t>
            </a:r>
            <a:r>
              <a:rPr lang="en-US" sz="1400" dirty="0" err="1">
                <a:solidFill>
                  <a:srgbClr val="0070C0"/>
                </a:solidFill>
              </a:rPr>
              <a:t>Serial.println</a:t>
            </a:r>
            <a:r>
              <a:rPr lang="en-US" sz="1400" dirty="0">
                <a:solidFill>
                  <a:srgbClr val="0070C0"/>
                </a:solidFill>
              </a:rPr>
              <a:t>(OCR0A);</a:t>
            </a:r>
          </a:p>
          <a:p>
            <a:r>
              <a:rPr lang="en-US" sz="1400" dirty="0">
                <a:solidFill>
                  <a:srgbClr val="0070C0"/>
                </a:solidFill>
              </a:rPr>
              <a:t>}</a:t>
            </a:r>
          </a:p>
        </p:txBody>
      </p:sp>
      <p:sp>
        <p:nvSpPr>
          <p:cNvPr id="9" name="TextBox 8"/>
          <p:cNvSpPr txBox="1"/>
          <p:nvPr/>
        </p:nvSpPr>
        <p:spPr>
          <a:xfrm>
            <a:off x="2895600" y="957846"/>
            <a:ext cx="1318887" cy="307777"/>
          </a:xfrm>
          <a:prstGeom prst="rect">
            <a:avLst/>
          </a:prstGeom>
          <a:noFill/>
        </p:spPr>
        <p:txBody>
          <a:bodyPr wrap="none" rtlCol="0">
            <a:spAutoFit/>
          </a:bodyPr>
          <a:lstStyle/>
          <a:p>
            <a:r>
              <a:rPr lang="en-US" sz="1400">
                <a:solidFill>
                  <a:srgbClr val="FF0000"/>
                </a:solidFill>
              </a:rPr>
              <a:t>Duty Cycle=255</a:t>
            </a:r>
            <a:endParaRPr lang="en-US" sz="1400" dirty="0">
              <a:solidFill>
                <a:srgbClr val="FF0000"/>
              </a:solidFill>
            </a:endParaRPr>
          </a:p>
        </p:txBody>
      </p:sp>
      <p:sp>
        <p:nvSpPr>
          <p:cNvPr id="10" name="TextBox 9"/>
          <p:cNvSpPr txBox="1"/>
          <p:nvPr/>
        </p:nvSpPr>
        <p:spPr>
          <a:xfrm>
            <a:off x="5064089" y="2863579"/>
            <a:ext cx="1136145" cy="307777"/>
          </a:xfrm>
          <a:prstGeom prst="rect">
            <a:avLst/>
          </a:prstGeom>
          <a:noFill/>
        </p:spPr>
        <p:txBody>
          <a:bodyPr wrap="none" rtlCol="0">
            <a:spAutoFit/>
          </a:bodyPr>
          <a:lstStyle/>
          <a:p>
            <a:r>
              <a:rPr lang="en-US" sz="1400">
                <a:solidFill>
                  <a:srgbClr val="FF0000"/>
                </a:solidFill>
              </a:rPr>
              <a:t>Duty Cycle=0</a:t>
            </a:r>
            <a:endParaRPr lang="en-US" sz="1400" dirty="0">
              <a:solidFill>
                <a:srgbClr val="FF0000"/>
              </a:solidFill>
            </a:endParaRPr>
          </a:p>
        </p:txBody>
      </p:sp>
    </p:spTree>
    <p:extLst>
      <p:ext uri="{BB962C8B-B14F-4D97-AF65-F5344CB8AC3E}">
        <p14:creationId xmlns:p14="http://schemas.microsoft.com/office/powerpoint/2010/main" val="826403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324600" y="6324600"/>
            <a:ext cx="1996059" cy="307777"/>
          </a:xfrm>
          <a:prstGeom prst="rect">
            <a:avLst/>
          </a:prstGeom>
        </p:spPr>
        <p:txBody>
          <a:bodyPr wrap="none">
            <a:spAutoFit/>
          </a:bodyPr>
          <a:lstStyle/>
          <a:p>
            <a:r>
              <a:rPr lang="en-US" sz="1400">
                <a:solidFill>
                  <a:srgbClr val="FF0000"/>
                </a:solidFill>
              </a:rPr>
              <a:t>Pins 3, 5, 6, 9, 10, and 11</a:t>
            </a:r>
          </a:p>
        </p:txBody>
      </p:sp>
      <p:sp>
        <p:nvSpPr>
          <p:cNvPr id="2" name="Title 1"/>
          <p:cNvSpPr>
            <a:spLocks noGrp="1"/>
          </p:cNvSpPr>
          <p:nvPr>
            <p:ph type="title"/>
          </p:nvPr>
        </p:nvSpPr>
        <p:spPr/>
        <p:txBody>
          <a:bodyPr/>
          <a:lstStyle/>
          <a:p>
            <a:r>
              <a:rPr lang="en-US" dirty="0"/>
              <a:t>Atmega328P Pinout</a:t>
            </a:r>
          </a:p>
        </p:txBody>
      </p:sp>
      <p:sp>
        <p:nvSpPr>
          <p:cNvPr id="4" name="Footer Placeholder 3"/>
          <p:cNvSpPr>
            <a:spLocks noGrp="1"/>
          </p:cNvSpPr>
          <p:nvPr>
            <p:ph type="ftr" sz="quarter" idx="11"/>
          </p:nvPr>
        </p:nvSpPr>
        <p:spPr/>
        <p:txBody>
          <a:bodyPr/>
          <a:lstStyle/>
          <a:p>
            <a:r>
              <a:rPr lang="en-US"/>
              <a:t>EE333 - Fall 2021 - Lecture 6</a:t>
            </a:r>
            <a:endParaRPr lang="en-US" dirty="0"/>
          </a:p>
        </p:txBody>
      </p:sp>
      <p:sp>
        <p:nvSpPr>
          <p:cNvPr id="5" name="Slide Number Placeholder 4"/>
          <p:cNvSpPr>
            <a:spLocks noGrp="1"/>
          </p:cNvSpPr>
          <p:nvPr>
            <p:ph type="sldNum" sz="quarter" idx="12"/>
          </p:nvPr>
        </p:nvSpPr>
        <p:spPr/>
        <p:txBody>
          <a:bodyPr/>
          <a:lstStyle/>
          <a:p>
            <a:fld id="{7F5B2EBE-6A3A-46EC-8286-7551010F4679}" type="slidenum">
              <a:rPr lang="en-US" smtClean="0"/>
              <a:t>9</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006475"/>
            <a:ext cx="7427869"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9507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20062</TotalTime>
  <Words>1918</Words>
  <Application>Microsoft Office PowerPoint</Application>
  <PresentationFormat>On-screen Show (4:3)</PresentationFormat>
  <Paragraphs>281</Paragraphs>
  <Slides>32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  Introduction to Microcontrollers Fall Term, 2021 </vt:lpstr>
      <vt:lpstr>Schedule/Labs</vt:lpstr>
      <vt:lpstr>Lecture Outline </vt:lpstr>
      <vt:lpstr>What is Pulse Width Modulation?</vt:lpstr>
      <vt:lpstr>Examples of Duty Cycle</vt:lpstr>
      <vt:lpstr>DC Motor Drive</vt:lpstr>
      <vt:lpstr>Arduino PWM Control</vt:lpstr>
      <vt:lpstr>Pulse Width Modulation</vt:lpstr>
      <vt:lpstr>Atmega328P Pinout</vt:lpstr>
      <vt:lpstr>Atmega328P Block Diagram</vt:lpstr>
      <vt:lpstr>8-bit Timer/Counter 0/2</vt:lpstr>
      <vt:lpstr>16-bit Counter/Timer 1</vt:lpstr>
      <vt:lpstr>Microcontroller Timers</vt:lpstr>
      <vt:lpstr>Waveform Generation</vt:lpstr>
      <vt:lpstr>Waveform Generation</vt:lpstr>
      <vt:lpstr>Normal Mode</vt:lpstr>
      <vt:lpstr>Clear Timer on Compare Match (CTC) Mode</vt:lpstr>
      <vt:lpstr>Timer Interrupts</vt:lpstr>
      <vt:lpstr>Clear Timer on Compare Match (CTC) Mode</vt:lpstr>
      <vt:lpstr>Clear Timer on Compare Match (CTC) Mode</vt:lpstr>
      <vt:lpstr>Timer Output Compare Unit</vt:lpstr>
      <vt:lpstr>Timer 0 -Output Compare Registers</vt:lpstr>
      <vt:lpstr>Timer1 – Output Control Registers</vt:lpstr>
      <vt:lpstr>Fast PWM Mode</vt:lpstr>
      <vt:lpstr>Fast PWM Mode</vt:lpstr>
      <vt:lpstr>Phase Correct PWM Mode</vt:lpstr>
      <vt:lpstr>Phase Correct PWM Mode</vt:lpstr>
      <vt:lpstr>Timer Pre-Scaler</vt:lpstr>
      <vt:lpstr>Prescaler</vt:lpstr>
      <vt:lpstr>Pre-Scaler Control Bits</vt:lpstr>
      <vt:lpstr>Lab#5</vt:lpstr>
      <vt:lpstr>Lab#5 Simulation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Allan</dc:creator>
  <cp:lastModifiedBy>Allan Douglas</cp:lastModifiedBy>
  <cp:revision>233</cp:revision>
  <dcterms:created xsi:type="dcterms:W3CDTF">2015-08-18T17:06:50Z</dcterms:created>
  <dcterms:modified xsi:type="dcterms:W3CDTF">2021-11-10T00:18:02Z</dcterms:modified>
</cp:coreProperties>
</file>