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65" r:id="rId2"/>
    <p:sldId id="321" r:id="rId3"/>
    <p:sldId id="298" r:id="rId4"/>
    <p:sldId id="416" r:id="rId5"/>
    <p:sldId id="395" r:id="rId6"/>
    <p:sldId id="411" r:id="rId7"/>
    <p:sldId id="413" r:id="rId8"/>
    <p:sldId id="414" r:id="rId9"/>
    <p:sldId id="415" r:id="rId10"/>
    <p:sldId id="392" r:id="rId11"/>
    <p:sldId id="396" r:id="rId12"/>
    <p:sldId id="397" r:id="rId13"/>
    <p:sldId id="399" r:id="rId14"/>
    <p:sldId id="417" r:id="rId15"/>
    <p:sldId id="402" r:id="rId16"/>
    <p:sldId id="400" r:id="rId17"/>
    <p:sldId id="401" r:id="rId18"/>
    <p:sldId id="403" r:id="rId19"/>
    <p:sldId id="404" r:id="rId20"/>
    <p:sldId id="405" r:id="rId21"/>
    <p:sldId id="406" r:id="rId22"/>
    <p:sldId id="418" r:id="rId23"/>
    <p:sldId id="407" r:id="rId24"/>
    <p:sldId id="408" r:id="rId25"/>
    <p:sldId id="409" r:id="rId26"/>
    <p:sldId id="410" r:id="rId27"/>
    <p:sldId id="419" r:id="rId28"/>
    <p:sldId id="420" r:id="rId29"/>
    <p:sldId id="34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8F7666-C576-4EDA-861E-A3A1079E075B}" v="2" dt="2021-11-16T23:04:03.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4660"/>
  </p:normalViewPr>
  <p:slideViewPr>
    <p:cSldViewPr>
      <p:cViewPr varScale="1">
        <p:scale>
          <a:sx n="82" d="100"/>
          <a:sy n="82" d="100"/>
        </p:scale>
        <p:origin x="1555" y="62"/>
      </p:cViewPr>
      <p:guideLst>
        <p:guide orient="horz" pos="2160"/>
        <p:guide pos="2880"/>
      </p:guideLst>
    </p:cSldViewPr>
  </p:slid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Douglas" userId="47e10fb7-f329-4951-bd7e-1a8109adb62e" providerId="ADAL" clId="{368F7666-C576-4EDA-861E-A3A1079E075B}"/>
    <pc:docChg chg="custSel modSld">
      <pc:chgData name="Allan Douglas" userId="47e10fb7-f329-4951-bd7e-1a8109adb62e" providerId="ADAL" clId="{368F7666-C576-4EDA-861E-A3A1079E075B}" dt="2021-11-16T23:04:18.701" v="10" actId="20577"/>
      <pc:docMkLst>
        <pc:docMk/>
      </pc:docMkLst>
      <pc:sldChg chg="modSp mod">
        <pc:chgData name="Allan Douglas" userId="47e10fb7-f329-4951-bd7e-1a8109adb62e" providerId="ADAL" clId="{368F7666-C576-4EDA-861E-A3A1079E075B}" dt="2021-11-16T23:03:08.605" v="1" actId="20577"/>
        <pc:sldMkLst>
          <pc:docMk/>
          <pc:sldMk cId="3442069341" sldId="265"/>
        </pc:sldMkLst>
        <pc:spChg chg="mod">
          <ac:chgData name="Allan Douglas" userId="47e10fb7-f329-4951-bd7e-1a8109adb62e" providerId="ADAL" clId="{368F7666-C576-4EDA-861E-A3A1079E075B}" dt="2021-11-16T23:03:08.605" v="1" actId="20577"/>
          <ac:spMkLst>
            <pc:docMk/>
            <pc:sldMk cId="3442069341" sldId="265"/>
            <ac:spMk id="2050" creationId="{00000000-0000-0000-0000-000000000000}"/>
          </ac:spMkLst>
        </pc:spChg>
      </pc:sldChg>
      <pc:sldChg chg="addSp delSp modSp mod">
        <pc:chgData name="Allan Douglas" userId="47e10fb7-f329-4951-bd7e-1a8109adb62e" providerId="ADAL" clId="{368F7666-C576-4EDA-861E-A3A1079E075B}" dt="2021-11-16T23:04:18.701" v="10" actId="20577"/>
        <pc:sldMkLst>
          <pc:docMk/>
          <pc:sldMk cId="2081186068" sldId="321"/>
        </pc:sldMkLst>
        <pc:spChg chg="mod">
          <ac:chgData name="Allan Douglas" userId="47e10fb7-f329-4951-bd7e-1a8109adb62e" providerId="ADAL" clId="{368F7666-C576-4EDA-861E-A3A1079E075B}" dt="2021-11-16T23:04:18.701" v="10" actId="20577"/>
          <ac:spMkLst>
            <pc:docMk/>
            <pc:sldMk cId="2081186068" sldId="321"/>
            <ac:spMk id="3" creationId="{00000000-0000-0000-0000-000000000000}"/>
          </ac:spMkLst>
        </pc:spChg>
        <pc:picChg chg="del">
          <ac:chgData name="Allan Douglas" userId="47e10fb7-f329-4951-bd7e-1a8109adb62e" providerId="ADAL" clId="{368F7666-C576-4EDA-861E-A3A1079E075B}" dt="2021-11-16T23:03:59.745" v="2" actId="478"/>
          <ac:picMkLst>
            <pc:docMk/>
            <pc:sldMk cId="2081186068" sldId="321"/>
            <ac:picMk id="6" creationId="{59F1E81D-692E-4041-B55A-B6837D4B4D71}"/>
          </ac:picMkLst>
        </pc:picChg>
        <pc:picChg chg="add mod">
          <ac:chgData name="Allan Douglas" userId="47e10fb7-f329-4951-bd7e-1a8109adb62e" providerId="ADAL" clId="{368F7666-C576-4EDA-861E-A3A1079E075B}" dt="2021-11-16T23:04:08.477" v="5" actId="14100"/>
          <ac:picMkLst>
            <pc:docMk/>
            <pc:sldMk cId="2081186068" sldId="321"/>
            <ac:picMk id="7" creationId="{E636CB57-0DA9-44F3-99D7-211D54BEE7F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8BED56-E972-4175-80B4-B1C7DB1F9CBF}" type="datetimeFigureOut">
              <a:rPr lang="en-US" smtClean="0"/>
              <a:t>11/16/2021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C9681A-F16B-4C4D-8FCC-6F3C88FBFA3C}" type="slidenum">
              <a:rPr lang="en-US" smtClean="0"/>
              <a:t>‹#›</a:t>
            </a:fld>
            <a:endParaRPr lang="en-US" dirty="0"/>
          </a:p>
        </p:txBody>
      </p:sp>
    </p:spTree>
    <p:extLst>
      <p:ext uri="{BB962C8B-B14F-4D97-AF65-F5344CB8AC3E}">
        <p14:creationId xmlns:p14="http://schemas.microsoft.com/office/powerpoint/2010/main" val="250653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F57EC-298A-462A-BDFB-D8D710C7399B}" type="datetimeFigureOut">
              <a:rPr lang="en-US" smtClean="0"/>
              <a:t>11/16/2021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19672-0B9F-4850-9DFB-A235329F3B55}" type="slidenum">
              <a:rPr lang="en-US" smtClean="0"/>
              <a:t>‹#›</a:t>
            </a:fld>
            <a:endParaRPr lang="en-US" dirty="0"/>
          </a:p>
        </p:txBody>
      </p:sp>
    </p:spTree>
    <p:extLst>
      <p:ext uri="{BB962C8B-B14F-4D97-AF65-F5344CB8AC3E}">
        <p14:creationId xmlns:p14="http://schemas.microsoft.com/office/powerpoint/2010/main" val="1965743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EE333 - Fall 2021 - Lecture 7</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pPr/>
              <a:t>‹#›</a:t>
            </a:fld>
            <a:endParaRPr lang="en-US" dirty="0"/>
          </a:p>
        </p:txBody>
      </p:sp>
    </p:spTree>
    <p:extLst>
      <p:ext uri="{BB962C8B-B14F-4D97-AF65-F5344CB8AC3E}">
        <p14:creationId xmlns:p14="http://schemas.microsoft.com/office/powerpoint/2010/main" val="247436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lvl1pPr>
              <a:defRPr sz="4000"/>
            </a:lvl1pPr>
          </a:lstStyle>
          <a:p>
            <a:r>
              <a:rPr lang="en-US"/>
              <a:t>Click to edit Master title style</a:t>
            </a:r>
          </a:p>
        </p:txBody>
      </p:sp>
      <p:sp>
        <p:nvSpPr>
          <p:cNvPr id="3" name="Content Placeholder 2"/>
          <p:cNvSpPr>
            <a:spLocks noGrp="1"/>
          </p:cNvSpPr>
          <p:nvPr>
            <p:ph idx="1"/>
          </p:nvPr>
        </p:nvSpPr>
        <p:spPr>
          <a:xfrm>
            <a:off x="457200" y="990600"/>
            <a:ext cx="8229600" cy="5135563"/>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a:t>EE333 - Fall 2021 - Lecture 7</a:t>
            </a:r>
            <a:endParaRPr lang="en-US" dirty="0"/>
          </a:p>
        </p:txBody>
      </p:sp>
      <p:sp>
        <p:nvSpPr>
          <p:cNvPr id="12" name="Slide Number Placeholder 11"/>
          <p:cNvSpPr>
            <a:spLocks noGrp="1"/>
          </p:cNvSpPr>
          <p:nvPr>
            <p:ph type="sldNum" sz="quarter" idx="12"/>
          </p:nvPr>
        </p:nvSpPr>
        <p:spPr/>
        <p:txBody>
          <a:bodyPr/>
          <a:lstStyle/>
          <a:p>
            <a:fld id="{7F5B2EBE-6A3A-46EC-8286-7551010F4679}" type="slidenum">
              <a:rPr lang="en-US" smtClean="0"/>
              <a:t>‹#›</a:t>
            </a:fld>
            <a:endParaRPr lang="en-US" dirty="0"/>
          </a:p>
        </p:txBody>
      </p:sp>
      <p:pic>
        <p:nvPicPr>
          <p:cNvPr id="13"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78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EE333 - Fall 2021 - Lecture 7</a:t>
            </a:r>
            <a:endParaRPr lang="en-US" dirty="0"/>
          </a:p>
        </p:txBody>
      </p:sp>
      <p:sp>
        <p:nvSpPr>
          <p:cNvPr id="7" name="Slide Number Placeholder 6"/>
          <p:cNvSpPr>
            <a:spLocks noGrp="1"/>
          </p:cNvSpPr>
          <p:nvPr>
            <p:ph type="sldNum" sz="quarter" idx="12"/>
          </p:nvPr>
        </p:nvSpPr>
        <p:spPr/>
        <p:txBody>
          <a:bodyPr/>
          <a:lstStyle/>
          <a:p>
            <a:fld id="{7F5B2EBE-6A3A-46EC-8286-7551010F4679}" type="slidenum">
              <a:rPr lang="en-US" smtClean="0"/>
              <a:t>‹#›</a:t>
            </a:fld>
            <a:endParaRPr lang="en-US" dirty="0"/>
          </a:p>
        </p:txBody>
      </p:sp>
      <p:pic>
        <p:nvPicPr>
          <p:cNvPr id="8"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03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EE333 - Fall 2021 - Lecture 7</a:t>
            </a:r>
            <a:endParaRPr lang="en-US" dirty="0"/>
          </a:p>
        </p:txBody>
      </p:sp>
      <p:sp>
        <p:nvSpPr>
          <p:cNvPr id="9" name="Slide Number Placeholder 8"/>
          <p:cNvSpPr>
            <a:spLocks noGrp="1"/>
          </p:cNvSpPr>
          <p:nvPr>
            <p:ph type="sldNum" sz="quarter" idx="12"/>
          </p:nvPr>
        </p:nvSpPr>
        <p:spPr/>
        <p:txBody>
          <a:bodyPr/>
          <a:lstStyle/>
          <a:p>
            <a:fld id="{7F5B2EBE-6A3A-46EC-8286-7551010F4679}" type="slidenum">
              <a:rPr lang="en-US" smtClean="0"/>
              <a:t>‹#›</a:t>
            </a:fld>
            <a:endParaRPr lang="en-US" dirty="0"/>
          </a:p>
        </p:txBody>
      </p:sp>
      <p:pic>
        <p:nvPicPr>
          <p:cNvPr id="10"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33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72902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EE333 - Fall 2021 - Lecture 7</a:t>
            </a:r>
            <a:endParaRPr lang="en-US" dirty="0"/>
          </a:p>
        </p:txBody>
      </p:sp>
      <p:sp>
        <p:nvSpPr>
          <p:cNvPr id="4" name="Slide Number Placeholder 3"/>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1234993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EE333 - Fall 2021 - Lecture 7</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B2EBE-6A3A-46EC-8286-7551010F4679}" type="slidenum">
              <a:rPr lang="en-US" smtClean="0"/>
              <a:t>‹#›</a:t>
            </a:fld>
            <a:endParaRPr lang="en-US" dirty="0"/>
          </a:p>
        </p:txBody>
      </p:sp>
    </p:spTree>
    <p:extLst>
      <p:ext uri="{BB962C8B-B14F-4D97-AF65-F5344CB8AC3E}">
        <p14:creationId xmlns:p14="http://schemas.microsoft.com/office/powerpoint/2010/main" val="1347164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oleObject" Target="../embeddings/oleObject2.bin"/><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normAutofit fontScale="90000"/>
          </a:bodyPr>
          <a:lstStyle/>
          <a:p>
            <a:br>
              <a:rPr lang="en-US" dirty="0"/>
            </a:br>
            <a:br>
              <a:rPr lang="en-US" dirty="0"/>
            </a:br>
            <a:r>
              <a:rPr lang="en-US" dirty="0"/>
              <a:t>Introduction to Microcontrollers</a:t>
            </a:r>
            <a:br>
              <a:rPr lang="en-US" dirty="0"/>
            </a:br>
            <a:r>
              <a:rPr lang="en-US" dirty="0"/>
              <a:t>Fall Term, 2021</a:t>
            </a:r>
            <a:br>
              <a:rPr lang="en-US" dirty="0"/>
            </a:br>
            <a:endParaRPr lang="en-US" dirty="0"/>
          </a:p>
        </p:txBody>
      </p:sp>
      <p:sp>
        <p:nvSpPr>
          <p:cNvPr id="39939" name="Rectangle 5"/>
          <p:cNvSpPr>
            <a:spLocks noGrp="1" noChangeArrowheads="1"/>
          </p:cNvSpPr>
          <p:nvPr>
            <p:ph type="subTitle" idx="1"/>
          </p:nvPr>
        </p:nvSpPr>
        <p:spPr/>
        <p:txBody>
          <a:bodyPr/>
          <a:lstStyle/>
          <a:p>
            <a:r>
              <a:rPr lang="en-US" dirty="0"/>
              <a:t>Professor Allan Douglas</a:t>
            </a:r>
          </a:p>
          <a:p>
            <a:endParaRPr lang="en-US" dirty="0"/>
          </a:p>
        </p:txBody>
      </p:sp>
      <p:pic>
        <p:nvPicPr>
          <p:cNvPr id="1026" name="Picture 2" descr="Oregon Tech logo"/>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057400" y="762000"/>
            <a:ext cx="4969561" cy="102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06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to Digital Converters (ADCs)</a:t>
            </a:r>
          </a:p>
        </p:txBody>
      </p:sp>
      <p:sp>
        <p:nvSpPr>
          <p:cNvPr id="3" name="Content Placeholder 2"/>
          <p:cNvSpPr>
            <a:spLocks noGrp="1"/>
          </p:cNvSpPr>
          <p:nvPr>
            <p:ph idx="1"/>
          </p:nvPr>
        </p:nvSpPr>
        <p:spPr/>
        <p:txBody>
          <a:bodyPr>
            <a:noAutofit/>
          </a:bodyPr>
          <a:lstStyle/>
          <a:p>
            <a:r>
              <a:rPr lang="en-US" sz="2000" dirty="0"/>
              <a:t>Everything in the physical world is analog.</a:t>
            </a:r>
          </a:p>
          <a:p>
            <a:r>
              <a:rPr lang="en-US" sz="2000" dirty="0"/>
              <a:t>We use a transducer (sensor) to convert physical quantities to an electrical signal (voltage or current).</a:t>
            </a:r>
          </a:p>
          <a:p>
            <a:r>
              <a:rPr lang="en-US" sz="2000" dirty="0"/>
              <a:t>ADCs are used to convert an analog voltage or current into a digital representation for processing.</a:t>
            </a:r>
          </a:p>
          <a:p>
            <a:r>
              <a:rPr lang="en-US" sz="2000" dirty="0"/>
              <a:t>Some physical quantities what we may want to measure are:</a:t>
            </a:r>
          </a:p>
          <a:p>
            <a:pPr lvl="1"/>
            <a:r>
              <a:rPr lang="en-US" dirty="0"/>
              <a:t>Voltage, current, power, magnetic field strength</a:t>
            </a:r>
          </a:p>
          <a:p>
            <a:pPr lvl="1"/>
            <a:r>
              <a:rPr lang="en-US" dirty="0"/>
              <a:t>Temperature, wind pressure, air pressure, humidity, flow rate</a:t>
            </a:r>
          </a:p>
          <a:p>
            <a:pPr lvl="1"/>
            <a:r>
              <a:rPr lang="en-US" dirty="0"/>
              <a:t>Velocity, angular velocity, acceleration</a:t>
            </a:r>
          </a:p>
          <a:p>
            <a:pPr lvl="1"/>
            <a:r>
              <a:rPr lang="en-US" dirty="0"/>
              <a:t>Light intensity</a:t>
            </a:r>
          </a:p>
          <a:p>
            <a:r>
              <a:rPr lang="en-US" sz="2000" dirty="0"/>
              <a:t>Transducer Types</a:t>
            </a:r>
          </a:p>
          <a:p>
            <a:pPr lvl="1"/>
            <a:r>
              <a:rPr lang="en-US" dirty="0"/>
              <a:t>Electromagnetic, electrochemical, electromechanical, electroacoustic, photoelectric, electrostatic, thermoelectric, radio acoustic</a:t>
            </a:r>
          </a:p>
          <a:p>
            <a:pPr lvl="1"/>
            <a:endParaRPr lang="en-US" sz="1600" dirty="0"/>
          </a:p>
          <a:p>
            <a:endParaRPr lang="en-US" sz="2000" dirty="0"/>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10</a:t>
            </a:fld>
            <a:endParaRPr lang="en-US" dirty="0"/>
          </a:p>
        </p:txBody>
      </p:sp>
      <p:sp>
        <p:nvSpPr>
          <p:cNvPr id="6" name="Rectangle 5"/>
          <p:cNvSpPr/>
          <p:nvPr/>
        </p:nvSpPr>
        <p:spPr>
          <a:xfrm>
            <a:off x="5943600" y="6126163"/>
            <a:ext cx="3124200" cy="246221"/>
          </a:xfrm>
          <a:prstGeom prst="rect">
            <a:avLst/>
          </a:prstGeom>
        </p:spPr>
        <p:txBody>
          <a:bodyPr wrap="square">
            <a:spAutoFit/>
          </a:bodyPr>
          <a:lstStyle/>
          <a:p>
            <a:r>
              <a:rPr lang="en-US" sz="1000" dirty="0"/>
              <a:t>https://en.wikipedia.org/wiki/Pulse-width_modulation</a:t>
            </a:r>
          </a:p>
        </p:txBody>
      </p:sp>
    </p:spTree>
    <p:extLst>
      <p:ext uri="{BB962C8B-B14F-4D97-AF65-F5344CB8AC3E}">
        <p14:creationId xmlns:p14="http://schemas.microsoft.com/office/powerpoint/2010/main" val="214393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ADC Devices</a:t>
            </a:r>
          </a:p>
        </p:txBody>
      </p:sp>
      <p:sp>
        <p:nvSpPr>
          <p:cNvPr id="3" name="Content Placeholder 2"/>
          <p:cNvSpPr>
            <a:spLocks noGrp="1"/>
          </p:cNvSpPr>
          <p:nvPr>
            <p:ph idx="1"/>
          </p:nvPr>
        </p:nvSpPr>
        <p:spPr/>
        <p:txBody>
          <a:bodyPr/>
          <a:lstStyle/>
          <a:p>
            <a:r>
              <a:rPr lang="en-US" dirty="0"/>
              <a:t>Resolution</a:t>
            </a:r>
          </a:p>
          <a:p>
            <a:pPr lvl="1"/>
            <a:r>
              <a:rPr lang="en-US" dirty="0"/>
              <a:t>ADCs have n-bit resolution, where n can be 8, 10, 12, 16 or even 24 bits.</a:t>
            </a:r>
          </a:p>
          <a:p>
            <a:pPr lvl="1"/>
            <a:r>
              <a:rPr lang="en-US" dirty="0"/>
              <a:t>For a 10-bit ADC, the sampled values will be between 0-1023</a:t>
            </a:r>
          </a:p>
          <a:p>
            <a:r>
              <a:rPr lang="en-US" dirty="0"/>
              <a:t>Reference Voltage</a:t>
            </a:r>
          </a:p>
          <a:p>
            <a:pPr lvl="1"/>
            <a:r>
              <a:rPr lang="en-US" dirty="0"/>
              <a:t>ADCs require a precise reference voltage.</a:t>
            </a:r>
          </a:p>
          <a:p>
            <a:pPr lvl="1"/>
            <a:r>
              <a:rPr lang="en-US"/>
              <a:t>The ATmega328P </a:t>
            </a:r>
            <a:r>
              <a:rPr lang="en-US" dirty="0"/>
              <a:t>has 3 different references available.</a:t>
            </a:r>
          </a:p>
          <a:p>
            <a:r>
              <a:rPr lang="en-US" dirty="0"/>
              <a:t>Conversion Time</a:t>
            </a:r>
          </a:p>
          <a:p>
            <a:pPr lvl="1"/>
            <a:r>
              <a:rPr lang="en-US" dirty="0"/>
              <a:t>The conversion time depends on the technique used for conversion.</a:t>
            </a:r>
          </a:p>
          <a:p>
            <a:pPr lvl="1"/>
            <a:r>
              <a:rPr lang="en-US"/>
              <a:t>The ATmega328P uses a technique called </a:t>
            </a:r>
            <a:r>
              <a:rPr lang="en-US" b="1"/>
              <a:t>successive </a:t>
            </a:r>
            <a:r>
              <a:rPr lang="en-US" b="1" dirty="0"/>
              <a:t>approximation</a:t>
            </a:r>
            <a:r>
              <a:rPr lang="en-US" dirty="0"/>
              <a:t>.</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11</a:t>
            </a:fld>
            <a:endParaRPr lang="en-US" dirty="0"/>
          </a:p>
        </p:txBody>
      </p:sp>
    </p:spTree>
    <p:extLst>
      <p:ext uri="{BB962C8B-B14F-4D97-AF65-F5344CB8AC3E}">
        <p14:creationId xmlns:p14="http://schemas.microsoft.com/office/powerpoint/2010/main" val="260273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962400" y="990600"/>
            <a:ext cx="4966949" cy="5365750"/>
          </a:xfrm>
          <a:prstGeom prst="rect">
            <a:avLst/>
          </a:prstGeom>
        </p:spPr>
      </p:pic>
      <p:sp>
        <p:nvSpPr>
          <p:cNvPr id="2" name="Title 1"/>
          <p:cNvSpPr>
            <a:spLocks noGrp="1"/>
          </p:cNvSpPr>
          <p:nvPr>
            <p:ph type="title"/>
          </p:nvPr>
        </p:nvSpPr>
        <p:spPr/>
        <p:txBody>
          <a:bodyPr/>
          <a:lstStyle/>
          <a:p>
            <a:r>
              <a:rPr lang="en-US" sz="3600" dirty="0"/>
              <a:t>Analog-to-Digital Converter Block Diagram</a:t>
            </a:r>
          </a:p>
        </p:txBody>
      </p:sp>
      <p:sp>
        <p:nvSpPr>
          <p:cNvPr id="7" name="Content Placeholder 6"/>
          <p:cNvSpPr>
            <a:spLocks noGrp="1"/>
          </p:cNvSpPr>
          <p:nvPr>
            <p:ph idx="1"/>
          </p:nvPr>
        </p:nvSpPr>
        <p:spPr>
          <a:xfrm>
            <a:off x="457200" y="990600"/>
            <a:ext cx="3733800" cy="5135563"/>
          </a:xfrm>
        </p:spPr>
        <p:txBody>
          <a:bodyPr>
            <a:normAutofit/>
          </a:bodyPr>
          <a:lstStyle/>
          <a:p>
            <a:r>
              <a:rPr lang="en-US" sz="1800" dirty="0"/>
              <a:t>The ATmega328P has a 10-bit ADC</a:t>
            </a:r>
          </a:p>
          <a:p>
            <a:r>
              <a:rPr lang="en-US" sz="1800" dirty="0"/>
              <a:t>The ADC has a MUX to select 1 of 8 different inputs.</a:t>
            </a:r>
          </a:p>
          <a:p>
            <a:pPr lvl="1"/>
            <a:r>
              <a:rPr lang="en-US" sz="1600" dirty="0"/>
              <a:t>The DIP package version of the chip only supports 6 inputs.</a:t>
            </a:r>
          </a:p>
          <a:p>
            <a:pPr lvl="1"/>
            <a:r>
              <a:rPr lang="en-US" sz="1600" dirty="0"/>
              <a:t>The UNO only supports 6 inputs even if you have the SMT component.</a:t>
            </a:r>
          </a:p>
          <a:p>
            <a:r>
              <a:rPr lang="en-US" sz="1800" dirty="0"/>
              <a:t>The ADC contains a Sample and Hold circuit which ensures that the input voltage to the ADC is held at a constant level during conversion.</a:t>
            </a:r>
          </a:p>
          <a:p>
            <a:endParaRPr lang="en-US" sz="1800" dirty="0"/>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12</a:t>
            </a:fld>
            <a:endParaRPr lang="en-US" dirty="0"/>
          </a:p>
        </p:txBody>
      </p:sp>
    </p:spTree>
    <p:extLst>
      <p:ext uri="{BB962C8B-B14F-4D97-AF65-F5344CB8AC3E}">
        <p14:creationId xmlns:p14="http://schemas.microsoft.com/office/powerpoint/2010/main" val="3641516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Reference Options</a:t>
            </a:r>
          </a:p>
        </p:txBody>
      </p:sp>
      <p:sp>
        <p:nvSpPr>
          <p:cNvPr id="3" name="Content Placeholder 2"/>
          <p:cNvSpPr>
            <a:spLocks noGrp="1"/>
          </p:cNvSpPr>
          <p:nvPr>
            <p:ph idx="1"/>
          </p:nvPr>
        </p:nvSpPr>
        <p:spPr/>
        <p:txBody>
          <a:bodyPr>
            <a:normAutofit fontScale="92500" lnSpcReduction="10000"/>
          </a:bodyPr>
          <a:lstStyle/>
          <a:p>
            <a:r>
              <a:rPr lang="en-US" dirty="0"/>
              <a:t>Fixed Bandgap Voltage Reference</a:t>
            </a:r>
          </a:p>
          <a:p>
            <a:pPr lvl="1"/>
            <a:r>
              <a:rPr lang="en-US" dirty="0"/>
              <a:t>A bandgap voltage reference is a temperature independent voltage reference circuit widely used in integrated circuits. </a:t>
            </a:r>
          </a:p>
          <a:p>
            <a:pPr lvl="1"/>
            <a:r>
              <a:rPr lang="en-US" dirty="0"/>
              <a:t>It produces a constant voltage regardless of power supply variations, temperature changes and circuit loading from a device.</a:t>
            </a:r>
          </a:p>
          <a:p>
            <a:r>
              <a:rPr lang="en-US" dirty="0"/>
              <a:t>Internal 1.1V Reference</a:t>
            </a:r>
          </a:p>
          <a:p>
            <a:pPr lvl="1"/>
            <a:r>
              <a:rPr lang="en-US" dirty="0"/>
              <a:t>The internal 1.1V reference is generated from the internal bandgap reference (V</a:t>
            </a:r>
            <a:r>
              <a:rPr lang="en-US" sz="700" dirty="0"/>
              <a:t>BG</a:t>
            </a:r>
            <a:r>
              <a:rPr lang="en-US" dirty="0"/>
              <a:t>) through an internal amplifier. </a:t>
            </a:r>
          </a:p>
          <a:p>
            <a:r>
              <a:rPr lang="en-US" dirty="0"/>
              <a:t>External A</a:t>
            </a:r>
            <a:r>
              <a:rPr lang="en-US" baseline="-25000" dirty="0"/>
              <a:t>VCC</a:t>
            </a:r>
            <a:r>
              <a:rPr lang="en-US" dirty="0"/>
              <a:t> Reference</a:t>
            </a:r>
          </a:p>
          <a:p>
            <a:pPr lvl="1"/>
            <a:r>
              <a:rPr lang="en-US" dirty="0"/>
              <a:t>The ADC has a separate analog supply voltage pin, AVCC.</a:t>
            </a:r>
          </a:p>
          <a:p>
            <a:pPr lvl="1"/>
            <a:r>
              <a:rPr lang="en-US" dirty="0"/>
              <a:t>AVCC must not differ more than ±0.3V from VCC.</a:t>
            </a:r>
          </a:p>
          <a:p>
            <a:pPr lvl="1"/>
            <a:r>
              <a:rPr lang="en-US" dirty="0"/>
              <a:t>The voltage reference may be externally decoupled at the AREF pin by a capacitor for better noise performance.</a:t>
            </a:r>
          </a:p>
          <a:p>
            <a:r>
              <a:rPr lang="en-US" dirty="0"/>
              <a:t>External A</a:t>
            </a:r>
            <a:r>
              <a:rPr lang="en-US" baseline="-25000" dirty="0"/>
              <a:t>REF</a:t>
            </a:r>
            <a:r>
              <a:rPr lang="en-US" dirty="0"/>
              <a:t> Reference</a:t>
            </a:r>
          </a:p>
          <a:p>
            <a:pPr lvl="1"/>
            <a:r>
              <a:rPr lang="en-US" dirty="0"/>
              <a:t>Externally provided by the PCB designer.</a:t>
            </a:r>
          </a:p>
          <a:p>
            <a:pPr marL="0" indent="0">
              <a:buNone/>
            </a:pPr>
            <a:endParaRPr lang="en-US" dirty="0"/>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13</a:t>
            </a:fld>
            <a:endParaRPr lang="en-US" dirty="0"/>
          </a:p>
        </p:txBody>
      </p:sp>
    </p:spTree>
    <p:extLst>
      <p:ext uri="{BB962C8B-B14F-4D97-AF65-F5344CB8AC3E}">
        <p14:creationId xmlns:p14="http://schemas.microsoft.com/office/powerpoint/2010/main" val="117208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UNO Schematic</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14</a:t>
            </a:fld>
            <a:endParaRPr lang="en-US" dirty="0"/>
          </a:p>
        </p:txBody>
      </p:sp>
      <p:pic>
        <p:nvPicPr>
          <p:cNvPr id="6" name="Picture 5"/>
          <p:cNvPicPr>
            <a:picLocks noChangeAspect="1"/>
          </p:cNvPicPr>
          <p:nvPr/>
        </p:nvPicPr>
        <p:blipFill>
          <a:blip r:embed="rId2"/>
          <a:stretch>
            <a:fillRect/>
          </a:stretch>
        </p:blipFill>
        <p:spPr>
          <a:xfrm>
            <a:off x="1752600" y="1294490"/>
            <a:ext cx="5974426" cy="4672134"/>
          </a:xfrm>
          <a:prstGeom prst="rect">
            <a:avLst/>
          </a:prstGeom>
        </p:spPr>
      </p:pic>
      <p:sp>
        <p:nvSpPr>
          <p:cNvPr id="7" name="TextBox 6"/>
          <p:cNvSpPr txBox="1"/>
          <p:nvPr/>
        </p:nvSpPr>
        <p:spPr>
          <a:xfrm>
            <a:off x="7342446" y="973979"/>
            <a:ext cx="1126783" cy="646331"/>
          </a:xfrm>
          <a:prstGeom prst="rect">
            <a:avLst/>
          </a:prstGeom>
          <a:noFill/>
        </p:spPr>
        <p:txBody>
          <a:bodyPr wrap="none" rtlCol="0">
            <a:spAutoFit/>
          </a:bodyPr>
          <a:lstStyle/>
          <a:p>
            <a:r>
              <a:rPr lang="en-US" dirty="0">
                <a:solidFill>
                  <a:srgbClr val="FF0000"/>
                </a:solidFill>
              </a:rPr>
              <a:t>External </a:t>
            </a:r>
          </a:p>
          <a:p>
            <a:r>
              <a:rPr lang="en-US" dirty="0">
                <a:solidFill>
                  <a:srgbClr val="FF0000"/>
                </a:solidFill>
              </a:rPr>
              <a:t>Reference</a:t>
            </a:r>
          </a:p>
        </p:txBody>
      </p:sp>
      <p:cxnSp>
        <p:nvCxnSpPr>
          <p:cNvPr id="9" name="Straight Arrow Connector 8"/>
          <p:cNvCxnSpPr/>
          <p:nvPr/>
        </p:nvCxnSpPr>
        <p:spPr>
          <a:xfrm flipH="1">
            <a:off x="6858000" y="1304126"/>
            <a:ext cx="533400" cy="5897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2831068"/>
            <a:ext cx="1168781" cy="369332"/>
          </a:xfrm>
          <a:prstGeom prst="rect">
            <a:avLst/>
          </a:prstGeom>
          <a:noFill/>
        </p:spPr>
        <p:txBody>
          <a:bodyPr wrap="none" rtlCol="0">
            <a:spAutoFit/>
          </a:bodyPr>
          <a:lstStyle/>
          <a:p>
            <a:r>
              <a:rPr lang="en-US" dirty="0">
                <a:solidFill>
                  <a:srgbClr val="FF0000"/>
                </a:solidFill>
              </a:rPr>
              <a:t>A</a:t>
            </a:r>
            <a:r>
              <a:rPr lang="en-US" baseline="-25000" dirty="0">
                <a:solidFill>
                  <a:srgbClr val="FF0000"/>
                </a:solidFill>
              </a:rPr>
              <a:t>VCC</a:t>
            </a:r>
            <a:r>
              <a:rPr lang="en-US" dirty="0">
                <a:solidFill>
                  <a:srgbClr val="FF0000"/>
                </a:solidFill>
              </a:rPr>
              <a:t> is +5V</a:t>
            </a:r>
          </a:p>
        </p:txBody>
      </p:sp>
      <p:cxnSp>
        <p:nvCxnSpPr>
          <p:cNvPr id="11" name="Straight Arrow Connector 10"/>
          <p:cNvCxnSpPr/>
          <p:nvPr/>
        </p:nvCxnSpPr>
        <p:spPr>
          <a:xfrm>
            <a:off x="1402426" y="3200400"/>
            <a:ext cx="1071513" cy="53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606153" y="4600992"/>
            <a:ext cx="381000" cy="2758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7391400" y="3993636"/>
            <a:ext cx="1188720" cy="738664"/>
          </a:xfrm>
          <a:prstGeom prst="rect">
            <a:avLst/>
          </a:prstGeom>
          <a:noFill/>
        </p:spPr>
        <p:txBody>
          <a:bodyPr wrap="square" rtlCol="0">
            <a:spAutoFit/>
          </a:bodyPr>
          <a:lstStyle/>
          <a:p>
            <a:r>
              <a:rPr lang="en-US" sz="1400">
                <a:solidFill>
                  <a:srgbClr val="FF0000"/>
                </a:solidFill>
              </a:rPr>
              <a:t>Analog </a:t>
            </a:r>
          </a:p>
          <a:p>
            <a:r>
              <a:rPr lang="en-US" sz="1400">
                <a:solidFill>
                  <a:srgbClr val="FF0000"/>
                </a:solidFill>
              </a:rPr>
              <a:t>Comparator</a:t>
            </a:r>
          </a:p>
          <a:p>
            <a:r>
              <a:rPr lang="en-US" sz="1400">
                <a:solidFill>
                  <a:srgbClr val="FF0000"/>
                </a:solidFill>
              </a:rPr>
              <a:t>Inputs</a:t>
            </a:r>
          </a:p>
        </p:txBody>
      </p:sp>
      <p:cxnSp>
        <p:nvCxnSpPr>
          <p:cNvPr id="14" name="Straight Arrow Connector 13"/>
          <p:cNvCxnSpPr/>
          <p:nvPr/>
        </p:nvCxnSpPr>
        <p:spPr>
          <a:xfrm flipH="1">
            <a:off x="6987153" y="4191000"/>
            <a:ext cx="404247" cy="37040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606153" y="3329196"/>
            <a:ext cx="381000" cy="9380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7391400" y="3097768"/>
            <a:ext cx="1188720" cy="523220"/>
          </a:xfrm>
          <a:prstGeom prst="rect">
            <a:avLst/>
          </a:prstGeom>
          <a:noFill/>
        </p:spPr>
        <p:txBody>
          <a:bodyPr wrap="square" rtlCol="0">
            <a:spAutoFit/>
          </a:bodyPr>
          <a:lstStyle/>
          <a:p>
            <a:r>
              <a:rPr lang="en-US" sz="1400">
                <a:solidFill>
                  <a:srgbClr val="FF0000"/>
                </a:solidFill>
              </a:rPr>
              <a:t>Analog </a:t>
            </a:r>
          </a:p>
          <a:p>
            <a:r>
              <a:rPr lang="en-US" sz="1400">
                <a:solidFill>
                  <a:srgbClr val="FF0000"/>
                </a:solidFill>
              </a:rPr>
              <a:t>Inputs</a:t>
            </a:r>
          </a:p>
        </p:txBody>
      </p:sp>
      <p:cxnSp>
        <p:nvCxnSpPr>
          <p:cNvPr id="20" name="Straight Arrow Connector 19"/>
          <p:cNvCxnSpPr/>
          <p:nvPr/>
        </p:nvCxnSpPr>
        <p:spPr>
          <a:xfrm flipH="1">
            <a:off x="6987153" y="3295132"/>
            <a:ext cx="404247" cy="37040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77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Successive Approximation</a:t>
            </a:r>
          </a:p>
        </p:txBody>
      </p:sp>
      <p:sp>
        <p:nvSpPr>
          <p:cNvPr id="3" name="Content Placeholder 2"/>
          <p:cNvSpPr>
            <a:spLocks noGrp="1"/>
          </p:cNvSpPr>
          <p:nvPr>
            <p:ph idx="1"/>
          </p:nvPr>
        </p:nvSpPr>
        <p:spPr/>
        <p:txBody>
          <a:bodyPr>
            <a:normAutofit/>
          </a:bodyPr>
          <a:lstStyle/>
          <a:p>
            <a:r>
              <a:rPr lang="en-US" sz="2000" dirty="0"/>
              <a:t>The ADC converts an analog input voltage to a 10-bit digital value through successive approximation. </a:t>
            </a:r>
          </a:p>
          <a:p>
            <a:r>
              <a:rPr lang="en-US" sz="2000" dirty="0"/>
              <a:t>The minimum value represents GND and the maximum value represents the voltage on the AREF pin minus 1 LSB.</a:t>
            </a:r>
          </a:p>
          <a:p>
            <a:r>
              <a:rPr lang="en-US" sz="2000" dirty="0"/>
              <a:t>To perform a conversion the microcontroller performs the following steps:</a:t>
            </a:r>
          </a:p>
          <a:p>
            <a:pPr marL="914400" lvl="1" indent="-457200">
              <a:buFont typeface="+mj-lt"/>
              <a:buAutoNum type="arabicPeriod"/>
            </a:pPr>
            <a:r>
              <a:rPr lang="en-US" sz="1800" dirty="0"/>
              <a:t>Set an internal voltage (Digital to Analog Converter - DAC)</a:t>
            </a:r>
          </a:p>
          <a:p>
            <a:pPr marL="914400" lvl="1" indent="-457200">
              <a:buFont typeface="+mj-lt"/>
              <a:buAutoNum type="arabicPeriod"/>
            </a:pPr>
            <a:r>
              <a:rPr lang="en-US" sz="1800" dirty="0"/>
              <a:t>Compares internal voltage to the held sample</a:t>
            </a:r>
          </a:p>
          <a:p>
            <a:pPr marL="914400" lvl="1" indent="-457200">
              <a:buFont typeface="+mj-lt"/>
              <a:buAutoNum type="arabicPeriod"/>
            </a:pPr>
            <a:r>
              <a:rPr lang="en-US" sz="1800" dirty="0"/>
              <a:t>Adjust the internal voltage</a:t>
            </a:r>
          </a:p>
          <a:p>
            <a:pPr marL="914400" lvl="1" indent="-457200">
              <a:buFont typeface="+mj-lt"/>
              <a:buAutoNum type="arabicPeriod"/>
            </a:pPr>
            <a:r>
              <a:rPr lang="en-US" sz="1800" dirty="0"/>
              <a:t>Repeat steps 1-3 until the difference is minimized</a:t>
            </a:r>
          </a:p>
          <a:p>
            <a:r>
              <a:rPr lang="en-US" sz="2000" dirty="0"/>
              <a:t>This process is iterative, so it takes 13 </a:t>
            </a:r>
            <a:r>
              <a:rPr lang="en-US" sz="2000" dirty="0" err="1"/>
              <a:t>prescaled</a:t>
            </a:r>
            <a:r>
              <a:rPr lang="en-US" sz="2000" dirty="0"/>
              <a:t> clock cycles to complete.</a:t>
            </a:r>
          </a:p>
          <a:p>
            <a:pPr lvl="1"/>
            <a:r>
              <a:rPr lang="en-US" sz="1800" dirty="0"/>
              <a:t>First conversion requires 25 </a:t>
            </a:r>
            <a:r>
              <a:rPr lang="en-US" sz="1800" dirty="0" err="1"/>
              <a:t>prescaled</a:t>
            </a:r>
            <a:r>
              <a:rPr lang="en-US" sz="1800" dirty="0"/>
              <a:t> clock cycles (initialization)</a:t>
            </a:r>
          </a:p>
          <a:p>
            <a:pPr lvl="1"/>
            <a:r>
              <a:rPr lang="en-US" sz="1800" dirty="0"/>
              <a:t>Subsequent conversions take 13 </a:t>
            </a:r>
            <a:r>
              <a:rPr lang="en-US" sz="1800" dirty="0" err="1"/>
              <a:t>prescaled</a:t>
            </a:r>
            <a:r>
              <a:rPr lang="en-US" sz="1800" dirty="0"/>
              <a:t> clock cycles</a:t>
            </a:r>
          </a:p>
          <a:p>
            <a:endParaRPr lang="en-US" sz="2000" dirty="0"/>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15</a:t>
            </a:fld>
            <a:endParaRPr lang="en-US" dirty="0"/>
          </a:p>
        </p:txBody>
      </p:sp>
    </p:spTree>
    <p:extLst>
      <p:ext uri="{BB962C8B-B14F-4D97-AF65-F5344CB8AC3E}">
        <p14:creationId xmlns:p14="http://schemas.microsoft.com/office/powerpoint/2010/main" val="2340279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Temperature Sensor</a:t>
            </a:r>
          </a:p>
        </p:txBody>
      </p:sp>
      <p:sp>
        <p:nvSpPr>
          <p:cNvPr id="8" name="Content Placeholder 7"/>
          <p:cNvSpPr>
            <a:spLocks noGrp="1"/>
          </p:cNvSpPr>
          <p:nvPr>
            <p:ph idx="1"/>
          </p:nvPr>
        </p:nvSpPr>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Process variation causes the output voltage from the temperature sensor to vary from one chip to another. </a:t>
            </a:r>
          </a:p>
          <a:p>
            <a:r>
              <a:rPr lang="en-US" dirty="0"/>
              <a:t>To enable more accurate results, the temperature measurement can be calibrated in the application software. </a:t>
            </a:r>
          </a:p>
          <a:p>
            <a:r>
              <a:rPr lang="en-US" dirty="0"/>
              <a:t>This software calibration requires that a calibration value is measured and stored in EEPROM for each chip.</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16</a:t>
            </a:fld>
            <a:endParaRPr lang="en-US" dirty="0"/>
          </a:p>
        </p:txBody>
      </p:sp>
      <p:pic>
        <p:nvPicPr>
          <p:cNvPr id="7" name="Picture 6"/>
          <p:cNvPicPr>
            <a:picLocks noChangeAspect="1"/>
          </p:cNvPicPr>
          <p:nvPr/>
        </p:nvPicPr>
        <p:blipFill>
          <a:blip r:embed="rId2"/>
          <a:stretch>
            <a:fillRect/>
          </a:stretch>
        </p:blipFill>
        <p:spPr>
          <a:xfrm>
            <a:off x="442762" y="990600"/>
            <a:ext cx="8534400" cy="2958226"/>
          </a:xfrm>
          <a:prstGeom prst="rect">
            <a:avLst/>
          </a:prstGeom>
        </p:spPr>
      </p:pic>
    </p:spTree>
    <p:extLst>
      <p:ext uri="{BB962C8B-B14F-4D97-AF65-F5344CB8AC3E}">
        <p14:creationId xmlns:p14="http://schemas.microsoft.com/office/powerpoint/2010/main" val="303026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ADC Control Registers</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17</a:t>
            </a:fld>
            <a:endParaRPr lang="en-US" dirty="0"/>
          </a:p>
        </p:txBody>
      </p:sp>
      <p:pic>
        <p:nvPicPr>
          <p:cNvPr id="6" name="Picture 5"/>
          <p:cNvPicPr>
            <a:picLocks noChangeAspect="1"/>
          </p:cNvPicPr>
          <p:nvPr/>
        </p:nvPicPr>
        <p:blipFill>
          <a:blip r:embed="rId2"/>
          <a:stretch>
            <a:fillRect/>
          </a:stretch>
        </p:blipFill>
        <p:spPr>
          <a:xfrm>
            <a:off x="457200" y="1157028"/>
            <a:ext cx="8422810" cy="4565591"/>
          </a:xfrm>
          <a:prstGeom prst="rect">
            <a:avLst/>
          </a:prstGeom>
        </p:spPr>
      </p:pic>
    </p:spTree>
    <p:extLst>
      <p:ext uri="{BB962C8B-B14F-4D97-AF65-F5344CB8AC3E}">
        <p14:creationId xmlns:p14="http://schemas.microsoft.com/office/powerpoint/2010/main" val="3021794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ADC Control Registers</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18</a:t>
            </a:fld>
            <a:endParaRPr lang="en-US" dirty="0"/>
          </a:p>
        </p:txBody>
      </p:sp>
      <p:pic>
        <p:nvPicPr>
          <p:cNvPr id="6" name="Picture 5"/>
          <p:cNvPicPr>
            <a:picLocks noChangeAspect="1"/>
          </p:cNvPicPr>
          <p:nvPr/>
        </p:nvPicPr>
        <p:blipFill>
          <a:blip r:embed="rId2"/>
          <a:stretch>
            <a:fillRect/>
          </a:stretch>
        </p:blipFill>
        <p:spPr>
          <a:xfrm>
            <a:off x="609600" y="2895600"/>
            <a:ext cx="8001000" cy="2862269"/>
          </a:xfrm>
          <a:prstGeom prst="rect">
            <a:avLst/>
          </a:prstGeom>
        </p:spPr>
      </p:pic>
      <p:pic>
        <p:nvPicPr>
          <p:cNvPr id="7" name="Picture 6"/>
          <p:cNvPicPr>
            <a:picLocks noChangeAspect="1"/>
          </p:cNvPicPr>
          <p:nvPr/>
        </p:nvPicPr>
        <p:blipFill>
          <a:blip r:embed="rId3"/>
          <a:stretch>
            <a:fillRect/>
          </a:stretch>
        </p:blipFill>
        <p:spPr>
          <a:xfrm>
            <a:off x="396554" y="1143001"/>
            <a:ext cx="6994846" cy="1378542"/>
          </a:xfrm>
          <a:prstGeom prst="rect">
            <a:avLst/>
          </a:prstGeom>
        </p:spPr>
      </p:pic>
    </p:spTree>
    <p:extLst>
      <p:ext uri="{BB962C8B-B14F-4D97-AF65-F5344CB8AC3E}">
        <p14:creationId xmlns:p14="http://schemas.microsoft.com/office/powerpoint/2010/main" val="242128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ADC Control Registers</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19</a:t>
            </a:fld>
            <a:endParaRPr lang="en-US" dirty="0"/>
          </a:p>
        </p:txBody>
      </p:sp>
      <p:pic>
        <p:nvPicPr>
          <p:cNvPr id="6" name="Picture 5"/>
          <p:cNvPicPr>
            <a:picLocks noChangeAspect="1"/>
          </p:cNvPicPr>
          <p:nvPr/>
        </p:nvPicPr>
        <p:blipFill>
          <a:blip r:embed="rId2"/>
          <a:stretch>
            <a:fillRect/>
          </a:stretch>
        </p:blipFill>
        <p:spPr>
          <a:xfrm>
            <a:off x="426720" y="1078239"/>
            <a:ext cx="6892356" cy="5114272"/>
          </a:xfrm>
          <a:prstGeom prst="rect">
            <a:avLst/>
          </a:prstGeom>
        </p:spPr>
      </p:pic>
      <p:sp>
        <p:nvSpPr>
          <p:cNvPr id="7" name="TextBox 6"/>
          <p:cNvSpPr txBox="1"/>
          <p:nvPr/>
        </p:nvSpPr>
        <p:spPr>
          <a:xfrm>
            <a:off x="4800600" y="3496875"/>
            <a:ext cx="2021194" cy="276999"/>
          </a:xfrm>
          <a:prstGeom prst="rect">
            <a:avLst/>
          </a:prstGeom>
          <a:noFill/>
        </p:spPr>
        <p:txBody>
          <a:bodyPr wrap="none" rtlCol="0">
            <a:spAutoFit/>
          </a:bodyPr>
          <a:lstStyle/>
          <a:p>
            <a:r>
              <a:rPr lang="en-US" sz="1200" dirty="0">
                <a:solidFill>
                  <a:srgbClr val="FF0000"/>
                </a:solidFill>
              </a:rPr>
              <a:t>Not available in Arduino UNO</a:t>
            </a:r>
          </a:p>
        </p:txBody>
      </p:sp>
      <p:sp>
        <p:nvSpPr>
          <p:cNvPr id="8" name="TextBox 7"/>
          <p:cNvSpPr txBox="1"/>
          <p:nvPr/>
        </p:nvSpPr>
        <p:spPr>
          <a:xfrm>
            <a:off x="4800600" y="3728507"/>
            <a:ext cx="2021194" cy="276999"/>
          </a:xfrm>
          <a:prstGeom prst="rect">
            <a:avLst/>
          </a:prstGeom>
          <a:noFill/>
        </p:spPr>
        <p:txBody>
          <a:bodyPr wrap="none" rtlCol="0">
            <a:spAutoFit/>
          </a:bodyPr>
          <a:lstStyle/>
          <a:p>
            <a:r>
              <a:rPr lang="en-US" sz="1200" dirty="0">
                <a:solidFill>
                  <a:srgbClr val="FF0000"/>
                </a:solidFill>
              </a:rPr>
              <a:t>Not available in Arduino UNO</a:t>
            </a:r>
          </a:p>
        </p:txBody>
      </p:sp>
      <p:sp>
        <p:nvSpPr>
          <p:cNvPr id="9" name="TextBox 8"/>
          <p:cNvSpPr txBox="1"/>
          <p:nvPr/>
        </p:nvSpPr>
        <p:spPr>
          <a:xfrm>
            <a:off x="4800600" y="3187421"/>
            <a:ext cx="2021194" cy="276999"/>
          </a:xfrm>
          <a:prstGeom prst="rect">
            <a:avLst/>
          </a:prstGeom>
          <a:noFill/>
        </p:spPr>
        <p:txBody>
          <a:bodyPr wrap="none" rtlCol="0">
            <a:spAutoFit/>
          </a:bodyPr>
          <a:lstStyle/>
          <a:p>
            <a:r>
              <a:rPr lang="en-US" sz="1200" dirty="0">
                <a:solidFill>
                  <a:srgbClr val="FF0000"/>
                </a:solidFill>
              </a:rPr>
              <a:t>Not available in Arduino UNO</a:t>
            </a:r>
          </a:p>
        </p:txBody>
      </p:sp>
    </p:spTree>
    <p:extLst>
      <p:ext uri="{BB962C8B-B14F-4D97-AF65-F5344CB8AC3E}">
        <p14:creationId xmlns:p14="http://schemas.microsoft.com/office/powerpoint/2010/main" val="86320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Schedule/Labs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Lab#5</a:t>
            </a:r>
          </a:p>
          <a:p>
            <a:pPr lvl="1"/>
            <a:r>
              <a:rPr lang="en-US" dirty="0"/>
              <a:t>Due by midnight.</a:t>
            </a:r>
          </a:p>
          <a:p>
            <a:r>
              <a:rPr lang="en-US" dirty="0"/>
              <a:t>Lab#6 has been posted on Canvas.</a:t>
            </a:r>
          </a:p>
          <a:p>
            <a:pPr lvl="1"/>
            <a:r>
              <a:rPr lang="en-US" dirty="0"/>
              <a:t>Due 11/23 by midnight</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a:t>
            </a:fld>
            <a:endParaRPr lang="en-US" dirty="0"/>
          </a:p>
        </p:txBody>
      </p:sp>
      <p:pic>
        <p:nvPicPr>
          <p:cNvPr id="7" name="Picture 6">
            <a:extLst>
              <a:ext uri="{FF2B5EF4-FFF2-40B4-BE49-F238E27FC236}">
                <a16:creationId xmlns:a16="http://schemas.microsoft.com/office/drawing/2014/main" id="{E636CB57-0DA9-44F3-99D7-211D54BEE7FD}"/>
              </a:ext>
            </a:extLst>
          </p:cNvPr>
          <p:cNvPicPr>
            <a:picLocks noChangeAspect="1"/>
          </p:cNvPicPr>
          <p:nvPr/>
        </p:nvPicPr>
        <p:blipFill>
          <a:blip r:embed="rId2"/>
          <a:stretch>
            <a:fillRect/>
          </a:stretch>
        </p:blipFill>
        <p:spPr>
          <a:xfrm>
            <a:off x="228600" y="1371600"/>
            <a:ext cx="8621486" cy="838200"/>
          </a:xfrm>
          <a:prstGeom prst="rect">
            <a:avLst/>
          </a:prstGeom>
        </p:spPr>
      </p:pic>
    </p:spTree>
    <p:extLst>
      <p:ext uri="{BB962C8B-B14F-4D97-AF65-F5344CB8AC3E}">
        <p14:creationId xmlns:p14="http://schemas.microsoft.com/office/powerpoint/2010/main" val="208118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ADC Control Registers</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20</a:t>
            </a:fld>
            <a:endParaRPr lang="en-US" dirty="0"/>
          </a:p>
        </p:txBody>
      </p:sp>
      <p:pic>
        <p:nvPicPr>
          <p:cNvPr id="6" name="Picture 5"/>
          <p:cNvPicPr>
            <a:picLocks noChangeAspect="1"/>
          </p:cNvPicPr>
          <p:nvPr/>
        </p:nvPicPr>
        <p:blipFill>
          <a:blip r:embed="rId2"/>
          <a:stretch>
            <a:fillRect/>
          </a:stretch>
        </p:blipFill>
        <p:spPr>
          <a:xfrm>
            <a:off x="304800" y="1066800"/>
            <a:ext cx="8229600" cy="4989693"/>
          </a:xfrm>
          <a:prstGeom prst="rect">
            <a:avLst/>
          </a:prstGeom>
        </p:spPr>
      </p:pic>
    </p:spTree>
    <p:extLst>
      <p:ext uri="{BB962C8B-B14F-4D97-AF65-F5344CB8AC3E}">
        <p14:creationId xmlns:p14="http://schemas.microsoft.com/office/powerpoint/2010/main" val="1342333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ADC Control Registers</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21</a:t>
            </a:fld>
            <a:endParaRPr lang="en-US" dirty="0"/>
          </a:p>
        </p:txBody>
      </p:sp>
      <p:pic>
        <p:nvPicPr>
          <p:cNvPr id="6" name="Picture 5"/>
          <p:cNvPicPr>
            <a:picLocks noChangeAspect="1"/>
          </p:cNvPicPr>
          <p:nvPr/>
        </p:nvPicPr>
        <p:blipFill>
          <a:blip r:embed="rId2"/>
          <a:stretch>
            <a:fillRect/>
          </a:stretch>
        </p:blipFill>
        <p:spPr>
          <a:xfrm>
            <a:off x="609600" y="1090824"/>
            <a:ext cx="7543800" cy="5165554"/>
          </a:xfrm>
          <a:prstGeom prst="rect">
            <a:avLst/>
          </a:prstGeom>
        </p:spPr>
      </p:pic>
    </p:spTree>
    <p:extLst>
      <p:ext uri="{BB962C8B-B14F-4D97-AF65-F5344CB8AC3E}">
        <p14:creationId xmlns:p14="http://schemas.microsoft.com/office/powerpoint/2010/main" val="1246194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ADC Control Registers</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22</a:t>
            </a:fld>
            <a:endParaRPr lang="en-US" dirty="0"/>
          </a:p>
        </p:txBody>
      </p:sp>
      <p:pic>
        <p:nvPicPr>
          <p:cNvPr id="6" name="Picture 5"/>
          <p:cNvPicPr>
            <a:picLocks noChangeAspect="1"/>
          </p:cNvPicPr>
          <p:nvPr/>
        </p:nvPicPr>
        <p:blipFill>
          <a:blip r:embed="rId2"/>
          <a:stretch>
            <a:fillRect/>
          </a:stretch>
        </p:blipFill>
        <p:spPr>
          <a:xfrm>
            <a:off x="990600" y="1066800"/>
            <a:ext cx="6296401" cy="4216534"/>
          </a:xfrm>
          <a:prstGeom prst="rect">
            <a:avLst/>
          </a:prstGeom>
        </p:spPr>
      </p:pic>
      <p:sp>
        <p:nvSpPr>
          <p:cNvPr id="7" name="TextBox 6"/>
          <p:cNvSpPr txBox="1"/>
          <p:nvPr/>
        </p:nvSpPr>
        <p:spPr>
          <a:xfrm>
            <a:off x="1355061" y="5435734"/>
            <a:ext cx="6433877" cy="369332"/>
          </a:xfrm>
          <a:prstGeom prst="rect">
            <a:avLst/>
          </a:prstGeom>
          <a:noFill/>
        </p:spPr>
        <p:txBody>
          <a:bodyPr wrap="none" rtlCol="0">
            <a:spAutoFit/>
          </a:bodyPr>
          <a:lstStyle/>
          <a:p>
            <a:r>
              <a:rPr lang="en-US" dirty="0">
                <a:solidFill>
                  <a:srgbClr val="FF0000"/>
                </a:solidFill>
              </a:rPr>
              <a:t>Note:  The maximum conversion rate is 200kHz for an Atmega328P.</a:t>
            </a:r>
          </a:p>
        </p:txBody>
      </p:sp>
    </p:spTree>
    <p:extLst>
      <p:ext uri="{BB962C8B-B14F-4D97-AF65-F5344CB8AC3E}">
        <p14:creationId xmlns:p14="http://schemas.microsoft.com/office/powerpoint/2010/main" val="3538245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ADC Control Registers</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23</a:t>
            </a:fld>
            <a:endParaRPr lang="en-US" dirty="0"/>
          </a:p>
        </p:txBody>
      </p:sp>
      <p:pic>
        <p:nvPicPr>
          <p:cNvPr id="6" name="Picture 5"/>
          <p:cNvPicPr>
            <a:picLocks noChangeAspect="1"/>
          </p:cNvPicPr>
          <p:nvPr/>
        </p:nvPicPr>
        <p:blipFill>
          <a:blip r:embed="rId2"/>
          <a:stretch>
            <a:fillRect/>
          </a:stretch>
        </p:blipFill>
        <p:spPr>
          <a:xfrm>
            <a:off x="685800" y="1066800"/>
            <a:ext cx="7696200" cy="5116816"/>
          </a:xfrm>
          <a:prstGeom prst="rect">
            <a:avLst/>
          </a:prstGeom>
        </p:spPr>
      </p:pic>
      <p:sp>
        <p:nvSpPr>
          <p:cNvPr id="3" name="TextBox 2"/>
          <p:cNvSpPr txBox="1"/>
          <p:nvPr/>
        </p:nvSpPr>
        <p:spPr>
          <a:xfrm>
            <a:off x="5455920" y="1171694"/>
            <a:ext cx="3033395" cy="369332"/>
          </a:xfrm>
          <a:prstGeom prst="rect">
            <a:avLst/>
          </a:prstGeom>
          <a:noFill/>
        </p:spPr>
        <p:txBody>
          <a:bodyPr wrap="none" rtlCol="0">
            <a:spAutoFit/>
          </a:bodyPr>
          <a:lstStyle/>
          <a:p>
            <a:r>
              <a:rPr lang="en-US">
                <a:solidFill>
                  <a:srgbClr val="FF0000"/>
                </a:solidFill>
              </a:rPr>
              <a:t>The ADC has 10-bit resolution.</a:t>
            </a:r>
          </a:p>
        </p:txBody>
      </p:sp>
    </p:spTree>
    <p:extLst>
      <p:ext uri="{BB962C8B-B14F-4D97-AF65-F5344CB8AC3E}">
        <p14:creationId xmlns:p14="http://schemas.microsoft.com/office/powerpoint/2010/main" val="2073220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ADC Control Registers</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24</a:t>
            </a:fld>
            <a:endParaRPr lang="en-US" dirty="0"/>
          </a:p>
        </p:txBody>
      </p:sp>
      <p:pic>
        <p:nvPicPr>
          <p:cNvPr id="6" name="Picture 5"/>
          <p:cNvPicPr>
            <a:picLocks noChangeAspect="1"/>
          </p:cNvPicPr>
          <p:nvPr/>
        </p:nvPicPr>
        <p:blipFill>
          <a:blip r:embed="rId2"/>
          <a:stretch>
            <a:fillRect/>
          </a:stretch>
        </p:blipFill>
        <p:spPr>
          <a:xfrm>
            <a:off x="337457" y="1219200"/>
            <a:ext cx="8349343" cy="3829565"/>
          </a:xfrm>
          <a:prstGeom prst="rect">
            <a:avLst/>
          </a:prstGeom>
        </p:spPr>
      </p:pic>
    </p:spTree>
    <p:extLst>
      <p:ext uri="{BB962C8B-B14F-4D97-AF65-F5344CB8AC3E}">
        <p14:creationId xmlns:p14="http://schemas.microsoft.com/office/powerpoint/2010/main" val="4130577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ADC Control Registers</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25</a:t>
            </a:fld>
            <a:endParaRPr lang="en-US" dirty="0"/>
          </a:p>
        </p:txBody>
      </p:sp>
      <p:pic>
        <p:nvPicPr>
          <p:cNvPr id="6" name="Picture 5"/>
          <p:cNvPicPr>
            <a:picLocks noChangeAspect="1"/>
          </p:cNvPicPr>
          <p:nvPr/>
        </p:nvPicPr>
        <p:blipFill>
          <a:blip r:embed="rId2"/>
          <a:stretch>
            <a:fillRect/>
          </a:stretch>
        </p:blipFill>
        <p:spPr>
          <a:xfrm>
            <a:off x="300374" y="1295400"/>
            <a:ext cx="8415001" cy="3329882"/>
          </a:xfrm>
          <a:prstGeom prst="rect">
            <a:avLst/>
          </a:prstGeom>
        </p:spPr>
      </p:pic>
    </p:spTree>
    <p:extLst>
      <p:ext uri="{BB962C8B-B14F-4D97-AF65-F5344CB8AC3E}">
        <p14:creationId xmlns:p14="http://schemas.microsoft.com/office/powerpoint/2010/main" val="2044517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ADC Control Registers</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26</a:t>
            </a:fld>
            <a:endParaRPr lang="en-US" dirty="0"/>
          </a:p>
        </p:txBody>
      </p:sp>
      <p:pic>
        <p:nvPicPr>
          <p:cNvPr id="6" name="Picture 5"/>
          <p:cNvPicPr>
            <a:picLocks noChangeAspect="1"/>
          </p:cNvPicPr>
          <p:nvPr/>
        </p:nvPicPr>
        <p:blipFill>
          <a:blip r:embed="rId2"/>
          <a:stretch>
            <a:fillRect/>
          </a:stretch>
        </p:blipFill>
        <p:spPr>
          <a:xfrm>
            <a:off x="296887" y="1295400"/>
            <a:ext cx="8550226" cy="1447200"/>
          </a:xfrm>
          <a:prstGeom prst="rect">
            <a:avLst/>
          </a:prstGeom>
        </p:spPr>
      </p:pic>
      <p:pic>
        <p:nvPicPr>
          <p:cNvPr id="7" name="Picture 6"/>
          <p:cNvPicPr>
            <a:picLocks noChangeAspect="1"/>
          </p:cNvPicPr>
          <p:nvPr/>
        </p:nvPicPr>
        <p:blipFill>
          <a:blip r:embed="rId3"/>
          <a:stretch>
            <a:fillRect/>
          </a:stretch>
        </p:blipFill>
        <p:spPr>
          <a:xfrm>
            <a:off x="325462" y="3085500"/>
            <a:ext cx="8361338" cy="1190986"/>
          </a:xfrm>
          <a:prstGeom prst="rect">
            <a:avLst/>
          </a:prstGeom>
        </p:spPr>
      </p:pic>
    </p:spTree>
    <p:extLst>
      <p:ext uri="{BB962C8B-B14F-4D97-AF65-F5344CB8AC3E}">
        <p14:creationId xmlns:p14="http://schemas.microsoft.com/office/powerpoint/2010/main" val="455219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Arduino Example #</a:t>
            </a:r>
            <a:r>
              <a:rPr lang="en-US" dirty="0"/>
              <a:t>1</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27</a:t>
            </a:fld>
            <a:endParaRPr lang="en-US" dirty="0"/>
          </a:p>
        </p:txBody>
      </p:sp>
      <p:pic>
        <p:nvPicPr>
          <p:cNvPr id="7" name="Picture 6"/>
          <p:cNvPicPr>
            <a:picLocks noChangeAspect="1"/>
          </p:cNvPicPr>
          <p:nvPr/>
        </p:nvPicPr>
        <p:blipFill>
          <a:blip r:embed="rId2"/>
          <a:stretch>
            <a:fillRect/>
          </a:stretch>
        </p:blipFill>
        <p:spPr>
          <a:xfrm>
            <a:off x="3974307" y="955326"/>
            <a:ext cx="4624387" cy="5410897"/>
          </a:xfrm>
          <a:prstGeom prst="rect">
            <a:avLst/>
          </a:prstGeom>
        </p:spPr>
      </p:pic>
      <p:sp>
        <p:nvSpPr>
          <p:cNvPr id="8" name="TextBox 7"/>
          <p:cNvSpPr txBox="1"/>
          <p:nvPr/>
        </p:nvSpPr>
        <p:spPr>
          <a:xfrm>
            <a:off x="762000" y="3014443"/>
            <a:ext cx="2599045" cy="1477328"/>
          </a:xfrm>
          <a:prstGeom prst="rect">
            <a:avLst/>
          </a:prstGeom>
          <a:noFill/>
        </p:spPr>
        <p:txBody>
          <a:bodyPr wrap="none" rtlCol="0">
            <a:spAutoFit/>
          </a:bodyPr>
          <a:lstStyle/>
          <a:p>
            <a:r>
              <a:rPr lang="en-US" dirty="0">
                <a:solidFill>
                  <a:srgbClr val="FF0000"/>
                </a:solidFill>
              </a:rPr>
              <a:t>Read from ADC with MUX</a:t>
            </a:r>
          </a:p>
          <a:p>
            <a:r>
              <a:rPr lang="en-US" dirty="0">
                <a:solidFill>
                  <a:srgbClr val="FF0000"/>
                </a:solidFill>
              </a:rPr>
              <a:t>set to pin A0.</a:t>
            </a:r>
          </a:p>
          <a:p>
            <a:endParaRPr lang="en-US" dirty="0">
              <a:solidFill>
                <a:srgbClr val="FF0000"/>
              </a:solidFill>
            </a:endParaRPr>
          </a:p>
          <a:p>
            <a:endParaRPr lang="en-US" dirty="0">
              <a:solidFill>
                <a:srgbClr val="FF0000"/>
              </a:solidFill>
            </a:endParaRPr>
          </a:p>
          <a:p>
            <a:r>
              <a:rPr lang="en-US" dirty="0" err="1">
                <a:solidFill>
                  <a:srgbClr val="FF0000"/>
                </a:solidFill>
              </a:rPr>
              <a:t>analogRead</a:t>
            </a:r>
            <a:r>
              <a:rPr lang="en-US" dirty="0">
                <a:solidFill>
                  <a:srgbClr val="FF0000"/>
                </a:solidFill>
              </a:rPr>
              <a:t>(</a:t>
            </a:r>
            <a:r>
              <a:rPr lang="en-US" dirty="0" err="1">
                <a:solidFill>
                  <a:srgbClr val="FF0000"/>
                </a:solidFill>
              </a:rPr>
              <a:t>pinNumber</a:t>
            </a:r>
            <a:r>
              <a:rPr lang="en-US" dirty="0">
                <a:solidFill>
                  <a:srgbClr val="FF0000"/>
                </a:solidFill>
              </a:rPr>
              <a:t>);</a:t>
            </a:r>
          </a:p>
        </p:txBody>
      </p:sp>
      <p:cxnSp>
        <p:nvCxnSpPr>
          <p:cNvPr id="10" name="Straight Arrow Connector 9"/>
          <p:cNvCxnSpPr/>
          <p:nvPr/>
        </p:nvCxnSpPr>
        <p:spPr>
          <a:xfrm>
            <a:off x="2590800" y="3465338"/>
            <a:ext cx="1600200" cy="7256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38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Arduino Example#2</a:t>
            </a:r>
          </a:p>
        </p:txBody>
      </p:sp>
      <p:sp>
        <p:nvSpPr>
          <p:cNvPr id="13" name="Content Placeholder 12"/>
          <p:cNvSpPr>
            <a:spLocks noGrp="1"/>
          </p:cNvSpPr>
          <p:nvPr>
            <p:ph idx="1"/>
          </p:nvPr>
        </p:nvSpPr>
        <p:spPr>
          <a:xfrm>
            <a:off x="457200" y="990600"/>
            <a:ext cx="3886200" cy="5135563"/>
          </a:xfrm>
        </p:spPr>
        <p:txBody>
          <a:bodyPr>
            <a:normAutofit/>
          </a:bodyPr>
          <a:lstStyle/>
          <a:p>
            <a:r>
              <a:rPr lang="en-US" sz="1600" dirty="0"/>
              <a:t>Reads an analog input pin</a:t>
            </a:r>
          </a:p>
          <a:p>
            <a:r>
              <a:rPr lang="en-US" sz="1600" dirty="0"/>
              <a:t>Maps the result to a range from 0 to 255</a:t>
            </a:r>
          </a:p>
          <a:p>
            <a:r>
              <a:rPr lang="en-US" sz="1600" dirty="0"/>
              <a:t>Uses the result to set the pulse width modulation (PWM) of an output pin.</a:t>
            </a:r>
          </a:p>
          <a:p>
            <a:r>
              <a:rPr lang="en-US" sz="1600" dirty="0"/>
              <a:t>Prints the results to the serial monitor.</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28</a:t>
            </a:fld>
            <a:endParaRPr lang="en-US" dirty="0"/>
          </a:p>
        </p:txBody>
      </p:sp>
      <p:pic>
        <p:nvPicPr>
          <p:cNvPr id="6" name="Picture 5"/>
          <p:cNvPicPr>
            <a:picLocks noChangeAspect="1"/>
          </p:cNvPicPr>
          <p:nvPr/>
        </p:nvPicPr>
        <p:blipFill rotWithShape="1">
          <a:blip r:embed="rId2"/>
          <a:srcRect b="14248"/>
          <a:stretch/>
        </p:blipFill>
        <p:spPr>
          <a:xfrm>
            <a:off x="4419600" y="990600"/>
            <a:ext cx="4524375" cy="5394960"/>
          </a:xfrm>
          <a:prstGeom prst="rect">
            <a:avLst/>
          </a:prstGeom>
        </p:spPr>
      </p:pic>
      <p:cxnSp>
        <p:nvCxnSpPr>
          <p:cNvPr id="8" name="Straight Arrow Connector 7"/>
          <p:cNvCxnSpPr/>
          <p:nvPr/>
        </p:nvCxnSpPr>
        <p:spPr>
          <a:xfrm>
            <a:off x="3258635" y="4029354"/>
            <a:ext cx="1313365" cy="6188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64233" y="3753247"/>
            <a:ext cx="1794402" cy="646331"/>
          </a:xfrm>
          <a:prstGeom prst="rect">
            <a:avLst/>
          </a:prstGeom>
          <a:noFill/>
        </p:spPr>
        <p:txBody>
          <a:bodyPr wrap="none" rtlCol="0">
            <a:spAutoFit/>
          </a:bodyPr>
          <a:lstStyle/>
          <a:p>
            <a:r>
              <a:rPr lang="en-US">
                <a:solidFill>
                  <a:srgbClr val="FF0000"/>
                </a:solidFill>
              </a:rPr>
              <a:t>PWM duty cycle</a:t>
            </a:r>
          </a:p>
          <a:p>
            <a:r>
              <a:rPr lang="en-US">
                <a:solidFill>
                  <a:srgbClr val="FF0000"/>
                </a:solidFill>
              </a:rPr>
              <a:t>for </a:t>
            </a:r>
            <a:r>
              <a:rPr lang="en-US" dirty="0" err="1">
                <a:solidFill>
                  <a:srgbClr val="FF0000"/>
                </a:solidFill>
              </a:rPr>
              <a:t>analogWrite</a:t>
            </a:r>
            <a:r>
              <a:rPr lang="en-US" dirty="0">
                <a:solidFill>
                  <a:srgbClr val="FF0000"/>
                </a:solidFill>
              </a:rPr>
              <a:t>()</a:t>
            </a:r>
          </a:p>
        </p:txBody>
      </p:sp>
      <p:cxnSp>
        <p:nvCxnSpPr>
          <p:cNvPr id="11" name="Straight Arrow Connector 10"/>
          <p:cNvCxnSpPr>
            <a:stCxn id="12" idx="3"/>
          </p:cNvCxnSpPr>
          <p:nvPr/>
        </p:nvCxnSpPr>
        <p:spPr>
          <a:xfrm>
            <a:off x="3258635" y="3056731"/>
            <a:ext cx="1313365" cy="11342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64701" y="2872065"/>
            <a:ext cx="2193934" cy="369332"/>
          </a:xfrm>
          <a:prstGeom prst="rect">
            <a:avLst/>
          </a:prstGeom>
          <a:noFill/>
        </p:spPr>
        <p:txBody>
          <a:bodyPr wrap="none" rtlCol="0">
            <a:spAutoFit/>
          </a:bodyPr>
          <a:lstStyle/>
          <a:p>
            <a:r>
              <a:rPr lang="en-US" dirty="0">
                <a:solidFill>
                  <a:srgbClr val="FF0000"/>
                </a:solidFill>
              </a:rPr>
              <a:t>ADC for </a:t>
            </a:r>
            <a:r>
              <a:rPr lang="en-US" dirty="0" err="1">
                <a:solidFill>
                  <a:srgbClr val="FF0000"/>
                </a:solidFill>
              </a:rPr>
              <a:t>analogRead</a:t>
            </a:r>
            <a:r>
              <a:rPr lang="en-US" dirty="0">
                <a:solidFill>
                  <a:srgbClr val="FF0000"/>
                </a:solidFill>
              </a:rPr>
              <a:t>()</a:t>
            </a:r>
          </a:p>
        </p:txBody>
      </p:sp>
    </p:spTree>
    <p:extLst>
      <p:ext uri="{BB962C8B-B14F-4D97-AF65-F5344CB8AC3E}">
        <p14:creationId xmlns:p14="http://schemas.microsoft.com/office/powerpoint/2010/main" val="2856563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Lab#6</a:t>
            </a:r>
          </a:p>
        </p:txBody>
      </p:sp>
      <p:sp>
        <p:nvSpPr>
          <p:cNvPr id="3" name="Content Placeholder 2"/>
          <p:cNvSpPr>
            <a:spLocks noGrp="1"/>
          </p:cNvSpPr>
          <p:nvPr>
            <p:ph idx="1"/>
          </p:nvPr>
        </p:nvSpPr>
        <p:spPr>
          <a:xfrm>
            <a:off x="457200" y="990600"/>
            <a:ext cx="6705600" cy="5135563"/>
          </a:xfrm>
        </p:spPr>
        <p:txBody>
          <a:bodyPr>
            <a:noAutofit/>
          </a:bodyPr>
          <a:lstStyle/>
          <a:p>
            <a:pPr marL="0" indent="0">
              <a:buNone/>
            </a:pPr>
            <a:r>
              <a:rPr lang="en-US" sz="1200" b="1" dirty="0"/>
              <a:t>Part 1: DC Voltage Measurement</a:t>
            </a:r>
          </a:p>
          <a:p>
            <a:pPr marL="0" indent="0">
              <a:buNone/>
            </a:pPr>
            <a:r>
              <a:rPr lang="en-US" sz="1200" dirty="0"/>
              <a:t>Write an Arduino sketch to measure the ADC0 input, scale your ADC measurement so that full range corresponds to 5V (set your reference to </a:t>
            </a:r>
            <a:r>
              <a:rPr lang="en-US" sz="1200" dirty="0" err="1"/>
              <a:t>Vcc</a:t>
            </a:r>
            <a:r>
              <a:rPr lang="en-US" sz="1200" dirty="0"/>
              <a:t>), and display the voltage on your LCD and on the Serial Monitor.  Determine how many digits you should display beyond the decimal point based on the ADC accuracy.</a:t>
            </a:r>
          </a:p>
          <a:p>
            <a:pPr marL="0" indent="0">
              <a:buNone/>
            </a:pPr>
            <a:endParaRPr lang="en-US" sz="1200" dirty="0"/>
          </a:p>
          <a:p>
            <a:pPr marL="0" indent="0">
              <a:buNone/>
            </a:pPr>
            <a:r>
              <a:rPr lang="en-US" sz="1200" b="1" dirty="0"/>
              <a:t>Part 2: AC Voltage Measurement</a:t>
            </a:r>
          </a:p>
          <a:p>
            <a:pPr marL="0" indent="0">
              <a:buNone/>
            </a:pPr>
            <a:r>
              <a:rPr lang="en-US" sz="1200" dirty="0"/>
              <a:t>Write an Arduino sketch to measure the ADC1 input. Connect a function generator to your microcontroller ADC1 input. Setup the function generator to generate a 10Hz sine wave with an amplitude of 2.5V with a +2.5V offset.  Set your sampling rate to 125kHz and use Free Running mode.  Write your code to determine the minimum voltage, the maximum voltage, and the period.  Display your results on the Serial Monitor every second.  This is challenging.</a:t>
            </a:r>
          </a:p>
          <a:p>
            <a:endParaRPr lang="en-US" sz="1200" dirty="0"/>
          </a:p>
          <a:p>
            <a:pPr marL="0" indent="0">
              <a:buNone/>
            </a:pPr>
            <a:r>
              <a:rPr lang="en-US" sz="1200" b="1" dirty="0"/>
              <a:t>Part 3: Temperature Measurement</a:t>
            </a:r>
          </a:p>
          <a:p>
            <a:pPr marL="0" indent="0">
              <a:buNone/>
            </a:pPr>
            <a:r>
              <a:rPr lang="en-US" sz="1200" dirty="0"/>
              <a:t>Write a sketch to measure two temperatures per second.  You may use the delay() function for this.  Your sketch should set the ADC input MUX to the internal temperature reference, start a measurement, and wait for the conversion complete interrupt.   Then read the ADC data registers, set the ADC input MUX to the pin ADC0 (external temperature sensor), start a measurement, and wait for the conversion complete interrupt.</a:t>
            </a:r>
          </a:p>
          <a:p>
            <a:pPr marL="0" indent="0">
              <a:buNone/>
            </a:pPr>
            <a:r>
              <a:rPr lang="en-US" sz="1200" dirty="0"/>
              <a:t>Now, convert both temperatures to degrees C.  Determine how many digits you should display beyond the decimal point based on the ADC accuracy.  Display both measurements on the Serial Monitor.</a:t>
            </a:r>
            <a:endParaRPr lang="en-US" sz="1200" u="sng" dirty="0"/>
          </a:p>
          <a:p>
            <a:pPr lvl="1"/>
            <a:endParaRPr lang="en-US" sz="1200" u="sng" dirty="0"/>
          </a:p>
          <a:p>
            <a:pPr lvl="1"/>
            <a:endParaRPr lang="en-US" sz="1200" u="sng" dirty="0"/>
          </a:p>
          <a:p>
            <a:pPr lvl="1"/>
            <a:endParaRPr lang="en-US" sz="1200" u="sng" dirty="0"/>
          </a:p>
          <a:p>
            <a:pPr lvl="1"/>
            <a:endParaRPr lang="en-US" sz="1200" u="sng" dirty="0"/>
          </a:p>
          <a:p>
            <a:endParaRPr lang="en-US" sz="1200" dirty="0"/>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29</a:t>
            </a:fld>
            <a:endParaRPr lang="en-US" dirty="0"/>
          </a:p>
        </p:txBody>
      </p:sp>
      <p:sp>
        <p:nvSpPr>
          <p:cNvPr id="8" name="TextBox 7"/>
          <p:cNvSpPr txBox="1"/>
          <p:nvPr/>
        </p:nvSpPr>
        <p:spPr>
          <a:xfrm>
            <a:off x="2133600" y="4876800"/>
            <a:ext cx="184731" cy="369332"/>
          </a:xfrm>
          <a:prstGeom prst="rect">
            <a:avLst/>
          </a:prstGeom>
          <a:noFill/>
        </p:spPr>
        <p:txBody>
          <a:bodyPr wrap="none" rtlCol="0">
            <a:spAutoFit/>
          </a:bodyPr>
          <a:lstStyle/>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874740388"/>
              </p:ext>
            </p:extLst>
          </p:nvPr>
        </p:nvGraphicFramePr>
        <p:xfrm>
          <a:off x="7239000" y="1219200"/>
          <a:ext cx="1305295" cy="1493838"/>
        </p:xfrm>
        <a:graphic>
          <a:graphicData uri="http://schemas.openxmlformats.org/presentationml/2006/ole">
            <mc:AlternateContent xmlns:mc="http://schemas.openxmlformats.org/markup-compatibility/2006">
              <mc:Choice xmlns:v="urn:schemas-microsoft-com:vml" Requires="v">
                <p:oleObj name="Visio" r:id="rId2" imgW="1250175" imgH="1433430" progId="Visio.Drawing.11">
                  <p:embed/>
                </p:oleObj>
              </mc:Choice>
              <mc:Fallback>
                <p:oleObj name="Visio" r:id="rId2" imgW="1250175" imgH="1433430" progId="Visio.Drawing.11">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219200"/>
                        <a:ext cx="1305295" cy="1493838"/>
                      </a:xfrm>
                      <a:prstGeom prst="rect">
                        <a:avLst/>
                      </a:prstGeom>
                      <a:noFill/>
                    </p:spPr>
                  </p:pic>
                </p:oleObj>
              </mc:Fallback>
            </mc:AlternateContent>
          </a:graphicData>
        </a:graphic>
      </p:graphicFrame>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4876800"/>
            <a:ext cx="1858963" cy="13951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ChangeAspect="1"/>
          </p:cNvGraphicFramePr>
          <p:nvPr>
            <p:extLst>
              <p:ext uri="{D42A27DB-BD31-4B8C-83A1-F6EECF244321}">
                <p14:modId xmlns:p14="http://schemas.microsoft.com/office/powerpoint/2010/main" val="440236821"/>
              </p:ext>
            </p:extLst>
          </p:nvPr>
        </p:nvGraphicFramePr>
        <p:xfrm>
          <a:off x="6867809" y="3124200"/>
          <a:ext cx="2062514" cy="1371600"/>
        </p:xfrm>
        <a:graphic>
          <a:graphicData uri="http://schemas.openxmlformats.org/presentationml/2006/ole">
            <mc:AlternateContent xmlns:mc="http://schemas.openxmlformats.org/markup-compatibility/2006">
              <mc:Choice xmlns:v="urn:schemas-microsoft-com:vml" Requires="v">
                <p:oleObj name="Visio" r:id="rId5" imgW="2014922" imgH="1343520" progId="Visio.Drawing.11">
                  <p:embed/>
                </p:oleObj>
              </mc:Choice>
              <mc:Fallback>
                <p:oleObj name="Visio" r:id="rId5" imgW="2014922" imgH="1343520" progId="Visio.Drawing.11">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7809" y="3124200"/>
                        <a:ext cx="2062514" cy="1371600"/>
                      </a:xfrm>
                      <a:prstGeom prst="rect">
                        <a:avLst/>
                      </a:prstGeom>
                      <a:noFill/>
                    </p:spPr>
                  </p:pic>
                </p:oleObj>
              </mc:Fallback>
            </mc:AlternateContent>
          </a:graphicData>
        </a:graphic>
      </p:graphicFrame>
    </p:spTree>
    <p:extLst>
      <p:ext uri="{BB962C8B-B14F-4D97-AF65-F5344CB8AC3E}">
        <p14:creationId xmlns:p14="http://schemas.microsoft.com/office/powerpoint/2010/main" val="1289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 </a:t>
            </a:r>
          </a:p>
        </p:txBody>
      </p:sp>
      <p:sp>
        <p:nvSpPr>
          <p:cNvPr id="3" name="Content Placeholder 2"/>
          <p:cNvSpPr>
            <a:spLocks noGrp="1"/>
          </p:cNvSpPr>
          <p:nvPr>
            <p:ph idx="1"/>
          </p:nvPr>
        </p:nvSpPr>
        <p:spPr/>
        <p:txBody>
          <a:bodyPr>
            <a:noAutofit/>
          </a:bodyPr>
          <a:lstStyle/>
          <a:p>
            <a:r>
              <a:rPr lang="en-US" sz="1600"/>
              <a:t>Analog Comparators</a:t>
            </a:r>
          </a:p>
          <a:p>
            <a:pPr lvl="1"/>
            <a:r>
              <a:rPr lang="en-US" sz="1600"/>
              <a:t>Comparator Concepts</a:t>
            </a:r>
          </a:p>
          <a:p>
            <a:r>
              <a:rPr lang="en-US" sz="1600"/>
              <a:t>Atmega328P Analog Comparator</a:t>
            </a:r>
          </a:p>
          <a:p>
            <a:pPr lvl="1"/>
            <a:r>
              <a:rPr lang="en-US" sz="1600"/>
              <a:t>Control Registers</a:t>
            </a:r>
          </a:p>
          <a:p>
            <a:pPr lvl="1"/>
            <a:r>
              <a:rPr lang="en-US" sz="1600"/>
              <a:t>Interrupts</a:t>
            </a:r>
          </a:p>
          <a:p>
            <a:pPr lvl="1"/>
            <a:r>
              <a:rPr lang="en-US" sz="1600"/>
              <a:t>Arduino Commands</a:t>
            </a:r>
          </a:p>
          <a:p>
            <a:r>
              <a:rPr lang="en-US" sz="1600"/>
              <a:t>Analog </a:t>
            </a:r>
            <a:r>
              <a:rPr lang="en-US" sz="1600" dirty="0"/>
              <a:t>to Digital Converter (ADC)</a:t>
            </a:r>
          </a:p>
          <a:p>
            <a:pPr lvl="1"/>
            <a:r>
              <a:rPr lang="en-US" sz="1600" dirty="0"/>
              <a:t>ADC Concepts</a:t>
            </a:r>
          </a:p>
          <a:p>
            <a:pPr lvl="1"/>
            <a:r>
              <a:rPr lang="en-US" sz="1600" dirty="0"/>
              <a:t>Successive Approximation, Resolution/Accuracy</a:t>
            </a:r>
          </a:p>
          <a:p>
            <a:r>
              <a:rPr lang="en-US" sz="1600"/>
              <a:t>Atmega328P Analog to Digital Converter</a:t>
            </a:r>
            <a:endParaRPr lang="en-US" sz="1600" dirty="0"/>
          </a:p>
          <a:p>
            <a:pPr lvl="1"/>
            <a:r>
              <a:rPr lang="en-US" sz="1600" dirty="0"/>
              <a:t>Bandgap Reference</a:t>
            </a:r>
          </a:p>
          <a:p>
            <a:pPr lvl="1"/>
            <a:r>
              <a:rPr lang="en-US" sz="1600" dirty="0"/>
              <a:t>Control Registers</a:t>
            </a:r>
          </a:p>
          <a:p>
            <a:pPr lvl="1"/>
            <a:r>
              <a:rPr lang="en-US" sz="1600" dirty="0"/>
              <a:t>Acquisition Time/Sampling Rate Limitations</a:t>
            </a:r>
          </a:p>
          <a:p>
            <a:pPr lvl="1"/>
            <a:r>
              <a:rPr lang="en-US" sz="1600" dirty="0"/>
              <a:t>Interrupts</a:t>
            </a:r>
          </a:p>
          <a:p>
            <a:pPr lvl="1"/>
            <a:r>
              <a:rPr lang="en-US" sz="1600" dirty="0"/>
              <a:t>Arduino Commands</a:t>
            </a:r>
          </a:p>
          <a:p>
            <a:r>
              <a:rPr lang="en-US" sz="1600"/>
              <a:t>Lab#6</a:t>
            </a:r>
            <a:endParaRPr lang="en-US" sz="1600" dirty="0"/>
          </a:p>
          <a:p>
            <a:endParaRPr lang="en-US" sz="1600" dirty="0"/>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a:t>
            </a:fld>
            <a:endParaRPr lang="en-US" dirty="0"/>
          </a:p>
        </p:txBody>
      </p:sp>
    </p:spTree>
    <p:extLst>
      <p:ext uri="{BB962C8B-B14F-4D97-AF65-F5344CB8AC3E}">
        <p14:creationId xmlns:p14="http://schemas.microsoft.com/office/powerpoint/2010/main" val="368263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590800" y="3606783"/>
            <a:ext cx="5715000" cy="2200275"/>
          </a:xfrm>
          <a:prstGeom prst="rect">
            <a:avLst/>
          </a:prstGeom>
        </p:spPr>
      </p:pic>
      <p:sp>
        <p:nvSpPr>
          <p:cNvPr id="2" name="Title 1"/>
          <p:cNvSpPr>
            <a:spLocks noGrp="1"/>
          </p:cNvSpPr>
          <p:nvPr>
            <p:ph type="title"/>
          </p:nvPr>
        </p:nvSpPr>
        <p:spPr/>
        <p:txBody>
          <a:bodyPr/>
          <a:lstStyle/>
          <a:p>
            <a:r>
              <a:rPr lang="en-US" dirty="0"/>
              <a:t>Analog Comparators</a:t>
            </a:r>
          </a:p>
        </p:txBody>
      </p:sp>
      <p:sp>
        <p:nvSpPr>
          <p:cNvPr id="3" name="Content Placeholder 2"/>
          <p:cNvSpPr>
            <a:spLocks noGrp="1"/>
          </p:cNvSpPr>
          <p:nvPr>
            <p:ph idx="1"/>
          </p:nvPr>
        </p:nvSpPr>
        <p:spPr/>
        <p:txBody>
          <a:bodyPr>
            <a:normAutofit/>
          </a:bodyPr>
          <a:lstStyle/>
          <a:p>
            <a:r>
              <a:rPr lang="en-US" sz="2000" dirty="0"/>
              <a:t>Analog Comparator is a module that compares two analog input voltages and outputs a signal level indicating which of the inputs is greater or lesser.</a:t>
            </a:r>
          </a:p>
          <a:p>
            <a:r>
              <a:rPr lang="en-US" sz="2000" dirty="0"/>
              <a:t>An analog comparator is basically an amplifier (op-amp) without feedback and thus has very high gain.</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a:t>
            </a:fld>
            <a:endParaRPr lang="en-US" dirty="0"/>
          </a:p>
        </p:txBody>
      </p:sp>
      <p:pic>
        <p:nvPicPr>
          <p:cNvPr id="1026" name="Picture 2" descr="Formu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348" y="3169299"/>
            <a:ext cx="2490503" cy="81212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203041" y="6140002"/>
            <a:ext cx="2833917" cy="276999"/>
          </a:xfrm>
          <a:prstGeom prst="rect">
            <a:avLst/>
          </a:prstGeom>
        </p:spPr>
        <p:txBody>
          <a:bodyPr wrap="none">
            <a:spAutoFit/>
          </a:bodyPr>
          <a:lstStyle/>
          <a:p>
            <a:r>
              <a:rPr lang="en-US" sz="1200" dirty="0"/>
              <a:t>http://embedded-lab.com/blog/?p=10522</a:t>
            </a:r>
          </a:p>
        </p:txBody>
      </p:sp>
    </p:spTree>
    <p:extLst>
      <p:ext uri="{BB962C8B-B14F-4D97-AF65-F5344CB8AC3E}">
        <p14:creationId xmlns:p14="http://schemas.microsoft.com/office/powerpoint/2010/main" val="2281002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Atmega328P Pinout</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5</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81075"/>
            <a:ext cx="7427869"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676400" y="4572000"/>
            <a:ext cx="304800" cy="647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248400" y="4332803"/>
            <a:ext cx="38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7917180" y="2587554"/>
            <a:ext cx="1188720" cy="738664"/>
          </a:xfrm>
          <a:prstGeom prst="rect">
            <a:avLst/>
          </a:prstGeom>
          <a:noFill/>
        </p:spPr>
        <p:txBody>
          <a:bodyPr wrap="square" rtlCol="0">
            <a:spAutoFit/>
          </a:bodyPr>
          <a:lstStyle/>
          <a:p>
            <a:r>
              <a:rPr lang="en-US" sz="1400">
                <a:solidFill>
                  <a:srgbClr val="FF0000"/>
                </a:solidFill>
              </a:rPr>
              <a:t>Analog </a:t>
            </a:r>
          </a:p>
          <a:p>
            <a:r>
              <a:rPr lang="en-US" sz="1400">
                <a:solidFill>
                  <a:srgbClr val="FF0000"/>
                </a:solidFill>
              </a:rPr>
              <a:t>Comparator</a:t>
            </a:r>
          </a:p>
          <a:p>
            <a:r>
              <a:rPr lang="en-US" sz="1400">
                <a:solidFill>
                  <a:srgbClr val="FF0000"/>
                </a:solidFill>
              </a:rPr>
              <a:t>Inputs</a:t>
            </a:r>
          </a:p>
        </p:txBody>
      </p:sp>
      <p:cxnSp>
        <p:nvCxnSpPr>
          <p:cNvPr id="10" name="Straight Arrow Connector 9"/>
          <p:cNvCxnSpPr/>
          <p:nvPr/>
        </p:nvCxnSpPr>
        <p:spPr>
          <a:xfrm flipH="1">
            <a:off x="6629400" y="3110775"/>
            <a:ext cx="1287780" cy="11824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3786" y="4139326"/>
            <a:ext cx="910634" cy="738664"/>
          </a:xfrm>
          <a:prstGeom prst="rect">
            <a:avLst/>
          </a:prstGeom>
          <a:noFill/>
        </p:spPr>
        <p:txBody>
          <a:bodyPr wrap="none" rtlCol="0">
            <a:spAutoFit/>
          </a:bodyPr>
          <a:lstStyle/>
          <a:p>
            <a:r>
              <a:rPr lang="en-US" sz="1400">
                <a:solidFill>
                  <a:srgbClr val="FF0000"/>
                </a:solidFill>
              </a:rPr>
              <a:t>Analog </a:t>
            </a:r>
          </a:p>
          <a:p>
            <a:r>
              <a:rPr lang="en-US" sz="1400">
                <a:solidFill>
                  <a:srgbClr val="FF0000"/>
                </a:solidFill>
              </a:rPr>
              <a:t>Converter</a:t>
            </a:r>
          </a:p>
          <a:p>
            <a:r>
              <a:rPr lang="en-US" sz="1400">
                <a:solidFill>
                  <a:srgbClr val="FF0000"/>
                </a:solidFill>
              </a:rPr>
              <a:t>Inputs</a:t>
            </a:r>
          </a:p>
        </p:txBody>
      </p:sp>
      <p:cxnSp>
        <p:nvCxnSpPr>
          <p:cNvPr id="12" name="Straight Arrow Connector 11"/>
          <p:cNvCxnSpPr/>
          <p:nvPr/>
        </p:nvCxnSpPr>
        <p:spPr>
          <a:xfrm>
            <a:off x="1066800" y="4447103"/>
            <a:ext cx="533400" cy="2772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50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Comparator</a:t>
            </a:r>
          </a:p>
        </p:txBody>
      </p:sp>
      <p:sp>
        <p:nvSpPr>
          <p:cNvPr id="3" name="Content Placeholder 2"/>
          <p:cNvSpPr>
            <a:spLocks noGrp="1"/>
          </p:cNvSpPr>
          <p:nvPr>
            <p:ph idx="1"/>
          </p:nvPr>
        </p:nvSpPr>
        <p:spPr/>
        <p:txBody>
          <a:bodyPr>
            <a:normAutofit/>
          </a:bodyPr>
          <a:lstStyle/>
          <a:p>
            <a:r>
              <a:rPr lang="en-US" sz="1600" dirty="0"/>
              <a:t>The Analog Comparator compares the input values on the positive pin AIN0 and negative pin AIN1. </a:t>
            </a:r>
          </a:p>
          <a:p>
            <a:r>
              <a:rPr lang="en-US" sz="1600" dirty="0"/>
              <a:t>When the voltage on the positive pin AIN0 is higher than the voltage on the negative pin AIN1, the Analog Comparator output, ACO, is set. </a:t>
            </a:r>
          </a:p>
          <a:p>
            <a:r>
              <a:rPr lang="en-US" sz="1600" dirty="0"/>
              <a:t>The comparator’s output can be set to trigger the Timer/Counter1 Input Capture function. </a:t>
            </a:r>
          </a:p>
          <a:p>
            <a:r>
              <a:rPr lang="en-US" sz="1600" dirty="0"/>
              <a:t>In addition, the comparator can trigger a separate interrupt, exclusive to the Analog Comparator. </a:t>
            </a:r>
          </a:p>
          <a:p>
            <a:r>
              <a:rPr lang="en-US" sz="1600" dirty="0"/>
              <a:t>The user can select Interrupt triggering on comparator output rise, fall or toggle.</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6</a:t>
            </a:fld>
            <a:endParaRPr lang="en-US" dirty="0"/>
          </a:p>
        </p:txBody>
      </p:sp>
      <p:pic>
        <p:nvPicPr>
          <p:cNvPr id="7" name="Picture 6"/>
          <p:cNvPicPr>
            <a:picLocks noChangeAspect="1"/>
          </p:cNvPicPr>
          <p:nvPr/>
        </p:nvPicPr>
        <p:blipFill>
          <a:blip r:embed="rId2"/>
          <a:stretch>
            <a:fillRect/>
          </a:stretch>
        </p:blipFill>
        <p:spPr>
          <a:xfrm>
            <a:off x="1143000" y="3209769"/>
            <a:ext cx="6996526" cy="3031488"/>
          </a:xfrm>
          <a:prstGeom prst="rect">
            <a:avLst/>
          </a:prstGeom>
        </p:spPr>
      </p:pic>
      <p:sp>
        <p:nvSpPr>
          <p:cNvPr id="6" name="TextBox 5"/>
          <p:cNvSpPr txBox="1"/>
          <p:nvPr/>
        </p:nvSpPr>
        <p:spPr>
          <a:xfrm>
            <a:off x="152400" y="4572000"/>
            <a:ext cx="1168525" cy="523220"/>
          </a:xfrm>
          <a:prstGeom prst="rect">
            <a:avLst/>
          </a:prstGeom>
          <a:noFill/>
        </p:spPr>
        <p:txBody>
          <a:bodyPr wrap="none" rtlCol="0">
            <a:spAutoFit/>
          </a:bodyPr>
          <a:lstStyle/>
          <a:p>
            <a:r>
              <a:rPr lang="en-US" sz="1400">
                <a:solidFill>
                  <a:srgbClr val="FF0000"/>
                </a:solidFill>
              </a:rPr>
              <a:t>Transmission </a:t>
            </a:r>
          </a:p>
          <a:p>
            <a:r>
              <a:rPr lang="en-US" sz="1400">
                <a:solidFill>
                  <a:srgbClr val="FF0000"/>
                </a:solidFill>
              </a:rPr>
              <a:t>Gate</a:t>
            </a:r>
          </a:p>
        </p:txBody>
      </p:sp>
      <p:cxnSp>
        <p:nvCxnSpPr>
          <p:cNvPr id="9" name="Straight Arrow Connector 8"/>
          <p:cNvCxnSpPr>
            <a:stCxn id="6" idx="3"/>
          </p:cNvCxnSpPr>
          <p:nvPr/>
        </p:nvCxnSpPr>
        <p:spPr>
          <a:xfrm flipV="1">
            <a:off x="1320925" y="4343400"/>
            <a:ext cx="1269875" cy="4902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38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 Control Registers</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7</a:t>
            </a:fld>
            <a:endParaRPr lang="en-US" dirty="0"/>
          </a:p>
        </p:txBody>
      </p:sp>
      <p:pic>
        <p:nvPicPr>
          <p:cNvPr id="6" name="Picture 5"/>
          <p:cNvPicPr>
            <a:picLocks noChangeAspect="1"/>
          </p:cNvPicPr>
          <p:nvPr/>
        </p:nvPicPr>
        <p:blipFill>
          <a:blip r:embed="rId2"/>
          <a:stretch>
            <a:fillRect/>
          </a:stretch>
        </p:blipFill>
        <p:spPr>
          <a:xfrm>
            <a:off x="762000" y="941181"/>
            <a:ext cx="7278347" cy="5331238"/>
          </a:xfrm>
          <a:prstGeom prst="rect">
            <a:avLst/>
          </a:prstGeom>
        </p:spPr>
      </p:pic>
    </p:spTree>
    <p:extLst>
      <p:ext uri="{BB962C8B-B14F-4D97-AF65-F5344CB8AC3E}">
        <p14:creationId xmlns:p14="http://schemas.microsoft.com/office/powerpoint/2010/main" val="426276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 Control Registers</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8</a:t>
            </a:fld>
            <a:endParaRPr lang="en-US" dirty="0"/>
          </a:p>
        </p:txBody>
      </p:sp>
      <p:pic>
        <p:nvPicPr>
          <p:cNvPr id="6" name="Picture 5"/>
          <p:cNvPicPr>
            <a:picLocks noChangeAspect="1"/>
          </p:cNvPicPr>
          <p:nvPr/>
        </p:nvPicPr>
        <p:blipFill>
          <a:blip r:embed="rId2"/>
          <a:stretch>
            <a:fillRect/>
          </a:stretch>
        </p:blipFill>
        <p:spPr>
          <a:xfrm>
            <a:off x="685799" y="990600"/>
            <a:ext cx="7707899" cy="5257800"/>
          </a:xfrm>
          <a:prstGeom prst="rect">
            <a:avLst/>
          </a:prstGeom>
        </p:spPr>
      </p:pic>
    </p:spTree>
    <p:extLst>
      <p:ext uri="{BB962C8B-B14F-4D97-AF65-F5344CB8AC3E}">
        <p14:creationId xmlns:p14="http://schemas.microsoft.com/office/powerpoint/2010/main" val="87249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 Control Registers</a:t>
            </a:r>
          </a:p>
        </p:txBody>
      </p:sp>
      <p:sp>
        <p:nvSpPr>
          <p:cNvPr id="4" name="Footer Placeholder 3"/>
          <p:cNvSpPr>
            <a:spLocks noGrp="1"/>
          </p:cNvSpPr>
          <p:nvPr>
            <p:ph type="ftr" sz="quarter" idx="11"/>
          </p:nvPr>
        </p:nvSpPr>
        <p:spPr/>
        <p:txBody>
          <a:bodyPr/>
          <a:lstStyle/>
          <a:p>
            <a:r>
              <a:rPr lang="en-US"/>
              <a:t>EE333 - Fall 2021 - Lecture 7</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9</a:t>
            </a:fld>
            <a:endParaRPr lang="en-US" dirty="0"/>
          </a:p>
        </p:txBody>
      </p:sp>
      <p:pic>
        <p:nvPicPr>
          <p:cNvPr id="6" name="Picture 5"/>
          <p:cNvPicPr>
            <a:picLocks noChangeAspect="1"/>
          </p:cNvPicPr>
          <p:nvPr/>
        </p:nvPicPr>
        <p:blipFill>
          <a:blip r:embed="rId2"/>
          <a:stretch>
            <a:fillRect/>
          </a:stretch>
        </p:blipFill>
        <p:spPr>
          <a:xfrm>
            <a:off x="304800" y="1143000"/>
            <a:ext cx="8534400" cy="3215499"/>
          </a:xfrm>
          <a:prstGeom prst="rect">
            <a:avLst/>
          </a:prstGeom>
        </p:spPr>
      </p:pic>
    </p:spTree>
    <p:extLst>
      <p:ext uri="{BB962C8B-B14F-4D97-AF65-F5344CB8AC3E}">
        <p14:creationId xmlns:p14="http://schemas.microsoft.com/office/powerpoint/2010/main" val="3603593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18057</TotalTime>
  <Words>1470</Words>
  <Application>Microsoft Office PowerPoint</Application>
  <PresentationFormat>On-screen Show (4:3)</PresentationFormat>
  <Paragraphs>222</Paragraphs>
  <Slides>29</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3" baseType="lpstr">
      <vt:lpstr>Arial</vt:lpstr>
      <vt:lpstr>Calibri</vt:lpstr>
      <vt:lpstr>Office Theme</vt:lpstr>
      <vt:lpstr>Visio</vt:lpstr>
      <vt:lpstr>  Introduction to Microcontrollers Fall Term, 2021 </vt:lpstr>
      <vt:lpstr>Schedule/Labs</vt:lpstr>
      <vt:lpstr>Lecture Outline </vt:lpstr>
      <vt:lpstr>Analog Comparators</vt:lpstr>
      <vt:lpstr>Atmega328P Pinout</vt:lpstr>
      <vt:lpstr>Analog Comparator</vt:lpstr>
      <vt:lpstr>Comparator Control Registers</vt:lpstr>
      <vt:lpstr>Comparator Control Registers</vt:lpstr>
      <vt:lpstr>Comparator Control Registers</vt:lpstr>
      <vt:lpstr>Analog to Digital Converters (ADCs)</vt:lpstr>
      <vt:lpstr>ADC Devices</vt:lpstr>
      <vt:lpstr>Analog-to-Digital Converter Block Diagram</vt:lpstr>
      <vt:lpstr>Voltage Reference Options</vt:lpstr>
      <vt:lpstr>Arduino UNO Schematic</vt:lpstr>
      <vt:lpstr>Successive Approximation</vt:lpstr>
      <vt:lpstr>Internal Temperature Sensor</vt:lpstr>
      <vt:lpstr>ADC Control Registers</vt:lpstr>
      <vt:lpstr>ADC Control Registers</vt:lpstr>
      <vt:lpstr>ADC Control Registers</vt:lpstr>
      <vt:lpstr>ADC Control Registers</vt:lpstr>
      <vt:lpstr>ADC Control Registers</vt:lpstr>
      <vt:lpstr>ADC Control Registers</vt:lpstr>
      <vt:lpstr>ADC Control Registers</vt:lpstr>
      <vt:lpstr>ADC Control Registers</vt:lpstr>
      <vt:lpstr>ADC Control Registers</vt:lpstr>
      <vt:lpstr>ADC Control Registers</vt:lpstr>
      <vt:lpstr>Arduino Example #1</vt:lpstr>
      <vt:lpstr>Arduino Example#2</vt:lpstr>
      <vt:lpstr>Lab#6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Allan</dc:creator>
  <cp:lastModifiedBy>Allan Douglas</cp:lastModifiedBy>
  <cp:revision>244</cp:revision>
  <dcterms:created xsi:type="dcterms:W3CDTF">2015-08-18T17:06:50Z</dcterms:created>
  <dcterms:modified xsi:type="dcterms:W3CDTF">2021-11-16T23:04:24Z</dcterms:modified>
</cp:coreProperties>
</file>