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65" r:id="rId2"/>
    <p:sldId id="321" r:id="rId3"/>
    <p:sldId id="298" r:id="rId4"/>
    <p:sldId id="431" r:id="rId5"/>
    <p:sldId id="434" r:id="rId6"/>
    <p:sldId id="435" r:id="rId7"/>
    <p:sldId id="432" r:id="rId8"/>
    <p:sldId id="422" r:id="rId9"/>
    <p:sldId id="421" r:id="rId10"/>
    <p:sldId id="424" r:id="rId11"/>
    <p:sldId id="425" r:id="rId12"/>
    <p:sldId id="426" r:id="rId13"/>
    <p:sldId id="427" r:id="rId14"/>
    <p:sldId id="428" r:id="rId15"/>
    <p:sldId id="433" r:id="rId16"/>
    <p:sldId id="429" r:id="rId17"/>
    <p:sldId id="34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C3898A-829C-4819-BD22-8CC33D58E523}" v="4" dt="2021-11-23T19:22:02.0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18" autoAdjust="0"/>
    <p:restoredTop sz="94660"/>
  </p:normalViewPr>
  <p:slideViewPr>
    <p:cSldViewPr>
      <p:cViewPr varScale="1">
        <p:scale>
          <a:sx n="87" d="100"/>
          <a:sy n="87" d="100"/>
        </p:scale>
        <p:origin x="1469" y="67"/>
      </p:cViewPr>
      <p:guideLst>
        <p:guide orient="horz" pos="2160"/>
        <p:guide pos="2880"/>
      </p:guideLst>
    </p:cSldViewPr>
  </p:slideViewPr>
  <p:notesTextViewPr>
    <p:cViewPr>
      <p:scale>
        <a:sx n="1" d="1"/>
        <a:sy n="1" d="1"/>
      </p:scale>
      <p:origin x="0" y="0"/>
    </p:cViewPr>
  </p:notesTextViewPr>
  <p:sorterViewPr>
    <p:cViewPr>
      <p:scale>
        <a:sx n="200" d="100"/>
        <a:sy n="200" d="100"/>
      </p:scale>
      <p:origin x="0" y="-5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an Douglas" userId="47e10fb7-f329-4951-bd7e-1a8109adb62e" providerId="ADAL" clId="{64C3898A-829C-4819-BD22-8CC33D58E523}"/>
    <pc:docChg chg="custSel modSld">
      <pc:chgData name="Allan Douglas" userId="47e10fb7-f329-4951-bd7e-1a8109adb62e" providerId="ADAL" clId="{64C3898A-829C-4819-BD22-8CC33D58E523}" dt="2021-11-23T19:23:07.496" v="13" actId="20577"/>
      <pc:docMkLst>
        <pc:docMk/>
      </pc:docMkLst>
      <pc:sldChg chg="modSp mod">
        <pc:chgData name="Allan Douglas" userId="47e10fb7-f329-4951-bd7e-1a8109adb62e" providerId="ADAL" clId="{64C3898A-829C-4819-BD22-8CC33D58E523}" dt="2021-11-23T19:20:58.290" v="1" actId="20577"/>
        <pc:sldMkLst>
          <pc:docMk/>
          <pc:sldMk cId="3442069341" sldId="265"/>
        </pc:sldMkLst>
        <pc:spChg chg="mod">
          <ac:chgData name="Allan Douglas" userId="47e10fb7-f329-4951-bd7e-1a8109adb62e" providerId="ADAL" clId="{64C3898A-829C-4819-BD22-8CC33D58E523}" dt="2021-11-23T19:20:58.290" v="1" actId="20577"/>
          <ac:spMkLst>
            <pc:docMk/>
            <pc:sldMk cId="3442069341" sldId="265"/>
            <ac:spMk id="2050" creationId="{00000000-0000-0000-0000-000000000000}"/>
          </ac:spMkLst>
        </pc:spChg>
      </pc:sldChg>
      <pc:sldChg chg="addSp delSp modSp mod">
        <pc:chgData name="Allan Douglas" userId="47e10fb7-f329-4951-bd7e-1a8109adb62e" providerId="ADAL" clId="{64C3898A-829C-4819-BD22-8CC33D58E523}" dt="2021-11-23T19:22:17.043" v="12" actId="20577"/>
        <pc:sldMkLst>
          <pc:docMk/>
          <pc:sldMk cId="2081186068" sldId="321"/>
        </pc:sldMkLst>
        <pc:spChg chg="mod">
          <ac:chgData name="Allan Douglas" userId="47e10fb7-f329-4951-bd7e-1a8109adb62e" providerId="ADAL" clId="{64C3898A-829C-4819-BD22-8CC33D58E523}" dt="2021-11-23T19:22:17.043" v="12" actId="20577"/>
          <ac:spMkLst>
            <pc:docMk/>
            <pc:sldMk cId="2081186068" sldId="321"/>
            <ac:spMk id="3" creationId="{00000000-0000-0000-0000-000000000000}"/>
          </ac:spMkLst>
        </pc:spChg>
        <pc:picChg chg="del">
          <ac:chgData name="Allan Douglas" userId="47e10fb7-f329-4951-bd7e-1a8109adb62e" providerId="ADAL" clId="{64C3898A-829C-4819-BD22-8CC33D58E523}" dt="2021-11-23T19:21:45.578" v="2" actId="478"/>
          <ac:picMkLst>
            <pc:docMk/>
            <pc:sldMk cId="2081186068" sldId="321"/>
            <ac:picMk id="6" creationId="{87935C2D-2F0A-40A0-B6D4-C4018538E328}"/>
          </ac:picMkLst>
        </pc:picChg>
        <pc:picChg chg="add mod">
          <ac:chgData name="Allan Douglas" userId="47e10fb7-f329-4951-bd7e-1a8109adb62e" providerId="ADAL" clId="{64C3898A-829C-4819-BD22-8CC33D58E523}" dt="2021-11-23T19:21:55.331" v="6" actId="1076"/>
          <ac:picMkLst>
            <pc:docMk/>
            <pc:sldMk cId="2081186068" sldId="321"/>
            <ac:picMk id="7" creationId="{C8D441E9-5FD1-4538-9B9C-6FEABBF2C3D8}"/>
          </ac:picMkLst>
        </pc:picChg>
      </pc:sldChg>
      <pc:sldChg chg="modSp mod">
        <pc:chgData name="Allan Douglas" userId="47e10fb7-f329-4951-bd7e-1a8109adb62e" providerId="ADAL" clId="{64C3898A-829C-4819-BD22-8CC33D58E523}" dt="2021-11-23T19:23:07.496" v="13" actId="20577"/>
        <pc:sldMkLst>
          <pc:docMk/>
          <pc:sldMk cId="12891245" sldId="340"/>
        </pc:sldMkLst>
        <pc:spChg chg="mod">
          <ac:chgData name="Allan Douglas" userId="47e10fb7-f329-4951-bd7e-1a8109adb62e" providerId="ADAL" clId="{64C3898A-829C-4819-BD22-8CC33D58E523}" dt="2021-11-23T19:23:07.496" v="13" actId="20577"/>
          <ac:spMkLst>
            <pc:docMk/>
            <pc:sldMk cId="12891245" sldId="340"/>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8BED56-E972-4175-80B4-B1C7DB1F9CBF}" type="datetimeFigureOut">
              <a:rPr lang="en-US" smtClean="0"/>
              <a:t>11/23/2021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C9681A-F16B-4C4D-8FCC-6F3C88FBFA3C}" type="slidenum">
              <a:rPr lang="en-US" smtClean="0"/>
              <a:t>‹#›</a:t>
            </a:fld>
            <a:endParaRPr lang="en-US" dirty="0"/>
          </a:p>
        </p:txBody>
      </p:sp>
    </p:spTree>
    <p:extLst>
      <p:ext uri="{BB962C8B-B14F-4D97-AF65-F5344CB8AC3E}">
        <p14:creationId xmlns:p14="http://schemas.microsoft.com/office/powerpoint/2010/main" val="250653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DF57EC-298A-462A-BDFB-D8D710C7399B}" type="datetimeFigureOut">
              <a:rPr lang="en-US" smtClean="0"/>
              <a:t>11/23/2021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B19672-0B9F-4850-9DFB-A235329F3B55}" type="slidenum">
              <a:rPr lang="en-US" smtClean="0"/>
              <a:t>‹#›</a:t>
            </a:fld>
            <a:endParaRPr lang="en-US" dirty="0"/>
          </a:p>
        </p:txBody>
      </p:sp>
    </p:spTree>
    <p:extLst>
      <p:ext uri="{BB962C8B-B14F-4D97-AF65-F5344CB8AC3E}">
        <p14:creationId xmlns:p14="http://schemas.microsoft.com/office/powerpoint/2010/main" val="19657436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http://www.oit.edu/Images/Logo/logo-main.gif" TargetMode="External"/><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http://www.oit.edu/Images/Logo/logo-main.gif" TargetMode="External"/><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http://www.oit.edu/Images/Logo/logo-main.gif" TargetMode="External"/><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EE333 - Fall 2021 -Lecture 8</a:t>
            </a:r>
            <a:endParaRPr lang="en-US" dirty="0"/>
          </a:p>
        </p:txBody>
      </p:sp>
      <p:sp>
        <p:nvSpPr>
          <p:cNvPr id="6" name="Slide Number Placeholder 5"/>
          <p:cNvSpPr>
            <a:spLocks noGrp="1"/>
          </p:cNvSpPr>
          <p:nvPr>
            <p:ph type="sldNum" sz="quarter" idx="12"/>
          </p:nvPr>
        </p:nvSpPr>
        <p:spPr/>
        <p:txBody>
          <a:bodyPr/>
          <a:lstStyle/>
          <a:p>
            <a:fld id="{7F5B2EBE-6A3A-46EC-8286-7551010F4679}" type="slidenum">
              <a:rPr lang="en-US" smtClean="0"/>
              <a:pPr/>
              <a:t>‹#›</a:t>
            </a:fld>
            <a:endParaRPr lang="en-US" dirty="0"/>
          </a:p>
        </p:txBody>
      </p:sp>
    </p:spTree>
    <p:extLst>
      <p:ext uri="{BB962C8B-B14F-4D97-AF65-F5344CB8AC3E}">
        <p14:creationId xmlns:p14="http://schemas.microsoft.com/office/powerpoint/2010/main" val="2474368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lvl1pPr>
              <a:defRPr sz="4000"/>
            </a:lvl1pPr>
          </a:lstStyle>
          <a:p>
            <a:r>
              <a:rPr lang="en-US"/>
              <a:t>Click to edit Master title style</a:t>
            </a:r>
          </a:p>
        </p:txBody>
      </p:sp>
      <p:sp>
        <p:nvSpPr>
          <p:cNvPr id="3" name="Content Placeholder 2"/>
          <p:cNvSpPr>
            <a:spLocks noGrp="1"/>
          </p:cNvSpPr>
          <p:nvPr>
            <p:ph idx="1"/>
          </p:nvPr>
        </p:nvSpPr>
        <p:spPr>
          <a:xfrm>
            <a:off x="457200" y="990600"/>
            <a:ext cx="8229600" cy="5135563"/>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457200" y="914400"/>
            <a:ext cx="8229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1"/>
          </p:nvPr>
        </p:nvSpPr>
        <p:spPr/>
        <p:txBody>
          <a:bodyPr/>
          <a:lstStyle/>
          <a:p>
            <a:r>
              <a:rPr lang="en-US"/>
              <a:t>EE333 - Fall 2021 -Lecture 8</a:t>
            </a:r>
            <a:endParaRPr lang="en-US" dirty="0"/>
          </a:p>
        </p:txBody>
      </p:sp>
      <p:sp>
        <p:nvSpPr>
          <p:cNvPr id="12" name="Slide Number Placeholder 11"/>
          <p:cNvSpPr>
            <a:spLocks noGrp="1"/>
          </p:cNvSpPr>
          <p:nvPr>
            <p:ph type="sldNum" sz="quarter" idx="12"/>
          </p:nvPr>
        </p:nvSpPr>
        <p:spPr/>
        <p:txBody>
          <a:bodyPr/>
          <a:lstStyle/>
          <a:p>
            <a:fld id="{7F5B2EBE-6A3A-46EC-8286-7551010F4679}" type="slidenum">
              <a:rPr lang="en-US" smtClean="0"/>
              <a:t>‹#›</a:t>
            </a:fld>
            <a:endParaRPr lang="en-US" dirty="0"/>
          </a:p>
        </p:txBody>
      </p:sp>
      <p:pic>
        <p:nvPicPr>
          <p:cNvPr id="13" name="Picture 2" descr="Oregon Tech logo"/>
          <p:cNvPicPr>
            <a:picLocks noChangeAspect="1" noChangeArrowheads="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408329" y="6278546"/>
            <a:ext cx="2226361" cy="460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1788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a:t>Click to edit Master title style</a:t>
            </a:r>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EE333 - Fall 2021 -Lecture 8</a:t>
            </a:r>
            <a:endParaRPr lang="en-US" dirty="0"/>
          </a:p>
        </p:txBody>
      </p:sp>
      <p:sp>
        <p:nvSpPr>
          <p:cNvPr id="7" name="Slide Number Placeholder 6"/>
          <p:cNvSpPr>
            <a:spLocks noGrp="1"/>
          </p:cNvSpPr>
          <p:nvPr>
            <p:ph type="sldNum" sz="quarter" idx="12"/>
          </p:nvPr>
        </p:nvSpPr>
        <p:spPr/>
        <p:txBody>
          <a:bodyPr/>
          <a:lstStyle/>
          <a:p>
            <a:fld id="{7F5B2EBE-6A3A-46EC-8286-7551010F4679}" type="slidenum">
              <a:rPr lang="en-US" smtClean="0"/>
              <a:t>‹#›</a:t>
            </a:fld>
            <a:endParaRPr lang="en-US" dirty="0"/>
          </a:p>
        </p:txBody>
      </p:sp>
      <p:pic>
        <p:nvPicPr>
          <p:cNvPr id="8" name="Picture 2" descr="Oregon Tech logo"/>
          <p:cNvPicPr>
            <a:picLocks noChangeAspect="1" noChangeArrowheads="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408329" y="6278546"/>
            <a:ext cx="2226361" cy="460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a:off x="457200" y="914400"/>
            <a:ext cx="82296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032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EE333 - Fall 2021 -Lecture 8</a:t>
            </a:r>
            <a:endParaRPr lang="en-US" dirty="0"/>
          </a:p>
        </p:txBody>
      </p:sp>
      <p:sp>
        <p:nvSpPr>
          <p:cNvPr id="9" name="Slide Number Placeholder 8"/>
          <p:cNvSpPr>
            <a:spLocks noGrp="1"/>
          </p:cNvSpPr>
          <p:nvPr>
            <p:ph type="sldNum" sz="quarter" idx="12"/>
          </p:nvPr>
        </p:nvSpPr>
        <p:spPr/>
        <p:txBody>
          <a:bodyPr/>
          <a:lstStyle/>
          <a:p>
            <a:fld id="{7F5B2EBE-6A3A-46EC-8286-7551010F4679}" type="slidenum">
              <a:rPr lang="en-US" smtClean="0"/>
              <a:t>‹#›</a:t>
            </a:fld>
            <a:endParaRPr lang="en-US" dirty="0"/>
          </a:p>
        </p:txBody>
      </p:sp>
      <p:pic>
        <p:nvPicPr>
          <p:cNvPr id="10" name="Picture 2" descr="Oregon Tech logo"/>
          <p:cNvPicPr>
            <a:picLocks noChangeAspect="1" noChangeArrowheads="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408329" y="6278546"/>
            <a:ext cx="2226361" cy="460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userDrawn="1"/>
        </p:nvCxnSpPr>
        <p:spPr>
          <a:xfrm>
            <a:off x="457200" y="914400"/>
            <a:ext cx="82296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33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EE333 - Fall 2021 -Lecture 8</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a:t>
            </a:fld>
            <a:endParaRPr lang="en-US" dirty="0"/>
          </a:p>
        </p:txBody>
      </p:sp>
    </p:spTree>
    <p:extLst>
      <p:ext uri="{BB962C8B-B14F-4D97-AF65-F5344CB8AC3E}">
        <p14:creationId xmlns:p14="http://schemas.microsoft.com/office/powerpoint/2010/main" val="272902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EE333 - Fall 2021 -Lecture 8</a:t>
            </a:r>
            <a:endParaRPr lang="en-US" dirty="0"/>
          </a:p>
        </p:txBody>
      </p:sp>
      <p:sp>
        <p:nvSpPr>
          <p:cNvPr id="4" name="Slide Number Placeholder 3"/>
          <p:cNvSpPr>
            <a:spLocks noGrp="1"/>
          </p:cNvSpPr>
          <p:nvPr>
            <p:ph type="sldNum" sz="quarter" idx="12"/>
          </p:nvPr>
        </p:nvSpPr>
        <p:spPr/>
        <p:txBody>
          <a:bodyPr/>
          <a:lstStyle/>
          <a:p>
            <a:fld id="{7F5B2EBE-6A3A-46EC-8286-7551010F4679}" type="slidenum">
              <a:rPr lang="en-US" smtClean="0"/>
              <a:t>‹#›</a:t>
            </a:fld>
            <a:endParaRPr lang="en-US" dirty="0"/>
          </a:p>
        </p:txBody>
      </p:sp>
    </p:spTree>
    <p:extLst>
      <p:ext uri="{BB962C8B-B14F-4D97-AF65-F5344CB8AC3E}">
        <p14:creationId xmlns:p14="http://schemas.microsoft.com/office/powerpoint/2010/main" val="12349933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EE333 - Fall 2021 -Lecture 8</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5B2EBE-6A3A-46EC-8286-7551010F4679}" type="slidenum">
              <a:rPr lang="en-US" smtClean="0"/>
              <a:t>‹#›</a:t>
            </a:fld>
            <a:endParaRPr lang="en-US" dirty="0"/>
          </a:p>
        </p:txBody>
      </p:sp>
    </p:spTree>
    <p:extLst>
      <p:ext uri="{BB962C8B-B14F-4D97-AF65-F5344CB8AC3E}">
        <p14:creationId xmlns:p14="http://schemas.microsoft.com/office/powerpoint/2010/main" val="1347164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www.oit.edu/Images/Logo/logo-main.gif" TargetMode="External"/><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hyperlink" Target="http://www.righto.com/2009/08/multi-protocol-infrared-remote-library.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p:txBody>
          <a:bodyPr>
            <a:normAutofit fontScale="90000"/>
          </a:bodyPr>
          <a:lstStyle/>
          <a:p>
            <a:br>
              <a:rPr lang="en-US" dirty="0"/>
            </a:br>
            <a:r>
              <a:rPr lang="en-US" dirty="0"/>
              <a:t>Introduction to Microcontrollers</a:t>
            </a:r>
            <a:br>
              <a:rPr lang="en-US" dirty="0"/>
            </a:br>
            <a:r>
              <a:rPr lang="en-US" dirty="0"/>
              <a:t>Fall Term, 2021</a:t>
            </a:r>
          </a:p>
        </p:txBody>
      </p:sp>
      <p:sp>
        <p:nvSpPr>
          <p:cNvPr id="39939" name="Rectangle 5"/>
          <p:cNvSpPr>
            <a:spLocks noGrp="1" noChangeArrowheads="1"/>
          </p:cNvSpPr>
          <p:nvPr>
            <p:ph type="subTitle" idx="1"/>
          </p:nvPr>
        </p:nvSpPr>
        <p:spPr/>
        <p:txBody>
          <a:bodyPr/>
          <a:lstStyle/>
          <a:p>
            <a:r>
              <a:rPr lang="en-US" dirty="0"/>
              <a:t>Professor Allan Douglas</a:t>
            </a:r>
          </a:p>
          <a:p>
            <a:endParaRPr lang="en-US" dirty="0"/>
          </a:p>
        </p:txBody>
      </p:sp>
      <p:pic>
        <p:nvPicPr>
          <p:cNvPr id="1026" name="Picture 2" descr="Oregon Tech logo"/>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057400" y="762000"/>
            <a:ext cx="4969561" cy="102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2069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NEC IR Remote Protocol</a:t>
            </a:r>
          </a:p>
        </p:txBody>
      </p:sp>
      <p:sp>
        <p:nvSpPr>
          <p:cNvPr id="3" name="Content Placeholder 2"/>
          <p:cNvSpPr>
            <a:spLocks noGrp="1"/>
          </p:cNvSpPr>
          <p:nvPr>
            <p:ph idx="1"/>
          </p:nvPr>
        </p:nvSpPr>
        <p:spPr/>
        <p:txBody>
          <a:bodyPr>
            <a:normAutofit/>
          </a:bodyPr>
          <a:lstStyle/>
          <a:p>
            <a:r>
              <a:rPr lang="en-US" dirty="0"/>
              <a:t>When a key is pressed on the remote controller, the message transmitted consists of the following, in order:</a:t>
            </a:r>
          </a:p>
          <a:p>
            <a:pPr lvl="1"/>
            <a:r>
              <a:rPr lang="en-US" dirty="0"/>
              <a:t>a 9ms leading pulse burst (16 times the pulse burst length used for a logical data bit)</a:t>
            </a:r>
          </a:p>
          <a:p>
            <a:pPr lvl="1"/>
            <a:r>
              <a:rPr lang="en-US" dirty="0"/>
              <a:t>a 4.5ms space</a:t>
            </a:r>
          </a:p>
          <a:p>
            <a:pPr lvl="1"/>
            <a:r>
              <a:rPr lang="en-US" dirty="0"/>
              <a:t>the 8-bit address for the receiving device</a:t>
            </a:r>
          </a:p>
          <a:p>
            <a:pPr lvl="1"/>
            <a:r>
              <a:rPr lang="en-US" dirty="0"/>
              <a:t>the 8-bit logical inverse of the address</a:t>
            </a:r>
          </a:p>
          <a:p>
            <a:pPr lvl="1"/>
            <a:r>
              <a:rPr lang="en-US" dirty="0"/>
              <a:t>the 8-bit command</a:t>
            </a:r>
          </a:p>
          <a:p>
            <a:pPr lvl="1"/>
            <a:r>
              <a:rPr lang="en-US" dirty="0"/>
              <a:t>the 8-bit logical inverse of the command</a:t>
            </a:r>
          </a:p>
          <a:p>
            <a:pPr lvl="1"/>
            <a:r>
              <a:rPr lang="en-US" dirty="0"/>
              <a:t>a final 562.5µs pulse burst to signify the end of message transmission.</a:t>
            </a:r>
          </a:p>
          <a:p>
            <a:pPr lvl="1"/>
            <a:r>
              <a:rPr lang="en-US" dirty="0"/>
              <a:t>The four bytes of data bits are each sent least significant bit first. </a:t>
            </a:r>
          </a:p>
        </p:txBody>
      </p:sp>
      <p:sp>
        <p:nvSpPr>
          <p:cNvPr id="4" name="Footer Placeholder 3"/>
          <p:cNvSpPr>
            <a:spLocks noGrp="1"/>
          </p:cNvSpPr>
          <p:nvPr>
            <p:ph type="ftr" sz="quarter" idx="11"/>
          </p:nvPr>
        </p:nvSpPr>
        <p:spPr/>
        <p:txBody>
          <a:bodyPr/>
          <a:lstStyle/>
          <a:p>
            <a:r>
              <a:rPr lang="en-US"/>
              <a:t>EE333 - Fall 2021 -Lecture 8</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10</a:t>
            </a:fld>
            <a:endParaRPr lang="en-US" dirty="0"/>
          </a:p>
        </p:txBody>
      </p:sp>
    </p:spTree>
    <p:extLst>
      <p:ext uri="{BB962C8B-B14F-4D97-AF65-F5344CB8AC3E}">
        <p14:creationId xmlns:p14="http://schemas.microsoft.com/office/powerpoint/2010/main" val="1084730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NEC IR Remote Protocol</a:t>
            </a:r>
          </a:p>
        </p:txBody>
      </p:sp>
      <p:sp>
        <p:nvSpPr>
          <p:cNvPr id="3" name="Content Placeholder 2"/>
          <p:cNvSpPr>
            <a:spLocks noGrp="1"/>
          </p:cNvSpPr>
          <p:nvPr>
            <p:ph idx="1"/>
          </p:nvPr>
        </p:nvSpPr>
        <p:spPr/>
        <p:txBody>
          <a:bodyPr>
            <a:noAutofit/>
          </a:bodyPr>
          <a:lstStyle/>
          <a:p>
            <a:pPr marL="342900" lvl="1" indent="-342900">
              <a:buFont typeface="Arial" panose="020B0604020202020204" pitchFamily="34" charset="0"/>
              <a:buChar char="•"/>
            </a:pPr>
            <a:r>
              <a:rPr lang="en-US" sz="1800"/>
              <a:t>The format of an NEC IR transmission frame, for an address of 00h (00000000b) and a command of ADh (10101101b).</a:t>
            </a:r>
          </a:p>
          <a:p>
            <a:pPr marL="342900" lvl="1" indent="-342900">
              <a:buFont typeface="Arial" panose="020B0604020202020204" pitchFamily="34" charset="0"/>
              <a:buChar char="•"/>
            </a:pPr>
            <a:endParaRPr lang="en-US" sz="1800"/>
          </a:p>
          <a:p>
            <a:pPr marL="342900" lvl="1" indent="-342900">
              <a:buFont typeface="Arial" panose="020B0604020202020204" pitchFamily="34" charset="0"/>
              <a:buChar char="•"/>
            </a:pPr>
            <a:endParaRPr lang="en-US" sz="1800"/>
          </a:p>
          <a:p>
            <a:pPr marL="342900" lvl="1" indent="-342900">
              <a:buFont typeface="Arial" panose="020B0604020202020204" pitchFamily="34" charset="0"/>
              <a:buChar char="•"/>
            </a:pPr>
            <a:endParaRPr lang="en-US" sz="1800"/>
          </a:p>
          <a:p>
            <a:pPr marL="342900" lvl="1" indent="-342900">
              <a:buFont typeface="Arial" panose="020B0604020202020204" pitchFamily="34" charset="0"/>
              <a:buChar char="•"/>
            </a:pPr>
            <a:endParaRPr lang="en-US" sz="1800"/>
          </a:p>
          <a:p>
            <a:pPr marL="342900" lvl="1" indent="-342900">
              <a:buFont typeface="Arial" panose="020B0604020202020204" pitchFamily="34" charset="0"/>
              <a:buChar char="•"/>
            </a:pPr>
            <a:endParaRPr lang="en-US" sz="1800"/>
          </a:p>
          <a:p>
            <a:pPr marL="342900" lvl="1" indent="-342900">
              <a:buFont typeface="Arial" panose="020B0604020202020204" pitchFamily="34" charset="0"/>
              <a:buChar char="•"/>
            </a:pPr>
            <a:endParaRPr lang="en-US" sz="1800"/>
          </a:p>
          <a:p>
            <a:pPr marL="342900" lvl="1" indent="-342900">
              <a:buFont typeface="Arial" panose="020B0604020202020204" pitchFamily="34" charset="0"/>
              <a:buChar char="•"/>
            </a:pPr>
            <a:endParaRPr lang="en-US" sz="1800"/>
          </a:p>
          <a:p>
            <a:r>
              <a:rPr lang="en-US" sz="1800"/>
              <a:t>Notice that it takes:</a:t>
            </a:r>
          </a:p>
          <a:p>
            <a:pPr lvl="1"/>
            <a:r>
              <a:rPr lang="en-US" sz="1800"/>
              <a:t>27ms to transmit both the 16 bits for the address (address + inverse) and the 16 bits for the command (command + inverse). This comes from each of the 16 bit blocks ultimately containing eight '0's and eight '1's - giving (8 * 1.125ms) + (8 * 2.25ms).</a:t>
            </a:r>
          </a:p>
          <a:p>
            <a:pPr lvl="1"/>
            <a:r>
              <a:rPr lang="en-US" sz="1800"/>
              <a:t>67.5ms to fully transmit the message frame (discounting the final 562.5µs pulse burst that signifies the end of message).</a:t>
            </a:r>
          </a:p>
          <a:p>
            <a:pPr marL="342900" lvl="1" indent="-342900">
              <a:buFont typeface="Arial" panose="020B0604020202020204" pitchFamily="34" charset="0"/>
              <a:buChar char="•"/>
            </a:pPr>
            <a:endParaRPr lang="en-US" sz="1800"/>
          </a:p>
          <a:p>
            <a:endParaRPr lang="en-US" sz="1800"/>
          </a:p>
        </p:txBody>
      </p:sp>
      <p:sp>
        <p:nvSpPr>
          <p:cNvPr id="4" name="Footer Placeholder 3"/>
          <p:cNvSpPr>
            <a:spLocks noGrp="1"/>
          </p:cNvSpPr>
          <p:nvPr>
            <p:ph type="ftr" sz="quarter" idx="11"/>
          </p:nvPr>
        </p:nvSpPr>
        <p:spPr/>
        <p:txBody>
          <a:bodyPr/>
          <a:lstStyle/>
          <a:p>
            <a:r>
              <a:rPr lang="en-US"/>
              <a:t>EE333 - Fall 2021 -Lecture 8</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11</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52600"/>
            <a:ext cx="6324600"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4037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NEC IR Remote Protocol</a:t>
            </a:r>
          </a:p>
        </p:txBody>
      </p:sp>
      <p:sp>
        <p:nvSpPr>
          <p:cNvPr id="3" name="Content Placeholder 2"/>
          <p:cNvSpPr>
            <a:spLocks noGrp="1"/>
          </p:cNvSpPr>
          <p:nvPr>
            <p:ph idx="1"/>
          </p:nvPr>
        </p:nvSpPr>
        <p:spPr/>
        <p:txBody>
          <a:bodyPr>
            <a:normAutofit/>
          </a:bodyPr>
          <a:lstStyle/>
          <a:p>
            <a:r>
              <a:rPr lang="en-US" sz="1800" cap="all"/>
              <a:t>REPEAT CODES</a:t>
            </a:r>
          </a:p>
          <a:p>
            <a:r>
              <a:rPr lang="en-US" sz="1800"/>
              <a:t>If the key on the remote controller is continually depressed, a repeat code will be issued, typically around 40ms after the pulse burst that signified the end of the message. A repeat code will continue to be sent out at 108ms intervals, until the key is finally released. </a:t>
            </a:r>
          </a:p>
          <a:p>
            <a:r>
              <a:rPr lang="en-US" sz="1800"/>
              <a:t>The repeat code consists of the following, in order:</a:t>
            </a:r>
          </a:p>
          <a:p>
            <a:pPr lvl="1"/>
            <a:r>
              <a:rPr lang="en-US" sz="1400"/>
              <a:t>a 9ms leading pulse burst</a:t>
            </a:r>
          </a:p>
          <a:p>
            <a:pPr lvl="1"/>
            <a:r>
              <a:rPr lang="en-US" sz="1400"/>
              <a:t>a 2.25ms space</a:t>
            </a:r>
          </a:p>
          <a:p>
            <a:pPr lvl="1"/>
            <a:r>
              <a:rPr lang="en-US" sz="1400"/>
              <a:t>a 562.5µs pulse burst to mark the end of the space (and hence end of the transmitted repeat code).</a:t>
            </a:r>
          </a:p>
          <a:p>
            <a:endParaRPr lang="en-US" sz="1800"/>
          </a:p>
          <a:p>
            <a:r>
              <a:rPr lang="en-US" sz="1800"/>
              <a:t>This figure illustrates the transmission of two repeat codes after an initial message frame is sent.</a:t>
            </a:r>
          </a:p>
          <a:p>
            <a:endParaRPr lang="en-US" sz="1800"/>
          </a:p>
        </p:txBody>
      </p:sp>
      <p:sp>
        <p:nvSpPr>
          <p:cNvPr id="4" name="Footer Placeholder 3"/>
          <p:cNvSpPr>
            <a:spLocks noGrp="1"/>
          </p:cNvSpPr>
          <p:nvPr>
            <p:ph type="ftr" sz="quarter" idx="11"/>
          </p:nvPr>
        </p:nvSpPr>
        <p:spPr/>
        <p:txBody>
          <a:bodyPr/>
          <a:lstStyle/>
          <a:p>
            <a:r>
              <a:rPr lang="en-US"/>
              <a:t>EE333 - Fall 2021 -Lecture 8</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12</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572000"/>
            <a:ext cx="5800725"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0913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Real Example: Address/Command</a:t>
            </a:r>
          </a:p>
        </p:txBody>
      </p:sp>
      <p:sp>
        <p:nvSpPr>
          <p:cNvPr id="3" name="Content Placeholder 2"/>
          <p:cNvSpPr>
            <a:spLocks noGrp="1"/>
          </p:cNvSpPr>
          <p:nvPr>
            <p:ph idx="1"/>
          </p:nvPr>
        </p:nvSpPr>
        <p:spPr/>
        <p:txBody>
          <a:bodyPr>
            <a:normAutofit/>
          </a:bodyPr>
          <a:lstStyle/>
          <a:p>
            <a:r>
              <a:rPr lang="da-DK" sz="1800" dirty="0"/>
              <a:t>This is the On/Off button from a Frigidaire AC unit.</a:t>
            </a:r>
          </a:p>
          <a:p>
            <a:pPr marL="0" indent="0">
              <a:buNone/>
            </a:pPr>
            <a:endParaRPr lang="en-US" sz="1800" dirty="0"/>
          </a:p>
        </p:txBody>
      </p:sp>
      <p:sp>
        <p:nvSpPr>
          <p:cNvPr id="4" name="Footer Placeholder 3"/>
          <p:cNvSpPr>
            <a:spLocks noGrp="1"/>
          </p:cNvSpPr>
          <p:nvPr>
            <p:ph type="ftr" sz="quarter" idx="11"/>
          </p:nvPr>
        </p:nvSpPr>
        <p:spPr/>
        <p:txBody>
          <a:bodyPr/>
          <a:lstStyle/>
          <a:p>
            <a:r>
              <a:rPr lang="en-US"/>
              <a:t>EE333 - Fall 2021 -Lecture 8</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13</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8691317"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572000"/>
            <a:ext cx="5177346"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2514600" y="2708472"/>
            <a:ext cx="4810932" cy="307777"/>
          </a:xfrm>
          <a:prstGeom prst="rect">
            <a:avLst/>
          </a:prstGeom>
          <a:noFill/>
        </p:spPr>
        <p:txBody>
          <a:bodyPr wrap="none" rtlCol="0">
            <a:spAutoFit/>
          </a:bodyPr>
          <a:lstStyle/>
          <a:p>
            <a:r>
              <a:rPr lang="en-US" sz="1400">
                <a:solidFill>
                  <a:srgbClr val="FF0000"/>
                </a:solidFill>
              </a:rPr>
              <a:t>0001_0000_1010_1111_1000_1000_0111_0111 = 0x10AF8877</a:t>
            </a:r>
          </a:p>
        </p:txBody>
      </p:sp>
      <p:sp>
        <p:nvSpPr>
          <p:cNvPr id="11" name="TextBox 10"/>
          <p:cNvSpPr txBox="1"/>
          <p:nvPr/>
        </p:nvSpPr>
        <p:spPr>
          <a:xfrm>
            <a:off x="2209800" y="4191000"/>
            <a:ext cx="579005" cy="307777"/>
          </a:xfrm>
          <a:prstGeom prst="rect">
            <a:avLst/>
          </a:prstGeom>
          <a:noFill/>
        </p:spPr>
        <p:txBody>
          <a:bodyPr wrap="none" rtlCol="0">
            <a:spAutoFit/>
          </a:bodyPr>
          <a:lstStyle/>
          <a:p>
            <a:r>
              <a:rPr lang="en-US" sz="1400" dirty="0">
                <a:solidFill>
                  <a:srgbClr val="FF0000"/>
                </a:solidFill>
              </a:rPr>
              <a:t>~9ms</a:t>
            </a:r>
          </a:p>
        </p:txBody>
      </p:sp>
      <p:cxnSp>
        <p:nvCxnSpPr>
          <p:cNvPr id="12" name="Straight Arrow Connector 11"/>
          <p:cNvCxnSpPr>
            <a:stCxn id="11" idx="1"/>
          </p:cNvCxnSpPr>
          <p:nvPr/>
        </p:nvCxnSpPr>
        <p:spPr>
          <a:xfrm flipH="1" flipV="1">
            <a:off x="1828800" y="3886200"/>
            <a:ext cx="381000" cy="45868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51DF5E1-60DF-472A-94F1-7CFF941C58C8}"/>
              </a:ext>
            </a:extLst>
          </p:cNvPr>
          <p:cNvSpPr txBox="1"/>
          <p:nvPr/>
        </p:nvSpPr>
        <p:spPr>
          <a:xfrm>
            <a:off x="3962400" y="4045344"/>
            <a:ext cx="1417183" cy="307777"/>
          </a:xfrm>
          <a:prstGeom prst="rect">
            <a:avLst/>
          </a:prstGeom>
          <a:noFill/>
        </p:spPr>
        <p:txBody>
          <a:bodyPr wrap="none" rtlCol="0">
            <a:spAutoFit/>
          </a:bodyPr>
          <a:lstStyle/>
          <a:p>
            <a:r>
              <a:rPr lang="en-US" sz="1400" dirty="0">
                <a:solidFill>
                  <a:srgbClr val="FF0000"/>
                </a:solidFill>
              </a:rPr>
              <a:t>Signal is inverted</a:t>
            </a:r>
          </a:p>
        </p:txBody>
      </p:sp>
    </p:spTree>
    <p:extLst>
      <p:ext uri="{BB962C8B-B14F-4D97-AF65-F5344CB8AC3E}">
        <p14:creationId xmlns:p14="http://schemas.microsoft.com/office/powerpoint/2010/main" val="3929950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IRrecvDumpV2</a:t>
            </a:r>
          </a:p>
        </p:txBody>
      </p:sp>
      <p:sp>
        <p:nvSpPr>
          <p:cNvPr id="3" name="Content Placeholder 2"/>
          <p:cNvSpPr>
            <a:spLocks noGrp="1"/>
          </p:cNvSpPr>
          <p:nvPr>
            <p:ph idx="1"/>
          </p:nvPr>
        </p:nvSpPr>
        <p:spPr/>
        <p:txBody>
          <a:bodyPr>
            <a:noAutofit/>
          </a:bodyPr>
          <a:lstStyle/>
          <a:p>
            <a:r>
              <a:rPr lang="da-DK" sz="1800" dirty="0"/>
              <a:t>Serial Monitor Output</a:t>
            </a:r>
          </a:p>
          <a:p>
            <a:pPr marL="0" indent="0">
              <a:buNone/>
            </a:pPr>
            <a:endParaRPr lang="da-DK" sz="1100" dirty="0"/>
          </a:p>
          <a:p>
            <a:pPr marL="0" indent="0">
              <a:buNone/>
            </a:pPr>
            <a:r>
              <a:rPr lang="da-DK" sz="1100" dirty="0"/>
              <a:t>Encoding  : NEC</a:t>
            </a:r>
          </a:p>
          <a:p>
            <a:pPr marL="0" indent="0">
              <a:buNone/>
            </a:pPr>
            <a:r>
              <a:rPr lang="da-DK" sz="1100" dirty="0"/>
              <a:t>Code      : 10AF8877 (32 bits)</a:t>
            </a:r>
          </a:p>
          <a:p>
            <a:pPr marL="0" indent="0">
              <a:buNone/>
            </a:pPr>
            <a:r>
              <a:rPr lang="da-DK" sz="1100" dirty="0"/>
              <a:t>Timing[67]: </a:t>
            </a:r>
          </a:p>
          <a:p>
            <a:pPr marL="0" indent="0">
              <a:buNone/>
            </a:pPr>
            <a:r>
              <a:rPr lang="da-DK" sz="1100" dirty="0"/>
              <a:t>     +9000, -4350     + 650, - 450     + 700, - 450     + 650, - 450</a:t>
            </a:r>
          </a:p>
          <a:p>
            <a:pPr marL="0" indent="0">
              <a:buNone/>
            </a:pPr>
            <a:r>
              <a:rPr lang="da-DK" sz="1100" dirty="0"/>
              <a:t>     + 650, -1550     + 650, - 500     + 650, - 450     + 650, - 450</a:t>
            </a:r>
          </a:p>
          <a:p>
            <a:pPr marL="0" indent="0">
              <a:buNone/>
            </a:pPr>
            <a:r>
              <a:rPr lang="da-DK" sz="1100" dirty="0"/>
              <a:t>     + 650, - 450     + 700, -1550     + 600, - 500     + 650, -1550</a:t>
            </a:r>
          </a:p>
          <a:p>
            <a:pPr marL="0" indent="0">
              <a:buNone/>
            </a:pPr>
            <a:r>
              <a:rPr lang="da-DK" sz="1100" dirty="0"/>
              <a:t>     + 650, - 450     + 700, -1550     + 600, -1600     + 650, -1600</a:t>
            </a:r>
          </a:p>
          <a:p>
            <a:pPr marL="0" indent="0">
              <a:buNone/>
            </a:pPr>
            <a:r>
              <a:rPr lang="da-DK" sz="1100" dirty="0"/>
              <a:t>     + 600, -1600     + 650, -1600     + 600, - 500     + 650, - 450</a:t>
            </a:r>
          </a:p>
          <a:p>
            <a:pPr marL="0" indent="0">
              <a:buNone/>
            </a:pPr>
            <a:r>
              <a:rPr lang="da-DK" sz="1100" dirty="0"/>
              <a:t>     + 700, - 400     + 700, -1550     + 600, - 500     + 650, - 450</a:t>
            </a:r>
          </a:p>
          <a:p>
            <a:pPr marL="0" indent="0">
              <a:buNone/>
            </a:pPr>
            <a:r>
              <a:rPr lang="da-DK" sz="1100" dirty="0"/>
              <a:t>     + 700, - 400     + 700, - 400     + 700, -1550     + 600, -1600</a:t>
            </a:r>
          </a:p>
          <a:p>
            <a:pPr marL="0" indent="0">
              <a:buNone/>
            </a:pPr>
            <a:r>
              <a:rPr lang="da-DK" sz="1100" dirty="0"/>
              <a:t>     + 650, -1600     + 650, - 450     + 700, -1550     + 600, -1600</a:t>
            </a:r>
          </a:p>
          <a:p>
            <a:pPr marL="0" indent="0">
              <a:buNone/>
            </a:pPr>
            <a:r>
              <a:rPr lang="da-DK" sz="1100" dirty="0"/>
              <a:t>     + 650, -1550     + 650</a:t>
            </a:r>
          </a:p>
          <a:p>
            <a:pPr marL="0" indent="0">
              <a:buNone/>
            </a:pPr>
            <a:endParaRPr lang="da-DK" sz="1100" dirty="0"/>
          </a:p>
          <a:p>
            <a:pPr marL="0" indent="0">
              <a:buNone/>
            </a:pPr>
            <a:r>
              <a:rPr lang="da-DK" sz="1100" dirty="0"/>
              <a:t>unsigned int  rawData[67] = {9000,4350, 650,450, 700,450, 650,450, 650,1550, 650,500, 650,450, 650,450, 650,450, 700,1550, 600,500, 650,1550, 650,450, 700,1550, 600,1600, 650,1600, 600,1600, 650,1600, 600,500, 650,450, 700,400, 700,1550, 600,500, 650,450, 700,400, 700,400, 700,1550, 600,1600, 650,1600, 650,450, 700,1550, 600,1600, 650,1550, 650};  // NEC 10AF8877</a:t>
            </a:r>
          </a:p>
          <a:p>
            <a:pPr marL="0" indent="0">
              <a:buNone/>
            </a:pPr>
            <a:r>
              <a:rPr lang="da-DK" sz="1100" dirty="0"/>
              <a:t>unsigned int  data = 0x10AF8877;</a:t>
            </a:r>
            <a:endParaRPr lang="en-US" sz="1100" dirty="0"/>
          </a:p>
        </p:txBody>
      </p:sp>
      <p:sp>
        <p:nvSpPr>
          <p:cNvPr id="4" name="Footer Placeholder 3"/>
          <p:cNvSpPr>
            <a:spLocks noGrp="1"/>
          </p:cNvSpPr>
          <p:nvPr>
            <p:ph type="ftr" sz="quarter" idx="11"/>
          </p:nvPr>
        </p:nvSpPr>
        <p:spPr/>
        <p:txBody>
          <a:bodyPr/>
          <a:lstStyle/>
          <a:p>
            <a:r>
              <a:rPr lang="en-US"/>
              <a:t>EE333 - Fall 2021 -Lecture 8</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14</a:t>
            </a:fld>
            <a:endParaRPr lang="en-US" dirty="0"/>
          </a:p>
        </p:txBody>
      </p:sp>
    </p:spTree>
    <p:extLst>
      <p:ext uri="{BB962C8B-B14F-4D97-AF65-F5344CB8AC3E}">
        <p14:creationId xmlns:p14="http://schemas.microsoft.com/office/powerpoint/2010/main" val="2025949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Extended NEC Protocol</a:t>
            </a:r>
          </a:p>
        </p:txBody>
      </p:sp>
      <p:sp>
        <p:nvSpPr>
          <p:cNvPr id="3" name="Content Placeholder 2"/>
          <p:cNvSpPr>
            <a:spLocks noGrp="1"/>
          </p:cNvSpPr>
          <p:nvPr>
            <p:ph idx="1"/>
          </p:nvPr>
        </p:nvSpPr>
        <p:spPr/>
        <p:txBody>
          <a:bodyPr>
            <a:normAutofit/>
          </a:bodyPr>
          <a:lstStyle/>
          <a:p>
            <a:r>
              <a:rPr lang="en-US" sz="1800" dirty="0"/>
              <a:t>The first two bytes are not bitwise inverses.  Why is this?</a:t>
            </a:r>
          </a:p>
          <a:p>
            <a:endParaRPr lang="en-US" sz="1800" dirty="0"/>
          </a:p>
          <a:p>
            <a:r>
              <a:rPr lang="en-US" sz="1800" dirty="0"/>
              <a:t>The NEC protocol has been so widely used that all possible addresses were used up. </a:t>
            </a:r>
          </a:p>
          <a:p>
            <a:endParaRPr lang="en-US" sz="1800" dirty="0"/>
          </a:p>
          <a:p>
            <a:r>
              <a:rPr lang="en-US" sz="1800" dirty="0"/>
              <a:t>By sacrificing the address redundancy, the address range was extended from 256 possible values to approximately 65536 different values. </a:t>
            </a:r>
          </a:p>
          <a:p>
            <a:endParaRPr lang="en-US" sz="1800" dirty="0"/>
          </a:p>
          <a:p>
            <a:r>
              <a:rPr lang="en-US" sz="1800" dirty="0"/>
              <a:t>This way the address range was extended from 8 bits to 16 bits without changing any other property of the protocol.</a:t>
            </a:r>
          </a:p>
          <a:p>
            <a:endParaRPr lang="en-US" sz="1800" dirty="0"/>
          </a:p>
          <a:p>
            <a:r>
              <a:rPr lang="en-US" sz="1800" dirty="0"/>
              <a:t>By extending the address range this way the total message time is no longer constant.</a:t>
            </a:r>
          </a:p>
        </p:txBody>
      </p:sp>
      <p:sp>
        <p:nvSpPr>
          <p:cNvPr id="4" name="Footer Placeholder 3"/>
          <p:cNvSpPr>
            <a:spLocks noGrp="1"/>
          </p:cNvSpPr>
          <p:nvPr>
            <p:ph type="ftr" sz="quarter" idx="11"/>
          </p:nvPr>
        </p:nvSpPr>
        <p:spPr/>
        <p:txBody>
          <a:bodyPr/>
          <a:lstStyle/>
          <a:p>
            <a:r>
              <a:rPr lang="en-US"/>
              <a:t>EE333 - Fall 2021 -Lecture 8</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15</a:t>
            </a:fld>
            <a:endParaRPr lang="en-US" dirty="0"/>
          </a:p>
        </p:txBody>
      </p:sp>
    </p:spTree>
    <p:extLst>
      <p:ext uri="{BB962C8B-B14F-4D97-AF65-F5344CB8AC3E}">
        <p14:creationId xmlns:p14="http://schemas.microsoft.com/office/powerpoint/2010/main" val="2532313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Real Example: Repeat Codes</a:t>
            </a:r>
          </a:p>
        </p:txBody>
      </p:sp>
      <p:sp>
        <p:nvSpPr>
          <p:cNvPr id="3" name="Content Placeholder 2"/>
          <p:cNvSpPr>
            <a:spLocks noGrp="1"/>
          </p:cNvSpPr>
          <p:nvPr>
            <p:ph idx="1"/>
          </p:nvPr>
        </p:nvSpPr>
        <p:spPr/>
        <p:txBody>
          <a:bodyPr/>
          <a:lstStyle/>
          <a:p>
            <a:r>
              <a:rPr lang="da-DK"/>
              <a:t>On/Off button from a Frigidaire AC unit </a:t>
            </a:r>
            <a:r>
              <a:rPr lang="da-DK" u="sng"/>
              <a:t>held down</a:t>
            </a:r>
            <a:r>
              <a:rPr lang="da-DK"/>
              <a:t>.</a:t>
            </a:r>
          </a:p>
          <a:p>
            <a:endParaRPr lang="en-US"/>
          </a:p>
        </p:txBody>
      </p:sp>
      <p:sp>
        <p:nvSpPr>
          <p:cNvPr id="4" name="Footer Placeholder 3"/>
          <p:cNvSpPr>
            <a:spLocks noGrp="1"/>
          </p:cNvSpPr>
          <p:nvPr>
            <p:ph type="ftr" sz="quarter" idx="11"/>
          </p:nvPr>
        </p:nvSpPr>
        <p:spPr/>
        <p:txBody>
          <a:bodyPr/>
          <a:lstStyle/>
          <a:p>
            <a:r>
              <a:rPr lang="en-US"/>
              <a:t>EE333 - Fall 2021 -Lecture 8</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16</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00200"/>
            <a:ext cx="6292293" cy="4466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572000" y="4492823"/>
            <a:ext cx="1189749" cy="307777"/>
          </a:xfrm>
          <a:prstGeom prst="rect">
            <a:avLst/>
          </a:prstGeom>
          <a:noFill/>
        </p:spPr>
        <p:txBody>
          <a:bodyPr wrap="none" rtlCol="0">
            <a:spAutoFit/>
          </a:bodyPr>
          <a:lstStyle/>
          <a:p>
            <a:r>
              <a:rPr lang="en-US" sz="1400">
                <a:solidFill>
                  <a:srgbClr val="FF0000"/>
                </a:solidFill>
              </a:rPr>
              <a:t>108ms period</a:t>
            </a:r>
          </a:p>
        </p:txBody>
      </p:sp>
    </p:spTree>
    <p:extLst>
      <p:ext uri="{BB962C8B-B14F-4D97-AF65-F5344CB8AC3E}">
        <p14:creationId xmlns:p14="http://schemas.microsoft.com/office/powerpoint/2010/main" val="2389114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Lab#7</a:t>
            </a:r>
            <a:endParaRPr lang="en-US" dirty="0"/>
          </a:p>
        </p:txBody>
      </p:sp>
      <p:sp>
        <p:nvSpPr>
          <p:cNvPr id="3" name="Content Placeholder 2"/>
          <p:cNvSpPr>
            <a:spLocks noGrp="1"/>
          </p:cNvSpPr>
          <p:nvPr>
            <p:ph idx="1"/>
          </p:nvPr>
        </p:nvSpPr>
        <p:spPr/>
        <p:txBody>
          <a:bodyPr>
            <a:normAutofit/>
          </a:bodyPr>
          <a:lstStyle/>
          <a:p>
            <a:r>
              <a:rPr lang="en-US" sz="2000" dirty="0"/>
              <a:t>Part 1: IR Communications</a:t>
            </a:r>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r>
              <a:rPr lang="en-US" sz="2000" dirty="0"/>
              <a:t>Part 2: Arduino Communications with IR</a:t>
            </a:r>
          </a:p>
          <a:p>
            <a:pPr lvl="1"/>
            <a:r>
              <a:rPr lang="en-US" sz="1600" dirty="0"/>
              <a:t>Two microcontrollers communicating with IR signals.</a:t>
            </a:r>
          </a:p>
          <a:p>
            <a:pPr lvl="1"/>
            <a:r>
              <a:rPr lang="en-US" sz="1600" dirty="0"/>
              <a:t>Use your Arduino board and the breadboard microcontroller you built in Lab#1.</a:t>
            </a:r>
          </a:p>
          <a:p>
            <a:pPr marL="0" indent="0">
              <a:buNone/>
            </a:pPr>
            <a:endParaRPr lang="en-US" sz="2000" dirty="0"/>
          </a:p>
          <a:p>
            <a:pPr lvl="1"/>
            <a:endParaRPr lang="en-US" u="sng" dirty="0"/>
          </a:p>
          <a:p>
            <a:pPr lvl="1"/>
            <a:endParaRPr lang="en-US" u="sng" dirty="0"/>
          </a:p>
          <a:p>
            <a:pPr lvl="1"/>
            <a:endParaRPr lang="en-US" u="sng" dirty="0"/>
          </a:p>
          <a:p>
            <a:pPr lvl="1"/>
            <a:endParaRPr lang="en-US" u="sng" dirty="0"/>
          </a:p>
          <a:p>
            <a:pPr lvl="1"/>
            <a:endParaRPr lang="en-US" u="sng" dirty="0"/>
          </a:p>
          <a:p>
            <a:endParaRPr lang="en-US" sz="2000" dirty="0"/>
          </a:p>
        </p:txBody>
      </p:sp>
      <p:sp>
        <p:nvSpPr>
          <p:cNvPr id="4" name="Footer Placeholder 3"/>
          <p:cNvSpPr>
            <a:spLocks noGrp="1"/>
          </p:cNvSpPr>
          <p:nvPr>
            <p:ph type="ftr" sz="quarter" idx="11"/>
          </p:nvPr>
        </p:nvSpPr>
        <p:spPr/>
        <p:txBody>
          <a:bodyPr/>
          <a:lstStyle/>
          <a:p>
            <a:r>
              <a:rPr lang="en-US"/>
              <a:t>EE333 - Fall 2021 -Lecture 8</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17</a:t>
            </a:fld>
            <a:endParaRPr lang="en-US" dirty="0"/>
          </a:p>
        </p:txBody>
      </p:sp>
      <p:sp>
        <p:nvSpPr>
          <p:cNvPr id="8" name="TextBox 7"/>
          <p:cNvSpPr txBox="1"/>
          <p:nvPr/>
        </p:nvSpPr>
        <p:spPr>
          <a:xfrm>
            <a:off x="2133600" y="4876800"/>
            <a:ext cx="184731" cy="369332"/>
          </a:xfrm>
          <a:prstGeom prst="rect">
            <a:avLst/>
          </a:prstGeom>
          <a:noFill/>
        </p:spPr>
        <p:txBody>
          <a:bodyPr wrap="none" rtlCol="0">
            <a:spAutoFit/>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8331" y="1483178"/>
            <a:ext cx="3987800"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56136" y="2383155"/>
            <a:ext cx="1462195" cy="307777"/>
          </a:xfrm>
          <a:prstGeom prst="rect">
            <a:avLst/>
          </a:prstGeom>
        </p:spPr>
        <p:txBody>
          <a:bodyPr wrap="none">
            <a:spAutoFit/>
          </a:bodyPr>
          <a:lstStyle/>
          <a:p>
            <a:r>
              <a:rPr lang="en-US" sz="1400" dirty="0"/>
              <a:t>IR Receiver Diode</a:t>
            </a:r>
          </a:p>
        </p:txBody>
      </p:sp>
      <p:sp>
        <p:nvSpPr>
          <p:cNvPr id="7" name="Rectangle 6"/>
          <p:cNvSpPr/>
          <p:nvPr/>
        </p:nvSpPr>
        <p:spPr>
          <a:xfrm>
            <a:off x="6477000" y="2255775"/>
            <a:ext cx="1727717" cy="307777"/>
          </a:xfrm>
          <a:prstGeom prst="rect">
            <a:avLst/>
          </a:prstGeom>
        </p:spPr>
        <p:txBody>
          <a:bodyPr wrap="none">
            <a:spAutoFit/>
          </a:bodyPr>
          <a:lstStyle/>
          <a:p>
            <a:r>
              <a:rPr lang="en-US" sz="1400"/>
              <a:t>LED - Infrared 950nm</a:t>
            </a:r>
          </a:p>
        </p:txBody>
      </p:sp>
    </p:spTree>
    <p:extLst>
      <p:ext uri="{BB962C8B-B14F-4D97-AF65-F5344CB8AC3E}">
        <p14:creationId xmlns:p14="http://schemas.microsoft.com/office/powerpoint/2010/main" val="12891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Schedule/Labs</a:t>
            </a:r>
          </a:p>
        </p:txBody>
      </p:sp>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a:p>
            <a:endParaRPr lang="en-US" sz="2000" dirty="0"/>
          </a:p>
          <a:p>
            <a:r>
              <a:rPr lang="en-US" sz="2000" dirty="0"/>
              <a:t>Lab#6</a:t>
            </a:r>
          </a:p>
          <a:p>
            <a:pPr lvl="1"/>
            <a:r>
              <a:rPr lang="en-US" dirty="0"/>
              <a:t>Due by midnight.</a:t>
            </a:r>
          </a:p>
          <a:p>
            <a:pPr lvl="1"/>
            <a:endParaRPr lang="en-US" dirty="0"/>
          </a:p>
          <a:p>
            <a:r>
              <a:rPr lang="en-US" sz="2000" dirty="0"/>
              <a:t>Lab#7 has been posted on Canvas.</a:t>
            </a:r>
          </a:p>
          <a:p>
            <a:pPr lvl="1"/>
            <a:r>
              <a:rPr lang="en-US" dirty="0"/>
              <a:t>Due 11/30 by midnight</a:t>
            </a:r>
          </a:p>
        </p:txBody>
      </p:sp>
      <p:sp>
        <p:nvSpPr>
          <p:cNvPr id="4" name="Footer Placeholder 3"/>
          <p:cNvSpPr>
            <a:spLocks noGrp="1"/>
          </p:cNvSpPr>
          <p:nvPr>
            <p:ph type="ftr" sz="quarter" idx="11"/>
          </p:nvPr>
        </p:nvSpPr>
        <p:spPr/>
        <p:txBody>
          <a:bodyPr/>
          <a:lstStyle/>
          <a:p>
            <a:r>
              <a:rPr lang="en-US"/>
              <a:t>EE333 - Fall 2021 -Lecture 8</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a:t>
            </a:fld>
            <a:endParaRPr lang="en-US" dirty="0"/>
          </a:p>
        </p:txBody>
      </p:sp>
      <p:pic>
        <p:nvPicPr>
          <p:cNvPr id="7" name="Picture 6">
            <a:extLst>
              <a:ext uri="{FF2B5EF4-FFF2-40B4-BE49-F238E27FC236}">
                <a16:creationId xmlns:a16="http://schemas.microsoft.com/office/drawing/2014/main" id="{C8D441E9-5FD1-4538-9B9C-6FEABBF2C3D8}"/>
              </a:ext>
            </a:extLst>
          </p:cNvPr>
          <p:cNvPicPr>
            <a:picLocks noChangeAspect="1"/>
          </p:cNvPicPr>
          <p:nvPr/>
        </p:nvPicPr>
        <p:blipFill>
          <a:blip r:embed="rId2"/>
          <a:stretch>
            <a:fillRect/>
          </a:stretch>
        </p:blipFill>
        <p:spPr>
          <a:xfrm>
            <a:off x="261257" y="1493838"/>
            <a:ext cx="8621486" cy="838200"/>
          </a:xfrm>
          <a:prstGeom prst="rect">
            <a:avLst/>
          </a:prstGeom>
        </p:spPr>
      </p:pic>
    </p:spTree>
    <p:extLst>
      <p:ext uri="{BB962C8B-B14F-4D97-AF65-F5344CB8AC3E}">
        <p14:creationId xmlns:p14="http://schemas.microsoft.com/office/powerpoint/2010/main" val="2081186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Outline </a:t>
            </a:r>
          </a:p>
        </p:txBody>
      </p:sp>
      <p:sp>
        <p:nvSpPr>
          <p:cNvPr id="3" name="Content Placeholder 2"/>
          <p:cNvSpPr>
            <a:spLocks noGrp="1"/>
          </p:cNvSpPr>
          <p:nvPr>
            <p:ph idx="1"/>
          </p:nvPr>
        </p:nvSpPr>
        <p:spPr/>
        <p:txBody>
          <a:bodyPr>
            <a:noAutofit/>
          </a:bodyPr>
          <a:lstStyle/>
          <a:p>
            <a:r>
              <a:rPr lang="en-US" sz="2000" dirty="0"/>
              <a:t>IR Remote Transmission and Reception</a:t>
            </a:r>
          </a:p>
          <a:p>
            <a:pPr lvl="1"/>
            <a:r>
              <a:rPr lang="en-US" dirty="0"/>
              <a:t>IR Concepts</a:t>
            </a:r>
          </a:p>
          <a:p>
            <a:pPr lvl="1"/>
            <a:r>
              <a:rPr lang="en-US" dirty="0"/>
              <a:t>IR Components</a:t>
            </a:r>
          </a:p>
          <a:p>
            <a:pPr lvl="1"/>
            <a:r>
              <a:rPr lang="en-US" dirty="0"/>
              <a:t>IR Remote Library</a:t>
            </a:r>
          </a:p>
          <a:p>
            <a:pPr lvl="1"/>
            <a:r>
              <a:rPr lang="en-US" dirty="0"/>
              <a:t>Pulse </a:t>
            </a:r>
            <a:r>
              <a:rPr lang="en-US"/>
              <a:t>Code Modulation</a:t>
            </a:r>
          </a:p>
          <a:p>
            <a:pPr lvl="1"/>
            <a:endParaRPr lang="en-US" dirty="0"/>
          </a:p>
          <a:p>
            <a:r>
              <a:rPr lang="en-US" sz="2000"/>
              <a:t>Lab#7</a:t>
            </a:r>
            <a:endParaRPr lang="en-US" sz="2000" dirty="0"/>
          </a:p>
          <a:p>
            <a:endParaRPr lang="en-US" sz="2000" dirty="0"/>
          </a:p>
        </p:txBody>
      </p:sp>
      <p:sp>
        <p:nvSpPr>
          <p:cNvPr id="4" name="Footer Placeholder 3"/>
          <p:cNvSpPr>
            <a:spLocks noGrp="1"/>
          </p:cNvSpPr>
          <p:nvPr>
            <p:ph type="ftr" sz="quarter" idx="11"/>
          </p:nvPr>
        </p:nvSpPr>
        <p:spPr/>
        <p:txBody>
          <a:bodyPr/>
          <a:lstStyle/>
          <a:p>
            <a:r>
              <a:rPr lang="en-US"/>
              <a:t>EE333 - Fall 2021 -Lecture 8</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a:t>
            </a:fld>
            <a:endParaRPr lang="en-US" dirty="0"/>
          </a:p>
        </p:txBody>
      </p:sp>
    </p:spTree>
    <p:extLst>
      <p:ext uri="{BB962C8B-B14F-4D97-AF65-F5344CB8AC3E}">
        <p14:creationId xmlns:p14="http://schemas.microsoft.com/office/powerpoint/2010/main" val="3682635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IR Communications Concepts</a:t>
            </a:r>
          </a:p>
        </p:txBody>
      </p:sp>
      <p:sp>
        <p:nvSpPr>
          <p:cNvPr id="3" name="Content Placeholder 2"/>
          <p:cNvSpPr>
            <a:spLocks noGrp="1"/>
          </p:cNvSpPr>
          <p:nvPr>
            <p:ph idx="1"/>
          </p:nvPr>
        </p:nvSpPr>
        <p:spPr/>
        <p:txBody>
          <a:bodyPr>
            <a:normAutofit fontScale="85000" lnSpcReduction="20000"/>
          </a:bodyPr>
          <a:lstStyle/>
          <a:p>
            <a:r>
              <a:rPr lang="en-US"/>
              <a:t>IR remote control systems utilize Pulse Code Modulation (PCM), where the modulating carrier frequency typically resides in the range 30kHz to 58kHz.</a:t>
            </a:r>
          </a:p>
          <a:p>
            <a:r>
              <a:rPr lang="en-US"/>
              <a:t>Modulation means turning the IRLED on and off rapidly in bursts of the carrier frequency.</a:t>
            </a:r>
          </a:p>
          <a:p>
            <a:r>
              <a:rPr lang="en-US"/>
              <a:t>The receiver is tuned to this carrier frequency, ensuring that it receives only the signal required. It then uses this frequency to demodulate the signal.</a:t>
            </a:r>
          </a:p>
          <a:p>
            <a:r>
              <a:rPr lang="en-US"/>
              <a:t>When the IRLED is not emitting light, the transmitter is in the OFF state, which in terms of the signal is referred to as a 'space'. During IRLED activity, where the light is emitted in pulsed fashion at the carrier frequency, the transmitter is in the ON state, which is referred to as a pulse or 'mark'. </a:t>
            </a:r>
          </a:p>
          <a:p>
            <a:r>
              <a:rPr lang="en-US"/>
              <a:t>At the receiver, a 'space' is output as a High, while a mark is output as a Low.</a:t>
            </a:r>
          </a:p>
          <a:p>
            <a:r>
              <a:rPr lang="en-US"/>
              <a:t>These spaces and marks are not the '0's and '1's of the command being transmitted, however. The actual data to be sent from the controller is encoded. The method of encoding used determines how to represent the '1's and '0's in terms of the marks and spaces. </a:t>
            </a:r>
          </a:p>
        </p:txBody>
      </p:sp>
      <p:sp>
        <p:nvSpPr>
          <p:cNvPr id="4" name="Footer Placeholder 3"/>
          <p:cNvSpPr>
            <a:spLocks noGrp="1"/>
          </p:cNvSpPr>
          <p:nvPr>
            <p:ph type="ftr" sz="quarter" idx="11"/>
          </p:nvPr>
        </p:nvSpPr>
        <p:spPr/>
        <p:txBody>
          <a:bodyPr/>
          <a:lstStyle/>
          <a:p>
            <a:r>
              <a:rPr lang="en-US"/>
              <a:t>EE333 - Fall 2021 -Lecture 8</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4</a:t>
            </a:fld>
            <a:endParaRPr lang="en-US" dirty="0"/>
          </a:p>
        </p:txBody>
      </p:sp>
      <p:sp>
        <p:nvSpPr>
          <p:cNvPr id="6" name="Rectangle 5"/>
          <p:cNvSpPr/>
          <p:nvPr/>
        </p:nvSpPr>
        <p:spPr>
          <a:xfrm>
            <a:off x="4267200" y="6096000"/>
            <a:ext cx="4572000" cy="253916"/>
          </a:xfrm>
          <a:prstGeom prst="rect">
            <a:avLst/>
          </a:prstGeom>
        </p:spPr>
        <p:txBody>
          <a:bodyPr>
            <a:spAutoFit/>
          </a:bodyPr>
          <a:lstStyle/>
          <a:p>
            <a:r>
              <a:rPr lang="en-US" sz="1050"/>
              <a:t>http://techdocs.altium.com/display/FPGA/Infrared+Communication+Concepts</a:t>
            </a:r>
          </a:p>
        </p:txBody>
      </p:sp>
    </p:spTree>
    <p:extLst>
      <p:ext uri="{BB962C8B-B14F-4D97-AF65-F5344CB8AC3E}">
        <p14:creationId xmlns:p14="http://schemas.microsoft.com/office/powerpoint/2010/main" val="3592897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IR Communications Components</a:t>
            </a:r>
          </a:p>
        </p:txBody>
      </p:sp>
      <p:sp>
        <p:nvSpPr>
          <p:cNvPr id="4" name="Footer Placeholder 3"/>
          <p:cNvSpPr>
            <a:spLocks noGrp="1"/>
          </p:cNvSpPr>
          <p:nvPr>
            <p:ph type="ftr" sz="quarter" idx="11"/>
          </p:nvPr>
        </p:nvSpPr>
        <p:spPr/>
        <p:txBody>
          <a:bodyPr/>
          <a:lstStyle/>
          <a:p>
            <a:r>
              <a:rPr lang="en-US"/>
              <a:t>EE333 - Fall 2021 -Lecture 8</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5</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0131" y="4191000"/>
            <a:ext cx="3124200" cy="1843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1193" y="2216880"/>
            <a:ext cx="2243138" cy="1873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9636" y="1385094"/>
            <a:ext cx="1887074" cy="265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7231" y="1150080"/>
            <a:ext cx="970534" cy="970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p:cNvCxnSpPr/>
          <p:nvPr/>
        </p:nvCxnSpPr>
        <p:spPr>
          <a:xfrm flipH="1">
            <a:off x="3602831" y="1537494"/>
            <a:ext cx="990600" cy="1066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060031" y="3290094"/>
            <a:ext cx="1676400" cy="2286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819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7431" y="4945856"/>
            <a:ext cx="116261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4995212" y="1168162"/>
            <a:ext cx="641522" cy="307777"/>
          </a:xfrm>
          <a:prstGeom prst="rect">
            <a:avLst/>
          </a:prstGeom>
          <a:noFill/>
        </p:spPr>
        <p:txBody>
          <a:bodyPr wrap="none" rtlCol="0">
            <a:spAutoFit/>
          </a:bodyPr>
          <a:lstStyle/>
          <a:p>
            <a:r>
              <a:rPr lang="en-US" sz="1400">
                <a:solidFill>
                  <a:srgbClr val="FF0000"/>
                </a:solidFill>
              </a:rPr>
              <a:t>IR LED</a:t>
            </a:r>
          </a:p>
        </p:txBody>
      </p:sp>
      <p:sp>
        <p:nvSpPr>
          <p:cNvPr id="25" name="TextBox 24"/>
          <p:cNvSpPr txBox="1"/>
          <p:nvPr/>
        </p:nvSpPr>
        <p:spPr>
          <a:xfrm>
            <a:off x="2567975" y="4509294"/>
            <a:ext cx="861133" cy="307777"/>
          </a:xfrm>
          <a:prstGeom prst="rect">
            <a:avLst/>
          </a:prstGeom>
          <a:noFill/>
        </p:spPr>
        <p:txBody>
          <a:bodyPr wrap="none" rtlCol="0">
            <a:spAutoFit/>
          </a:bodyPr>
          <a:lstStyle/>
          <a:p>
            <a:r>
              <a:rPr lang="en-US" sz="1400">
                <a:solidFill>
                  <a:srgbClr val="FF0000"/>
                </a:solidFill>
              </a:rPr>
              <a:t>IR Sensor</a:t>
            </a:r>
          </a:p>
        </p:txBody>
      </p:sp>
    </p:spTree>
    <p:extLst>
      <p:ext uri="{BB962C8B-B14F-4D97-AF65-F5344CB8AC3E}">
        <p14:creationId xmlns:p14="http://schemas.microsoft.com/office/powerpoint/2010/main" val="2120124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IR Applications</a:t>
            </a:r>
          </a:p>
        </p:txBody>
      </p:sp>
      <p:sp>
        <p:nvSpPr>
          <p:cNvPr id="3" name="Content Placeholder 2"/>
          <p:cNvSpPr>
            <a:spLocks noGrp="1"/>
          </p:cNvSpPr>
          <p:nvPr>
            <p:ph idx="1"/>
          </p:nvPr>
        </p:nvSpPr>
        <p:spPr>
          <a:xfrm>
            <a:off x="457200" y="990600"/>
            <a:ext cx="4800600" cy="5135563"/>
          </a:xfrm>
        </p:spPr>
        <p:txBody>
          <a:bodyPr/>
          <a:lstStyle/>
          <a:p>
            <a:r>
              <a:rPr lang="en-US"/>
              <a:t>IR Communications</a:t>
            </a:r>
          </a:p>
          <a:p>
            <a:pPr lvl="1"/>
            <a:r>
              <a:rPr lang="en-US"/>
              <a:t>TVs, BlueRay Players, Stereos</a:t>
            </a:r>
          </a:p>
          <a:p>
            <a:pPr lvl="1"/>
            <a:r>
              <a:rPr lang="en-US"/>
              <a:t>Universal Remotes</a:t>
            </a:r>
          </a:p>
          <a:p>
            <a:pPr lvl="1"/>
            <a:endParaRPr lang="en-US"/>
          </a:p>
          <a:p>
            <a:r>
              <a:rPr lang="en-US"/>
              <a:t>Presence Sensing</a:t>
            </a:r>
          </a:p>
          <a:p>
            <a:pPr marL="685800" lvl="1"/>
            <a:r>
              <a:rPr lang="en-US"/>
              <a:t>Robot collision detection</a:t>
            </a:r>
          </a:p>
          <a:p>
            <a:pPr marL="685800" lvl="1"/>
            <a:r>
              <a:rPr lang="en-US"/>
              <a:t>Reflective sensors for hand dryers, towel or soap dispensers, water faucets, toilet flush</a:t>
            </a:r>
          </a:p>
          <a:p>
            <a:pPr marL="685800" lvl="1"/>
            <a:r>
              <a:rPr lang="en-US"/>
              <a:t>Vending machine fall detection</a:t>
            </a:r>
          </a:p>
          <a:p>
            <a:pPr marL="685800" lvl="1"/>
            <a:r>
              <a:rPr lang="en-US"/>
              <a:t>Security and pet gates</a:t>
            </a:r>
          </a:p>
          <a:p>
            <a:pPr marL="685800" lvl="1"/>
            <a:r>
              <a:rPr lang="en-US"/>
              <a:t>Person or object vicinity activation</a:t>
            </a:r>
          </a:p>
          <a:p>
            <a:pPr lvl="1"/>
            <a:endParaRPr lang="en-US"/>
          </a:p>
        </p:txBody>
      </p:sp>
      <p:sp>
        <p:nvSpPr>
          <p:cNvPr id="4" name="Footer Placeholder 3"/>
          <p:cNvSpPr>
            <a:spLocks noGrp="1"/>
          </p:cNvSpPr>
          <p:nvPr>
            <p:ph type="ftr" sz="quarter" idx="11"/>
          </p:nvPr>
        </p:nvSpPr>
        <p:spPr/>
        <p:txBody>
          <a:bodyPr/>
          <a:lstStyle/>
          <a:p>
            <a:r>
              <a:rPr lang="en-US"/>
              <a:t>EE333 - Fall 2021 -Lecture 8</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6</a:t>
            </a:fld>
            <a:endParaRPr lang="en-US" dirty="0"/>
          </a:p>
        </p:txBody>
      </p:sp>
      <p:pic>
        <p:nvPicPr>
          <p:cNvPr id="6"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3652" t="11052" r="1535" b="526"/>
          <a:stretch/>
        </p:blipFill>
        <p:spPr bwMode="auto">
          <a:xfrm>
            <a:off x="5559878" y="1524000"/>
            <a:ext cx="2405743"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9878" y="4298949"/>
            <a:ext cx="2437493" cy="2437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9707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Encoding</a:t>
            </a:r>
          </a:p>
        </p:txBody>
      </p:sp>
      <p:sp>
        <p:nvSpPr>
          <p:cNvPr id="3" name="Content Placeholder 2"/>
          <p:cNvSpPr>
            <a:spLocks noGrp="1"/>
          </p:cNvSpPr>
          <p:nvPr>
            <p:ph idx="1"/>
          </p:nvPr>
        </p:nvSpPr>
        <p:spPr/>
        <p:txBody>
          <a:bodyPr>
            <a:normAutofit/>
          </a:bodyPr>
          <a:lstStyle/>
          <a:p>
            <a:r>
              <a:rPr lang="en-US" sz="2000"/>
              <a:t>The following three methods of encoding are typically used in IR remote control systems.</a:t>
            </a:r>
          </a:p>
          <a:p>
            <a:endParaRPr lang="en-US" sz="2000"/>
          </a:p>
          <a:p>
            <a:r>
              <a:rPr lang="en-US" sz="2000"/>
              <a:t>Pulse Distance Encoding</a:t>
            </a:r>
          </a:p>
          <a:p>
            <a:endParaRPr lang="en-US" sz="2000"/>
          </a:p>
          <a:p>
            <a:endParaRPr lang="en-US" sz="2000"/>
          </a:p>
          <a:p>
            <a:endParaRPr lang="en-US" sz="2000"/>
          </a:p>
          <a:p>
            <a:r>
              <a:rPr lang="en-US" sz="2000"/>
              <a:t>Pulse Length Encoding</a:t>
            </a:r>
          </a:p>
          <a:p>
            <a:endParaRPr lang="en-US" sz="2000"/>
          </a:p>
          <a:p>
            <a:endParaRPr lang="en-US" sz="2000"/>
          </a:p>
          <a:p>
            <a:endParaRPr lang="en-US" sz="2000"/>
          </a:p>
          <a:p>
            <a:r>
              <a:rPr lang="en-US" sz="2000"/>
              <a:t>Manchester Encoding</a:t>
            </a:r>
          </a:p>
        </p:txBody>
      </p:sp>
      <p:sp>
        <p:nvSpPr>
          <p:cNvPr id="4" name="Footer Placeholder 3"/>
          <p:cNvSpPr>
            <a:spLocks noGrp="1"/>
          </p:cNvSpPr>
          <p:nvPr>
            <p:ph type="ftr" sz="quarter" idx="11"/>
          </p:nvPr>
        </p:nvSpPr>
        <p:spPr/>
        <p:txBody>
          <a:bodyPr/>
          <a:lstStyle/>
          <a:p>
            <a:r>
              <a:rPr lang="en-US"/>
              <a:t>EE333 - Fall 2021 -Lecture 8</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7</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752600"/>
            <a:ext cx="4043363" cy="938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399" y="3276600"/>
            <a:ext cx="4043363" cy="938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399" y="4800600"/>
            <a:ext cx="4043363" cy="938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V="1">
            <a:off x="3788461" y="2036964"/>
            <a:ext cx="859739" cy="75017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15356" y="2690660"/>
            <a:ext cx="1273105" cy="276999"/>
          </a:xfrm>
          <a:prstGeom prst="rect">
            <a:avLst/>
          </a:prstGeom>
          <a:noFill/>
        </p:spPr>
        <p:txBody>
          <a:bodyPr wrap="none" rtlCol="0">
            <a:spAutoFit/>
          </a:bodyPr>
          <a:lstStyle/>
          <a:p>
            <a:r>
              <a:rPr lang="en-US" sz="1200">
                <a:solidFill>
                  <a:srgbClr val="FF0000"/>
                </a:solidFill>
              </a:rPr>
              <a:t>38.222kHz pulses</a:t>
            </a:r>
          </a:p>
        </p:txBody>
      </p:sp>
    </p:spTree>
    <p:extLst>
      <p:ext uri="{BB962C8B-B14F-4D97-AF65-F5344CB8AC3E}">
        <p14:creationId xmlns:p14="http://schemas.microsoft.com/office/powerpoint/2010/main" val="3960331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IR Arduino Library</a:t>
            </a:r>
          </a:p>
        </p:txBody>
      </p:sp>
      <p:sp>
        <p:nvSpPr>
          <p:cNvPr id="3" name="Content Placeholder 2"/>
          <p:cNvSpPr>
            <a:spLocks noGrp="1"/>
          </p:cNvSpPr>
          <p:nvPr>
            <p:ph idx="1"/>
          </p:nvPr>
        </p:nvSpPr>
        <p:spPr/>
        <p:txBody>
          <a:bodyPr>
            <a:normAutofit/>
          </a:bodyPr>
          <a:lstStyle/>
          <a:p>
            <a:pPr marL="0" indent="0">
              <a:buNone/>
            </a:pPr>
            <a:r>
              <a:rPr lang="en-US" sz="1600" b="1" dirty="0"/>
              <a:t>Thanks to Ken </a:t>
            </a:r>
            <a:r>
              <a:rPr lang="en-US" sz="1600" b="1" dirty="0" err="1"/>
              <a:t>Shirriff</a:t>
            </a:r>
            <a:endParaRPr lang="en-US" sz="1600" b="1" dirty="0"/>
          </a:p>
          <a:p>
            <a:pPr lvl="1"/>
            <a:r>
              <a:rPr lang="en-US" sz="1400" dirty="0">
                <a:hlinkClick r:id="rId2"/>
              </a:rPr>
              <a:t>http://www.righto.com/2009/08/multi-protocol-infrared-remote-library.html</a:t>
            </a:r>
            <a:endParaRPr lang="en-US" sz="1400" dirty="0"/>
          </a:p>
          <a:p>
            <a:r>
              <a:rPr lang="en-US" sz="1600" dirty="0"/>
              <a:t>This IR remote library lets you both send and receive IR remote codes in multiple protocols. </a:t>
            </a:r>
          </a:p>
          <a:p>
            <a:r>
              <a:rPr lang="en-US" sz="1600" dirty="0"/>
              <a:t>It supports NEC, Sony SIRC, Philips RC5, Philips RC6, and raw protocols. </a:t>
            </a:r>
          </a:p>
          <a:p>
            <a:r>
              <a:rPr lang="en-US" sz="1600" dirty="0"/>
              <a:t>If you want additional protocols, they are straightforward to add. </a:t>
            </a:r>
          </a:p>
          <a:p>
            <a:r>
              <a:rPr lang="en-US" sz="1600" dirty="0"/>
              <a:t>The library can even be used to record codes from your remote and re-transmit them, as a minimal universal remote.</a:t>
            </a:r>
          </a:p>
          <a:p>
            <a:endParaRPr lang="en-US" sz="1600" dirty="0"/>
          </a:p>
          <a:p>
            <a:pPr marL="0" indent="0">
              <a:buNone/>
            </a:pPr>
            <a:r>
              <a:rPr lang="en-US" sz="1600" b="1" dirty="0"/>
              <a:t>Installation</a:t>
            </a:r>
          </a:p>
          <a:p>
            <a:pPr marL="0" indent="0">
              <a:buNone/>
            </a:pPr>
            <a:r>
              <a:rPr lang="en-US" sz="1600" dirty="0"/>
              <a:t>1. Navigate to the [Releases](https://github.com/z3t0/Arduino-IRremote/releases) page.</a:t>
            </a:r>
          </a:p>
          <a:p>
            <a:pPr marL="0" indent="0">
              <a:buNone/>
            </a:pPr>
            <a:r>
              <a:rPr lang="en-US" sz="1600" dirty="0"/>
              <a:t>2. Download the latest release.</a:t>
            </a:r>
          </a:p>
          <a:p>
            <a:pPr marL="0" indent="0">
              <a:buNone/>
            </a:pPr>
            <a:r>
              <a:rPr lang="en-US" sz="1600" dirty="0"/>
              <a:t>3. Extract the zip file</a:t>
            </a:r>
          </a:p>
          <a:p>
            <a:pPr marL="0" indent="0">
              <a:buNone/>
            </a:pPr>
            <a:r>
              <a:rPr lang="en-US" sz="1600" dirty="0"/>
              <a:t>4. Move the "</a:t>
            </a:r>
            <a:r>
              <a:rPr lang="en-US" sz="1600" dirty="0" err="1"/>
              <a:t>IRremote</a:t>
            </a:r>
            <a:r>
              <a:rPr lang="en-US" sz="1600" dirty="0"/>
              <a:t>" folder that has been extracted to your libraries directory.</a:t>
            </a:r>
          </a:p>
          <a:p>
            <a:pPr marL="0" indent="0">
              <a:buNone/>
            </a:pPr>
            <a:r>
              <a:rPr lang="en-US" sz="1600" dirty="0"/>
              <a:t>5. Make sure to delete </a:t>
            </a:r>
            <a:r>
              <a:rPr lang="en-US" sz="1600" dirty="0" err="1"/>
              <a:t>Arduino_Root</a:t>
            </a:r>
            <a:r>
              <a:rPr lang="en-US" sz="1600" dirty="0"/>
              <a:t>/libraries/</a:t>
            </a:r>
            <a:r>
              <a:rPr lang="en-US" sz="1600" dirty="0" err="1"/>
              <a:t>RobotIRremote</a:t>
            </a:r>
            <a:r>
              <a:rPr lang="en-US" sz="1600" dirty="0"/>
              <a:t>. Where </a:t>
            </a:r>
            <a:r>
              <a:rPr lang="en-US" sz="1600" dirty="0" err="1"/>
              <a:t>Arduino_Root</a:t>
            </a:r>
            <a:r>
              <a:rPr lang="en-US" sz="1600" dirty="0"/>
              <a:t> refers to the install directory of Arduino. The library </a:t>
            </a:r>
            <a:r>
              <a:rPr lang="en-US" sz="1600" dirty="0" err="1"/>
              <a:t>RobotIRremote</a:t>
            </a:r>
            <a:r>
              <a:rPr lang="en-US" sz="1600" dirty="0"/>
              <a:t> has similar definitions to </a:t>
            </a:r>
            <a:r>
              <a:rPr lang="en-US" sz="1600" dirty="0" err="1"/>
              <a:t>IRremote</a:t>
            </a:r>
            <a:r>
              <a:rPr lang="en-US" sz="1600" dirty="0"/>
              <a:t> and causes errors if both are installed.</a:t>
            </a:r>
          </a:p>
          <a:p>
            <a:pPr marL="0" indent="0">
              <a:buNone/>
            </a:pPr>
            <a:endParaRPr lang="en-US" sz="1600" dirty="0"/>
          </a:p>
        </p:txBody>
      </p:sp>
      <p:sp>
        <p:nvSpPr>
          <p:cNvPr id="4" name="Footer Placeholder 3"/>
          <p:cNvSpPr>
            <a:spLocks noGrp="1"/>
          </p:cNvSpPr>
          <p:nvPr>
            <p:ph type="ftr" sz="quarter" idx="11"/>
          </p:nvPr>
        </p:nvSpPr>
        <p:spPr/>
        <p:txBody>
          <a:bodyPr/>
          <a:lstStyle/>
          <a:p>
            <a:r>
              <a:rPr lang="en-US"/>
              <a:t>EE333 - Fall 2021 -Lecture 8</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8</a:t>
            </a:fld>
            <a:endParaRPr lang="en-US" dirty="0"/>
          </a:p>
        </p:txBody>
      </p:sp>
    </p:spTree>
    <p:extLst>
      <p:ext uri="{BB962C8B-B14F-4D97-AF65-F5344CB8AC3E}">
        <p14:creationId xmlns:p14="http://schemas.microsoft.com/office/powerpoint/2010/main" val="534264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NEC IR Remote Protocol</a:t>
            </a:r>
          </a:p>
        </p:txBody>
      </p:sp>
      <p:sp>
        <p:nvSpPr>
          <p:cNvPr id="3" name="Content Placeholder 2"/>
          <p:cNvSpPr>
            <a:spLocks noGrp="1"/>
          </p:cNvSpPr>
          <p:nvPr>
            <p:ph idx="1"/>
          </p:nvPr>
        </p:nvSpPr>
        <p:spPr/>
        <p:txBody>
          <a:bodyPr>
            <a:normAutofit/>
          </a:bodyPr>
          <a:lstStyle/>
          <a:p>
            <a:r>
              <a:rPr lang="en-US" sz="2000" dirty="0"/>
              <a:t>Modulation frequency is 38.222kHz</a:t>
            </a:r>
          </a:p>
          <a:p>
            <a:endParaRPr lang="en-US" sz="2000" dirty="0"/>
          </a:p>
          <a:p>
            <a:r>
              <a:rPr lang="en-US" sz="2000" dirty="0"/>
              <a:t>The NEC IR transmission protocol uses pulse distance encoding of the message bits. </a:t>
            </a:r>
          </a:p>
          <a:p>
            <a:r>
              <a:rPr lang="en-US" sz="2000" dirty="0"/>
              <a:t>Each pulse burst (mark – RC transmitter ON) is 562.5µs in length, at a carrier frequency of 38kHz (26.3µs). </a:t>
            </a:r>
          </a:p>
          <a:p>
            <a:r>
              <a:rPr lang="en-US" sz="2000" dirty="0"/>
              <a:t>Logical bits are transmitted as follows:</a:t>
            </a:r>
          </a:p>
          <a:p>
            <a:pPr lvl="1"/>
            <a:r>
              <a:rPr lang="en-US" sz="1800" dirty="0"/>
              <a:t>Logical '0' – a 562.5µs pulse burst followed by a 562.5µs space, with a total transmit time of 1.125ms</a:t>
            </a:r>
          </a:p>
          <a:p>
            <a:pPr lvl="1"/>
            <a:r>
              <a:rPr lang="en-US" sz="1800" dirty="0"/>
              <a:t>Logical '1' – a 562.5µs pulse burst followed by a 1.6875ms space, with a total transmit time of 2.25ms</a:t>
            </a:r>
          </a:p>
          <a:p>
            <a:endParaRPr lang="en-US" sz="2000" dirty="0"/>
          </a:p>
        </p:txBody>
      </p:sp>
      <p:sp>
        <p:nvSpPr>
          <p:cNvPr id="4" name="Footer Placeholder 3"/>
          <p:cNvSpPr>
            <a:spLocks noGrp="1"/>
          </p:cNvSpPr>
          <p:nvPr>
            <p:ph type="ftr" sz="quarter" idx="11"/>
          </p:nvPr>
        </p:nvSpPr>
        <p:spPr/>
        <p:txBody>
          <a:bodyPr/>
          <a:lstStyle/>
          <a:p>
            <a:r>
              <a:rPr lang="en-US"/>
              <a:t>EE333 - Fall 2021 -Lecture 8</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9</a:t>
            </a:fld>
            <a:endParaRPr lang="en-US" dirty="0"/>
          </a:p>
        </p:txBody>
      </p:sp>
      <p:sp>
        <p:nvSpPr>
          <p:cNvPr id="6" name="Rectangle 5"/>
          <p:cNvSpPr/>
          <p:nvPr/>
        </p:nvSpPr>
        <p:spPr>
          <a:xfrm>
            <a:off x="4114800" y="5943600"/>
            <a:ext cx="4572000" cy="253916"/>
          </a:xfrm>
          <a:prstGeom prst="rect">
            <a:avLst/>
          </a:prstGeom>
        </p:spPr>
        <p:txBody>
          <a:bodyPr>
            <a:spAutoFit/>
          </a:bodyPr>
          <a:lstStyle/>
          <a:p>
            <a:r>
              <a:rPr lang="en-US" sz="1050"/>
              <a:t>http://techdocs.altium.com/display/FPGA/NEC+Infrared+Transmission+Protocol</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4800600"/>
            <a:ext cx="4043363" cy="938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1501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18289</TotalTime>
  <Words>1570</Words>
  <Application>Microsoft Office PowerPoint</Application>
  <PresentationFormat>On-screen Show (4:3)</PresentationFormat>
  <Paragraphs>196</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 Introduction to Microcontrollers Fall Term, 2021</vt:lpstr>
      <vt:lpstr>Schedule/Labs</vt:lpstr>
      <vt:lpstr>Lecture Outline </vt:lpstr>
      <vt:lpstr>IR Communications Concepts</vt:lpstr>
      <vt:lpstr>IR Communications Components</vt:lpstr>
      <vt:lpstr>IR Applications</vt:lpstr>
      <vt:lpstr>Encoding</vt:lpstr>
      <vt:lpstr>IR Arduino Library</vt:lpstr>
      <vt:lpstr>NEC IR Remote Protocol</vt:lpstr>
      <vt:lpstr>NEC IR Remote Protocol</vt:lpstr>
      <vt:lpstr>NEC IR Remote Protocol</vt:lpstr>
      <vt:lpstr>NEC IR Remote Protocol</vt:lpstr>
      <vt:lpstr>Real Example: Address/Command</vt:lpstr>
      <vt:lpstr>IRrecvDumpV2</vt:lpstr>
      <vt:lpstr>Extended NEC Protocol</vt:lpstr>
      <vt:lpstr>Real Example: Repeat Codes</vt:lpstr>
      <vt:lpstr>Lab#7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Allan</dc:creator>
  <cp:lastModifiedBy>Allan Douglas</cp:lastModifiedBy>
  <cp:revision>266</cp:revision>
  <dcterms:created xsi:type="dcterms:W3CDTF">2015-08-18T17:06:50Z</dcterms:created>
  <dcterms:modified xsi:type="dcterms:W3CDTF">2021-11-23T19:23:09Z</dcterms:modified>
</cp:coreProperties>
</file>