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0"/>
  </p:notesMasterIdLst>
  <p:sldIdLst>
    <p:sldId id="257" r:id="rId3"/>
    <p:sldId id="261" r:id="rId4"/>
    <p:sldId id="324" r:id="rId5"/>
    <p:sldId id="327" r:id="rId6"/>
    <p:sldId id="330" r:id="rId7"/>
    <p:sldId id="329" r:id="rId8"/>
    <p:sldId id="30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09" autoAdjust="0"/>
  </p:normalViewPr>
  <p:slideViewPr>
    <p:cSldViewPr>
      <p:cViewPr varScale="1">
        <p:scale>
          <a:sx n="79" d="100"/>
          <a:sy n="79" d="100"/>
        </p:scale>
        <p:origin x="9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618564-C79C-4795-9A91-42362B801FA6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42C98B-B9A1-4664-AA6C-5EA4E606F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1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D1E46-F803-4D22-B447-5A6AA898C8BC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E42AD-E057-4CB0-8900-91133B048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940E7-C8F7-4B45-86D8-92968B6F6D47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7B83-3938-4D19-A02F-CBD3692C91E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AE495-1B6A-46E7-81E5-294C21E064F2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C671C-D990-4B55-9EF0-D06A0B1A12E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3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D37-0BF9-4C14-BFCD-389ACDFFAE5D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D6FF6-8A9B-4CBC-B2E0-C14C3451C0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42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1F5E7-023E-40A7-ADE3-3E86B1F27549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B67C8-421A-460B-84B3-FA6450B8BF0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63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7CEB6-8AD2-4EBF-8BCC-B1CCBA233882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77EDB-A244-4FEE-AFAB-7CB923A13D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5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77D55-D9C0-49EF-B723-7E9284FE092D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99DAC-6AE2-4293-8566-337CB86C1A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37895"/>
            <a:ext cx="9144000" cy="216024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95000">
                <a:schemeClr val="bg1">
                  <a:alpha val="0"/>
                </a:schemeClr>
              </a:gs>
            </a:gsLst>
            <a:lin ang="198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0825" y="6324600"/>
            <a:ext cx="1160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065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12065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12065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12065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12065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1206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1206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1206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1206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A6A6A6"/>
                </a:solidFill>
                <a:latin typeface="华文宋体" pitchFamily="2" charset="-122"/>
                <a:ea typeface="华文宋体" pitchFamily="2" charset="-122"/>
                <a:cs typeface="Levenim MT" pitchFamily="2" charset="-79"/>
              </a:rPr>
              <a:t>©  </a:t>
            </a:r>
            <a:r>
              <a:rPr lang="zh-CN" altLang="en-US" sz="1000" smtClean="0">
                <a:solidFill>
                  <a:srgbClr val="D9D9D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*** ***</a:t>
            </a:r>
            <a:r>
              <a:rPr lang="en-US" altLang="zh-CN" sz="1000" smtClean="0">
                <a:solidFill>
                  <a:srgbClr val="D9D9D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Co., Ltd.</a:t>
            </a:r>
            <a:endParaRPr lang="zh-CN" altLang="en-US" sz="1000" smtClean="0">
              <a:solidFill>
                <a:srgbClr val="D9D9D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6542088" y="6292850"/>
            <a:ext cx="1485900" cy="30480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Page   </a:t>
            </a:r>
            <a:fld id="{7F734CAC-D041-4DCA-AD81-8E030C4016AB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24025" y="493713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7583" y="4046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rgbClr val="EEECE1">
                  <a:lumMod val="25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3200">
                <a:latin typeface="幼圆" pitchFamily="49" charset="-122"/>
                <a:ea typeface="幼圆" pitchFamily="49" charset="-122"/>
              </a:defRPr>
            </a:lvl1pPr>
            <a:lvl2pPr>
              <a:defRPr sz="3200">
                <a:latin typeface="幼圆" pitchFamily="49" charset="-122"/>
                <a:ea typeface="幼圆" pitchFamily="49" charset="-122"/>
              </a:defRPr>
            </a:lvl2pPr>
            <a:lvl3pPr>
              <a:defRPr sz="3200">
                <a:latin typeface="幼圆" pitchFamily="49" charset="-122"/>
                <a:ea typeface="幼圆" pitchFamily="49" charset="-122"/>
              </a:defRPr>
            </a:lvl3pPr>
            <a:lvl4pPr>
              <a:defRPr sz="3200">
                <a:latin typeface="幼圆" pitchFamily="49" charset="-122"/>
                <a:ea typeface="幼圆" pitchFamily="49" charset="-122"/>
              </a:defRPr>
            </a:lvl4pPr>
            <a:lvl5pPr>
              <a:defRPr sz="3200">
                <a:latin typeface="幼圆" pitchFamily="49" charset="-122"/>
                <a:ea typeface="幼圆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753344" y="481236"/>
            <a:ext cx="6635080" cy="288032"/>
          </a:xfrm>
        </p:spPr>
        <p:txBody>
          <a:bodyPr>
            <a:normAutofit/>
          </a:bodyPr>
          <a:lstStyle>
            <a:lvl1pPr algn="l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5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F85F6-1B22-44A4-9D24-AA2F69CC9351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97BA-9728-471B-8126-6BAE2ADFFA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0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46270-C926-4571-8B1B-E98D6A5D1AFC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FACE5-3FFD-4BBD-99E7-C2D8C8073DB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48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BB91C-DCFB-4FD9-84AC-7913D771F7F9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F16B4-6038-4EDE-A670-0EF214F95C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80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4131-B361-4636-9607-AE56AC6D210F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B665A-18D9-44B1-9E9A-0528ADBF2A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9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53102-6C8C-4F0E-9297-2A702C0F2701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18FB8-5253-444B-8905-A8CBB6C847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FBC33-FB3E-4BE0-B2DC-DA777BBA2405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A90FA-87B3-4936-9E38-CDC36BD5B2A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2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14BDAF-D7CD-4AA4-AF30-B9F96F41A353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4FE836-5642-4CE4-9B9C-608F8795D3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5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A3D289-D020-4CA5-8587-CBE26311B88D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6564E7-6CD5-4698-9CED-33B93855212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6336" y="6228020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rgbClr val="EEECE1">
                  <a:lumMod val="25000"/>
                </a:srgb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efulpresentations.co.uk/" TargetMode="External"/><Relationship Id="rId2" Type="http://schemas.openxmlformats.org/officeDocument/2006/relationships/hyperlink" Target="mailto:info@eyefulpresentations.co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33513"/>
            <a:ext cx="9144000" cy="2571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nventory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anagement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xpert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9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625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67544" y="4809401"/>
            <a:ext cx="71845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+mn-lt"/>
                <a:ea typeface="楷体" pitchFamily="49" charset="-122"/>
              </a:rPr>
              <a:t>Professor</a:t>
            </a:r>
            <a:r>
              <a:rPr lang="zh-CN" altLang="en-US" sz="2000" b="1" dirty="0" smtClean="0">
                <a:latin typeface="+mn-lt"/>
                <a:ea typeface="楷体" pitchFamily="49" charset="-122"/>
              </a:rPr>
              <a:t>：</a:t>
            </a:r>
            <a:r>
              <a:rPr lang="en-US" altLang="zh-CN" sz="2000" b="1" dirty="0" smtClean="0">
                <a:latin typeface="+mn-lt"/>
                <a:ea typeface="楷体" pitchFamily="49" charset="-122"/>
              </a:rPr>
              <a:t>Siva </a:t>
            </a:r>
            <a:r>
              <a:rPr lang="en-US" altLang="zh-CN" sz="2000" b="1" dirty="0" err="1" smtClean="0">
                <a:latin typeface="+mn-lt"/>
                <a:ea typeface="楷体" pitchFamily="49" charset="-122"/>
              </a:rPr>
              <a:t>Dosapati</a:t>
            </a:r>
            <a:endParaRPr lang="en-US" altLang="zh-CN" sz="2000" b="1" dirty="0" smtClean="0">
              <a:latin typeface="+mn-lt"/>
              <a:ea typeface="楷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+mn-lt"/>
                <a:ea typeface="楷体" pitchFamily="49" charset="-122"/>
              </a:rPr>
              <a:t>Member</a:t>
            </a:r>
            <a:r>
              <a:rPr lang="zh-CN" altLang="en-US" sz="2000" b="1" dirty="0" smtClean="0">
                <a:latin typeface="+mn-lt"/>
                <a:ea typeface="楷体" pitchFamily="49" charset="-122"/>
              </a:rPr>
              <a:t>：</a:t>
            </a:r>
            <a:r>
              <a:rPr lang="en-US" altLang="zh-CN" sz="2000" b="1" dirty="0" smtClean="0">
                <a:latin typeface="+mn-lt"/>
                <a:ea typeface="楷体" pitchFamily="49" charset="-122"/>
              </a:rPr>
              <a:t>Dora, Lei Zhou, </a:t>
            </a:r>
            <a:r>
              <a:rPr lang="en-US" altLang="zh-CN" sz="2000" b="1" dirty="0" err="1" smtClean="0">
                <a:latin typeface="+mn-lt"/>
                <a:ea typeface="楷体" pitchFamily="49" charset="-122"/>
              </a:rPr>
              <a:t>Jia</a:t>
            </a:r>
            <a:r>
              <a:rPr lang="en-US" altLang="zh-CN" sz="2000" b="1" dirty="0" smtClean="0">
                <a:latin typeface="+mn-lt"/>
                <a:ea typeface="楷体" pitchFamily="49" charset="-122"/>
              </a:rPr>
              <a:t>, </a:t>
            </a:r>
            <a:r>
              <a:rPr lang="en-US" altLang="zh-CN" sz="2000" b="1" dirty="0" err="1" smtClean="0">
                <a:latin typeface="+mn-lt"/>
                <a:ea typeface="楷体" pitchFamily="49" charset="-122"/>
              </a:rPr>
              <a:t>Khutaijia</a:t>
            </a:r>
            <a:r>
              <a:rPr lang="en-US" altLang="zh-CN" sz="2000" b="1" dirty="0" smtClean="0">
                <a:latin typeface="+mn-lt"/>
                <a:ea typeface="楷体" pitchFamily="49" charset="-122"/>
              </a:rPr>
              <a:t> </a:t>
            </a:r>
            <a:r>
              <a:rPr lang="en-US" altLang="zh-CN" sz="2000" b="1" dirty="0" err="1" smtClean="0">
                <a:latin typeface="+mn-lt"/>
                <a:ea typeface="楷体" pitchFamily="49" charset="-122"/>
              </a:rPr>
              <a:t>Shariff</a:t>
            </a:r>
            <a:r>
              <a:rPr lang="en-US" altLang="zh-CN" sz="2000" b="1" dirty="0" smtClean="0">
                <a:latin typeface="+mn-lt"/>
                <a:ea typeface="楷体" pitchFamily="49" charset="-122"/>
              </a:rPr>
              <a:t>, </a:t>
            </a:r>
            <a:r>
              <a:rPr lang="en-US" altLang="zh-CN" sz="2000" b="1" dirty="0" err="1" smtClean="0">
                <a:latin typeface="+mn-lt"/>
                <a:ea typeface="楷体" pitchFamily="49" charset="-122"/>
              </a:rPr>
              <a:t>Kerwin</a:t>
            </a:r>
            <a:endParaRPr lang="zh-CN" altLang="en-US" sz="2000" b="1" dirty="0" smtClean="0">
              <a:latin typeface="+mn-lt"/>
              <a:ea typeface="楷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92" y="460276"/>
            <a:ext cx="1816596" cy="18165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14400" y="28575"/>
            <a:ext cx="3513138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A6A6A6"/>
                </a:solidFill>
              </a:rPr>
              <a:t>Contents</a:t>
            </a:r>
            <a:endParaRPr lang="zh-CN" altLang="en-US" dirty="0" smtClean="0">
              <a:solidFill>
                <a:srgbClr val="A6A6A6"/>
              </a:solidFill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3300" y="1482725"/>
            <a:ext cx="3843338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C4F0"/>
                </a:solidFill>
                <a:ea typeface="微软雅黑" pitchFamily="34" charset="-122"/>
              </a:rPr>
              <a:t>Project Proposal</a:t>
            </a:r>
            <a:endParaRPr lang="zh-CN" altLang="en-US" sz="2400" b="1" dirty="0">
              <a:solidFill>
                <a:srgbClr val="00C4F0"/>
              </a:solidFill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500563" y="1590675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3300" y="2635250"/>
            <a:ext cx="3843338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00C4F0"/>
                </a:solidFill>
                <a:ea typeface="微软雅黑" pitchFamily="34" charset="-122"/>
              </a:rPr>
              <a:t>Implementation Process</a:t>
            </a:r>
            <a:endParaRPr lang="zh-CN" altLang="en-US" sz="2000" b="1" dirty="0">
              <a:solidFill>
                <a:srgbClr val="00C4F0"/>
              </a:solidFill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00563" y="274320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3300" y="3714750"/>
            <a:ext cx="3843338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C4F0"/>
                </a:solidFill>
                <a:ea typeface="微软雅黑" pitchFamily="34" charset="-122"/>
              </a:rPr>
              <a:t>Patterns Design</a:t>
            </a:r>
            <a:endParaRPr lang="zh-CN" altLang="en-US" sz="2400" b="1" dirty="0">
              <a:solidFill>
                <a:srgbClr val="00C4F0"/>
              </a:solidFill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500563" y="382270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4738" y="4795838"/>
            <a:ext cx="3771900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C4F0"/>
                </a:solidFill>
                <a:ea typeface="微软雅黑" pitchFamily="34" charset="-122"/>
              </a:rPr>
              <a:t>Optimizations</a:t>
            </a:r>
            <a:endParaRPr lang="zh-CN" altLang="en-US" sz="2400" b="1" dirty="0">
              <a:solidFill>
                <a:srgbClr val="00C4F0"/>
              </a:solidFill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72000" y="4903788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31" name="Picture 2" descr="http://a2.att.hudong.com/34/71/0130000002582312169471811373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24100"/>
            <a:ext cx="285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596188" y="6165850"/>
            <a:ext cx="863600" cy="43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68196" y="6021288"/>
            <a:ext cx="720228" cy="64807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IME</a:t>
            </a:r>
            <a:endParaRPr lang="en-US" sz="2000" b="1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/>
          </p:cNvSpPr>
          <p:nvPr/>
        </p:nvSpPr>
        <p:spPr bwMode="auto">
          <a:xfrm>
            <a:off x="914400" y="28575"/>
            <a:ext cx="3513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Project Proposal</a:t>
            </a:r>
            <a:endParaRPr lang="zh-CN" altLang="en-US" sz="2800" b="1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68196" y="6021288"/>
            <a:ext cx="720228" cy="64807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IME</a:t>
            </a:r>
            <a:endParaRPr lang="en-US" sz="2000" b="1" dirty="0"/>
          </a:p>
        </p:txBody>
      </p:sp>
      <p:sp>
        <p:nvSpPr>
          <p:cNvPr id="6" name="Shape 171"/>
          <p:cNvSpPr/>
          <p:nvPr/>
        </p:nvSpPr>
        <p:spPr>
          <a:xfrm>
            <a:off x="395535" y="1171575"/>
            <a:ext cx="8280922" cy="44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lvl="0" indent="-285750">
              <a:lnSpc>
                <a:spcPct val="120000"/>
              </a:lnSpc>
              <a:buSzPct val="100000"/>
              <a:buFont typeface="Arial"/>
              <a:buChar char="•"/>
            </a:pP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Develop a backend inventory system for car dealers to efficiently manage their car </a:t>
            </a:r>
            <a:r>
              <a:rPr sz="2400" dirty="0" smtClean="0">
                <a:latin typeface="Calibri"/>
                <a:ea typeface="Calibri"/>
                <a:cs typeface="Calibri"/>
                <a:sym typeface="Calibri"/>
              </a:rPr>
              <a:t>records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The inventory allows dealers to 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dd, delete and modify car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records</a:t>
            </a:r>
          </a:p>
          <a:p>
            <a:pPr marL="285750" lvl="0" indent="-2857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Implementation of functionality to filter cars according to their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Developed the functional implementation for the designed model using Java Swing in Eclipse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SzPct val="100000"/>
              <a:buFont typeface="Arial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993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/>
          </p:cNvSpPr>
          <p:nvPr/>
        </p:nvSpPr>
        <p:spPr bwMode="auto">
          <a:xfrm>
            <a:off x="914400" y="28575"/>
            <a:ext cx="41616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Implementation Process</a:t>
            </a:r>
            <a:endParaRPr lang="zh-CN" altLang="en-US" sz="2400" b="1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1328737"/>
            <a:ext cx="9020175" cy="4200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68196" y="6021288"/>
            <a:ext cx="720228" cy="64807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303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/>
          </p:cNvSpPr>
          <p:nvPr/>
        </p:nvSpPr>
        <p:spPr bwMode="auto">
          <a:xfrm>
            <a:off x="914400" y="28575"/>
            <a:ext cx="41616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Patterns Design</a:t>
            </a:r>
            <a:endParaRPr lang="zh-CN" altLang="en-US" sz="2400" b="1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636" y="4869159"/>
            <a:ext cx="778964" cy="7920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Dealer</a:t>
            </a:r>
          </a:p>
          <a:p>
            <a:pPr algn="ctr"/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08108" y="2420889"/>
            <a:ext cx="791484" cy="7920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</a:t>
            </a:r>
          </a:p>
          <a:p>
            <a:pPr algn="ctr"/>
            <a:r>
              <a:rPr lang="en-US" sz="1600" dirty="0" smtClean="0"/>
              <a:t>Files</a:t>
            </a:r>
            <a:endParaRPr 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403648" y="2204864"/>
            <a:ext cx="1512168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CarFileManager</a:t>
            </a:r>
            <a:endParaRPr 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403648" y="2662088"/>
            <a:ext cx="1512168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readCar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writeCar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475656" y="4725144"/>
            <a:ext cx="1512168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DealerManager</a:t>
            </a:r>
            <a:endParaRPr 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475656" y="5182368"/>
            <a:ext cx="1512168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getDealerName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19872" y="4725144"/>
            <a:ext cx="1512168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Screen_Main</a:t>
            </a:r>
            <a:endParaRPr 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419872" y="5182368"/>
            <a:ext cx="1512168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932040" y="2151637"/>
            <a:ext cx="2088232" cy="5824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Screen_CarList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4932040" y="2755749"/>
            <a:ext cx="2088232" cy="11351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Filter conditions…</a:t>
            </a:r>
          </a:p>
          <a:p>
            <a:r>
              <a:rPr lang="en-US" sz="1600" dirty="0" err="1" smtClean="0"/>
              <a:t>JTable</a:t>
            </a:r>
            <a:r>
              <a:rPr lang="en-US" sz="1600" dirty="0" smtClean="0"/>
              <a:t>….</a:t>
            </a:r>
            <a:endParaRPr 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067944" y="968461"/>
            <a:ext cx="1656184" cy="3567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RadioButtonRender</a:t>
            </a:r>
            <a:endParaRPr 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6012658" y="968461"/>
            <a:ext cx="1656184" cy="3567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RadioButtonEditor</a:t>
            </a:r>
            <a:endParaRPr 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2771800" y="984051"/>
            <a:ext cx="1152128" cy="3567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</a:t>
            </a:r>
            <a:endParaRPr 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5436096" y="4699969"/>
            <a:ext cx="1584425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Screen_AddRecord</a:t>
            </a:r>
            <a:endParaRPr 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5436096" y="5157193"/>
            <a:ext cx="1584425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7164288" y="4699969"/>
            <a:ext cx="1800200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Screen_ModifyRecord</a:t>
            </a:r>
            <a:endParaRPr 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7164288" y="5157193"/>
            <a:ext cx="1800200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7524328" y="2971777"/>
            <a:ext cx="1512168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CarDataManager</a:t>
            </a:r>
            <a:endParaRPr 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524328" y="3429001"/>
            <a:ext cx="1512168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addCar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deleteCar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modifyCar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7452320" y="1484784"/>
            <a:ext cx="1512168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CarFilterManager</a:t>
            </a:r>
            <a:endParaRPr 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7452320" y="1942008"/>
            <a:ext cx="1512168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xxxFilter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944748" y="1441177"/>
            <a:ext cx="1152128" cy="3567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Car</a:t>
            </a:r>
            <a:endParaRPr 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950680" y="4042729"/>
            <a:ext cx="1152128" cy="3567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Dealer</a:t>
            </a:r>
            <a:endParaRPr lang="en-US" sz="1400" dirty="0"/>
          </a:p>
        </p:txBody>
      </p:sp>
      <p:cxnSp>
        <p:nvCxnSpPr>
          <p:cNvPr id="36" name="直接箭头连接符 35"/>
          <p:cNvCxnSpPr>
            <a:stCxn id="31" idx="2"/>
          </p:cNvCxnSpPr>
          <p:nvPr/>
        </p:nvCxnSpPr>
        <p:spPr>
          <a:xfrm>
            <a:off x="1520812" y="1797894"/>
            <a:ext cx="0" cy="406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3"/>
          </p:cNvCxnSpPr>
          <p:nvPr/>
        </p:nvCxnSpPr>
        <p:spPr>
          <a:xfrm flipV="1">
            <a:off x="899592" y="2816932"/>
            <a:ext cx="5040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" idx="3"/>
          </p:cNvCxnSpPr>
          <p:nvPr/>
        </p:nvCxnSpPr>
        <p:spPr>
          <a:xfrm flipV="1">
            <a:off x="971600" y="5265203"/>
            <a:ext cx="5040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2" idx="2"/>
          </p:cNvCxnSpPr>
          <p:nvPr/>
        </p:nvCxnSpPr>
        <p:spPr>
          <a:xfrm>
            <a:off x="1526744" y="4399446"/>
            <a:ext cx="0" cy="300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2" idx="2"/>
            <a:endCxn id="17" idx="0"/>
          </p:cNvCxnSpPr>
          <p:nvPr/>
        </p:nvCxnSpPr>
        <p:spPr>
          <a:xfrm rot="16200000" flipH="1">
            <a:off x="4256576" y="432056"/>
            <a:ext cx="810869" cy="26282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0" idx="2"/>
            <a:endCxn id="17" idx="0"/>
          </p:cNvCxnSpPr>
          <p:nvPr/>
        </p:nvCxnSpPr>
        <p:spPr>
          <a:xfrm rot="16200000" flipH="1">
            <a:off x="5022867" y="1198347"/>
            <a:ext cx="826459" cy="10801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1" idx="2"/>
            <a:endCxn id="17" idx="0"/>
          </p:cNvCxnSpPr>
          <p:nvPr/>
        </p:nvCxnSpPr>
        <p:spPr>
          <a:xfrm rot="5400000">
            <a:off x="5995224" y="1306110"/>
            <a:ext cx="826459" cy="864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1"/>
          </p:cNvCxnSpPr>
          <p:nvPr/>
        </p:nvCxnSpPr>
        <p:spPr>
          <a:xfrm flipH="1" flipV="1">
            <a:off x="944748" y="3058131"/>
            <a:ext cx="4589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0" idx="1"/>
          </p:cNvCxnSpPr>
          <p:nvPr/>
        </p:nvCxnSpPr>
        <p:spPr>
          <a:xfrm flipH="1" flipV="1">
            <a:off x="7020272" y="2338051"/>
            <a:ext cx="4320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7" idx="1"/>
          </p:cNvCxnSpPr>
          <p:nvPr/>
        </p:nvCxnSpPr>
        <p:spPr>
          <a:xfrm flipH="1">
            <a:off x="7020272" y="320039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987824" y="530120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45" name="肘形连接符 6144"/>
          <p:cNvCxnSpPr>
            <a:stCxn id="23" idx="0"/>
            <a:endCxn id="28" idx="2"/>
          </p:cNvCxnSpPr>
          <p:nvPr/>
        </p:nvCxnSpPr>
        <p:spPr>
          <a:xfrm rot="5400000" flipH="1" flipV="1">
            <a:off x="7014920" y="3434478"/>
            <a:ext cx="478881" cy="2052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48" name="肘形连接符 6147"/>
          <p:cNvCxnSpPr>
            <a:stCxn id="25" idx="0"/>
            <a:endCxn id="28" idx="2"/>
          </p:cNvCxnSpPr>
          <p:nvPr/>
        </p:nvCxnSpPr>
        <p:spPr>
          <a:xfrm rot="5400000" flipH="1" flipV="1">
            <a:off x="7932960" y="4352517"/>
            <a:ext cx="478881" cy="2160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50" name="直接箭头连接符 6149"/>
          <p:cNvCxnSpPr/>
          <p:nvPr/>
        </p:nvCxnSpPr>
        <p:spPr>
          <a:xfrm>
            <a:off x="6012160" y="393305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52" name="直接箭头连接符 6151"/>
          <p:cNvCxnSpPr/>
          <p:nvPr/>
        </p:nvCxnSpPr>
        <p:spPr>
          <a:xfrm>
            <a:off x="6084168" y="3933056"/>
            <a:ext cx="1152128" cy="76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56" name="肘形连接符 6155"/>
          <p:cNvCxnSpPr>
            <a:stCxn id="4" idx="0"/>
            <a:endCxn id="29" idx="0"/>
          </p:cNvCxnSpPr>
          <p:nvPr/>
        </p:nvCxnSpPr>
        <p:spPr>
          <a:xfrm rot="5400000" flipH="1" flipV="1">
            <a:off x="4824028" y="-1179512"/>
            <a:ext cx="720080" cy="6048672"/>
          </a:xfrm>
          <a:prstGeom prst="bentConnector3">
            <a:avLst>
              <a:gd name="adj1" fmla="val 1808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668196" y="6021288"/>
            <a:ext cx="720228" cy="64807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IME</a:t>
            </a:r>
            <a:endParaRPr 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3131840" y="2204864"/>
            <a:ext cx="1584176" cy="4572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CarSearchManager</a:t>
            </a:r>
            <a:endParaRPr 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131840" y="2662088"/>
            <a:ext cx="1584176" cy="7920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list</a:t>
            </a:r>
            <a:r>
              <a:rPr lang="en-US" sz="1400" dirty="0" err="1" smtClean="0"/>
              <a:t>Car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sort</a:t>
            </a:r>
            <a:r>
              <a:rPr lang="en-US" sz="1400" dirty="0" err="1" smtClean="0"/>
              <a:t>Car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40" name="五角星 39"/>
          <p:cNvSpPr/>
          <p:nvPr/>
        </p:nvSpPr>
        <p:spPr>
          <a:xfrm>
            <a:off x="4932040" y="2191357"/>
            <a:ext cx="323537" cy="26892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五角星 61"/>
          <p:cNvSpPr/>
          <p:nvPr/>
        </p:nvSpPr>
        <p:spPr>
          <a:xfrm>
            <a:off x="3373572" y="4709519"/>
            <a:ext cx="323537" cy="26892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五角星 62"/>
          <p:cNvSpPr/>
          <p:nvPr/>
        </p:nvSpPr>
        <p:spPr>
          <a:xfrm>
            <a:off x="5328085" y="4645795"/>
            <a:ext cx="323537" cy="26892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五角星 63"/>
          <p:cNvSpPr/>
          <p:nvPr/>
        </p:nvSpPr>
        <p:spPr>
          <a:xfrm>
            <a:off x="7056775" y="4607708"/>
            <a:ext cx="323537" cy="26892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716016" y="3933056"/>
            <a:ext cx="360040" cy="776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2" idx="3"/>
            <a:endCxn id="52" idx="1"/>
          </p:cNvCxnSpPr>
          <p:nvPr/>
        </p:nvCxnSpPr>
        <p:spPr>
          <a:xfrm>
            <a:off x="2915816" y="305813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3"/>
          </p:cNvCxnSpPr>
          <p:nvPr/>
        </p:nvCxnSpPr>
        <p:spPr>
          <a:xfrm flipV="1">
            <a:off x="4716016" y="3058131"/>
            <a:ext cx="2160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5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/>
          </p:cNvSpPr>
          <p:nvPr/>
        </p:nvSpPr>
        <p:spPr bwMode="auto">
          <a:xfrm>
            <a:off x="914400" y="28575"/>
            <a:ext cx="3513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Optimization</a:t>
            </a:r>
            <a:endParaRPr lang="zh-CN" altLang="en-US" sz="2800" b="1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8196" y="6021288"/>
            <a:ext cx="720228" cy="64807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IME</a:t>
            </a:r>
            <a:endParaRPr lang="en-US" sz="2000" b="1" dirty="0"/>
          </a:p>
        </p:txBody>
      </p:sp>
      <p:sp>
        <p:nvSpPr>
          <p:cNvPr id="6" name="Shape 278"/>
          <p:cNvSpPr/>
          <p:nvPr/>
        </p:nvSpPr>
        <p:spPr>
          <a:xfrm>
            <a:off x="539551" y="1484783"/>
            <a:ext cx="8064898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0" lvl="0" indent="-381000">
              <a:lnSpc>
                <a:spcPct val="120000"/>
              </a:lnSpc>
              <a:buSzPct val="100000"/>
              <a:buFont typeface="Arial"/>
              <a:buChar char="•"/>
            </a:pP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Better class design and implementation</a:t>
            </a:r>
          </a:p>
          <a:p>
            <a:pPr marL="381000" lvl="0" indent="-381000">
              <a:lnSpc>
                <a:spcPct val="120000"/>
              </a:lnSpc>
              <a:buSzPct val="100000"/>
              <a:buFont typeface="Arial"/>
              <a:buChar char="•"/>
            </a:pP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sz="2400" dirty="0" err="1">
                <a:latin typeface="Calibri"/>
                <a:ea typeface="Calibri"/>
                <a:cs typeface="Calibri"/>
                <a:sym typeface="Calibri"/>
              </a:rPr>
              <a:t>JRadioButton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 for selection of records for modification and deletion</a:t>
            </a:r>
          </a:p>
          <a:p>
            <a:pPr marL="381000" lvl="0" indent="-381000">
              <a:lnSpc>
                <a:spcPct val="120000"/>
              </a:lnSpc>
              <a:buSzPct val="100000"/>
              <a:buFont typeface="Arial"/>
              <a:buChar char="•"/>
            </a:pP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Deletion of multiple records with one click of delete button</a:t>
            </a:r>
          </a:p>
          <a:p>
            <a:pPr marL="285750" lvl="0" indent="-285750">
              <a:lnSpc>
                <a:spcPct val="120000"/>
              </a:lnSpc>
              <a:buSzPct val="100000"/>
              <a:buFont typeface="Arial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43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60">
            <a:hlinkClick r:id="rId2"/>
          </p:cNvPr>
          <p:cNvSpPr>
            <a:spLocks noChangeArrowheads="1"/>
          </p:cNvSpPr>
          <p:nvPr/>
        </p:nvSpPr>
        <p:spPr bwMode="auto">
          <a:xfrm>
            <a:off x="5003800" y="3541713"/>
            <a:ext cx="44450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33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699" name="Oval 61">
            <a:hlinkClick r:id="rId3"/>
          </p:cNvPr>
          <p:cNvSpPr>
            <a:spLocks noChangeArrowheads="1"/>
          </p:cNvSpPr>
          <p:nvPr/>
        </p:nvSpPr>
        <p:spPr bwMode="auto">
          <a:xfrm>
            <a:off x="5016500" y="4349750"/>
            <a:ext cx="419100" cy="522288"/>
          </a:xfrm>
          <a:prstGeom prst="ellipse">
            <a:avLst/>
          </a:prstGeom>
          <a:solidFill>
            <a:srgbClr val="0079C5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33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700" name="矩形​​ 5"/>
          <p:cNvSpPr>
            <a:spLocks noChangeArrowheads="1"/>
          </p:cNvSpPr>
          <p:nvPr/>
        </p:nvSpPr>
        <p:spPr bwMode="auto">
          <a:xfrm>
            <a:off x="0" y="1340768"/>
            <a:ext cx="9144000" cy="39465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lIns="288000" anchor="b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800" dirty="0">
              <a:solidFill>
                <a:srgbClr val="FFFFFF"/>
              </a:solidFill>
              <a:sym typeface="Arial" charset="0"/>
            </a:endParaRPr>
          </a:p>
        </p:txBody>
      </p:sp>
      <p:sp>
        <p:nvSpPr>
          <p:cNvPr id="29701" name="TextBox 19"/>
          <p:cNvSpPr txBox="1">
            <a:spLocks noChangeArrowheads="1"/>
          </p:cNvSpPr>
          <p:nvPr/>
        </p:nvSpPr>
        <p:spPr bwMode="auto">
          <a:xfrm>
            <a:off x="6804025" y="5003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5224463" y="2455863"/>
            <a:ext cx="1587" cy="270033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0" y="4697413"/>
            <a:ext cx="1384300" cy="317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Freeform 18"/>
          <p:cNvSpPr>
            <a:spLocks/>
          </p:cNvSpPr>
          <p:nvPr/>
        </p:nvSpPr>
        <p:spPr bwMode="auto">
          <a:xfrm>
            <a:off x="1366838" y="3552825"/>
            <a:ext cx="201612" cy="1279525"/>
          </a:xfrm>
          <a:custGeom>
            <a:avLst/>
            <a:gdLst>
              <a:gd name="T0" fmla="*/ 2147483647 w 127"/>
              <a:gd name="T1" fmla="*/ 0 h 1075"/>
              <a:gd name="T2" fmla="*/ 0 w 127"/>
              <a:gd name="T3" fmla="*/ 2147483647 h 1075"/>
              <a:gd name="T4" fmla="*/ 2147483647 w 127"/>
              <a:gd name="T5" fmla="*/ 0 h 1075"/>
              <a:gd name="T6" fmla="*/ 0 60000 65536"/>
              <a:gd name="T7" fmla="*/ 0 60000 65536"/>
              <a:gd name="T8" fmla="*/ 0 60000 65536"/>
              <a:gd name="T9" fmla="*/ 0 w 127"/>
              <a:gd name="T10" fmla="*/ 0 h 1075"/>
              <a:gd name="T11" fmla="*/ 127 w 127"/>
              <a:gd name="T12" fmla="*/ 1075 h 1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075">
                <a:moveTo>
                  <a:pt x="127" y="0"/>
                </a:moveTo>
                <a:lnTo>
                  <a:pt x="0" y="107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H="1">
            <a:off x="1374775" y="3525838"/>
            <a:ext cx="200025" cy="1187450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20"/>
          <p:cNvSpPr>
            <a:spLocks/>
          </p:cNvSpPr>
          <p:nvPr/>
        </p:nvSpPr>
        <p:spPr bwMode="auto">
          <a:xfrm>
            <a:off x="2717800" y="3346450"/>
            <a:ext cx="7938" cy="1806575"/>
          </a:xfrm>
          <a:custGeom>
            <a:avLst/>
            <a:gdLst>
              <a:gd name="T0" fmla="*/ 0 w 5"/>
              <a:gd name="T1" fmla="*/ 0 h 1517"/>
              <a:gd name="T2" fmla="*/ 2147483647 w 5"/>
              <a:gd name="T3" fmla="*/ 2147483647 h 1517"/>
              <a:gd name="T4" fmla="*/ 0 w 5"/>
              <a:gd name="T5" fmla="*/ 0 h 1517"/>
              <a:gd name="T6" fmla="*/ 0 60000 65536"/>
              <a:gd name="T7" fmla="*/ 0 60000 65536"/>
              <a:gd name="T8" fmla="*/ 0 60000 65536"/>
              <a:gd name="T9" fmla="*/ 0 w 5"/>
              <a:gd name="T10" fmla="*/ 0 h 1517"/>
              <a:gd name="T11" fmla="*/ 5 w 5"/>
              <a:gd name="T12" fmla="*/ 1517 h 15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517">
                <a:moveTo>
                  <a:pt x="0" y="0"/>
                </a:moveTo>
                <a:lnTo>
                  <a:pt x="5" y="15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2587625" y="3346450"/>
            <a:ext cx="7938" cy="1806575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716463" y="1477963"/>
            <a:ext cx="1008062" cy="977900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29709" name="Oval 25"/>
          <p:cNvSpPr>
            <a:spLocks noChangeArrowheads="1"/>
          </p:cNvSpPr>
          <p:nvPr/>
        </p:nvSpPr>
        <p:spPr bwMode="auto">
          <a:xfrm>
            <a:off x="4943475" y="2749550"/>
            <a:ext cx="565150" cy="5238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66" name="Group 63"/>
          <p:cNvGrpSpPr>
            <a:grpSpLocks/>
          </p:cNvGrpSpPr>
          <p:nvPr/>
        </p:nvGrpSpPr>
        <p:grpSpPr bwMode="auto">
          <a:xfrm>
            <a:off x="4943475" y="3541713"/>
            <a:ext cx="565150" cy="523875"/>
            <a:chOff x="3073" y="2610"/>
            <a:chExt cx="438" cy="4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727" name="Rectangle 28"/>
            <p:cNvSpPr>
              <a:spLocks noChangeArrowheads="1"/>
            </p:cNvSpPr>
            <p:nvPr/>
          </p:nvSpPr>
          <p:spPr bwMode="auto">
            <a:xfrm>
              <a:off x="3181" y="2748"/>
              <a:ext cx="222" cy="1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111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728" name="Freeform 29"/>
            <p:cNvSpPr>
              <a:spLocks/>
            </p:cNvSpPr>
            <p:nvPr/>
          </p:nvSpPr>
          <p:spPr bwMode="auto">
            <a:xfrm>
              <a:off x="3182" y="2748"/>
              <a:ext cx="220" cy="110"/>
            </a:xfrm>
            <a:custGeom>
              <a:avLst/>
              <a:gdLst>
                <a:gd name="T0" fmla="*/ 0 w 278"/>
                <a:gd name="T1" fmla="*/ 0 h 140"/>
                <a:gd name="T2" fmla="*/ 34 w 278"/>
                <a:gd name="T3" fmla="*/ 33 h 140"/>
                <a:gd name="T4" fmla="*/ 68 w 278"/>
                <a:gd name="T5" fmla="*/ 0 h 140"/>
                <a:gd name="T6" fmla="*/ 0 w 278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"/>
                <a:gd name="T13" fmla="*/ 0 h 140"/>
                <a:gd name="T14" fmla="*/ 278 w 278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Oval 27"/>
            <p:cNvSpPr>
              <a:spLocks noChangeArrowheads="1"/>
            </p:cNvSpPr>
            <p:nvPr/>
          </p:nvSpPr>
          <p:spPr bwMode="auto">
            <a:xfrm>
              <a:off x="3073" y="2610"/>
              <a:ext cx="438" cy="440"/>
            </a:xfrm>
            <a:prstGeom prst="ellipse">
              <a:avLst/>
            </a:prstGeom>
            <a:grpFill/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0" name="Group 64"/>
          <p:cNvGrpSpPr>
            <a:grpSpLocks/>
          </p:cNvGrpSpPr>
          <p:nvPr/>
        </p:nvGrpSpPr>
        <p:grpSpPr bwMode="auto">
          <a:xfrm>
            <a:off x="4943475" y="4349750"/>
            <a:ext cx="565150" cy="522288"/>
            <a:chOff x="3073" y="3289"/>
            <a:chExt cx="438" cy="43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725" name="Freeform 32"/>
            <p:cNvSpPr>
              <a:spLocks/>
            </p:cNvSpPr>
            <p:nvPr/>
          </p:nvSpPr>
          <p:spPr bwMode="auto">
            <a:xfrm>
              <a:off x="3173" y="3389"/>
              <a:ext cx="240" cy="241"/>
            </a:xfrm>
            <a:custGeom>
              <a:avLst/>
              <a:gdLst>
                <a:gd name="T0" fmla="*/ 74 w 303"/>
                <a:gd name="T1" fmla="*/ 64 h 305"/>
                <a:gd name="T2" fmla="*/ 42 w 303"/>
                <a:gd name="T3" fmla="*/ 32 h 305"/>
                <a:gd name="T4" fmla="*/ 55 w 303"/>
                <a:gd name="T5" fmla="*/ 19 h 305"/>
                <a:gd name="T6" fmla="*/ 0 w 303"/>
                <a:gd name="T7" fmla="*/ 0 h 305"/>
                <a:gd name="T8" fmla="*/ 19 w 303"/>
                <a:gd name="T9" fmla="*/ 55 h 305"/>
                <a:gd name="T10" fmla="*/ 32 w 303"/>
                <a:gd name="T11" fmla="*/ 41 h 305"/>
                <a:gd name="T12" fmla="*/ 65 w 303"/>
                <a:gd name="T13" fmla="*/ 74 h 305"/>
                <a:gd name="T14" fmla="*/ 74 w 303"/>
                <a:gd name="T15" fmla="*/ 64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3"/>
                <a:gd name="T25" fmla="*/ 0 h 305"/>
                <a:gd name="T26" fmla="*/ 303 w 303"/>
                <a:gd name="T27" fmla="*/ 305 h 3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Oval 30"/>
            <p:cNvSpPr>
              <a:spLocks noChangeArrowheads="1"/>
            </p:cNvSpPr>
            <p:nvPr/>
          </p:nvSpPr>
          <p:spPr bwMode="auto">
            <a:xfrm>
              <a:off x="3073" y="3289"/>
              <a:ext cx="438" cy="438"/>
            </a:xfrm>
            <a:prstGeom prst="ellipse">
              <a:avLst/>
            </a:prstGeom>
            <a:grpFill/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9712" name="Line 43"/>
          <p:cNvSpPr>
            <a:spLocks noChangeShapeType="1"/>
          </p:cNvSpPr>
          <p:nvPr/>
        </p:nvSpPr>
        <p:spPr bwMode="auto">
          <a:xfrm>
            <a:off x="774700" y="3663950"/>
            <a:ext cx="1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45"/>
          <p:cNvSpPr>
            <a:spLocks noChangeShapeType="1"/>
          </p:cNvSpPr>
          <p:nvPr/>
        </p:nvSpPr>
        <p:spPr bwMode="auto">
          <a:xfrm>
            <a:off x="3741738" y="16954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606425" y="3522663"/>
            <a:ext cx="981075" cy="198437"/>
          </a:xfrm>
          <a:custGeom>
            <a:avLst/>
            <a:gdLst>
              <a:gd name="T0" fmla="*/ 0 w 618"/>
              <a:gd name="T1" fmla="*/ 2147483647 h 167"/>
              <a:gd name="T2" fmla="*/ 2147483647 w 618"/>
              <a:gd name="T3" fmla="*/ 2147483647 h 167"/>
              <a:gd name="T4" fmla="*/ 2147483647 w 618"/>
              <a:gd name="T5" fmla="*/ 0 h 167"/>
              <a:gd name="T6" fmla="*/ 2147483647 w 618"/>
              <a:gd name="T7" fmla="*/ 2147483647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13"/>
          <p:cNvSpPr>
            <a:spLocks/>
          </p:cNvSpPr>
          <p:nvPr/>
        </p:nvSpPr>
        <p:spPr bwMode="auto">
          <a:xfrm>
            <a:off x="1555750" y="3244850"/>
            <a:ext cx="1566863" cy="309563"/>
          </a:xfrm>
          <a:custGeom>
            <a:avLst/>
            <a:gdLst>
              <a:gd name="T0" fmla="*/ 0 w 987"/>
              <a:gd name="T1" fmla="*/ 2147483647 h 260"/>
              <a:gd name="T2" fmla="*/ 2147483647 w 987"/>
              <a:gd name="T3" fmla="*/ 2147483647 h 260"/>
              <a:gd name="T4" fmla="*/ 2147483647 w 987"/>
              <a:gd name="T5" fmla="*/ 0 h 260"/>
              <a:gd name="T6" fmla="*/ 2147483647 w 987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15"/>
          <p:cNvSpPr>
            <a:spLocks/>
          </p:cNvSpPr>
          <p:nvPr/>
        </p:nvSpPr>
        <p:spPr bwMode="auto">
          <a:xfrm>
            <a:off x="712788" y="1730375"/>
            <a:ext cx="2541587" cy="846138"/>
          </a:xfrm>
          <a:custGeom>
            <a:avLst/>
            <a:gdLst>
              <a:gd name="T0" fmla="*/ 2147483647 w 1002"/>
              <a:gd name="T1" fmla="*/ 2147483647 h 396"/>
              <a:gd name="T2" fmla="*/ 2147483647 w 1002"/>
              <a:gd name="T3" fmla="*/ 2147483647 h 396"/>
              <a:gd name="T4" fmla="*/ 2147483647 w 1002"/>
              <a:gd name="T5" fmla="*/ 2147483647 h 396"/>
              <a:gd name="T6" fmla="*/ 2147483647 w 1002"/>
              <a:gd name="T7" fmla="*/ 2147483647 h 396"/>
              <a:gd name="T8" fmla="*/ 2147483647 w 1002"/>
              <a:gd name="T9" fmla="*/ 2147483647 h 396"/>
              <a:gd name="T10" fmla="*/ 2147483647 w 1002"/>
              <a:gd name="T11" fmla="*/ 2147483647 h 396"/>
              <a:gd name="T12" fmla="*/ 2147483647 w 1002"/>
              <a:gd name="T13" fmla="*/ 2147483647 h 396"/>
              <a:gd name="T14" fmla="*/ 2147483647 w 1002"/>
              <a:gd name="T15" fmla="*/ 2147483647 h 396"/>
              <a:gd name="T16" fmla="*/ 2147483647 w 1002"/>
              <a:gd name="T17" fmla="*/ 2147483647 h 396"/>
              <a:gd name="T18" fmla="*/ 2147483647 w 1002"/>
              <a:gd name="T19" fmla="*/ 2147483647 h 396"/>
              <a:gd name="T20" fmla="*/ 0 w 1002"/>
              <a:gd name="T21" fmla="*/ 2147483647 h 396"/>
              <a:gd name="T22" fmla="*/ 2147483647 w 1002"/>
              <a:gd name="T23" fmla="*/ 2147483647 h 396"/>
              <a:gd name="T24" fmla="*/ 2147483647 w 1002"/>
              <a:gd name="T25" fmla="*/ 2147483647 h 396"/>
              <a:gd name="T26" fmla="*/ 2147483647 w 1002"/>
              <a:gd name="T27" fmla="*/ 2147483647 h 396"/>
              <a:gd name="T28" fmla="*/ 2147483647 w 1002"/>
              <a:gd name="T29" fmla="*/ 2147483647 h 396"/>
              <a:gd name="T30" fmla="*/ 2147483647 w 1002"/>
              <a:gd name="T31" fmla="*/ 2147483647 h 396"/>
              <a:gd name="T32" fmla="*/ 2147483647 w 1002"/>
              <a:gd name="T33" fmla="*/ 0 h 396"/>
              <a:gd name="T34" fmla="*/ 2147483647 w 1002"/>
              <a:gd name="T35" fmla="*/ 2147483647 h 396"/>
              <a:gd name="T36" fmla="*/ 2147483647 w 1002"/>
              <a:gd name="T37" fmla="*/ 2147483647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16"/>
          <p:cNvSpPr>
            <a:spLocks/>
          </p:cNvSpPr>
          <p:nvPr/>
        </p:nvSpPr>
        <p:spPr bwMode="auto">
          <a:xfrm>
            <a:off x="390525" y="2563813"/>
            <a:ext cx="325438" cy="1190625"/>
          </a:xfrm>
          <a:custGeom>
            <a:avLst/>
            <a:gdLst>
              <a:gd name="T0" fmla="*/ 2147483647 w 128"/>
              <a:gd name="T1" fmla="*/ 2147483647 h 558"/>
              <a:gd name="T2" fmla="*/ 2147483647 w 128"/>
              <a:gd name="T3" fmla="*/ 2147483647 h 558"/>
              <a:gd name="T4" fmla="*/ 2147483647 w 128"/>
              <a:gd name="T5" fmla="*/ 2147483647 h 558"/>
              <a:gd name="T6" fmla="*/ 2147483647 w 128"/>
              <a:gd name="T7" fmla="*/ 2147483647 h 558"/>
              <a:gd name="T8" fmla="*/ 2147483647 w 128"/>
              <a:gd name="T9" fmla="*/ 2147483647 h 558"/>
              <a:gd name="T10" fmla="*/ 2147483647 w 128"/>
              <a:gd name="T11" fmla="*/ 2147483647 h 558"/>
              <a:gd name="T12" fmla="*/ 2147483647 w 128"/>
              <a:gd name="T13" fmla="*/ 2147483647 h 558"/>
              <a:gd name="T14" fmla="*/ 2147483647 w 128"/>
              <a:gd name="T15" fmla="*/ 2147483647 h 558"/>
              <a:gd name="T16" fmla="*/ 2147483647 w 128"/>
              <a:gd name="T17" fmla="*/ 2147483647 h 558"/>
              <a:gd name="T18" fmla="*/ 2147483647 w 128"/>
              <a:gd name="T19" fmla="*/ 2147483647 h 558"/>
              <a:gd name="T20" fmla="*/ 2147483647 w 128"/>
              <a:gd name="T21" fmla="*/ 2147483647 h 558"/>
              <a:gd name="T22" fmla="*/ 2147483647 w 128"/>
              <a:gd name="T23" fmla="*/ 2147483647 h 558"/>
              <a:gd name="T24" fmla="*/ 2147483647 w 128"/>
              <a:gd name="T25" fmla="*/ 2147483647 h 558"/>
              <a:gd name="T26" fmla="*/ 2147483647 w 128"/>
              <a:gd name="T27" fmla="*/ 2147483647 h 558"/>
              <a:gd name="T28" fmla="*/ 2147483647 w 128"/>
              <a:gd name="T29" fmla="*/ 2147483647 h 558"/>
              <a:gd name="T30" fmla="*/ 2147483647 w 128"/>
              <a:gd name="T31" fmla="*/ 2147483647 h 558"/>
              <a:gd name="T32" fmla="*/ 2147483647 w 128"/>
              <a:gd name="T33" fmla="*/ 2147483647 h 558"/>
              <a:gd name="T34" fmla="*/ 2147483647 w 128"/>
              <a:gd name="T35" fmla="*/ 2147483647 h 558"/>
              <a:gd name="T36" fmla="*/ 0 w 128"/>
              <a:gd name="T37" fmla="*/ 2147483647 h 558"/>
              <a:gd name="T38" fmla="*/ 2147483647 w 128"/>
              <a:gd name="T39" fmla="*/ 2147483647 h 558"/>
              <a:gd name="T40" fmla="*/ 2147483647 w 128"/>
              <a:gd name="T41" fmla="*/ 2147483647 h 558"/>
              <a:gd name="T42" fmla="*/ 2147483647 w 128"/>
              <a:gd name="T43" fmla="*/ 2147483647 h 558"/>
              <a:gd name="T44" fmla="*/ 2147483647 w 128"/>
              <a:gd name="T45" fmla="*/ 2147483647 h 558"/>
              <a:gd name="T46" fmla="*/ 2147483647 w 128"/>
              <a:gd name="T47" fmla="*/ 2147483647 h 558"/>
              <a:gd name="T48" fmla="*/ 2147483647 w 128"/>
              <a:gd name="T49" fmla="*/ 2147483647 h 558"/>
              <a:gd name="T50" fmla="*/ 2147483647 w 128"/>
              <a:gd name="T51" fmla="*/ 2147483647 h 558"/>
              <a:gd name="T52" fmla="*/ 2147483647 w 128"/>
              <a:gd name="T53" fmla="*/ 2147483647 h 558"/>
              <a:gd name="T54" fmla="*/ 2147483647 w 128"/>
              <a:gd name="T55" fmla="*/ 0 h 558"/>
              <a:gd name="T56" fmla="*/ 2147483647 w 128"/>
              <a:gd name="T57" fmla="*/ 2147483647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17"/>
          <p:cNvSpPr>
            <a:spLocks/>
          </p:cNvSpPr>
          <p:nvPr/>
        </p:nvSpPr>
        <p:spPr bwMode="auto">
          <a:xfrm>
            <a:off x="3125788" y="1736725"/>
            <a:ext cx="1308100" cy="1528763"/>
          </a:xfrm>
          <a:custGeom>
            <a:avLst/>
            <a:gdLst>
              <a:gd name="T0" fmla="*/ 2147483647 w 516"/>
              <a:gd name="T1" fmla="*/ 2147483647 h 716"/>
              <a:gd name="T2" fmla="*/ 2147483647 w 516"/>
              <a:gd name="T3" fmla="*/ 2147483647 h 716"/>
              <a:gd name="T4" fmla="*/ 2147483647 w 516"/>
              <a:gd name="T5" fmla="*/ 2147483647 h 716"/>
              <a:gd name="T6" fmla="*/ 2147483647 w 516"/>
              <a:gd name="T7" fmla="*/ 2147483647 h 716"/>
              <a:gd name="T8" fmla="*/ 2147483647 w 516"/>
              <a:gd name="T9" fmla="*/ 2147483647 h 716"/>
              <a:gd name="T10" fmla="*/ 2147483647 w 516"/>
              <a:gd name="T11" fmla="*/ 2147483647 h 716"/>
              <a:gd name="T12" fmla="*/ 2147483647 w 516"/>
              <a:gd name="T13" fmla="*/ 2147483647 h 716"/>
              <a:gd name="T14" fmla="*/ 2147483647 w 516"/>
              <a:gd name="T15" fmla="*/ 2147483647 h 716"/>
              <a:gd name="T16" fmla="*/ 2147483647 w 516"/>
              <a:gd name="T17" fmla="*/ 2147483647 h 716"/>
              <a:gd name="T18" fmla="*/ 2147483647 w 516"/>
              <a:gd name="T19" fmla="*/ 2147483647 h 716"/>
              <a:gd name="T20" fmla="*/ 2147483647 w 516"/>
              <a:gd name="T21" fmla="*/ 2147483647 h 716"/>
              <a:gd name="T22" fmla="*/ 0 w 516"/>
              <a:gd name="T23" fmla="*/ 2147483647 h 716"/>
              <a:gd name="T24" fmla="*/ 0 w 516"/>
              <a:gd name="T25" fmla="*/ 2147483647 h 716"/>
              <a:gd name="T26" fmla="*/ 2147483647 w 516"/>
              <a:gd name="T27" fmla="*/ 2147483647 h 716"/>
              <a:gd name="T28" fmla="*/ 2147483647 w 516"/>
              <a:gd name="T29" fmla="*/ 2147483647 h 716"/>
              <a:gd name="T30" fmla="*/ 2147483647 w 516"/>
              <a:gd name="T31" fmla="*/ 2147483647 h 716"/>
              <a:gd name="T32" fmla="*/ 2147483647 w 516"/>
              <a:gd name="T33" fmla="*/ 2147483647 h 716"/>
              <a:gd name="T34" fmla="*/ 2147483647 w 516"/>
              <a:gd name="T35" fmla="*/ 2147483647 h 716"/>
              <a:gd name="T36" fmla="*/ 2147483647 w 516"/>
              <a:gd name="T37" fmla="*/ 2147483647 h 716"/>
              <a:gd name="T38" fmla="*/ 2147483647 w 516"/>
              <a:gd name="T39" fmla="*/ 2147483647 h 716"/>
              <a:gd name="T40" fmla="*/ 2147483647 w 516"/>
              <a:gd name="T41" fmla="*/ 2147483647 h 716"/>
              <a:gd name="T42" fmla="*/ 2147483647 w 516"/>
              <a:gd name="T43" fmla="*/ 2147483647 h 716"/>
              <a:gd name="T44" fmla="*/ 2147483647 w 516"/>
              <a:gd name="T45" fmla="*/ 2147483647 h 716"/>
              <a:gd name="T46" fmla="*/ 2147483647 w 516"/>
              <a:gd name="T47" fmla="*/ 0 h 716"/>
              <a:gd name="T48" fmla="*/ 2147483647 w 516"/>
              <a:gd name="T49" fmla="*/ 2147483647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Line 51"/>
          <p:cNvSpPr>
            <a:spLocks noChangeShapeType="1"/>
          </p:cNvSpPr>
          <p:nvPr/>
        </p:nvSpPr>
        <p:spPr bwMode="auto">
          <a:xfrm>
            <a:off x="2581275" y="5149850"/>
            <a:ext cx="2659063" cy="4763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 rot="-1154752">
            <a:off x="985473" y="2276772"/>
            <a:ext cx="26693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srgbClr val="FFFFFF"/>
                </a:solidFill>
              </a:rPr>
              <a:t>Thanks</a:t>
            </a:r>
            <a:endParaRPr lang="zh-CN" altLang="en-US" sz="5400" b="1" dirty="0">
              <a:solidFill>
                <a:srgbClr val="FFFFFF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4716463" y="1477963"/>
            <a:ext cx="1008062" cy="977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22" y="2005121"/>
            <a:ext cx="2769285" cy="2769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9" grpId="0" animBg="1"/>
      <p:bldP spid="61" grpId="0" animBg="1"/>
      <p:bldP spid="62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百项展示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百项展示</Template>
  <TotalTime>623</TotalTime>
  <Words>162</Words>
  <Application>Microsoft Office PowerPoint</Application>
  <PresentationFormat>全屏显示(4:3)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 Unicode MS</vt:lpstr>
      <vt:lpstr>Levenim MT</vt:lpstr>
      <vt:lpstr>华文宋体</vt:lpstr>
      <vt:lpstr>宋体</vt:lpstr>
      <vt:lpstr>幼圆</vt:lpstr>
      <vt:lpstr>微软雅黑</vt:lpstr>
      <vt:lpstr>楷体</vt:lpstr>
      <vt:lpstr>经典繁仿黑</vt:lpstr>
      <vt:lpstr>Arial</vt:lpstr>
      <vt:lpstr>Broadway</vt:lpstr>
      <vt:lpstr>Calibri</vt:lpstr>
      <vt:lpstr>百项展示</vt:lpstr>
      <vt:lpstr>2_Office 主题​​</vt:lpstr>
      <vt:lpstr>PowerPoint 演示文稿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knowledge killer</dc:creator>
  <cp:lastModifiedBy>微软用户</cp:lastModifiedBy>
  <cp:revision>68</cp:revision>
  <dcterms:created xsi:type="dcterms:W3CDTF">2014-04-17T13:16:55Z</dcterms:created>
  <dcterms:modified xsi:type="dcterms:W3CDTF">2016-04-28T21:30:01Z</dcterms:modified>
</cp:coreProperties>
</file>