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2" Type="http://schemas.openxmlformats.org/officeDocument/2006/relationships/tableStyles" Target="tableStyles.xml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pitch-us.com/blogs/marketing/music-analytics-the-ultimate-guide-for-artists-in-2025" TargetMode="External" /><Relationship Id="rId3" Type="http://schemas.openxmlformats.org/officeDocument/2006/relationships/image" Target="../media/image11.png" /><Relationship Id="rId4" Type="http://schemas.openxmlformats.org/officeDocument/2006/relationships/hyperlink" Target="https://www.dbsinteractive.com/blog/using-data-visualization-for-content-marketing/" TargetMode="Externa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www.linkedin.com/in/rajdeep-ray-3616501b6/" TargetMode="External" /><Relationship Id="rId3" Type="http://schemas.openxmlformats.org/officeDocument/2006/relationships/image" Target="../media/image13.png" /><Relationship Id="rId4" Type="http://schemas.openxmlformats.org/officeDocument/2006/relationships/hyperlink" Target="https://github.com/deadlineZeus/Neon-Bison-Music-Band-Analysis/tree/main" TargetMode="External" /><Relationship Id="rId5" Type="http://schemas.openxmlformats.org/officeDocument/2006/relationships/hyperlink" Target="mailto:rajdeepray.c48.it@gmail.com" TargetMode="Externa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Relationship Id="rId3" Type="http://schemas.openxmlformats.org/officeDocument/2006/relationships/hyperlink" Target="https://pitch-us.com/blogs/marketing/music-analytics-the-ultimate-guide-for-artists-in-2025" TargetMode="External" /><Relationship Id="rId4" Type="http://schemas.openxmlformats.org/officeDocument/2006/relationships/hyperlink" Target="https://www.yellowbrick.co/blog/music/music-data-analysis-strategies-for-success" TargetMode="Externa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93142" y="2387276"/>
            <a:ext cx="10174096" cy="142125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866"/>
              </a:lnSpc>
              <a:spcBef>
                <a:spcPts val="0"/>
              </a:spcBef>
              <a:spcAft>
                <a:spcPts val="0"/>
              </a:spcAft>
            </a:pPr>
            <a:r>
              <a:rPr dirty="0" sz="5050" spc="-133" b="1">
                <a:solidFill>
                  <a:srgbClr val="ffffff"/>
                </a:solidFill>
                <a:latin typeface="DejaVu Sans"/>
                <a:cs typeface="DejaVu Sans"/>
              </a:rPr>
              <a:t>Global</a:t>
            </a:r>
            <a:r>
              <a:rPr dirty="0" sz="5050" spc="-125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5050" spc="-133" b="1">
                <a:solidFill>
                  <a:srgbClr val="ffffff"/>
                </a:solidFill>
                <a:latin typeface="DejaVu Sans"/>
                <a:cs typeface="DejaVu Sans"/>
              </a:rPr>
              <a:t>Concert</a:t>
            </a:r>
            <a:r>
              <a:rPr dirty="0" sz="5050" spc="-127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5050" spc="-268" b="1">
                <a:solidFill>
                  <a:srgbClr val="ffffff"/>
                </a:solidFill>
                <a:latin typeface="DejaVu Sans"/>
                <a:cs typeface="DejaVu Sans"/>
              </a:rPr>
              <a:t>Tour</a:t>
            </a:r>
            <a:r>
              <a:rPr dirty="0" sz="505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5050" spc="-133" b="1">
                <a:solidFill>
                  <a:srgbClr val="ffffff"/>
                </a:solidFill>
                <a:latin typeface="DejaVu Sans"/>
                <a:cs typeface="DejaVu Sans"/>
              </a:rPr>
              <a:t>Strategy</a:t>
            </a:r>
          </a:p>
          <a:p>
            <a:pPr marL="2451050" marR="0">
              <a:lnSpc>
                <a:spcPts val="5025"/>
              </a:lnSpc>
              <a:spcBef>
                <a:spcPts val="0"/>
              </a:spcBef>
              <a:spcAft>
                <a:spcPts val="0"/>
              </a:spcAft>
            </a:pPr>
            <a:r>
              <a:rPr dirty="0" sz="5050" spc="-132" b="1">
                <a:solidFill>
                  <a:srgbClr val="ffffff"/>
                </a:solidFill>
                <a:latin typeface="DejaVu Sans"/>
                <a:cs typeface="DejaVu Sans"/>
              </a:rPr>
              <a:t>for</a:t>
            </a:r>
            <a:r>
              <a:rPr dirty="0" sz="5050" spc="-127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5050" spc="-134" b="1">
                <a:solidFill>
                  <a:srgbClr val="39ff14"/>
                </a:solidFill>
                <a:latin typeface="DejaVu Sans"/>
                <a:cs typeface="DejaVu Sans"/>
              </a:rPr>
              <a:t>Neon</a:t>
            </a:r>
            <a:r>
              <a:rPr dirty="0" sz="5050" spc="-129" b="1">
                <a:solidFill>
                  <a:srgbClr val="39ff14"/>
                </a:solidFill>
                <a:latin typeface="DejaVu Sans"/>
                <a:cs typeface="DejaVu Sans"/>
              </a:rPr>
              <a:t> </a:t>
            </a:r>
            <a:r>
              <a:rPr dirty="0" sz="5050" spc="-133" b="1">
                <a:solidFill>
                  <a:srgbClr val="39ff14"/>
                </a:solidFill>
                <a:latin typeface="DejaVu Sans"/>
                <a:cs typeface="DejaVu Sans"/>
              </a:rPr>
              <a:t>Bison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16943" y="3958342"/>
            <a:ext cx="7910521" cy="485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20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spc="12">
                <a:solidFill>
                  <a:srgbClr val="8a2be2"/>
                </a:solidFill>
                <a:latin typeface="DejaVu Sans"/>
                <a:cs typeface="DejaVu Sans"/>
              </a:rPr>
              <a:t>Data-Driven</a:t>
            </a:r>
            <a:r>
              <a:rPr dirty="0" sz="3000" spc="10">
                <a:solidFill>
                  <a:srgbClr val="8a2be2"/>
                </a:solidFill>
                <a:latin typeface="DejaVu Sans"/>
                <a:cs typeface="DejaVu Sans"/>
              </a:rPr>
              <a:t> </a:t>
            </a:r>
            <a:r>
              <a:rPr dirty="0" sz="3000" spc="10">
                <a:solidFill>
                  <a:srgbClr val="8a2be2"/>
                </a:solidFill>
                <a:latin typeface="DejaVu Sans"/>
                <a:cs typeface="DejaVu Sans"/>
              </a:rPr>
              <a:t>Insights</a:t>
            </a:r>
            <a:r>
              <a:rPr dirty="0" sz="3000">
                <a:solidFill>
                  <a:srgbClr val="8a2be2"/>
                </a:solidFill>
                <a:latin typeface="DejaVu Sans"/>
                <a:cs typeface="DejaVu Sans"/>
              </a:rPr>
              <a:t> </a:t>
            </a:r>
            <a:r>
              <a:rPr dirty="0" sz="3000" spc="10">
                <a:solidFill>
                  <a:srgbClr val="8a2be2"/>
                </a:solidFill>
                <a:latin typeface="DejaVu Sans"/>
                <a:cs typeface="DejaVu Sans"/>
              </a:rPr>
              <a:t>for</a:t>
            </a:r>
            <a:r>
              <a:rPr dirty="0" sz="3000">
                <a:solidFill>
                  <a:srgbClr val="8a2be2"/>
                </a:solidFill>
                <a:latin typeface="DejaVu Sans"/>
                <a:cs typeface="DejaVu Sans"/>
              </a:rPr>
              <a:t> </a:t>
            </a:r>
            <a:r>
              <a:rPr dirty="0" sz="3000" spc="14">
                <a:solidFill>
                  <a:srgbClr val="8a2be2"/>
                </a:solidFill>
                <a:latin typeface="DejaVu Sans"/>
                <a:cs typeface="DejaVu Sans"/>
              </a:rPr>
              <a:t>Optimal</a:t>
            </a:r>
            <a:r>
              <a:rPr dirty="0" sz="3000">
                <a:solidFill>
                  <a:srgbClr val="8a2be2"/>
                </a:solidFill>
                <a:latin typeface="DejaVu Sans"/>
                <a:cs typeface="DejaVu Sans"/>
              </a:rPr>
              <a:t> </a:t>
            </a:r>
            <a:r>
              <a:rPr dirty="0" sz="3000" spc="-62">
                <a:solidFill>
                  <a:srgbClr val="8a2be2"/>
                </a:solidFill>
                <a:latin typeface="DejaVu Sans"/>
                <a:cs typeface="DejaVu Sans"/>
              </a:rPr>
              <a:t>Touring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75948" y="6105995"/>
            <a:ext cx="1941695" cy="3361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10" b="1">
                <a:solidFill>
                  <a:srgbClr val="ffffff"/>
                </a:solidFill>
                <a:latin typeface="DejaVu Sans"/>
                <a:cs typeface="DejaVu Sans"/>
              </a:rPr>
              <a:t>Rajdeep</a:t>
            </a:r>
            <a:r>
              <a:rPr dirty="0" sz="20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2000" spc="-20" b="1">
                <a:solidFill>
                  <a:srgbClr val="ffffff"/>
                </a:solidFill>
                <a:latin typeface="DejaVu Sans"/>
                <a:cs typeface="DejaVu Sans"/>
              </a:rPr>
              <a:t>Ray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10985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52898" y="322631"/>
            <a:ext cx="7123285" cy="11485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693"/>
              </a:lnSpc>
              <a:spcBef>
                <a:spcPts val="0"/>
              </a:spcBef>
              <a:spcAft>
                <a:spcPts val="0"/>
              </a:spcAft>
            </a:pPr>
            <a:r>
              <a:rPr dirty="0" sz="4050" spc="-12" b="1">
                <a:solidFill>
                  <a:srgbClr val="c084fc"/>
                </a:solidFill>
                <a:latin typeface="DejaVu Sans"/>
                <a:cs typeface="DejaVu Sans"/>
              </a:rPr>
              <a:t>Recommendation</a:t>
            </a:r>
            <a:r>
              <a:rPr dirty="0" sz="4050" b="1">
                <a:solidFill>
                  <a:srgbClr val="c084fc"/>
                </a:solidFill>
                <a:latin typeface="DejaVu Sans"/>
                <a:cs typeface="DejaVu Sans"/>
              </a:rPr>
              <a:t> </a:t>
            </a:r>
            <a:r>
              <a:rPr dirty="0" sz="4050" spc="-12" b="1">
                <a:solidFill>
                  <a:srgbClr val="c084fc"/>
                </a:solidFill>
                <a:latin typeface="DejaVu Sans"/>
                <a:cs typeface="DejaVu Sans"/>
              </a:rPr>
              <a:t>3:</a:t>
            </a:r>
            <a:r>
              <a:rPr dirty="0" sz="4050" b="1">
                <a:solidFill>
                  <a:srgbClr val="c084fc"/>
                </a:solidFill>
                <a:latin typeface="DejaVu Sans"/>
                <a:cs typeface="DejaVu Sans"/>
              </a:rPr>
              <a:t> </a:t>
            </a:r>
            <a:r>
              <a:rPr dirty="0" sz="4050" spc="-87" b="1">
                <a:solidFill>
                  <a:srgbClr val="c084fc"/>
                </a:solidFill>
                <a:latin typeface="DejaVu Sans"/>
                <a:cs typeface="DejaVu Sans"/>
              </a:rPr>
              <a:t>Fan</a:t>
            </a:r>
          </a:p>
          <a:p>
            <a:pPr marL="1670595" marR="0">
              <a:lnSpc>
                <a:spcPts val="4050"/>
              </a:lnSpc>
              <a:spcBef>
                <a:spcPts val="0"/>
              </a:spcBef>
              <a:spcAft>
                <a:spcPts val="0"/>
              </a:spcAft>
            </a:pPr>
            <a:r>
              <a:rPr dirty="0" sz="4050" spc="-14" b="1">
                <a:solidFill>
                  <a:srgbClr val="c084fc"/>
                </a:solidFill>
                <a:latin typeface="DejaVu Sans"/>
                <a:cs typeface="DejaVu Sans"/>
              </a:rPr>
              <a:t>Engagement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55501" y="3491811"/>
            <a:ext cx="3291857" cy="410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spc="12" b="1">
                <a:solidFill>
                  <a:srgbClr val="4ade80"/>
                </a:solidFill>
                <a:latin typeface="DejaVu Sans"/>
                <a:cs typeface="DejaVu Sans"/>
              </a:rPr>
              <a:t>Recommendation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46509" y="4047945"/>
            <a:ext cx="4551887" cy="5817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8">
                <a:solidFill>
                  <a:srgbClr val="e5e7eb"/>
                </a:solidFill>
                <a:latin typeface="DejaVu Sans"/>
                <a:cs typeface="DejaVu Sans"/>
              </a:rPr>
              <a:t>Create</a:t>
            </a:r>
            <a:r>
              <a:rPr dirty="0" sz="170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700" spc="-10" b="1">
                <a:solidFill>
                  <a:srgbClr val="d8b4fe"/>
                </a:solidFill>
                <a:latin typeface="DejaVu Sans"/>
                <a:cs typeface="DejaVu Sans"/>
              </a:rPr>
              <a:t>tailored</a:t>
            </a:r>
            <a:r>
              <a:rPr dirty="0" sz="1700" spc="-10" b="1">
                <a:solidFill>
                  <a:srgbClr val="d8b4fe"/>
                </a:solidFill>
                <a:latin typeface="DejaVu Sans"/>
                <a:cs typeface="DejaVu Sans"/>
              </a:rPr>
              <a:t> </a:t>
            </a:r>
            <a:r>
              <a:rPr dirty="0" sz="1700" spc="-10" b="1">
                <a:solidFill>
                  <a:srgbClr val="d8b4fe"/>
                </a:solidFill>
                <a:latin typeface="DejaVu Sans"/>
                <a:cs typeface="DejaVu Sans"/>
              </a:rPr>
              <a:t>digital</a:t>
            </a:r>
            <a:r>
              <a:rPr dirty="0" sz="1700" b="1">
                <a:solidFill>
                  <a:srgbClr val="d8b4fe"/>
                </a:solidFill>
                <a:latin typeface="DejaVu Sans"/>
                <a:cs typeface="DejaVu Sans"/>
              </a:rPr>
              <a:t> </a:t>
            </a:r>
            <a:r>
              <a:rPr dirty="0" sz="1700" spc="-14" b="1">
                <a:solidFill>
                  <a:srgbClr val="d8b4fe"/>
                </a:solidFill>
                <a:latin typeface="DejaVu Sans"/>
                <a:cs typeface="DejaVu Sans"/>
              </a:rPr>
              <a:t>campaigns</a:t>
            </a:r>
            <a:r>
              <a:rPr dirty="0" sz="1700" spc="-56" b="1">
                <a:solidFill>
                  <a:srgbClr val="d8b4fe"/>
                </a:solidFill>
                <a:latin typeface="DejaVu Sans"/>
                <a:cs typeface="DejaVu Sans"/>
              </a:rPr>
              <a:t> </a:t>
            </a:r>
            <a:r>
              <a:rPr dirty="0" sz="1700" spc="-12">
                <a:solidFill>
                  <a:srgbClr val="e5e7eb"/>
                </a:solidFill>
                <a:latin typeface="DejaVu Sans"/>
                <a:cs typeface="DejaVu Sans"/>
              </a:rPr>
              <a:t>and</a:t>
            </a:r>
          </a:p>
          <a:p>
            <a:pPr marL="0" marR="0">
              <a:lnSpc>
                <a:spcPts val="1955"/>
              </a:lnSpc>
              <a:spcBef>
                <a:spcPts val="319"/>
              </a:spcBef>
              <a:spcAft>
                <a:spcPts val="0"/>
              </a:spcAft>
            </a:pPr>
            <a:r>
              <a:rPr dirty="0" sz="1700" spc="-10" b="1">
                <a:solidFill>
                  <a:srgbClr val="d8b4fe"/>
                </a:solidFill>
                <a:latin typeface="DejaVu Sans"/>
                <a:cs typeface="DejaVu Sans"/>
              </a:rPr>
              <a:t>tiered</a:t>
            </a:r>
            <a:r>
              <a:rPr dirty="0" sz="1700" spc="-10" b="1">
                <a:solidFill>
                  <a:srgbClr val="d8b4fe"/>
                </a:solidFill>
                <a:latin typeface="DejaVu Sans"/>
                <a:cs typeface="DejaVu Sans"/>
              </a:rPr>
              <a:t> </a:t>
            </a:r>
            <a:r>
              <a:rPr dirty="0" sz="1700" spc="-10" b="1">
                <a:solidFill>
                  <a:srgbClr val="d8b4fe"/>
                </a:solidFill>
                <a:latin typeface="DejaVu Sans"/>
                <a:cs typeface="DejaVu Sans"/>
              </a:rPr>
              <a:t>loyalty</a:t>
            </a:r>
            <a:r>
              <a:rPr dirty="0" sz="1700" spc="-10" b="1">
                <a:solidFill>
                  <a:srgbClr val="d8b4fe"/>
                </a:solidFill>
                <a:latin typeface="DejaVu Sans"/>
                <a:cs typeface="DejaVu Sans"/>
              </a:rPr>
              <a:t> </a:t>
            </a:r>
            <a:r>
              <a:rPr dirty="0" sz="1700" spc="-14" b="1">
                <a:solidFill>
                  <a:srgbClr val="d8b4fe"/>
                </a:solidFill>
                <a:latin typeface="DejaVu Sans"/>
                <a:cs typeface="DejaVu Sans"/>
              </a:rPr>
              <a:t>programs</a:t>
            </a:r>
            <a:r>
              <a:rPr dirty="0" sz="1700">
                <a:solidFill>
                  <a:srgbClr val="e5e7eb"/>
                </a:solidFill>
                <a:latin typeface="DejaVu Sans"/>
                <a:cs typeface="DejaVu Sans"/>
              </a:rPr>
              <a:t>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437113" y="4707434"/>
            <a:ext cx="3087628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4">
                <a:solidFill>
                  <a:srgbClr val="ffffff"/>
                </a:solidFill>
                <a:latin typeface="DejaVu Sans"/>
                <a:cs typeface="DejaVu Sans"/>
              </a:rPr>
              <a:t>Evidence: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ffffff"/>
                </a:solidFill>
                <a:latin typeface="DejaVu Sans"/>
                <a:cs typeface="DejaVu Sans"/>
              </a:rPr>
              <a:t>Identify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31">
                <a:solidFill>
                  <a:srgbClr val="ffffff"/>
                </a:solidFill>
                <a:latin typeface="DejaVu Sans"/>
                <a:cs typeface="DejaVu Sans"/>
              </a:rPr>
              <a:t>High-Value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DejaVu Sans"/>
                <a:cs typeface="DejaVu Sans"/>
              </a:rPr>
              <a:t>Spenders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55501" y="5434911"/>
            <a:ext cx="2305152" cy="410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spc="10" b="1">
                <a:solidFill>
                  <a:srgbClr val="4ade80"/>
                </a:solidFill>
                <a:latin typeface="DejaVu Sans"/>
                <a:cs typeface="DejaVu Sans"/>
              </a:rPr>
              <a:t>Justiﬁcation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46509" y="6001325"/>
            <a:ext cx="5092650" cy="85217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Boost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anticipation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before</a:t>
            </a:r>
            <a:r>
              <a:rPr dirty="0" sz="1500" spc="1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tour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dates,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recognize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and</a:t>
            </a:r>
          </a:p>
          <a:p>
            <a:pPr marL="0" marR="0">
              <a:lnSpc>
                <a:spcPts val="1760"/>
              </a:lnSpc>
              <a:spcBef>
                <a:spcPts val="514"/>
              </a:spcBef>
              <a:spcAft>
                <a:spcPts val="0"/>
              </a:spcAft>
            </a:pP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reward</a:t>
            </a:r>
            <a:r>
              <a:rPr dirty="0" sz="1500" spc="15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the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most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loyal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fans,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and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create</a:t>
            </a:r>
            <a:r>
              <a:rPr dirty="0" sz="1500" spc="11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powerful</a:t>
            </a:r>
          </a:p>
          <a:p>
            <a:pPr marL="0" marR="0">
              <a:lnSpc>
                <a:spcPts val="1760"/>
              </a:lnSpc>
              <a:spcBef>
                <a:spcPts val="514"/>
              </a:spcBef>
              <a:spcAft>
                <a:spcPts val="0"/>
              </a:spcAft>
            </a:pP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incentives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for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repeat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purchases.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437113" y="8355509"/>
            <a:ext cx="3101774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4">
                <a:solidFill>
                  <a:srgbClr val="ffffff"/>
                </a:solidFill>
                <a:latin typeface="DejaVu Sans"/>
                <a:cs typeface="DejaVu Sans"/>
              </a:rPr>
              <a:t>Evidence: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DejaVu Sans"/>
                <a:cs typeface="DejaVu Sans"/>
              </a:rPr>
              <a:t>Encourage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25">
                <a:solidFill>
                  <a:srgbClr val="ffffff"/>
                </a:solidFill>
                <a:latin typeface="DejaVu Sans"/>
                <a:cs typeface="DejaVu Sans"/>
              </a:rPr>
              <a:t>Repeat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DejaVu Sans"/>
                <a:cs typeface="DejaVu Sans"/>
              </a:rPr>
              <a:t>Purchases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60685" y="9189936"/>
            <a:ext cx="3010128" cy="3361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10" b="1">
                <a:solidFill>
                  <a:srgbClr val="4ade80"/>
                </a:solidFill>
                <a:latin typeface="DejaVu Sans"/>
                <a:cs typeface="DejaVu Sans"/>
              </a:rPr>
              <a:t>Supporting</a:t>
            </a:r>
            <a:r>
              <a:rPr dirty="0" sz="2000" b="1">
                <a:solidFill>
                  <a:srgbClr val="4ade80"/>
                </a:solidFill>
                <a:latin typeface="DejaVu Sans"/>
                <a:cs typeface="DejaVu Sans"/>
              </a:rPr>
              <a:t> </a:t>
            </a:r>
            <a:r>
              <a:rPr dirty="0" sz="2000" b="1">
                <a:solidFill>
                  <a:srgbClr val="4ade80"/>
                </a:solidFill>
                <a:latin typeface="DejaVu Sans"/>
                <a:cs typeface="DejaVu Sans"/>
              </a:rPr>
              <a:t>Insights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08149" y="9678729"/>
            <a:ext cx="5152303" cy="7511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d8b4fe"/>
                </a:solidFill>
                <a:latin typeface="DejaVu Sans"/>
                <a:cs typeface="DejaVu Sans"/>
              </a:rPr>
              <a:t>Rock</a:t>
            </a:r>
            <a:r>
              <a:rPr dirty="0" sz="1350" b="1">
                <a:solidFill>
                  <a:srgbClr val="d8b4fe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d8b4fe"/>
                </a:solidFill>
                <a:latin typeface="DejaVu Sans"/>
                <a:cs typeface="DejaVu Sans"/>
              </a:rPr>
              <a:t>Genre</a:t>
            </a:r>
            <a:r>
              <a:rPr dirty="0" sz="1350" b="1">
                <a:solidFill>
                  <a:srgbClr val="d8b4fe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d8b4fe"/>
                </a:solidFill>
                <a:latin typeface="DejaVu Sans"/>
                <a:cs typeface="DejaVu Sans"/>
              </a:rPr>
              <a:t>Loyalty</a:t>
            </a:r>
            <a:r>
              <a:rPr dirty="0" sz="1350" b="1">
                <a:solidFill>
                  <a:srgbClr val="d8b4fe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d8b4fe"/>
                </a:solidFill>
                <a:latin typeface="DejaVu Sans"/>
                <a:cs typeface="DejaVu Sans"/>
              </a:rPr>
              <a:t>(Insight</a:t>
            </a:r>
            <a:r>
              <a:rPr dirty="0" sz="1350" b="1">
                <a:solidFill>
                  <a:srgbClr val="d8b4fe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d8b4fe"/>
                </a:solidFill>
                <a:latin typeface="DejaVu Sans"/>
                <a:cs typeface="DejaVu Sans"/>
              </a:rPr>
              <a:t>5):</a:t>
            </a:r>
            <a:r>
              <a:rPr dirty="0" sz="1350" spc="-40" b="1">
                <a:solidFill>
                  <a:srgbClr val="d8b4f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The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dedicated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fanbase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for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spc="-23">
                <a:solidFill>
                  <a:srgbClr val="ffffff"/>
                </a:solidFill>
                <a:latin typeface="DejaVu Sans"/>
                <a:cs typeface="DejaVu Sans"/>
              </a:rPr>
              <a:t>Rock</a:t>
            </a:r>
            <a:r>
              <a:rPr dirty="0" sz="1350" spc="18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music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provides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a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solid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foundation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for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strategies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aimed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at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retaining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spc="-10">
                <a:solidFill>
                  <a:srgbClr val="ffffff"/>
                </a:solidFill>
                <a:latin typeface="DejaVu Sans"/>
                <a:cs typeface="DejaVu Sans"/>
              </a:rPr>
              <a:t>returning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customers.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537869" y="9678729"/>
            <a:ext cx="4996699" cy="7511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spc="-23" b="1">
                <a:solidFill>
                  <a:srgbClr val="d8b4fe"/>
                </a:solidFill>
                <a:latin typeface="DejaVu Sans"/>
                <a:cs typeface="DejaVu Sans"/>
              </a:rPr>
              <a:t>High-Value</a:t>
            </a:r>
            <a:r>
              <a:rPr dirty="0" sz="1350" spc="15" b="1">
                <a:solidFill>
                  <a:srgbClr val="d8b4fe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d8b4fe"/>
                </a:solidFill>
                <a:latin typeface="DejaVu Sans"/>
                <a:cs typeface="DejaVu Sans"/>
              </a:rPr>
              <a:t>Spenders</a:t>
            </a:r>
            <a:r>
              <a:rPr dirty="0" sz="1350" b="1">
                <a:solidFill>
                  <a:srgbClr val="d8b4fe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d8b4fe"/>
                </a:solidFill>
                <a:latin typeface="DejaVu Sans"/>
                <a:cs typeface="DejaVu Sans"/>
              </a:rPr>
              <a:t>(Insight</a:t>
            </a:r>
            <a:r>
              <a:rPr dirty="0" sz="1350" b="1">
                <a:solidFill>
                  <a:srgbClr val="d8b4fe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d8b4fe"/>
                </a:solidFill>
                <a:latin typeface="DejaVu Sans"/>
                <a:cs typeface="DejaVu Sans"/>
              </a:rPr>
              <a:t>7):</a:t>
            </a:r>
            <a:r>
              <a:rPr dirty="0" sz="1350" spc="-40" b="1">
                <a:solidFill>
                  <a:srgbClr val="d8b4fe"/>
                </a:solidFill>
                <a:latin typeface="DejaVu Sans"/>
                <a:cs typeface="DejaVu Sans"/>
              </a:rPr>
              <a:t> </a:t>
            </a:r>
            <a:r>
              <a:rPr dirty="0" sz="1350" spc="-23">
                <a:solidFill>
                  <a:srgbClr val="ffffff"/>
                </a:solidFill>
                <a:latin typeface="DejaVu Sans"/>
                <a:cs typeface="DejaVu Sans"/>
              </a:rPr>
              <a:t>Top-spending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customers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spc="-12">
                <a:solidFill>
                  <a:srgbClr val="ffffff"/>
                </a:solidFill>
                <a:latin typeface="DejaVu Sans"/>
                <a:cs typeface="DejaVu Sans"/>
              </a:rPr>
              <a:t>require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personalized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incentives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to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feel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valued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and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maintain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their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high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level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of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investment.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644056" y="10727988"/>
            <a:ext cx="8529708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Source: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Music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Analytics: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The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Ultimate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Guide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for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Artists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in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2025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-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Pitch-Us,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Music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Data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Analysis: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Strategies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for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Success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-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Yellowbrick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65200" y="667690"/>
            <a:ext cx="9613878" cy="6341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693"/>
              </a:lnSpc>
              <a:spcBef>
                <a:spcPts val="0"/>
              </a:spcBef>
              <a:spcAft>
                <a:spcPts val="0"/>
              </a:spcAft>
            </a:pPr>
            <a:r>
              <a:rPr dirty="0" sz="4050" spc="-10" b="1">
                <a:solidFill>
                  <a:srgbClr val="c084fc"/>
                </a:solidFill>
                <a:latin typeface="DejaVu Sans"/>
                <a:cs typeface="DejaVu Sans"/>
              </a:rPr>
              <a:t>Conclusion:</a:t>
            </a:r>
            <a:r>
              <a:rPr dirty="0" sz="4050" b="1">
                <a:solidFill>
                  <a:srgbClr val="c084fc"/>
                </a:solidFill>
                <a:latin typeface="DejaVu Sans"/>
                <a:cs typeface="DejaVu Sans"/>
              </a:rPr>
              <a:t> </a:t>
            </a:r>
            <a:r>
              <a:rPr dirty="0" sz="4050" spc="-10" b="1">
                <a:solidFill>
                  <a:srgbClr val="c084fc"/>
                </a:solidFill>
                <a:latin typeface="DejaVu Sans"/>
                <a:cs typeface="DejaVu Sans"/>
              </a:rPr>
              <a:t>Data-Driven</a:t>
            </a:r>
            <a:r>
              <a:rPr dirty="0" sz="4050" b="1">
                <a:solidFill>
                  <a:srgbClr val="c084fc"/>
                </a:solidFill>
                <a:latin typeface="DejaVu Sans"/>
                <a:cs typeface="DejaVu Sans"/>
              </a:rPr>
              <a:t> </a:t>
            </a:r>
            <a:r>
              <a:rPr dirty="0" sz="4050" spc="-11" b="1">
                <a:solidFill>
                  <a:srgbClr val="c084fc"/>
                </a:solidFill>
                <a:latin typeface="DejaVu Sans"/>
                <a:cs typeface="DejaVu Sans"/>
              </a:rPr>
              <a:t>Success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26718" y="1411679"/>
            <a:ext cx="3890820" cy="2864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30" b="1">
                <a:solidFill>
                  <a:srgbClr val="4ade80"/>
                </a:solidFill>
                <a:latin typeface="DejaVu Sans"/>
                <a:cs typeface="DejaVu Sans"/>
              </a:rPr>
              <a:t>Key</a:t>
            </a:r>
            <a:r>
              <a:rPr dirty="0" sz="1700" b="1">
                <a:solidFill>
                  <a:srgbClr val="4ade80"/>
                </a:solidFill>
                <a:latin typeface="DejaVu Sans"/>
                <a:cs typeface="DejaVu Sans"/>
              </a:rPr>
              <a:t> </a:t>
            </a:r>
            <a:r>
              <a:rPr dirty="0" sz="1700" spc="-47" b="1">
                <a:solidFill>
                  <a:srgbClr val="4ade80"/>
                </a:solidFill>
                <a:latin typeface="DejaVu Sans"/>
                <a:cs typeface="DejaVu Sans"/>
              </a:rPr>
              <a:t>Takeaways</a:t>
            </a:r>
            <a:r>
              <a:rPr dirty="0" sz="1700" spc="28" b="1">
                <a:solidFill>
                  <a:srgbClr val="4ade80"/>
                </a:solidFill>
                <a:latin typeface="DejaVu Sans"/>
                <a:cs typeface="DejaVu Sans"/>
              </a:rPr>
              <a:t> </a:t>
            </a:r>
            <a:r>
              <a:rPr dirty="0" sz="1700" b="1">
                <a:solidFill>
                  <a:srgbClr val="4ade80"/>
                </a:solidFill>
                <a:latin typeface="DejaVu Sans"/>
                <a:cs typeface="DejaVu Sans"/>
              </a:rPr>
              <a:t>&amp;</a:t>
            </a:r>
            <a:r>
              <a:rPr dirty="0" sz="1700" spc="-25" b="1">
                <a:solidFill>
                  <a:srgbClr val="4ade80"/>
                </a:solidFill>
                <a:latin typeface="DejaVu Sans"/>
                <a:cs typeface="DejaVu Sans"/>
              </a:rPr>
              <a:t> </a:t>
            </a:r>
            <a:r>
              <a:rPr dirty="0" sz="1700" spc="-28" b="1">
                <a:solidFill>
                  <a:srgbClr val="4ade80"/>
                </a:solidFill>
                <a:latin typeface="DejaVu Sans"/>
                <a:cs typeface="DejaVu Sans"/>
              </a:rPr>
              <a:t>Future</a:t>
            </a:r>
            <a:r>
              <a:rPr dirty="0" sz="1700" b="1">
                <a:solidFill>
                  <a:srgbClr val="4ade80"/>
                </a:solidFill>
                <a:latin typeface="DejaVu Sans"/>
                <a:cs typeface="DejaVu Sans"/>
              </a:rPr>
              <a:t> </a:t>
            </a:r>
            <a:r>
              <a:rPr dirty="0" sz="1700" spc="-17" b="1">
                <a:solidFill>
                  <a:srgbClr val="4ade80"/>
                </a:solidFill>
                <a:latin typeface="DejaVu Sans"/>
                <a:cs typeface="DejaVu Sans"/>
              </a:rPr>
              <a:t>Vision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43756" y="2486495"/>
            <a:ext cx="1688091" cy="6790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ffffff"/>
                </a:solidFill>
                <a:latin typeface="DejaVu Sans"/>
                <a:cs typeface="DejaVu Sans"/>
              </a:rPr>
              <a:t>Actionable</a:t>
            </a:r>
          </a:p>
          <a:p>
            <a:pPr marL="0" marR="0">
              <a:lnSpc>
                <a:spcPts val="2346"/>
              </a:lnSpc>
              <a:spcBef>
                <a:spcPts val="353"/>
              </a:spcBef>
              <a:spcAft>
                <a:spcPts val="0"/>
              </a:spcAft>
            </a:pPr>
            <a:r>
              <a:rPr dirty="0" sz="2000" b="1">
                <a:solidFill>
                  <a:srgbClr val="ffffff"/>
                </a:solidFill>
                <a:latin typeface="DejaVu Sans"/>
                <a:cs typeface="DejaVu Sans"/>
              </a:rPr>
              <a:t>Insights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136951" y="2534120"/>
            <a:ext cx="2508789" cy="3361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ffffff"/>
                </a:solidFill>
                <a:latin typeface="DejaVu Sans"/>
                <a:cs typeface="DejaVu Sans"/>
              </a:rPr>
              <a:t>Scalable</a:t>
            </a:r>
            <a:r>
              <a:rPr dirty="0" sz="20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ffffff"/>
                </a:solidFill>
                <a:latin typeface="DejaVu Sans"/>
                <a:cs typeface="DejaVu Sans"/>
              </a:rPr>
              <a:t>Growth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030294" y="2534120"/>
            <a:ext cx="2441435" cy="3361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ffffff"/>
                </a:solidFill>
                <a:latin typeface="DejaVu Sans"/>
                <a:cs typeface="DejaVu Sans"/>
              </a:rPr>
              <a:t>Future-Prooﬁng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585394" y="3089588"/>
            <a:ext cx="2285091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This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provides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4ade80"/>
                </a:solidFill>
                <a:latin typeface="DejaVu Sans"/>
                <a:cs typeface="DejaVu Sans"/>
              </a:rPr>
              <a:t>scalable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478737" y="3089588"/>
            <a:ext cx="3007800" cy="4939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spc="-23">
                <a:solidFill>
                  <a:srgbClr val="d1d5db"/>
                </a:solidFill>
                <a:latin typeface="DejaVu Sans"/>
                <a:cs typeface="DejaVu Sans"/>
              </a:rPr>
              <a:t>Future</a:t>
            </a:r>
            <a:r>
              <a:rPr dirty="0" sz="1350" spc="18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considerations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to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enhance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 spc="-15">
                <a:solidFill>
                  <a:srgbClr val="d1d5db"/>
                </a:solidFill>
                <a:latin typeface="DejaVu Sans"/>
                <a:cs typeface="DejaVu Sans"/>
              </a:rPr>
              <a:t>strategy: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92199" y="3346763"/>
            <a:ext cx="3135479" cy="7511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4ade80"/>
                </a:solidFill>
                <a:latin typeface="DejaVu Sans"/>
                <a:cs typeface="DejaVu Sans"/>
              </a:rPr>
              <a:t>Structured</a:t>
            </a:r>
            <a:r>
              <a:rPr dirty="0" sz="1350" b="1">
                <a:solidFill>
                  <a:srgbClr val="4ade80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4ade80"/>
                </a:solidFill>
                <a:latin typeface="DejaVu Sans"/>
                <a:cs typeface="DejaVu Sans"/>
              </a:rPr>
              <a:t>SQL</a:t>
            </a:r>
            <a:r>
              <a:rPr dirty="0" sz="1350" b="1">
                <a:solidFill>
                  <a:srgbClr val="4ade80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4ade80"/>
                </a:solidFill>
                <a:latin typeface="DejaVu Sans"/>
                <a:cs typeface="DejaVu Sans"/>
              </a:rPr>
              <a:t>analytics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translates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raw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data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into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actionable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business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decisions.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Our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585394" y="3346763"/>
            <a:ext cx="3026874" cy="20274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4ade80"/>
                </a:solidFill>
                <a:latin typeface="DejaVu Sans"/>
                <a:cs typeface="DejaVu Sans"/>
              </a:rPr>
              <a:t>methodology</a:t>
            </a:r>
            <a:r>
              <a:rPr dirty="0" sz="1350" spc="-41" b="1">
                <a:solidFill>
                  <a:srgbClr val="4ade80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for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eﬀective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tour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planning,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fan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targeting,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and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revenue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growth.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By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continuously</a:t>
            </a:r>
          </a:p>
          <a:p>
            <a:pPr marL="0" marR="0">
              <a:lnSpc>
                <a:spcPts val="1564"/>
              </a:lnSpc>
              <a:spcBef>
                <a:spcPts val="385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analyzing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data,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Neon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Bison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can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adapt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to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evolving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 spc="-14">
                <a:solidFill>
                  <a:srgbClr val="d1d5db"/>
                </a:solidFill>
                <a:latin typeface="DejaVu Sans"/>
                <a:cs typeface="DejaVu Sans"/>
              </a:rPr>
              <a:t>market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 spc="-10">
                <a:solidFill>
                  <a:srgbClr val="d1d5db"/>
                </a:solidFill>
                <a:latin typeface="DejaVu Sans"/>
                <a:cs typeface="DejaVu Sans"/>
              </a:rPr>
              <a:t>trends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and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optimize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its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strategies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for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sustained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success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in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the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dynamic</a:t>
            </a:r>
          </a:p>
          <a:p>
            <a:pPr marL="0" marR="0">
              <a:lnSpc>
                <a:spcPts val="1564"/>
              </a:lnSpc>
              <a:spcBef>
                <a:spcPts val="46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music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 spc="-23">
                <a:solidFill>
                  <a:srgbClr val="d1d5db"/>
                </a:solidFill>
                <a:latin typeface="DejaVu Sans"/>
                <a:cs typeface="DejaVu Sans"/>
              </a:rPr>
              <a:t>industry.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792616" y="3727763"/>
            <a:ext cx="2805866" cy="7511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Integrate</a:t>
            </a: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social</a:t>
            </a: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media</a:t>
            </a: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data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to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track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virality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and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audience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sentiment.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92199" y="4108763"/>
            <a:ext cx="3071910" cy="17798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methodology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has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demonstrated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how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detailed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analysis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of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customer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behavior,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 spc="-10">
                <a:solidFill>
                  <a:srgbClr val="d1d5db"/>
                </a:solidFill>
                <a:latin typeface="DejaVu Sans"/>
                <a:cs typeface="DejaVu Sans"/>
              </a:rPr>
              <a:t>genre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popularity,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and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geographical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spending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patterns</a:t>
            </a:r>
          </a:p>
          <a:p>
            <a:pPr marL="0" marR="0">
              <a:lnSpc>
                <a:spcPts val="1564"/>
              </a:lnSpc>
              <a:spcBef>
                <a:spcPts val="46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can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directly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inform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strategic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choices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for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tour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planning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and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fan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engagement.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792616" y="4585013"/>
            <a:ext cx="2818291" cy="7416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Implement</a:t>
            </a: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real-time</a:t>
            </a: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sales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tracking</a:t>
            </a:r>
            <a:r>
              <a:rPr dirty="0" sz="1350" spc="-43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for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agile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adjustments</a:t>
            </a:r>
          </a:p>
          <a:p>
            <a:pPr marL="0" marR="0">
              <a:lnSpc>
                <a:spcPts val="1564"/>
              </a:lnSpc>
              <a:spcBef>
                <a:spcPts val="335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during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tours.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149202" y="6605822"/>
            <a:ext cx="9024518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Source: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Music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Analytics: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Ultimate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Guide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Artists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2025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Pitch-Us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,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Using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Visualization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Content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Marketing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|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DBS</a:t>
            </a:r>
            <a:r>
              <a:rPr dirty="0" sz="1000" spc="10">
                <a:solidFill>
                  <a:srgbClr val="9ca3af"/>
                </a:solidFill>
                <a:latin typeface="DejaVu Sans"/>
                <a:cs typeface="DejaVu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Interactive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1999" cy="8866251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095648" y="332791"/>
            <a:ext cx="8837924" cy="6341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693"/>
              </a:lnSpc>
              <a:spcBef>
                <a:spcPts val="0"/>
              </a:spcBef>
              <a:spcAft>
                <a:spcPts val="0"/>
              </a:spcAft>
            </a:pPr>
            <a:r>
              <a:rPr dirty="0" sz="4050" spc="-69" b="1">
                <a:solidFill>
                  <a:srgbClr val="c084fc"/>
                </a:solidFill>
                <a:latin typeface="DejaVu Sans"/>
                <a:cs typeface="DejaVu Sans"/>
              </a:rPr>
              <a:t>Technical</a:t>
            </a:r>
            <a:r>
              <a:rPr dirty="0" sz="4050" spc="56" b="1">
                <a:solidFill>
                  <a:srgbClr val="c084fc"/>
                </a:solidFill>
                <a:latin typeface="DejaVu Sans"/>
                <a:cs typeface="DejaVu Sans"/>
              </a:rPr>
              <a:t> </a:t>
            </a:r>
            <a:r>
              <a:rPr dirty="0" sz="4050" b="1">
                <a:solidFill>
                  <a:srgbClr val="c084fc"/>
                </a:solidFill>
                <a:latin typeface="DejaVu Sans"/>
                <a:cs typeface="DejaVu Sans"/>
              </a:rPr>
              <a:t>Skills</a:t>
            </a:r>
            <a:r>
              <a:rPr dirty="0" sz="4050" b="1">
                <a:solidFill>
                  <a:srgbClr val="c084fc"/>
                </a:solidFill>
                <a:latin typeface="DejaVu Sans"/>
                <a:cs typeface="DejaVu Sans"/>
              </a:rPr>
              <a:t> </a:t>
            </a:r>
            <a:r>
              <a:rPr dirty="0" sz="4050" spc="-12" b="1">
                <a:solidFill>
                  <a:srgbClr val="c084fc"/>
                </a:solidFill>
                <a:latin typeface="DejaVu Sans"/>
                <a:cs typeface="DejaVu Sans"/>
              </a:rPr>
              <a:t>Demonstrated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3291" y="1492196"/>
            <a:ext cx="1932156" cy="410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spc="14" b="1">
                <a:solidFill>
                  <a:srgbClr val="4ade80"/>
                </a:solidFill>
                <a:latin typeface="DejaVu Sans"/>
                <a:cs typeface="DejaVu Sans"/>
              </a:rPr>
              <a:t>SQL</a:t>
            </a:r>
            <a:r>
              <a:rPr dirty="0" sz="2500" b="1">
                <a:solidFill>
                  <a:srgbClr val="4ade80"/>
                </a:solidFill>
                <a:latin typeface="DejaVu Sans"/>
                <a:cs typeface="DejaVu Sans"/>
              </a:rPr>
              <a:t> </a:t>
            </a:r>
            <a:r>
              <a:rPr dirty="0" sz="2500" b="1">
                <a:solidFill>
                  <a:srgbClr val="4ade80"/>
                </a:solidFill>
                <a:latin typeface="DejaVu Sans"/>
                <a:cs typeface="DejaVu Sans"/>
              </a:rPr>
              <a:t>Skills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064572" y="1492196"/>
            <a:ext cx="4513136" cy="410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spc="11" b="1">
                <a:solidFill>
                  <a:srgbClr val="4ade80"/>
                </a:solidFill>
                <a:latin typeface="DejaVu Sans"/>
                <a:cs typeface="DejaVu Sans"/>
              </a:rPr>
              <a:t>Conceptual</a:t>
            </a:r>
            <a:r>
              <a:rPr dirty="0" sz="2500" b="1">
                <a:solidFill>
                  <a:srgbClr val="4ade80"/>
                </a:solidFill>
                <a:latin typeface="DejaVu Sans"/>
                <a:cs typeface="DejaVu Sans"/>
              </a:rPr>
              <a:t> </a:t>
            </a:r>
            <a:r>
              <a:rPr dirty="0" sz="2500" b="1">
                <a:solidFill>
                  <a:srgbClr val="4ade80"/>
                </a:solidFill>
                <a:latin typeface="DejaVu Sans"/>
                <a:cs typeface="DejaVu Sans"/>
              </a:rPr>
              <a:t>Foundations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3741" y="2078414"/>
            <a:ext cx="4209412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Multi-table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joins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using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d8b4fe"/>
                </a:solidFill>
                <a:latin typeface="DejaVu Sans"/>
                <a:cs typeface="DejaVu Sans"/>
              </a:rPr>
              <a:t>INNER</a:t>
            </a:r>
            <a:r>
              <a:rPr dirty="0" sz="1350" b="1">
                <a:solidFill>
                  <a:srgbClr val="d8b4fe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d8b4fe"/>
                </a:solidFill>
                <a:latin typeface="DejaVu Sans"/>
                <a:cs typeface="DejaVu Sans"/>
              </a:rPr>
              <a:t>JOIN,</a:t>
            </a:r>
            <a:r>
              <a:rPr dirty="0" sz="1350" b="1">
                <a:solidFill>
                  <a:srgbClr val="d8b4fe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d8b4fe"/>
                </a:solidFill>
                <a:latin typeface="DejaVu Sans"/>
                <a:cs typeface="DejaVu Sans"/>
              </a:rPr>
              <a:t>LEFT</a:t>
            </a:r>
            <a:r>
              <a:rPr dirty="0" sz="1350" b="1">
                <a:solidFill>
                  <a:srgbClr val="d8b4fe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d8b4fe"/>
                </a:solidFill>
                <a:latin typeface="DejaVu Sans"/>
                <a:cs typeface="DejaVu Sans"/>
              </a:rPr>
              <a:t>JOIN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769297" y="2078414"/>
            <a:ext cx="4195456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Applied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 spc="-14">
                <a:solidFill>
                  <a:srgbClr val="d1d5db"/>
                </a:solidFill>
                <a:latin typeface="DejaVu Sans"/>
                <a:cs typeface="DejaVu Sans"/>
              </a:rPr>
              <a:t>core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d8b4fe"/>
                </a:solidFill>
                <a:latin typeface="DejaVu Sans"/>
                <a:cs typeface="DejaVu Sans"/>
              </a:rPr>
              <a:t>DBMS</a:t>
            </a:r>
            <a:r>
              <a:rPr dirty="0" sz="1350" b="1">
                <a:solidFill>
                  <a:srgbClr val="d8b4fe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d8b4fe"/>
                </a:solidFill>
                <a:latin typeface="DejaVu Sans"/>
                <a:cs typeface="DejaVu Sans"/>
              </a:rPr>
              <a:t>(Database</a:t>
            </a:r>
            <a:r>
              <a:rPr dirty="0" sz="1350" b="1">
                <a:solidFill>
                  <a:srgbClr val="d8b4fe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d8b4fe"/>
                </a:solidFill>
                <a:latin typeface="DejaVu Sans"/>
                <a:cs typeface="DejaVu Sans"/>
              </a:rPr>
              <a:t>Management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532065" y="2335589"/>
            <a:ext cx="4951961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d8b4fe"/>
                </a:solidFill>
                <a:latin typeface="DejaVu Sans"/>
                <a:cs typeface="DejaVu Sans"/>
              </a:rPr>
              <a:t>System)</a:t>
            </a:r>
            <a:r>
              <a:rPr dirty="0" sz="1350" spc="-40" b="1">
                <a:solidFill>
                  <a:srgbClr val="d8b4f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principles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to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model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relationships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 spc="-10">
                <a:solidFill>
                  <a:srgbClr val="d1d5db"/>
                </a:solidFill>
                <a:latin typeface="DejaVu Sans"/>
                <a:cs typeface="DejaVu Sans"/>
              </a:rPr>
              <a:t>across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tables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83741" y="2459414"/>
            <a:ext cx="4676147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Aggregation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and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ﬁltering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using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d8b4fe"/>
                </a:solidFill>
                <a:latin typeface="DejaVu Sans"/>
                <a:cs typeface="DejaVu Sans"/>
              </a:rPr>
              <a:t>GROUP</a:t>
            </a:r>
            <a:r>
              <a:rPr dirty="0" sz="1350" b="1">
                <a:solidFill>
                  <a:srgbClr val="d8b4fe"/>
                </a:solidFill>
                <a:latin typeface="DejaVu Sans"/>
                <a:cs typeface="DejaVu Sans"/>
              </a:rPr>
              <a:t> </a:t>
            </a:r>
            <a:r>
              <a:rPr dirty="0" sz="1350" spc="-101" b="1">
                <a:solidFill>
                  <a:srgbClr val="d8b4fe"/>
                </a:solidFill>
                <a:latin typeface="DejaVu Sans"/>
                <a:cs typeface="DejaVu Sans"/>
              </a:rPr>
              <a:t>BY,</a:t>
            </a:r>
            <a:r>
              <a:rPr dirty="0" sz="1350" spc="97" b="1">
                <a:solidFill>
                  <a:srgbClr val="d8b4fe"/>
                </a:solidFill>
                <a:latin typeface="DejaVu Sans"/>
                <a:cs typeface="DejaVu Sans"/>
              </a:rPr>
              <a:t> </a:t>
            </a:r>
            <a:r>
              <a:rPr dirty="0" sz="1350" spc="-23" b="1">
                <a:solidFill>
                  <a:srgbClr val="d8b4fe"/>
                </a:solidFill>
                <a:latin typeface="DejaVu Sans"/>
                <a:cs typeface="DejaVu Sans"/>
              </a:rPr>
              <a:t>HAVING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83741" y="2840414"/>
            <a:ext cx="4752586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spc="-10">
                <a:solidFill>
                  <a:srgbClr val="d1d5db"/>
                </a:solidFill>
                <a:latin typeface="DejaVu Sans"/>
                <a:cs typeface="DejaVu Sans"/>
              </a:rPr>
              <a:t>Window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functions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such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d8b4fe"/>
                </a:solidFill>
                <a:latin typeface="DejaVu Sans"/>
                <a:cs typeface="DejaVu Sans"/>
              </a:rPr>
              <a:t>ROW_NUMBER,</a:t>
            </a:r>
            <a:r>
              <a:rPr dirty="0" sz="1350" b="1">
                <a:solidFill>
                  <a:srgbClr val="d8b4fe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d8b4fe"/>
                </a:solidFill>
                <a:latin typeface="DejaVu Sans"/>
                <a:cs typeface="DejaVu Sans"/>
              </a:rPr>
              <a:t>RANK</a:t>
            </a:r>
            <a:r>
              <a:rPr dirty="0" sz="1350" spc="-43" b="1">
                <a:solidFill>
                  <a:srgbClr val="d8b4f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for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46509" y="3097589"/>
            <a:ext cx="1802324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advanced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analytics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83741" y="3488114"/>
            <a:ext cx="4558655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Common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 spc="-46">
                <a:solidFill>
                  <a:srgbClr val="d1d5db"/>
                </a:solidFill>
                <a:latin typeface="DejaVu Sans"/>
                <a:cs typeface="DejaVu Sans"/>
              </a:rPr>
              <a:t>Table</a:t>
            </a:r>
            <a:r>
              <a:rPr dirty="0" sz="1350" spc="4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Expressions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(</a:t>
            </a:r>
            <a:r>
              <a:rPr dirty="0" sz="1350" b="1">
                <a:solidFill>
                  <a:srgbClr val="d8b4fe"/>
                </a:solidFill>
                <a:latin typeface="DejaVu Sans"/>
                <a:cs typeface="DejaVu Sans"/>
              </a:rPr>
              <a:t>CTEs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)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for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modular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and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46509" y="3735764"/>
            <a:ext cx="1588458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readable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queries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46509" y="4126289"/>
            <a:ext cx="5033212" cy="4939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37231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Query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optimization,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sorting,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and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formatting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of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outputs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for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clarity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102672" y="4911671"/>
            <a:ext cx="1545470" cy="410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spc="14" b="1">
                <a:solidFill>
                  <a:srgbClr val="4ade80"/>
                </a:solidFill>
                <a:latin typeface="DejaVu Sans"/>
                <a:cs typeface="DejaVu Sans"/>
              </a:rPr>
              <a:t>AI</a:t>
            </a:r>
            <a:r>
              <a:rPr dirty="0" sz="2500" b="1">
                <a:solidFill>
                  <a:srgbClr val="4ade80"/>
                </a:solidFill>
                <a:latin typeface="DejaVu Sans"/>
                <a:cs typeface="DejaVu Sans"/>
              </a:rPr>
              <a:t> </a:t>
            </a:r>
            <a:r>
              <a:rPr dirty="0" sz="2500" spc="-57" b="1">
                <a:solidFill>
                  <a:srgbClr val="4ade80"/>
                </a:solidFill>
                <a:latin typeface="DejaVu Sans"/>
                <a:cs typeface="DejaVu Sans"/>
              </a:rPr>
              <a:t>Tools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217116" y="5483171"/>
            <a:ext cx="2244834" cy="410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spc="11" b="1">
                <a:solidFill>
                  <a:srgbClr val="4ade80"/>
                </a:solidFill>
                <a:latin typeface="DejaVu Sans"/>
                <a:cs typeface="DejaVu Sans"/>
              </a:rPr>
              <a:t>Database</a:t>
            </a:r>
            <a:r>
              <a:rPr dirty="0" sz="2500" b="1">
                <a:solidFill>
                  <a:srgbClr val="4ade80"/>
                </a:solidFill>
                <a:latin typeface="DejaVu Sans"/>
                <a:cs typeface="DejaVu Sans"/>
              </a:rPr>
              <a:t> </a:t>
            </a:r>
            <a:r>
              <a:rPr dirty="0" sz="2500" b="1">
                <a:solidFill>
                  <a:srgbClr val="4ade80"/>
                </a:solidFill>
                <a:latin typeface="DejaVu Sans"/>
                <a:cs typeface="DejaVu Sans"/>
              </a:rPr>
              <a:t>&amp;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769297" y="5488364"/>
            <a:ext cx="4650944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Used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d8b4fe"/>
                </a:solidFill>
                <a:latin typeface="DejaVu Sans"/>
                <a:cs typeface="DejaVu Sans"/>
              </a:rPr>
              <a:t>'ChatGPT'</a:t>
            </a:r>
            <a:r>
              <a:rPr dirty="0" sz="1350" spc="-40" b="1">
                <a:solidFill>
                  <a:srgbClr val="d8b4f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to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design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and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optimize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SQL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queries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217116" y="5873696"/>
            <a:ext cx="2600414" cy="410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spc="12" b="1">
                <a:solidFill>
                  <a:srgbClr val="4ade80"/>
                </a:solidFill>
                <a:latin typeface="DejaVu Sans"/>
                <a:cs typeface="DejaVu Sans"/>
              </a:rPr>
              <a:t>Programming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769297" y="5869364"/>
            <a:ext cx="3784434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Used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d8b4fe"/>
                </a:solidFill>
                <a:latin typeface="DejaVu Sans"/>
                <a:cs typeface="DejaVu Sans"/>
              </a:rPr>
              <a:t>'Agnes</a:t>
            </a:r>
            <a:r>
              <a:rPr dirty="0" sz="1350" b="1">
                <a:solidFill>
                  <a:srgbClr val="d8b4fe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d8b4fe"/>
                </a:solidFill>
                <a:latin typeface="DejaVu Sans"/>
                <a:cs typeface="DejaVu Sans"/>
              </a:rPr>
              <a:t>AI'</a:t>
            </a:r>
            <a:r>
              <a:rPr dirty="0" sz="1350" spc="-40" b="1">
                <a:solidFill>
                  <a:srgbClr val="d8b4f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for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making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presentations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532065" y="6259889"/>
            <a:ext cx="4975435" cy="4939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37232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Generated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initial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visualizations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&amp;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documentation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with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AI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suggestions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883741" y="6450389"/>
            <a:ext cx="4744735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Used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d8b4fe"/>
                </a:solidFill>
                <a:latin typeface="DejaVu Sans"/>
                <a:cs typeface="DejaVu Sans"/>
              </a:rPr>
              <a:t>'Jupyter</a:t>
            </a:r>
            <a:r>
              <a:rPr dirty="0" sz="1350" b="1">
                <a:solidFill>
                  <a:srgbClr val="d8b4fe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d8b4fe"/>
                </a:solidFill>
                <a:latin typeface="DejaVu Sans"/>
                <a:cs typeface="DejaVu Sans"/>
              </a:rPr>
              <a:t>Notebook'</a:t>
            </a:r>
            <a:r>
              <a:rPr dirty="0" sz="1350" spc="-38" b="1">
                <a:solidFill>
                  <a:srgbClr val="d8b4f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and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d8b4fe"/>
                </a:solidFill>
                <a:latin typeface="DejaVu Sans"/>
                <a:cs typeface="DejaVu Sans"/>
              </a:rPr>
              <a:t>'Python'</a:t>
            </a:r>
            <a:r>
              <a:rPr dirty="0" sz="1350" spc="-43" b="1">
                <a:solidFill>
                  <a:srgbClr val="d8b4f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to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automate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646509" y="6707564"/>
            <a:ext cx="3299027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bulk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data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loading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into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d8b4fe"/>
                </a:solidFill>
                <a:latin typeface="DejaVu Sans"/>
                <a:cs typeface="DejaVu Sans"/>
              </a:rPr>
              <a:t>'PostgreSQL'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883741" y="7088564"/>
            <a:ext cx="4662490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Used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ORM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libraries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 spc="-18">
                <a:solidFill>
                  <a:srgbClr val="d1d5db"/>
                </a:solidFill>
                <a:latin typeface="DejaVu Sans"/>
                <a:cs typeface="DejaVu Sans"/>
              </a:rPr>
              <a:t>like</a:t>
            </a:r>
            <a:r>
              <a:rPr dirty="0" sz="1350" spc="12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d8b4fe"/>
                </a:solidFill>
                <a:latin typeface="DejaVu Sans"/>
                <a:cs typeface="DejaVu Sans"/>
              </a:rPr>
              <a:t>'SQL</a:t>
            </a:r>
            <a:r>
              <a:rPr dirty="0" sz="1350" b="1">
                <a:solidFill>
                  <a:srgbClr val="d8b4fe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d8b4fe"/>
                </a:solidFill>
                <a:latin typeface="DejaVu Sans"/>
                <a:cs typeface="DejaVu Sans"/>
              </a:rPr>
              <a:t>Alchemy'</a:t>
            </a:r>
            <a:r>
              <a:rPr dirty="0" sz="1350" spc="-40" b="1">
                <a:solidFill>
                  <a:srgbClr val="d8b4f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for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for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faster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46509" y="7345739"/>
            <a:ext cx="1219130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data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loading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646509" y="7726739"/>
            <a:ext cx="4891572" cy="4939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37231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Set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up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and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analyzed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datasets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within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locally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hosted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database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86075" y="1129976"/>
            <a:ext cx="4172162" cy="7830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866"/>
              </a:lnSpc>
              <a:spcBef>
                <a:spcPts val="0"/>
              </a:spcBef>
              <a:spcAft>
                <a:spcPts val="0"/>
              </a:spcAft>
            </a:pPr>
            <a:r>
              <a:rPr dirty="0" sz="5050" b="1">
                <a:solidFill>
                  <a:srgbClr val="39ff14"/>
                </a:solidFill>
                <a:latin typeface="DejaVu Sans"/>
                <a:cs typeface="DejaVu Sans"/>
              </a:rPr>
              <a:t>Thank</a:t>
            </a:r>
            <a:r>
              <a:rPr dirty="0" sz="5050" b="1">
                <a:solidFill>
                  <a:srgbClr val="39ff14"/>
                </a:solidFill>
                <a:latin typeface="DejaVu Sans"/>
                <a:cs typeface="DejaVu Sans"/>
              </a:rPr>
              <a:t> </a:t>
            </a:r>
            <a:r>
              <a:rPr dirty="0" sz="5050" spc="-121" b="1">
                <a:solidFill>
                  <a:srgbClr val="39ff14"/>
                </a:solidFill>
                <a:latin typeface="DejaVu Sans"/>
                <a:cs typeface="DejaVu Sans"/>
              </a:rPr>
              <a:t>You!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20616" y="2084270"/>
            <a:ext cx="3903155" cy="410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spc="10">
                <a:solidFill>
                  <a:srgbClr val="e5e7eb"/>
                </a:solidFill>
                <a:latin typeface="DejaVu Sans"/>
                <a:cs typeface="DejaVu Sans"/>
              </a:rPr>
              <a:t>Questions</a:t>
            </a:r>
            <a:r>
              <a:rPr dirty="0" sz="250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2500">
                <a:solidFill>
                  <a:srgbClr val="e5e7eb"/>
                </a:solidFill>
                <a:latin typeface="DejaVu Sans"/>
                <a:cs typeface="DejaVu Sans"/>
              </a:rPr>
              <a:t>&amp;</a:t>
            </a:r>
            <a:r>
              <a:rPr dirty="0" sz="2500" spc="2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2500" spc="10">
                <a:solidFill>
                  <a:srgbClr val="e5e7eb"/>
                </a:solidFill>
                <a:latin typeface="DejaVu Sans"/>
                <a:cs typeface="DejaVu Sans"/>
              </a:rPr>
              <a:t>Discussion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63405" y="3000845"/>
            <a:ext cx="2617393" cy="3361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10" b="1">
                <a:solidFill>
                  <a:srgbClr val="ffffff"/>
                </a:solidFill>
                <a:latin typeface="DejaVu Sans"/>
                <a:cs typeface="DejaVu Sans"/>
              </a:rPr>
              <a:t>Contact</a:t>
            </a:r>
            <a:r>
              <a:rPr dirty="0" sz="20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2000" b="1">
                <a:solidFill>
                  <a:srgbClr val="ffffff"/>
                </a:solidFill>
                <a:latin typeface="DejaVu Sans"/>
                <a:cs typeface="DejaVu Sans"/>
              </a:rPr>
              <a:t>with</a:t>
            </a:r>
            <a:r>
              <a:rPr dirty="0" sz="20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2000" spc="12" b="1">
                <a:solidFill>
                  <a:srgbClr val="ffffff"/>
                </a:solidFill>
                <a:latin typeface="DejaVu Sans"/>
                <a:cs typeface="DejaVu Sans"/>
              </a:rPr>
              <a:t>me: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244304" y="3793683"/>
            <a:ext cx="1080828" cy="2616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e5e7eb"/>
                </a:solidFill>
                <a:latin typeface="DejaVu Sans"/>
                <a:cs typeface="DejaVu Sans"/>
              </a:rPr>
              <a:t>LinkedIn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946105" y="3793683"/>
            <a:ext cx="902493" cy="2616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e5e7eb"/>
                </a:solidFill>
                <a:latin typeface="DejaVu Sans"/>
                <a:cs typeface="DejaVu Sans"/>
              </a:rPr>
              <a:t>GitHub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244304" y="4080188"/>
            <a:ext cx="1219951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8b4fe"/>
                </a:solidFill>
                <a:latin typeface="DejaVu Sans"/>
                <a:cs typeface="DejaVu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Rajdeep</a:t>
            </a:r>
            <a:r>
              <a:rPr dirty="0" sz="1350">
                <a:solidFill>
                  <a:srgbClr val="d8b4fe"/>
                </a:solidFill>
                <a:latin typeface="DejaVu Sans"/>
                <a:cs typeface="DejaVu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350" spc="-18">
                <a:solidFill>
                  <a:srgbClr val="d8b4fe"/>
                </a:solidFill>
                <a:latin typeface="DejaVu Sans"/>
                <a:cs typeface="DejaVu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946105" y="4080188"/>
            <a:ext cx="2359690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spc="-10">
                <a:solidFill>
                  <a:srgbClr val="d8b4fe"/>
                </a:solidFill>
                <a:latin typeface="DejaVu Sans"/>
                <a:cs typeface="DejaVu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Repository</a:t>
            </a:r>
            <a:r>
              <a:rPr dirty="0" sz="1350">
                <a:solidFill>
                  <a:srgbClr val="d8b4fe"/>
                </a:solidFill>
                <a:latin typeface="DejaVu Sans"/>
                <a:cs typeface="DejaVu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350">
                <a:solidFill>
                  <a:srgbClr val="d8b4fe"/>
                </a:solidFill>
                <a:latin typeface="DejaVu Sans"/>
                <a:cs typeface="DejaVu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</a:t>
            </a:r>
            <a:r>
              <a:rPr dirty="0" sz="1350">
                <a:solidFill>
                  <a:srgbClr val="d8b4fe"/>
                </a:solidFill>
                <a:latin typeface="DejaVu Sans"/>
                <a:cs typeface="DejaVu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350">
                <a:solidFill>
                  <a:srgbClr val="d8b4fe"/>
                </a:solidFill>
                <a:latin typeface="DejaVu Sans"/>
                <a:cs typeface="DejaVu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</a:t>
            </a:r>
            <a:r>
              <a:rPr dirty="0" sz="1350">
                <a:solidFill>
                  <a:srgbClr val="d8b4fe"/>
                </a:solidFill>
                <a:latin typeface="DejaVu Sans"/>
                <a:cs typeface="DejaVu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350">
                <a:solidFill>
                  <a:srgbClr val="d8b4fe"/>
                </a:solidFill>
                <a:latin typeface="DejaVu Sans"/>
                <a:cs typeface="DejaVu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project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91928" y="4965258"/>
            <a:ext cx="828703" cy="2616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e5e7eb"/>
                </a:solidFill>
                <a:latin typeface="DejaVu Sans"/>
                <a:cs typeface="DejaVu Sans"/>
              </a:rPr>
              <a:t>Phone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955630" y="4965258"/>
            <a:ext cx="744880" cy="2616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e5e7eb"/>
                </a:solidFill>
                <a:latin typeface="DejaVu Sans"/>
                <a:cs typeface="DejaVu Sans"/>
              </a:rPr>
              <a:t>Email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291928" y="5251763"/>
            <a:ext cx="1651771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86efac"/>
                </a:solidFill>
                <a:latin typeface="DejaVu Sans"/>
                <a:cs typeface="DejaVu Sans"/>
              </a:rPr>
              <a:t>+91</a:t>
            </a:r>
            <a:r>
              <a:rPr dirty="0" sz="1350">
                <a:solidFill>
                  <a:srgbClr val="86efac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86efac"/>
                </a:solidFill>
                <a:latin typeface="DejaVu Sans"/>
                <a:cs typeface="DejaVu Sans"/>
              </a:rPr>
              <a:t>7076918307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955630" y="5251763"/>
            <a:ext cx="2674548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spc="-10">
                <a:solidFill>
                  <a:srgbClr val="86efac"/>
                </a:solidFill>
                <a:latin typeface="DejaVu Sans"/>
                <a:cs typeface="DejaVu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rajdeepray.c48.it@gmail.com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1999" cy="9369933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91195" y="322124"/>
            <a:ext cx="10361810" cy="11485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693"/>
              </a:lnSpc>
              <a:spcBef>
                <a:spcPts val="0"/>
              </a:spcBef>
              <a:spcAft>
                <a:spcPts val="0"/>
              </a:spcAft>
            </a:pPr>
            <a:r>
              <a:rPr dirty="0" sz="4050" spc="-10" b="1">
                <a:solidFill>
                  <a:srgbClr val="a855f7"/>
                </a:solidFill>
                <a:latin typeface="DejaVu Sans"/>
                <a:cs typeface="DejaVu Sans"/>
              </a:rPr>
              <a:t>Project</a:t>
            </a:r>
            <a:r>
              <a:rPr dirty="0" sz="4050" b="1">
                <a:solidFill>
                  <a:srgbClr val="a855f7"/>
                </a:solidFill>
                <a:latin typeface="DejaVu Sans"/>
                <a:cs typeface="DejaVu Sans"/>
              </a:rPr>
              <a:t> </a:t>
            </a:r>
            <a:r>
              <a:rPr dirty="0" sz="4050" spc="-11" b="1">
                <a:solidFill>
                  <a:srgbClr val="a855f7"/>
                </a:solidFill>
                <a:latin typeface="DejaVu Sans"/>
                <a:cs typeface="DejaVu Sans"/>
              </a:rPr>
              <a:t>Overview:</a:t>
            </a:r>
            <a:r>
              <a:rPr dirty="0" sz="4050" b="1">
                <a:solidFill>
                  <a:srgbClr val="a855f7"/>
                </a:solidFill>
                <a:latin typeface="DejaVu Sans"/>
                <a:cs typeface="DejaVu Sans"/>
              </a:rPr>
              <a:t> </a:t>
            </a:r>
            <a:r>
              <a:rPr dirty="0" sz="4050" spc="-10" b="1">
                <a:solidFill>
                  <a:srgbClr val="a855f7"/>
                </a:solidFill>
                <a:latin typeface="DejaVu Sans"/>
                <a:cs typeface="DejaVu Sans"/>
              </a:rPr>
              <a:t>Data-Driven</a:t>
            </a:r>
            <a:r>
              <a:rPr dirty="0" sz="4050" b="1">
                <a:solidFill>
                  <a:srgbClr val="a855f7"/>
                </a:solidFill>
                <a:latin typeface="DejaVu Sans"/>
                <a:cs typeface="DejaVu Sans"/>
              </a:rPr>
              <a:t> </a:t>
            </a:r>
            <a:r>
              <a:rPr dirty="0" sz="4050" spc="-144" b="1">
                <a:solidFill>
                  <a:srgbClr val="a855f7"/>
                </a:solidFill>
                <a:latin typeface="DejaVu Sans"/>
                <a:cs typeface="DejaVu Sans"/>
              </a:rPr>
              <a:t>Tour</a:t>
            </a:r>
          </a:p>
          <a:p>
            <a:pPr marL="3838872" marR="0">
              <a:lnSpc>
                <a:spcPts val="4050"/>
              </a:lnSpc>
              <a:spcBef>
                <a:spcPts val="0"/>
              </a:spcBef>
              <a:spcAft>
                <a:spcPts val="0"/>
              </a:spcAft>
            </a:pPr>
            <a:r>
              <a:rPr dirty="0" sz="4050" spc="-10" b="1">
                <a:solidFill>
                  <a:srgbClr val="a855f7"/>
                </a:solidFill>
                <a:latin typeface="DejaVu Sans"/>
                <a:cs typeface="DejaVu Sans"/>
              </a:rPr>
              <a:t>Planning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0999" y="1643453"/>
            <a:ext cx="6414925" cy="801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spc="10" b="1">
                <a:solidFill>
                  <a:srgbClr val="a3e635"/>
                </a:solidFill>
                <a:latin typeface="DejaVu Sans"/>
                <a:cs typeface="DejaVu Sans"/>
              </a:rPr>
              <a:t>Leveraging</a:t>
            </a:r>
            <a:r>
              <a:rPr dirty="0" sz="2500" b="1">
                <a:solidFill>
                  <a:srgbClr val="a3e635"/>
                </a:solidFill>
                <a:latin typeface="DejaVu Sans"/>
                <a:cs typeface="DejaVu Sans"/>
              </a:rPr>
              <a:t> </a:t>
            </a:r>
            <a:r>
              <a:rPr dirty="0" sz="2500" spc="11" b="1">
                <a:solidFill>
                  <a:srgbClr val="a3e635"/>
                </a:solidFill>
                <a:latin typeface="DejaVu Sans"/>
                <a:cs typeface="DejaVu Sans"/>
              </a:rPr>
              <a:t>Data</a:t>
            </a:r>
            <a:r>
              <a:rPr dirty="0" sz="2500" b="1">
                <a:solidFill>
                  <a:srgbClr val="a3e635"/>
                </a:solidFill>
                <a:latin typeface="DejaVu Sans"/>
                <a:cs typeface="DejaVu Sans"/>
              </a:rPr>
              <a:t> </a:t>
            </a:r>
            <a:r>
              <a:rPr dirty="0" sz="2500" spc="10" b="1">
                <a:solidFill>
                  <a:srgbClr val="a3e635"/>
                </a:solidFill>
                <a:latin typeface="DejaVu Sans"/>
                <a:cs typeface="DejaVu Sans"/>
              </a:rPr>
              <a:t>for</a:t>
            </a:r>
            <a:r>
              <a:rPr dirty="0" sz="2500" b="1">
                <a:solidFill>
                  <a:srgbClr val="a3e635"/>
                </a:solidFill>
                <a:latin typeface="DejaVu Sans"/>
                <a:cs typeface="DejaVu Sans"/>
              </a:rPr>
              <a:t> </a:t>
            </a:r>
            <a:r>
              <a:rPr dirty="0" sz="2500" spc="10" b="1">
                <a:solidFill>
                  <a:srgbClr val="a3e635"/>
                </a:solidFill>
                <a:latin typeface="DejaVu Sans"/>
                <a:cs typeface="DejaVu Sans"/>
              </a:rPr>
              <a:t>Strategic</a:t>
            </a:r>
            <a:r>
              <a:rPr dirty="0" sz="2500" b="1">
                <a:solidFill>
                  <a:srgbClr val="a3e635"/>
                </a:solidFill>
                <a:latin typeface="DejaVu Sans"/>
                <a:cs typeface="DejaVu Sans"/>
              </a:rPr>
              <a:t> </a:t>
            </a:r>
            <a:r>
              <a:rPr dirty="0" sz="2500" spc="-74" b="1">
                <a:solidFill>
                  <a:srgbClr val="a3e635"/>
                </a:solidFill>
                <a:latin typeface="DejaVu Sans"/>
                <a:cs typeface="DejaVu Sans"/>
              </a:rPr>
              <a:t>Tour</a:t>
            </a:r>
          </a:p>
          <a:p>
            <a:pPr marL="0" marR="0">
              <a:lnSpc>
                <a:spcPts val="2932"/>
              </a:lnSpc>
              <a:spcBef>
                <a:spcPts val="192"/>
              </a:spcBef>
              <a:spcAft>
                <a:spcPts val="0"/>
              </a:spcAft>
            </a:pPr>
            <a:r>
              <a:rPr dirty="0" sz="2500" spc="10" b="1">
                <a:solidFill>
                  <a:srgbClr val="a3e635"/>
                </a:solidFill>
                <a:latin typeface="DejaVu Sans"/>
                <a:cs typeface="DejaVu Sans"/>
              </a:rPr>
              <a:t>Decisions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503466" y="1900628"/>
            <a:ext cx="2988162" cy="410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spc="11" b="1">
                <a:solidFill>
                  <a:srgbClr val="a3e635"/>
                </a:solidFill>
                <a:latin typeface="DejaVu Sans"/>
                <a:cs typeface="DejaVu Sans"/>
              </a:rPr>
              <a:t>Core</a:t>
            </a:r>
            <a:r>
              <a:rPr dirty="0" sz="2500" b="1">
                <a:solidFill>
                  <a:srgbClr val="a3e635"/>
                </a:solidFill>
                <a:latin typeface="DejaVu Sans"/>
                <a:cs typeface="DejaVu Sans"/>
              </a:rPr>
              <a:t> </a:t>
            </a:r>
            <a:r>
              <a:rPr dirty="0" sz="2500" spc="10" b="1">
                <a:solidFill>
                  <a:srgbClr val="a3e635"/>
                </a:solidFill>
                <a:latin typeface="DejaVu Sans"/>
                <a:cs typeface="DejaVu Sans"/>
              </a:rPr>
              <a:t>Objectives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17345" y="2486847"/>
            <a:ext cx="3233982" cy="4844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c084fc"/>
                </a:solidFill>
                <a:latin typeface="DejaVu Sans"/>
                <a:cs typeface="DejaVu Sans"/>
              </a:rPr>
              <a:t>Leveraging</a:t>
            </a:r>
            <a:r>
              <a:rPr dirty="0" sz="1350" b="1">
                <a:solidFill>
                  <a:srgbClr val="c084fc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c084fc"/>
                </a:solidFill>
                <a:latin typeface="DejaVu Sans"/>
                <a:cs typeface="DejaVu Sans"/>
              </a:rPr>
              <a:t>music</a:t>
            </a:r>
            <a:r>
              <a:rPr dirty="0" sz="1350" b="1">
                <a:solidFill>
                  <a:srgbClr val="c084fc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c084fc"/>
                </a:solidFill>
                <a:latin typeface="DejaVu Sans"/>
                <a:cs typeface="DejaVu Sans"/>
              </a:rPr>
              <a:t>store</a:t>
            </a:r>
            <a:r>
              <a:rPr dirty="0" sz="1350" b="1">
                <a:solidFill>
                  <a:srgbClr val="c084fc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c084fc"/>
                </a:solidFill>
                <a:latin typeface="DejaVu Sans"/>
                <a:cs typeface="DejaVu Sans"/>
              </a:rPr>
              <a:t>data</a:t>
            </a:r>
            <a:r>
              <a:rPr dirty="0" sz="1350" b="1">
                <a:solidFill>
                  <a:srgbClr val="c084fc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c084fc"/>
                </a:solidFill>
                <a:latin typeface="DejaVu Sans"/>
                <a:cs typeface="DejaVu Sans"/>
              </a:rPr>
              <a:t>for</a:t>
            </a:r>
          </a:p>
          <a:p>
            <a:pPr marL="0" marR="0">
              <a:lnSpc>
                <a:spcPts val="1564"/>
              </a:lnSpc>
              <a:spcBef>
                <a:spcPts val="335"/>
              </a:spcBef>
              <a:spcAft>
                <a:spcPts val="0"/>
              </a:spcAft>
            </a:pPr>
            <a:r>
              <a:rPr dirty="0" sz="1350" b="1">
                <a:solidFill>
                  <a:srgbClr val="c084fc"/>
                </a:solidFill>
                <a:latin typeface="DejaVu Sans"/>
                <a:cs typeface="DejaVu Sans"/>
              </a:rPr>
              <a:t>strategic</a:t>
            </a:r>
            <a:r>
              <a:rPr dirty="0" sz="1350" b="1">
                <a:solidFill>
                  <a:srgbClr val="c084fc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c084fc"/>
                </a:solidFill>
                <a:latin typeface="DejaVu Sans"/>
                <a:cs typeface="DejaVu Sans"/>
              </a:rPr>
              <a:t>tour</a:t>
            </a:r>
            <a:r>
              <a:rPr dirty="0" sz="1350" b="1">
                <a:solidFill>
                  <a:srgbClr val="c084fc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c084fc"/>
                </a:solidFill>
                <a:latin typeface="DejaVu Sans"/>
                <a:cs typeface="DejaVu Sans"/>
              </a:rPr>
              <a:t>decisions.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80999" y="2610672"/>
            <a:ext cx="6601913" cy="10083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The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music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industry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has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undergone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signiﬁcant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transformation,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with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music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consumption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shifting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online,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generating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large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amounts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of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digital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data.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Data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analytics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has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become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cornerstone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of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success,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empowering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stakeholders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to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 spc="-20">
                <a:solidFill>
                  <a:srgbClr val="d1d5db"/>
                </a:solidFill>
                <a:latin typeface="DejaVu Sans"/>
                <a:cs typeface="DejaVu Sans"/>
              </a:rPr>
              <a:t>make</a:t>
            </a:r>
            <a:r>
              <a:rPr dirty="0" sz="1350" spc="14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informed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decisions,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optimize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strategies,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and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drive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growth.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817345" y="3125022"/>
            <a:ext cx="2798282" cy="7416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Primary</a:t>
            </a: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Goal:</a:t>
            </a:r>
            <a:r>
              <a:rPr dirty="0" sz="1350" spc="-4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Optimize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tour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eﬀectiveness,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proﬁtability,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and</a:t>
            </a:r>
          </a:p>
          <a:p>
            <a:pPr marL="0" marR="0">
              <a:lnSpc>
                <a:spcPts val="1564"/>
              </a:lnSpc>
              <a:spcBef>
                <a:spcPts val="335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entertainment.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80999" y="3763197"/>
            <a:ext cx="6643885" cy="12559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data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scientist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in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this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ﬁeld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collects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raw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data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 spc="-12">
                <a:solidFill>
                  <a:srgbClr val="d1d5db"/>
                </a:solidFill>
                <a:latin typeface="DejaVu Sans"/>
                <a:cs typeface="DejaVu Sans"/>
              </a:rPr>
              <a:t>from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various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online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sources,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derives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insights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using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techniques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 spc="-18">
                <a:solidFill>
                  <a:srgbClr val="d1d5db"/>
                </a:solidFill>
                <a:latin typeface="DejaVu Sans"/>
                <a:cs typeface="DejaVu Sans"/>
              </a:rPr>
              <a:t>like</a:t>
            </a:r>
            <a:r>
              <a:rPr dirty="0" sz="1350" spc="11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sentiment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analysis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and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machine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learning,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and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creates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products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for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analyzing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an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artist's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popularity,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fans,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and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 spc="-10">
                <a:solidFill>
                  <a:srgbClr val="d1d5db"/>
                </a:solidFill>
                <a:latin typeface="DejaVu Sans"/>
                <a:cs typeface="DejaVu Sans"/>
              </a:rPr>
              <a:t>press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mentions.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This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project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simulates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real-world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music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business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scenario</a:t>
            </a:r>
          </a:p>
          <a:p>
            <a:pPr marL="0" marR="0">
              <a:lnSpc>
                <a:spcPts val="1564"/>
              </a:lnSpc>
              <a:spcBef>
                <a:spcPts val="385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to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apply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these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principles.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817345" y="4020372"/>
            <a:ext cx="3026964" cy="4939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c084fc"/>
                </a:solidFill>
                <a:latin typeface="DejaVu Sans"/>
                <a:cs typeface="DejaVu Sans"/>
              </a:rPr>
              <a:t>Simulating</a:t>
            </a:r>
            <a:r>
              <a:rPr dirty="0" sz="1350" b="1">
                <a:solidFill>
                  <a:srgbClr val="c084fc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c084fc"/>
                </a:solidFill>
                <a:latin typeface="DejaVu Sans"/>
                <a:cs typeface="DejaVu Sans"/>
              </a:rPr>
              <a:t>a</a:t>
            </a:r>
            <a:r>
              <a:rPr dirty="0" sz="1350" b="1">
                <a:solidFill>
                  <a:srgbClr val="c084fc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c084fc"/>
                </a:solidFill>
                <a:latin typeface="DejaVu Sans"/>
                <a:cs typeface="DejaVu Sans"/>
              </a:rPr>
              <a:t>real-world</a:t>
            </a:r>
            <a:r>
              <a:rPr dirty="0" sz="1350" b="1">
                <a:solidFill>
                  <a:srgbClr val="c084fc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c084fc"/>
                </a:solidFill>
                <a:latin typeface="DejaVu Sans"/>
                <a:cs typeface="DejaVu Sans"/>
              </a:rPr>
              <a:t>music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 b="1">
                <a:solidFill>
                  <a:srgbClr val="c084fc"/>
                </a:solidFill>
                <a:latin typeface="DejaVu Sans"/>
                <a:cs typeface="DejaVu Sans"/>
              </a:rPr>
              <a:t>business</a:t>
            </a:r>
            <a:r>
              <a:rPr dirty="0" sz="1350" b="1">
                <a:solidFill>
                  <a:srgbClr val="c084fc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c084fc"/>
                </a:solidFill>
                <a:latin typeface="DejaVu Sans"/>
                <a:cs typeface="DejaVu Sans"/>
              </a:rPr>
              <a:t>scenario.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80999" y="5172897"/>
            <a:ext cx="6629647" cy="7416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Music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analytics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is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 spc="-15">
                <a:solidFill>
                  <a:srgbClr val="d1d5db"/>
                </a:solidFill>
                <a:latin typeface="DejaVu Sans"/>
                <a:cs typeface="DejaVu Sans"/>
              </a:rPr>
              <a:t>more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powerful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than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ever,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telling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artists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when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and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what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to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release,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 spc="-11">
                <a:solidFill>
                  <a:srgbClr val="d1d5db"/>
                </a:solidFill>
                <a:latin typeface="DejaVu Sans"/>
                <a:cs typeface="DejaVu Sans"/>
              </a:rPr>
              <a:t>where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and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how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to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promote,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and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how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to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engage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their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audience</a:t>
            </a:r>
          </a:p>
          <a:p>
            <a:pPr marL="0" marR="0">
              <a:lnSpc>
                <a:spcPts val="1564"/>
              </a:lnSpc>
              <a:spcBef>
                <a:spcPts val="335"/>
              </a:spcBef>
              <a:spcAft>
                <a:spcPts val="0"/>
              </a:spcAft>
            </a:pPr>
            <a:r>
              <a:rPr dirty="0" sz="1350" spc="-20">
                <a:solidFill>
                  <a:srgbClr val="d1d5db"/>
                </a:solidFill>
                <a:latin typeface="DejaVu Sans"/>
                <a:cs typeface="DejaVu Sans"/>
              </a:rPr>
              <a:t>eﬀectively.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817196" y="5249851"/>
            <a:ext cx="1163078" cy="4215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 b="1">
                <a:solidFill>
                  <a:srgbClr val="a3e635"/>
                </a:solidFill>
                <a:latin typeface="DejaVu Sans"/>
                <a:cs typeface="DejaVu Sans"/>
              </a:rPr>
              <a:t>Audience</a:t>
            </a:r>
          </a:p>
          <a:p>
            <a:pPr marL="0" marR="0">
              <a:lnSpc>
                <a:spcPts val="1368"/>
              </a:lnSpc>
              <a:spcBef>
                <a:spcPts val="231"/>
              </a:spcBef>
              <a:spcAft>
                <a:spcPts val="0"/>
              </a:spcAft>
            </a:pPr>
            <a:r>
              <a:rPr dirty="0" sz="1200" spc="-15" b="1">
                <a:solidFill>
                  <a:srgbClr val="a3e635"/>
                </a:solidFill>
                <a:latin typeface="DejaVu Sans"/>
                <a:cs typeface="DejaVu Sans"/>
              </a:rPr>
              <a:t>Preferences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0184158" y="5249851"/>
            <a:ext cx="1004683" cy="4215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4" b="1">
                <a:solidFill>
                  <a:srgbClr val="a3e635"/>
                </a:solidFill>
                <a:latin typeface="DejaVu Sans"/>
                <a:cs typeface="DejaVu Sans"/>
              </a:rPr>
              <a:t>Predictive</a:t>
            </a:r>
          </a:p>
          <a:p>
            <a:pPr marL="0" marR="0">
              <a:lnSpc>
                <a:spcPts val="1368"/>
              </a:lnSpc>
              <a:spcBef>
                <a:spcPts val="231"/>
              </a:spcBef>
              <a:spcAft>
                <a:spcPts val="0"/>
              </a:spcAft>
            </a:pPr>
            <a:r>
              <a:rPr dirty="0" sz="1200" spc="-14" b="1">
                <a:solidFill>
                  <a:srgbClr val="a3e635"/>
                </a:solidFill>
                <a:latin typeface="DejaVu Sans"/>
                <a:cs typeface="DejaVu Sans"/>
              </a:rPr>
              <a:t>Analytics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418039" y="5802301"/>
            <a:ext cx="1982374" cy="1059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4">
                <a:solidFill>
                  <a:srgbClr val="d1d5db"/>
                </a:solidFill>
                <a:latin typeface="DejaVu Sans"/>
                <a:cs typeface="DejaVu Sans"/>
              </a:rPr>
              <a:t>Understanding</a:t>
            </a:r>
            <a:r>
              <a:rPr dirty="0" sz="1200" spc="-1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d1d5db"/>
                </a:solidFill>
                <a:latin typeface="DejaVu Sans"/>
                <a:cs typeface="DejaVu Sans"/>
              </a:rPr>
              <a:t>audience</a:t>
            </a:r>
          </a:p>
          <a:p>
            <a:pPr marL="0" marR="0">
              <a:lnSpc>
                <a:spcPts val="1368"/>
              </a:lnSpc>
              <a:spcBef>
                <a:spcPts val="231"/>
              </a:spcBef>
              <a:spcAft>
                <a:spcPts val="0"/>
              </a:spcAft>
            </a:pPr>
            <a:r>
              <a:rPr dirty="0" sz="1200" spc="-14">
                <a:solidFill>
                  <a:srgbClr val="d1d5db"/>
                </a:solidFill>
                <a:latin typeface="DejaVu Sans"/>
                <a:cs typeface="DejaVu Sans"/>
              </a:rPr>
              <a:t>behavior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8">
                <a:solidFill>
                  <a:srgbClr val="d1d5db"/>
                </a:solidFill>
                <a:latin typeface="DejaVu Sans"/>
                <a:cs typeface="DejaVu Sans"/>
              </a:rPr>
              <a:t>through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d1d5db"/>
                </a:solidFill>
                <a:latin typeface="DejaVu Sans"/>
                <a:cs typeface="DejaVu Sans"/>
              </a:rPr>
              <a:t>data</a:t>
            </a:r>
          </a:p>
          <a:p>
            <a:pPr marL="0" marR="0">
              <a:lnSpc>
                <a:spcPts val="1368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200" spc="-12">
                <a:solidFill>
                  <a:srgbClr val="d1d5db"/>
                </a:solidFill>
                <a:latin typeface="DejaVu Sans"/>
                <a:cs typeface="DejaVu Sans"/>
              </a:rPr>
              <a:t>helps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d1d5db"/>
                </a:solidFill>
                <a:latin typeface="DejaVu Sans"/>
                <a:cs typeface="DejaVu Sans"/>
              </a:rPr>
              <a:t>tailor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d1d5db"/>
                </a:solidFill>
                <a:latin typeface="DejaVu Sans"/>
                <a:cs typeface="DejaVu Sans"/>
              </a:rPr>
              <a:t>content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d1d5db"/>
                </a:solidFill>
                <a:latin typeface="DejaVu Sans"/>
                <a:cs typeface="DejaVu Sans"/>
              </a:rPr>
              <a:t>and</a:t>
            </a:r>
          </a:p>
          <a:p>
            <a:pPr marL="0" marR="0">
              <a:lnSpc>
                <a:spcPts val="1368"/>
              </a:lnSpc>
              <a:spcBef>
                <a:spcPts val="281"/>
              </a:spcBef>
              <a:spcAft>
                <a:spcPts val="0"/>
              </a:spcAft>
            </a:pPr>
            <a:r>
              <a:rPr dirty="0" sz="1200" spc="-18">
                <a:solidFill>
                  <a:srgbClr val="d1d5db"/>
                </a:solidFill>
                <a:latin typeface="DejaVu Sans"/>
                <a:cs typeface="DejaVu Sans"/>
              </a:rPr>
              <a:t>marketing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d1d5db"/>
                </a:solidFill>
                <a:latin typeface="DejaVu Sans"/>
                <a:cs typeface="DejaVu Sans"/>
              </a:rPr>
              <a:t>for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7">
                <a:solidFill>
                  <a:srgbClr val="d1d5db"/>
                </a:solidFill>
                <a:latin typeface="DejaVu Sans"/>
                <a:cs typeface="DejaVu Sans"/>
              </a:rPr>
              <a:t>stronger</a:t>
            </a:r>
          </a:p>
          <a:p>
            <a:pPr marL="0" marR="0">
              <a:lnSpc>
                <a:spcPts val="1368"/>
              </a:lnSpc>
              <a:spcBef>
                <a:spcPts val="231"/>
              </a:spcBef>
              <a:spcAft>
                <a:spcPts val="0"/>
              </a:spcAft>
            </a:pPr>
            <a:r>
              <a:rPr dirty="0" sz="1200" spc="-11">
                <a:solidFill>
                  <a:srgbClr val="d1d5db"/>
                </a:solidFill>
                <a:latin typeface="DejaVu Sans"/>
                <a:cs typeface="DejaVu Sans"/>
              </a:rPr>
              <a:t>fan</a:t>
            </a:r>
            <a:r>
              <a:rPr dirty="0" sz="1200" spc="-11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d1d5db"/>
                </a:solidFill>
                <a:latin typeface="DejaVu Sans"/>
                <a:cs typeface="DejaVu Sans"/>
              </a:rPr>
              <a:t>connections.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785001" y="5802301"/>
            <a:ext cx="1754161" cy="8501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20">
                <a:solidFill>
                  <a:srgbClr val="d1d5db"/>
                </a:solidFill>
                <a:latin typeface="DejaVu Sans"/>
                <a:cs typeface="DejaVu Sans"/>
              </a:rPr>
              <a:t>Forecasting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7">
                <a:solidFill>
                  <a:srgbClr val="d1d5db"/>
                </a:solidFill>
                <a:latin typeface="DejaVu Sans"/>
                <a:cs typeface="DejaVu Sans"/>
              </a:rPr>
              <a:t>trends,</a:t>
            </a:r>
          </a:p>
          <a:p>
            <a:pPr marL="0" marR="0">
              <a:lnSpc>
                <a:spcPts val="1368"/>
              </a:lnSpc>
              <a:spcBef>
                <a:spcPts val="231"/>
              </a:spcBef>
              <a:spcAft>
                <a:spcPts val="0"/>
              </a:spcAft>
            </a:pPr>
            <a:r>
              <a:rPr dirty="0" sz="1200" spc="-12">
                <a:solidFill>
                  <a:srgbClr val="d1d5db"/>
                </a:solidFill>
                <a:latin typeface="DejaVu Sans"/>
                <a:cs typeface="DejaVu Sans"/>
              </a:rPr>
              <a:t>guiding</a:t>
            </a:r>
            <a:r>
              <a:rPr dirty="0" sz="1200" spc="-1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d1d5db"/>
                </a:solidFill>
                <a:latin typeface="DejaVu Sans"/>
                <a:cs typeface="DejaVu Sans"/>
              </a:rPr>
              <a:t>releases,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d1d5db"/>
                </a:solidFill>
                <a:latin typeface="DejaVu Sans"/>
                <a:cs typeface="DejaVu Sans"/>
              </a:rPr>
              <a:t>and</a:t>
            </a:r>
          </a:p>
          <a:p>
            <a:pPr marL="0" marR="0">
              <a:lnSpc>
                <a:spcPts val="1368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200" spc="-11">
                <a:solidFill>
                  <a:srgbClr val="d1d5db"/>
                </a:solidFill>
                <a:latin typeface="DejaVu Sans"/>
                <a:cs typeface="DejaVu Sans"/>
              </a:rPr>
              <a:t>staying</a:t>
            </a:r>
            <a:r>
              <a:rPr dirty="0" sz="1200" spc="-1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d1d5db"/>
                </a:solidFill>
                <a:latin typeface="DejaVu Sans"/>
                <a:cs typeface="DejaVu Sans"/>
              </a:rPr>
              <a:t>ahead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d1d5db"/>
                </a:solidFill>
                <a:latin typeface="DejaVu Sans"/>
                <a:cs typeface="DejaVu Sans"/>
              </a:rPr>
              <a:t>of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d1d5db"/>
                </a:solidFill>
                <a:latin typeface="DejaVu Sans"/>
                <a:cs typeface="DejaVu Sans"/>
              </a:rPr>
              <a:t>the</a:t>
            </a:r>
          </a:p>
          <a:p>
            <a:pPr marL="0" marR="0">
              <a:lnSpc>
                <a:spcPts val="1368"/>
              </a:lnSpc>
              <a:spcBef>
                <a:spcPts val="281"/>
              </a:spcBef>
              <a:spcAft>
                <a:spcPts val="0"/>
              </a:spcAft>
            </a:pPr>
            <a:r>
              <a:rPr dirty="0" sz="1200" spc="-14">
                <a:solidFill>
                  <a:srgbClr val="d1d5db"/>
                </a:solidFill>
                <a:latin typeface="DejaVu Sans"/>
                <a:cs typeface="DejaVu Sans"/>
              </a:rPr>
              <a:t>curve.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817196" y="7421551"/>
            <a:ext cx="881293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7" b="1">
                <a:solidFill>
                  <a:srgbClr val="a3e635"/>
                </a:solidFill>
                <a:latin typeface="DejaVu Sans"/>
                <a:cs typeface="DejaVu Sans"/>
              </a:rPr>
              <a:t>Revenue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0184158" y="7421551"/>
            <a:ext cx="461532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50" b="1">
                <a:solidFill>
                  <a:srgbClr val="a3e635"/>
                </a:solidFill>
                <a:latin typeface="DejaVu Sans"/>
                <a:cs typeface="DejaVu Sans"/>
              </a:rPr>
              <a:t>Fan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817196" y="7640626"/>
            <a:ext cx="1234910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 b="1">
                <a:solidFill>
                  <a:srgbClr val="a3e635"/>
                </a:solidFill>
                <a:latin typeface="DejaVu Sans"/>
                <a:cs typeface="DejaVu Sans"/>
              </a:rPr>
              <a:t>Optimization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0184158" y="7640626"/>
            <a:ext cx="1211282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8" b="1">
                <a:solidFill>
                  <a:srgbClr val="a3e635"/>
                </a:solidFill>
                <a:latin typeface="DejaVu Sans"/>
                <a:cs typeface="DejaVu Sans"/>
              </a:rPr>
              <a:t>Engagement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7418039" y="7974001"/>
            <a:ext cx="1813344" cy="8596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2">
                <a:solidFill>
                  <a:srgbClr val="d1d5db"/>
                </a:solidFill>
                <a:latin typeface="DejaVu Sans"/>
                <a:cs typeface="DejaVu Sans"/>
              </a:rPr>
              <a:t>Analyzing</a:t>
            </a:r>
            <a:r>
              <a:rPr dirty="0" sz="1200" spc="-1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d1d5db"/>
                </a:solidFill>
                <a:latin typeface="DejaVu Sans"/>
                <a:cs typeface="DejaVu Sans"/>
              </a:rPr>
              <a:t>royalties,</a:t>
            </a:r>
          </a:p>
          <a:p>
            <a:pPr marL="0" marR="0">
              <a:lnSpc>
                <a:spcPts val="1368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200" spc="-11">
                <a:solidFill>
                  <a:srgbClr val="d1d5db"/>
                </a:solidFill>
                <a:latin typeface="DejaVu Sans"/>
                <a:cs typeface="DejaVu Sans"/>
              </a:rPr>
              <a:t>licensing,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d1d5db"/>
                </a:solidFill>
                <a:latin typeface="DejaVu Sans"/>
                <a:cs typeface="DejaVu Sans"/>
              </a:rPr>
              <a:t>and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d1d5db"/>
                </a:solidFill>
                <a:latin typeface="DejaVu Sans"/>
                <a:cs typeface="DejaVu Sans"/>
              </a:rPr>
              <a:t>sales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d1d5db"/>
                </a:solidFill>
                <a:latin typeface="DejaVu Sans"/>
                <a:cs typeface="DejaVu Sans"/>
              </a:rPr>
              <a:t>to</a:t>
            </a:r>
          </a:p>
          <a:p>
            <a:pPr marL="0" marR="0">
              <a:lnSpc>
                <a:spcPts val="1368"/>
              </a:lnSpc>
              <a:spcBef>
                <a:spcPts val="231"/>
              </a:spcBef>
              <a:spcAft>
                <a:spcPts val="0"/>
              </a:spcAft>
            </a:pPr>
            <a:r>
              <a:rPr dirty="0" sz="1200" spc="-14">
                <a:solidFill>
                  <a:srgbClr val="d1d5db"/>
                </a:solidFill>
                <a:latin typeface="DejaVu Sans"/>
                <a:cs typeface="DejaVu Sans"/>
              </a:rPr>
              <a:t>identify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d1d5db"/>
                </a:solidFill>
                <a:latin typeface="DejaVu Sans"/>
                <a:cs typeface="DejaVu Sans"/>
              </a:rPr>
              <a:t>new</a:t>
            </a:r>
            <a:r>
              <a:rPr dirty="0" sz="1200" spc="-12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d1d5db"/>
                </a:solidFill>
                <a:latin typeface="DejaVu Sans"/>
                <a:cs typeface="DejaVu Sans"/>
              </a:rPr>
              <a:t>income</a:t>
            </a:r>
          </a:p>
          <a:p>
            <a:pPr marL="0" marR="0">
              <a:lnSpc>
                <a:spcPts val="1368"/>
              </a:lnSpc>
              <a:spcBef>
                <a:spcPts val="356"/>
              </a:spcBef>
              <a:spcAft>
                <a:spcPts val="0"/>
              </a:spcAft>
            </a:pPr>
            <a:r>
              <a:rPr dirty="0" sz="1200" spc="-12">
                <a:solidFill>
                  <a:srgbClr val="d1d5db"/>
                </a:solidFill>
                <a:latin typeface="DejaVu Sans"/>
                <a:cs typeface="DejaVu Sans"/>
              </a:rPr>
              <a:t>opportunities.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9785001" y="7974001"/>
            <a:ext cx="1151306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2">
                <a:solidFill>
                  <a:srgbClr val="d1d5db"/>
                </a:solidFill>
                <a:latin typeface="DejaVu Sans"/>
                <a:cs typeface="DejaVu Sans"/>
              </a:rPr>
              <a:t>Using</a:t>
            </a:r>
            <a:r>
              <a:rPr dirty="0" sz="1200" spc="-1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d1d5db"/>
                </a:solidFill>
                <a:latin typeface="DejaVu Sans"/>
                <a:cs typeface="DejaVu Sans"/>
              </a:rPr>
              <a:t>data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d1d5db"/>
                </a:solidFill>
                <a:latin typeface="DejaVu Sans"/>
                <a:cs typeface="DejaVu Sans"/>
              </a:rPr>
              <a:t>to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9785001" y="8193076"/>
            <a:ext cx="1961297" cy="421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2">
                <a:solidFill>
                  <a:srgbClr val="d1d5db"/>
                </a:solidFill>
                <a:latin typeface="DejaVu Sans"/>
                <a:cs typeface="DejaVu Sans"/>
              </a:rPr>
              <a:t>personalize</a:t>
            </a:r>
            <a:r>
              <a:rPr dirty="0" sz="1200" spc="-1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d1d5db"/>
                </a:solidFill>
                <a:latin typeface="DejaVu Sans"/>
                <a:cs typeface="DejaVu Sans"/>
              </a:rPr>
              <a:t>experiences</a:t>
            </a:r>
          </a:p>
          <a:p>
            <a:pPr marL="0" marR="0">
              <a:lnSpc>
                <a:spcPts val="1368"/>
              </a:lnSpc>
              <a:spcBef>
                <a:spcPts val="231"/>
              </a:spcBef>
              <a:spcAft>
                <a:spcPts val="0"/>
              </a:spcAft>
            </a:pPr>
            <a:r>
              <a:rPr dirty="0" sz="1200" spc="-15">
                <a:solidFill>
                  <a:srgbClr val="d1d5db"/>
                </a:solidFill>
                <a:latin typeface="DejaVu Sans"/>
                <a:cs typeface="DejaVu Sans"/>
              </a:rPr>
              <a:t>and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d1d5db"/>
                </a:solidFill>
                <a:latin typeface="DejaVu Sans"/>
                <a:cs typeface="DejaVu Sans"/>
              </a:rPr>
              <a:t>deepen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31">
                <a:solidFill>
                  <a:srgbClr val="d1d5db"/>
                </a:solidFill>
                <a:latin typeface="DejaVu Sans"/>
                <a:cs typeface="DejaVu Sans"/>
              </a:rPr>
              <a:t>loyalty.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334839" y="9165380"/>
            <a:ext cx="10838881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Source: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A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Data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Scientist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in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the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Music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Industry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|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Music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Analytics: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The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Ultimate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Guide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|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Music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Data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Analysis: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Strategies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for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Success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|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Dashboard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Music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Stock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Illustrations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78867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28427" y="332791"/>
            <a:ext cx="10572330" cy="6341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693"/>
              </a:lnSpc>
              <a:spcBef>
                <a:spcPts val="0"/>
              </a:spcBef>
              <a:spcAft>
                <a:spcPts val="0"/>
              </a:spcAft>
            </a:pPr>
            <a:r>
              <a:rPr dirty="0" sz="4050" spc="-11" b="1">
                <a:solidFill>
                  <a:srgbClr val="910df9"/>
                </a:solidFill>
                <a:latin typeface="DejaVu Sans"/>
                <a:cs typeface="DejaVu Sans"/>
              </a:rPr>
              <a:t>Data</a:t>
            </a:r>
            <a:r>
              <a:rPr dirty="0" sz="4050" b="1">
                <a:solidFill>
                  <a:srgbClr val="910df9"/>
                </a:solidFill>
                <a:latin typeface="DejaVu Sans"/>
                <a:cs typeface="DejaVu Sans"/>
              </a:rPr>
              <a:t> </a:t>
            </a:r>
            <a:r>
              <a:rPr dirty="0" sz="4050" spc="-11" b="1">
                <a:solidFill>
                  <a:srgbClr val="910df9"/>
                </a:solidFill>
                <a:latin typeface="DejaVu Sans"/>
                <a:cs typeface="DejaVu Sans"/>
              </a:rPr>
              <a:t>Sources</a:t>
            </a:r>
            <a:r>
              <a:rPr dirty="0" sz="4050" b="1">
                <a:solidFill>
                  <a:srgbClr val="910df9"/>
                </a:solidFill>
                <a:latin typeface="DejaVu Sans"/>
                <a:cs typeface="DejaVu Sans"/>
              </a:rPr>
              <a:t> </a:t>
            </a:r>
            <a:r>
              <a:rPr dirty="0" sz="4050" b="1">
                <a:solidFill>
                  <a:srgbClr val="910df9"/>
                </a:solidFill>
                <a:latin typeface="DejaVu Sans"/>
                <a:cs typeface="DejaVu Sans"/>
              </a:rPr>
              <a:t>&amp;</a:t>
            </a:r>
            <a:r>
              <a:rPr dirty="0" sz="4050" spc="-23" b="1">
                <a:solidFill>
                  <a:srgbClr val="910df9"/>
                </a:solidFill>
                <a:latin typeface="DejaVu Sans"/>
                <a:cs typeface="DejaVu Sans"/>
              </a:rPr>
              <a:t> </a:t>
            </a:r>
            <a:r>
              <a:rPr dirty="0" sz="4050" spc="-10" b="1">
                <a:solidFill>
                  <a:srgbClr val="910df9"/>
                </a:solidFill>
                <a:latin typeface="DejaVu Sans"/>
                <a:cs typeface="DejaVu Sans"/>
              </a:rPr>
              <a:t>Analytical</a:t>
            </a:r>
            <a:r>
              <a:rPr dirty="0" sz="4050" b="1">
                <a:solidFill>
                  <a:srgbClr val="910df9"/>
                </a:solidFill>
                <a:latin typeface="DejaVu Sans"/>
                <a:cs typeface="DejaVu Sans"/>
              </a:rPr>
              <a:t> </a:t>
            </a:r>
            <a:r>
              <a:rPr dirty="0" sz="4050" spc="-11" b="1">
                <a:solidFill>
                  <a:srgbClr val="910df9"/>
                </a:solidFill>
                <a:latin typeface="DejaVu Sans"/>
                <a:cs typeface="DejaVu Sans"/>
              </a:rPr>
              <a:t>Approach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55501" y="1520771"/>
            <a:ext cx="4001231" cy="410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spc="11" b="1">
                <a:solidFill>
                  <a:srgbClr val="39ff14"/>
                </a:solidFill>
                <a:latin typeface="DejaVu Sans"/>
                <a:cs typeface="DejaVu Sans"/>
              </a:rPr>
              <a:t>Database</a:t>
            </a:r>
            <a:r>
              <a:rPr dirty="0" sz="2500" b="1">
                <a:solidFill>
                  <a:srgbClr val="39ff14"/>
                </a:solidFill>
                <a:latin typeface="DejaVu Sans"/>
                <a:cs typeface="DejaVu Sans"/>
              </a:rPr>
              <a:t> </a:t>
            </a:r>
            <a:r>
              <a:rPr dirty="0" sz="2500" b="1">
                <a:solidFill>
                  <a:srgbClr val="39ff14"/>
                </a:solidFill>
                <a:latin typeface="DejaVu Sans"/>
                <a:cs typeface="DejaVu Sans"/>
              </a:rPr>
              <a:t>Foundation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99385" y="1513421"/>
            <a:ext cx="4231199" cy="3361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ffffff"/>
                </a:solidFill>
                <a:latin typeface="DejaVu Sans"/>
                <a:cs typeface="DejaVu Sans"/>
              </a:rPr>
              <a:t>Entity-Relationship</a:t>
            </a:r>
            <a:r>
              <a:rPr dirty="0" sz="20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ffffff"/>
                </a:solidFill>
                <a:latin typeface="DejaVu Sans"/>
                <a:cs typeface="DejaVu Sans"/>
              </a:rPr>
              <a:t>Diagram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46509" y="2097464"/>
            <a:ext cx="4939488" cy="7892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Our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analysis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is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powered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by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PostgreSQL</a:t>
            </a:r>
            <a:r>
              <a:rPr dirty="0" sz="1350" spc="-43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relational</a:t>
            </a:r>
          </a:p>
          <a:p>
            <a:pPr marL="0" marR="0">
              <a:lnSpc>
                <a:spcPts val="1564"/>
              </a:lnSpc>
              <a:spcBef>
                <a:spcPts val="56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database,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ensuring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data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integrity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and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eﬃcient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querying</a:t>
            </a:r>
          </a:p>
          <a:p>
            <a:pPr marL="0" marR="0">
              <a:lnSpc>
                <a:spcPts val="1564"/>
              </a:lnSpc>
              <a:spcBef>
                <a:spcPts val="61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for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complex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analytical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tasks.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55501" y="3692471"/>
            <a:ext cx="3943317" cy="410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spc="12" b="1">
                <a:solidFill>
                  <a:srgbClr val="39ff14"/>
                </a:solidFill>
                <a:latin typeface="DejaVu Sans"/>
                <a:cs typeface="DejaVu Sans"/>
              </a:rPr>
              <a:t>Automated</a:t>
            </a:r>
            <a:r>
              <a:rPr dirty="0" sz="2500" b="1">
                <a:solidFill>
                  <a:srgbClr val="39ff14"/>
                </a:solidFill>
                <a:latin typeface="DejaVu Sans"/>
                <a:cs typeface="DejaVu Sans"/>
              </a:rPr>
              <a:t> </a:t>
            </a:r>
            <a:r>
              <a:rPr dirty="0" sz="2500" b="1">
                <a:solidFill>
                  <a:srgbClr val="39ff14"/>
                </a:solidFill>
                <a:latin typeface="DejaVu Sans"/>
                <a:cs typeface="DejaVu Sans"/>
              </a:rPr>
              <a:t>Workﬂow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46509" y="4269164"/>
            <a:ext cx="4788122" cy="7892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Data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ingestion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is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automated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using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Python</a:t>
            </a:r>
            <a:r>
              <a:rPr dirty="0" sz="1350" spc="-46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and</a:t>
            </a:r>
          </a:p>
          <a:p>
            <a:pPr marL="0" marR="0">
              <a:lnSpc>
                <a:spcPts val="1564"/>
              </a:lnSpc>
              <a:spcBef>
                <a:spcPts val="560"/>
              </a:spcBef>
              <a:spcAft>
                <a:spcPts val="0"/>
              </a:spcAft>
            </a:pP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SQLAlchemy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,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creating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reliable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and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repeatable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data</a:t>
            </a:r>
          </a:p>
          <a:p>
            <a:pPr marL="0" marR="0">
              <a:lnSpc>
                <a:spcPts val="1564"/>
              </a:lnSpc>
              <a:spcBef>
                <a:spcPts val="61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pipeline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for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seamless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analysis.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55501" y="5864171"/>
            <a:ext cx="3031404" cy="410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b="1">
                <a:solidFill>
                  <a:srgbClr val="39ff14"/>
                </a:solidFill>
                <a:latin typeface="DejaVu Sans"/>
                <a:cs typeface="DejaVu Sans"/>
              </a:rPr>
              <a:t>Key</a:t>
            </a:r>
            <a:r>
              <a:rPr dirty="0" sz="2500" spc="27" b="1">
                <a:solidFill>
                  <a:srgbClr val="39ff14"/>
                </a:solidFill>
                <a:latin typeface="DejaVu Sans"/>
                <a:cs typeface="DejaVu Sans"/>
              </a:rPr>
              <a:t> </a:t>
            </a:r>
            <a:r>
              <a:rPr dirty="0" sz="2500" spc="11" b="1">
                <a:solidFill>
                  <a:srgbClr val="39ff14"/>
                </a:solidFill>
                <a:latin typeface="DejaVu Sans"/>
                <a:cs typeface="DejaVu Sans"/>
              </a:rPr>
              <a:t>Data</a:t>
            </a:r>
            <a:r>
              <a:rPr dirty="0" sz="2500" b="1">
                <a:solidFill>
                  <a:srgbClr val="39ff14"/>
                </a:solidFill>
                <a:latin typeface="DejaVu Sans"/>
                <a:cs typeface="DejaVu Sans"/>
              </a:rPr>
              <a:t> </a:t>
            </a:r>
            <a:r>
              <a:rPr dirty="0" sz="2500" spc="-44" b="1">
                <a:solidFill>
                  <a:srgbClr val="39ff14"/>
                </a:solidFill>
                <a:latin typeface="DejaVu Sans"/>
                <a:cs typeface="DejaVu Sans"/>
              </a:rPr>
              <a:t>Tables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46509" y="6440864"/>
            <a:ext cx="5127438" cy="7892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The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schema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includes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 spc="-14">
                <a:solidFill>
                  <a:srgbClr val="d1d5db"/>
                </a:solidFill>
                <a:latin typeface="DejaVu Sans"/>
                <a:cs typeface="DejaVu Sans"/>
              </a:rPr>
              <a:t>core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tables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 spc="-18">
                <a:solidFill>
                  <a:srgbClr val="d1d5db"/>
                </a:solidFill>
                <a:latin typeface="DejaVu Sans"/>
                <a:cs typeface="DejaVu Sans"/>
              </a:rPr>
              <a:t>like</a:t>
            </a:r>
            <a:r>
              <a:rPr dirty="0" sz="1350" spc="11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 spc="-25" b="1">
                <a:solidFill>
                  <a:srgbClr val="ffffff"/>
                </a:solidFill>
                <a:latin typeface="DejaVu Sans"/>
                <a:cs typeface="DejaVu Sans"/>
              </a:rPr>
              <a:t>Customer,</a:t>
            </a:r>
            <a:r>
              <a:rPr dirty="0" sz="1350" spc="2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Invoice,</a:t>
            </a:r>
          </a:p>
          <a:p>
            <a:pPr marL="0" marR="0">
              <a:lnSpc>
                <a:spcPts val="1564"/>
              </a:lnSpc>
              <a:spcBef>
                <a:spcPts val="560"/>
              </a:spcBef>
              <a:spcAft>
                <a:spcPts val="0"/>
              </a:spcAft>
            </a:pPr>
            <a:r>
              <a:rPr dirty="0" sz="1350" spc="-28" b="1">
                <a:solidFill>
                  <a:srgbClr val="ffffff"/>
                </a:solidFill>
                <a:latin typeface="DejaVu Sans"/>
                <a:cs typeface="DejaVu Sans"/>
              </a:rPr>
              <a:t>Track,</a:t>
            </a:r>
            <a:r>
              <a:rPr dirty="0" sz="1350" spc="23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Album,</a:t>
            </a: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Artist,</a:t>
            </a:r>
            <a:r>
              <a:rPr dirty="0" sz="1350" spc="-4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and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Genre</a:t>
            </a:r>
            <a:r>
              <a:rPr dirty="0" sz="1350" spc="-41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to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capture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holistic</a:t>
            </a:r>
          </a:p>
          <a:p>
            <a:pPr marL="0" marR="0">
              <a:lnSpc>
                <a:spcPts val="1564"/>
              </a:lnSpc>
              <a:spcBef>
                <a:spcPts val="61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view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of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the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music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ecosystem.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857552" y="7632998"/>
            <a:ext cx="5316274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Reference: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Data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Analytics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Consulting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Powerpoint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Presentation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dirty="0" sz="1000" spc="-17">
                <a:solidFill>
                  <a:srgbClr val="6b7280"/>
                </a:solidFill>
                <a:latin typeface="DejaVu Sans"/>
                <a:cs typeface="DejaVu Sans"/>
              </a:rPr>
              <a:t>Template</a:t>
            </a:r>
            <a:r>
              <a:rPr dirty="0" sz="1000" spc="25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...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-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Etsy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1999" cy="85852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423540" y="333300"/>
            <a:ext cx="9497143" cy="6341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693"/>
              </a:lnSpc>
              <a:spcBef>
                <a:spcPts val="0"/>
              </a:spcBef>
              <a:spcAft>
                <a:spcPts val="0"/>
              </a:spcAft>
            </a:pPr>
            <a:r>
              <a:rPr dirty="0" sz="4050" spc="-12" b="1">
                <a:solidFill>
                  <a:srgbClr val="910df9"/>
                </a:solidFill>
                <a:latin typeface="DejaVu Sans"/>
                <a:cs typeface="DejaVu Sans"/>
              </a:rPr>
              <a:t>Rock</a:t>
            </a:r>
            <a:r>
              <a:rPr dirty="0" sz="4050" b="1">
                <a:solidFill>
                  <a:srgbClr val="910df9"/>
                </a:solidFill>
                <a:latin typeface="DejaVu Sans"/>
                <a:cs typeface="DejaVu Sans"/>
              </a:rPr>
              <a:t> </a:t>
            </a:r>
            <a:r>
              <a:rPr dirty="0" sz="4050" spc="-11" b="1">
                <a:solidFill>
                  <a:srgbClr val="910df9"/>
                </a:solidFill>
                <a:latin typeface="DejaVu Sans"/>
                <a:cs typeface="DejaVu Sans"/>
              </a:rPr>
              <a:t>Reigns:</a:t>
            </a:r>
            <a:r>
              <a:rPr dirty="0" sz="4050" b="1">
                <a:solidFill>
                  <a:srgbClr val="910df9"/>
                </a:solidFill>
                <a:latin typeface="DejaVu Sans"/>
                <a:cs typeface="DejaVu Sans"/>
              </a:rPr>
              <a:t> </a:t>
            </a:r>
            <a:r>
              <a:rPr dirty="0" sz="4050" spc="-12" b="1">
                <a:solidFill>
                  <a:srgbClr val="910df9"/>
                </a:solidFill>
                <a:latin typeface="DejaVu Sans"/>
                <a:cs typeface="DejaVu Sans"/>
              </a:rPr>
              <a:t>The</a:t>
            </a:r>
            <a:r>
              <a:rPr dirty="0" sz="4050" b="1">
                <a:solidFill>
                  <a:srgbClr val="910df9"/>
                </a:solidFill>
                <a:latin typeface="DejaVu Sans"/>
                <a:cs typeface="DejaVu Sans"/>
              </a:rPr>
              <a:t> </a:t>
            </a:r>
            <a:r>
              <a:rPr dirty="0" sz="4050" spc="-11" b="1">
                <a:solidFill>
                  <a:srgbClr val="910df9"/>
                </a:solidFill>
                <a:latin typeface="DejaVu Sans"/>
                <a:cs typeface="DejaVu Sans"/>
              </a:rPr>
              <a:t>Leading</a:t>
            </a:r>
            <a:r>
              <a:rPr dirty="0" sz="4050" b="1">
                <a:solidFill>
                  <a:srgbClr val="910df9"/>
                </a:solidFill>
                <a:latin typeface="DejaVu Sans"/>
                <a:cs typeface="DejaVu Sans"/>
              </a:rPr>
              <a:t> </a:t>
            </a:r>
            <a:r>
              <a:rPr dirty="0" sz="4050" spc="-12" b="1">
                <a:solidFill>
                  <a:srgbClr val="910df9"/>
                </a:solidFill>
                <a:latin typeface="DejaVu Sans"/>
                <a:cs typeface="DejaVu Sans"/>
              </a:rPr>
              <a:t>Genre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6984" y="1954343"/>
            <a:ext cx="2588676" cy="2616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spc="85" b="1">
                <a:solidFill>
                  <a:srgbClr val="39ff14"/>
                </a:solidFill>
                <a:latin typeface="DejaVu Sans"/>
                <a:cs typeface="DejaVu Sans"/>
              </a:rPr>
              <a:t>MARKET</a:t>
            </a:r>
            <a:r>
              <a:rPr dirty="0" sz="1500" spc="77" b="1">
                <a:solidFill>
                  <a:srgbClr val="39ff14"/>
                </a:solidFill>
                <a:latin typeface="DejaVu Sans"/>
                <a:cs typeface="DejaVu Sans"/>
              </a:rPr>
              <a:t> </a:t>
            </a:r>
            <a:r>
              <a:rPr dirty="0" sz="1500" spc="85" b="1">
                <a:solidFill>
                  <a:srgbClr val="39ff14"/>
                </a:solidFill>
                <a:latin typeface="DejaVu Sans"/>
                <a:cs typeface="DejaVu Sans"/>
              </a:rPr>
              <a:t>DOMINANCE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36984" y="2280927"/>
            <a:ext cx="4951211" cy="485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20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spc="15" b="1">
                <a:solidFill>
                  <a:srgbClr val="910df9"/>
                </a:solidFill>
                <a:latin typeface="DejaVu Sans"/>
                <a:cs typeface="DejaVu Sans"/>
              </a:rPr>
              <a:t>Rock</a:t>
            </a:r>
            <a:r>
              <a:rPr dirty="0" sz="3000" b="1">
                <a:solidFill>
                  <a:srgbClr val="910df9"/>
                </a:solidFill>
                <a:latin typeface="DejaVu Sans"/>
                <a:cs typeface="DejaVu Sans"/>
              </a:rPr>
              <a:t> </a:t>
            </a:r>
            <a:r>
              <a:rPr dirty="0" sz="3000" spc="15" b="1">
                <a:solidFill>
                  <a:srgbClr val="910df9"/>
                </a:solidFill>
                <a:latin typeface="DejaVu Sans"/>
                <a:cs typeface="DejaVu Sans"/>
              </a:rPr>
              <a:t>Leads</a:t>
            </a:r>
            <a:r>
              <a:rPr dirty="0" sz="3000" b="1">
                <a:solidFill>
                  <a:srgbClr val="910df9"/>
                </a:solidFill>
                <a:latin typeface="DejaVu Sans"/>
                <a:cs typeface="DejaVu Sans"/>
              </a:rPr>
              <a:t> </a:t>
            </a:r>
            <a:r>
              <a:rPr dirty="0" sz="3000" spc="12" b="1">
                <a:solidFill>
                  <a:srgbClr val="910df9"/>
                </a:solidFill>
                <a:latin typeface="DejaVu Sans"/>
                <a:cs typeface="DejaVu Sans"/>
              </a:rPr>
              <a:t>All</a:t>
            </a:r>
            <a:r>
              <a:rPr dirty="0" sz="3000" b="1">
                <a:solidFill>
                  <a:srgbClr val="910df9"/>
                </a:solidFill>
                <a:latin typeface="DejaVu Sans"/>
                <a:cs typeface="DejaVu Sans"/>
              </a:rPr>
              <a:t> </a:t>
            </a:r>
            <a:r>
              <a:rPr dirty="0" sz="3000" spc="15" b="1">
                <a:solidFill>
                  <a:srgbClr val="910df9"/>
                </a:solidFill>
                <a:latin typeface="DejaVu Sans"/>
                <a:cs typeface="DejaVu Sans"/>
              </a:rPr>
              <a:t>Genres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36984" y="2840923"/>
            <a:ext cx="4641386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In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both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sales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volume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and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total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revenue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contribution.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80999" y="3673929"/>
            <a:ext cx="5059272" cy="791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spc="11" b="1">
                <a:solidFill>
                  <a:srgbClr val="39ff14"/>
                </a:solidFill>
                <a:latin typeface="DejaVu Sans"/>
                <a:cs typeface="DejaVu Sans"/>
              </a:rPr>
              <a:t>Unpacking</a:t>
            </a:r>
            <a:r>
              <a:rPr dirty="0" sz="2500" b="1">
                <a:solidFill>
                  <a:srgbClr val="39ff14"/>
                </a:solidFill>
                <a:latin typeface="DejaVu Sans"/>
                <a:cs typeface="DejaVu Sans"/>
              </a:rPr>
              <a:t> </a:t>
            </a:r>
            <a:r>
              <a:rPr dirty="0" sz="2500" spc="10" b="1">
                <a:solidFill>
                  <a:srgbClr val="39ff14"/>
                </a:solidFill>
                <a:latin typeface="DejaVu Sans"/>
                <a:cs typeface="DejaVu Sans"/>
              </a:rPr>
              <a:t>Rock's</a:t>
            </a:r>
            <a:r>
              <a:rPr dirty="0" sz="2500" b="1">
                <a:solidFill>
                  <a:srgbClr val="39ff14"/>
                </a:solidFill>
                <a:latin typeface="DejaVu Sans"/>
                <a:cs typeface="DejaVu Sans"/>
              </a:rPr>
              <a:t> </a:t>
            </a:r>
            <a:r>
              <a:rPr dirty="0" sz="2500" spc="10" b="1">
                <a:solidFill>
                  <a:srgbClr val="39ff14"/>
                </a:solidFill>
                <a:latin typeface="DejaVu Sans"/>
                <a:cs typeface="DejaVu Sans"/>
              </a:rPr>
              <a:t>Enduring</a:t>
            </a:r>
          </a:p>
          <a:p>
            <a:pPr marL="0" marR="0">
              <a:lnSpc>
                <a:spcPts val="2932"/>
              </a:lnSpc>
              <a:spcBef>
                <a:spcPts val="67"/>
              </a:spcBef>
              <a:spcAft>
                <a:spcPts val="0"/>
              </a:spcAft>
            </a:pPr>
            <a:r>
              <a:rPr dirty="0" sz="2500" spc="12" b="1">
                <a:solidFill>
                  <a:srgbClr val="39ff14"/>
                </a:solidFill>
                <a:latin typeface="DejaVu Sans"/>
                <a:cs typeface="DejaVu Sans"/>
              </a:rPr>
              <a:t>Appeal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75406" y="4631623"/>
            <a:ext cx="5123530" cy="10083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spc="-23">
                <a:solidFill>
                  <a:srgbClr val="d1d5db"/>
                </a:solidFill>
                <a:latin typeface="DejaVu Sans"/>
                <a:cs typeface="DejaVu Sans"/>
              </a:rPr>
              <a:t>Rock</a:t>
            </a:r>
            <a:r>
              <a:rPr dirty="0" sz="1350" spc="18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music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consistently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demonstrates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unparalleled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 spc="-14">
                <a:solidFill>
                  <a:srgbClr val="d1d5db"/>
                </a:solidFill>
                <a:latin typeface="DejaVu Sans"/>
                <a:cs typeface="DejaVu Sans"/>
              </a:rPr>
              <a:t>market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leadership,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surpassing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all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other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 spc="-10">
                <a:solidFill>
                  <a:srgbClr val="d1d5db"/>
                </a:solidFill>
                <a:latin typeface="DejaVu Sans"/>
                <a:cs typeface="DejaVu Sans"/>
              </a:rPr>
              <a:t>genres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in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both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sales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volume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and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overall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revenue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generation,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indicating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 spc="-10">
                <a:solidFill>
                  <a:srgbClr val="d1d5db"/>
                </a:solidFill>
                <a:latin typeface="DejaVu Sans"/>
                <a:cs typeface="DejaVu Sans"/>
              </a:rPr>
              <a:t>robust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and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highly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engaged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consumer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base.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75406" y="5831773"/>
            <a:ext cx="5089449" cy="998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The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genre's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success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is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attributed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to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high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customer</a:t>
            </a:r>
          </a:p>
          <a:p>
            <a:pPr marL="0" marR="0">
              <a:lnSpc>
                <a:spcPts val="1564"/>
              </a:lnSpc>
              <a:spcBef>
                <a:spcPts val="335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engagement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and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purchase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 spc="-25">
                <a:solidFill>
                  <a:srgbClr val="d1d5db"/>
                </a:solidFill>
                <a:latin typeface="DejaVu Sans"/>
                <a:cs typeface="DejaVu Sans"/>
              </a:rPr>
              <a:t>frequency.</a:t>
            </a:r>
            <a:r>
              <a:rPr dirty="0" sz="1350" spc="2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 spc="-10">
                <a:solidFill>
                  <a:srgbClr val="d1d5db"/>
                </a:solidFill>
                <a:latin typeface="DejaVu Sans"/>
                <a:cs typeface="DejaVu Sans"/>
              </a:rPr>
              <a:t>Loyal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fans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invest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in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albums,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merchandise,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and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 spc="-10">
                <a:solidFill>
                  <a:srgbClr val="d1d5db"/>
                </a:solidFill>
                <a:latin typeface="DejaVu Sans"/>
                <a:cs typeface="DejaVu Sans"/>
              </a:rPr>
              <a:t>tickets,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fostering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vibrant</a:t>
            </a:r>
          </a:p>
          <a:p>
            <a:pPr marL="0" marR="0">
              <a:lnSpc>
                <a:spcPts val="1564"/>
              </a:lnSpc>
              <a:spcBef>
                <a:spcPts val="46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ecosystem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that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 spc="-17">
                <a:solidFill>
                  <a:srgbClr val="d1d5db"/>
                </a:solidFill>
                <a:latin typeface="DejaVu Sans"/>
                <a:cs typeface="DejaVu Sans"/>
              </a:rPr>
              <a:t>makes</a:t>
            </a:r>
            <a:r>
              <a:rPr dirty="0" sz="1350" spc="1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tours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highly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proﬁtable.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75406" y="7022397"/>
            <a:ext cx="5163672" cy="7511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This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 spc="-14">
                <a:solidFill>
                  <a:srgbClr val="d1d5db"/>
                </a:solidFill>
                <a:latin typeface="DejaVu Sans"/>
                <a:cs typeface="DejaVu Sans"/>
              </a:rPr>
              <a:t>market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dynamic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allows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for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targeted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 spc="-10">
                <a:solidFill>
                  <a:srgbClr val="d1d5db"/>
                </a:solidFill>
                <a:latin typeface="DejaVu Sans"/>
                <a:cs typeface="DejaVu Sans"/>
              </a:rPr>
              <a:t>marketing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and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optimized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tour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routing,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ensuring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Neon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Bison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can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capitalize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on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the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genre's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inherent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strength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and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dedicated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fanbase.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558777" y="8243106"/>
            <a:ext cx="8529708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Source: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Music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Analytics: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The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Ultimate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Guide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for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Artists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in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2025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-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Pitch-Us,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Music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Data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Analysis: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Strategies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for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Success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-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Yellowbrick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90678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44041" y="334315"/>
            <a:ext cx="10056068" cy="11485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693"/>
              </a:lnSpc>
              <a:spcBef>
                <a:spcPts val="0"/>
              </a:spcBef>
              <a:spcAft>
                <a:spcPts val="0"/>
              </a:spcAft>
            </a:pPr>
            <a:r>
              <a:rPr dirty="0" sz="4050" spc="-62" b="1">
                <a:solidFill>
                  <a:srgbClr val="c084fc"/>
                </a:solidFill>
                <a:latin typeface="DejaVu Sans"/>
                <a:cs typeface="DejaVu Sans"/>
              </a:rPr>
              <a:t>High-Value</a:t>
            </a:r>
            <a:r>
              <a:rPr dirty="0" sz="4050" spc="43" b="1">
                <a:solidFill>
                  <a:srgbClr val="c084fc"/>
                </a:solidFill>
                <a:latin typeface="DejaVu Sans"/>
                <a:cs typeface="DejaVu Sans"/>
              </a:rPr>
              <a:t> </a:t>
            </a:r>
            <a:r>
              <a:rPr dirty="0" sz="4050" spc="-28" b="1">
                <a:solidFill>
                  <a:srgbClr val="c084fc"/>
                </a:solidFill>
                <a:latin typeface="DejaVu Sans"/>
                <a:cs typeface="DejaVu Sans"/>
              </a:rPr>
              <a:t>Markets:</a:t>
            </a:r>
            <a:r>
              <a:rPr dirty="0" sz="4050" spc="14" b="1">
                <a:solidFill>
                  <a:srgbClr val="c084fc"/>
                </a:solidFill>
                <a:latin typeface="DejaVu Sans"/>
                <a:cs typeface="DejaVu Sans"/>
              </a:rPr>
              <a:t> </a:t>
            </a:r>
            <a:r>
              <a:rPr dirty="0" sz="4050" spc="10" b="1">
                <a:solidFill>
                  <a:srgbClr val="c084fc"/>
                </a:solidFill>
                <a:latin typeface="DejaVu Sans"/>
                <a:cs typeface="DejaVu Sans"/>
              </a:rPr>
              <a:t>USA,</a:t>
            </a:r>
            <a:r>
              <a:rPr dirty="0" sz="4050" spc="-23" b="1">
                <a:solidFill>
                  <a:srgbClr val="c084fc"/>
                </a:solidFill>
                <a:latin typeface="DejaVu Sans"/>
                <a:cs typeface="DejaVu Sans"/>
              </a:rPr>
              <a:t> </a:t>
            </a:r>
            <a:r>
              <a:rPr dirty="0" sz="4050" spc="-12" b="1">
                <a:solidFill>
                  <a:srgbClr val="c084fc"/>
                </a:solidFill>
                <a:latin typeface="DejaVu Sans"/>
                <a:cs typeface="DejaVu Sans"/>
              </a:rPr>
              <a:t>Canada,</a:t>
            </a:r>
          </a:p>
          <a:p>
            <a:pPr marL="2433339" marR="0">
              <a:lnSpc>
                <a:spcPts val="4050"/>
              </a:lnSpc>
              <a:spcBef>
                <a:spcPts val="0"/>
              </a:spcBef>
              <a:spcAft>
                <a:spcPts val="0"/>
              </a:spcAft>
            </a:pPr>
            <a:r>
              <a:rPr dirty="0" sz="4050" spc="-10" b="1">
                <a:solidFill>
                  <a:srgbClr val="c084fc"/>
                </a:solidFill>
                <a:latin typeface="DejaVu Sans"/>
                <a:cs typeface="DejaVu Sans"/>
              </a:rPr>
              <a:t>Brazil</a:t>
            </a:r>
            <a:r>
              <a:rPr dirty="0" sz="4050" b="1">
                <a:solidFill>
                  <a:srgbClr val="c084fc"/>
                </a:solidFill>
                <a:latin typeface="DejaVu Sans"/>
                <a:cs typeface="DejaVu Sans"/>
              </a:rPr>
              <a:t> </a:t>
            </a:r>
            <a:r>
              <a:rPr dirty="0" sz="4050" b="1">
                <a:solidFill>
                  <a:srgbClr val="c084fc"/>
                </a:solidFill>
                <a:latin typeface="DejaVu Sans"/>
                <a:cs typeface="DejaVu Sans"/>
              </a:rPr>
              <a:t>&amp;</a:t>
            </a:r>
            <a:r>
              <a:rPr dirty="0" sz="4050" spc="-23" b="1">
                <a:solidFill>
                  <a:srgbClr val="c084fc"/>
                </a:solidFill>
                <a:latin typeface="DejaVu Sans"/>
                <a:cs typeface="DejaVu Sans"/>
              </a:rPr>
              <a:t> </a:t>
            </a:r>
            <a:r>
              <a:rPr dirty="0" sz="4050" spc="-14" b="1">
                <a:solidFill>
                  <a:srgbClr val="c084fc"/>
                </a:solidFill>
                <a:latin typeface="DejaVu Sans"/>
                <a:cs typeface="DejaVu Sans"/>
              </a:rPr>
              <a:t>Germany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4501" y="1985443"/>
            <a:ext cx="1986606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23" b="1">
                <a:solidFill>
                  <a:srgbClr val="111827"/>
                </a:solidFill>
                <a:latin typeface="DejaVu Sans"/>
                <a:cs typeface="DejaVu Sans"/>
              </a:rPr>
              <a:t>Market</a:t>
            </a:r>
            <a:r>
              <a:rPr dirty="0" sz="1200" b="1">
                <a:solidFill>
                  <a:srgbClr val="111827"/>
                </a:solidFill>
                <a:latin typeface="DejaVu Sans"/>
                <a:cs typeface="DejaVu Sans"/>
              </a:rPr>
              <a:t> </a:t>
            </a:r>
            <a:r>
              <a:rPr dirty="0" sz="1200" spc="-15" b="1">
                <a:solidFill>
                  <a:srgbClr val="111827"/>
                </a:solidFill>
                <a:latin typeface="DejaVu Sans"/>
                <a:cs typeface="DejaVu Sans"/>
              </a:rPr>
              <a:t>Concentration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46509" y="2350970"/>
            <a:ext cx="3754018" cy="791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spc="10" b="1">
                <a:solidFill>
                  <a:srgbClr val="c084fc"/>
                </a:solidFill>
                <a:latin typeface="DejaVu Sans"/>
                <a:cs typeface="DejaVu Sans"/>
              </a:rPr>
              <a:t>Signiﬁcant</a:t>
            </a:r>
            <a:r>
              <a:rPr dirty="0" sz="2500" b="1">
                <a:solidFill>
                  <a:srgbClr val="c084fc"/>
                </a:solidFill>
                <a:latin typeface="DejaVu Sans"/>
                <a:cs typeface="DejaVu Sans"/>
              </a:rPr>
              <a:t> </a:t>
            </a:r>
            <a:r>
              <a:rPr dirty="0" sz="2500" spc="12" b="1">
                <a:solidFill>
                  <a:srgbClr val="c084fc"/>
                </a:solidFill>
                <a:latin typeface="DejaVu Sans"/>
                <a:cs typeface="DejaVu Sans"/>
              </a:rPr>
              <a:t>Revenue</a:t>
            </a:r>
          </a:p>
          <a:p>
            <a:pPr marL="0" marR="0">
              <a:lnSpc>
                <a:spcPts val="2932"/>
              </a:lnSpc>
              <a:spcBef>
                <a:spcPts val="67"/>
              </a:spcBef>
              <a:spcAft>
                <a:spcPts val="0"/>
              </a:spcAft>
            </a:pPr>
            <a:r>
              <a:rPr dirty="0" sz="2500" spc="10" b="1">
                <a:solidFill>
                  <a:srgbClr val="c084fc"/>
                </a:solidFill>
                <a:latin typeface="DejaVu Sans"/>
                <a:cs typeface="DejaVu Sans"/>
              </a:rPr>
              <a:t>Generation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46509" y="3232463"/>
            <a:ext cx="4160060" cy="4939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spc="-15">
                <a:solidFill>
                  <a:srgbClr val="d1d5db"/>
                </a:solidFill>
                <a:latin typeface="DejaVu Sans"/>
                <a:cs typeface="DejaVu Sans"/>
              </a:rPr>
              <a:t>Focus</a:t>
            </a:r>
            <a:r>
              <a:rPr dirty="0" sz="1350" spc="1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on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 spc="-28">
                <a:solidFill>
                  <a:srgbClr val="d1d5db"/>
                </a:solidFill>
                <a:latin typeface="DejaVu Sans"/>
                <a:cs typeface="DejaVu Sans"/>
              </a:rPr>
              <a:t>key</a:t>
            </a:r>
            <a:r>
              <a:rPr dirty="0" sz="1350" spc="21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regions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for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maximum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impact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and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 spc="-20">
                <a:solidFill>
                  <a:srgbClr val="d1d5db"/>
                </a:solidFill>
                <a:latin typeface="DejaVu Sans"/>
                <a:cs typeface="DejaVu Sans"/>
              </a:rPr>
              <a:t>proﬁtability.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80999" y="4322645"/>
            <a:ext cx="3184292" cy="791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spc="10" b="1">
                <a:solidFill>
                  <a:srgbClr val="4ade80"/>
                </a:solidFill>
                <a:latin typeface="DejaVu Sans"/>
                <a:cs typeface="DejaVu Sans"/>
              </a:rPr>
              <a:t>Strategic</a:t>
            </a:r>
            <a:r>
              <a:rPr dirty="0" sz="2500" b="1">
                <a:solidFill>
                  <a:srgbClr val="4ade80"/>
                </a:solidFill>
                <a:latin typeface="DejaVu Sans"/>
                <a:cs typeface="DejaVu Sans"/>
              </a:rPr>
              <a:t> </a:t>
            </a:r>
            <a:r>
              <a:rPr dirty="0" sz="2500" b="1">
                <a:solidFill>
                  <a:srgbClr val="4ade80"/>
                </a:solidFill>
                <a:latin typeface="DejaVu Sans"/>
                <a:cs typeface="DejaVu Sans"/>
              </a:rPr>
              <a:t>Market</a:t>
            </a:r>
          </a:p>
          <a:p>
            <a:pPr marL="0" marR="0">
              <a:lnSpc>
                <a:spcPts val="2932"/>
              </a:lnSpc>
              <a:spcBef>
                <a:spcPts val="67"/>
              </a:spcBef>
              <a:spcAft>
                <a:spcPts val="0"/>
              </a:spcAft>
            </a:pPr>
            <a:r>
              <a:rPr dirty="0" sz="2500" b="1">
                <a:solidFill>
                  <a:srgbClr val="4ade80"/>
                </a:solidFill>
                <a:latin typeface="DejaVu Sans"/>
                <a:cs typeface="DejaVu Sans"/>
              </a:rPr>
              <a:t>Prioritization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89992" y="5289863"/>
            <a:ext cx="4790828" cy="7416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USA</a:t>
            </a:r>
            <a:r>
              <a:rPr dirty="0" sz="1350" spc="-15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and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Canada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 spc="-18">
                <a:solidFill>
                  <a:srgbClr val="e5e7eb"/>
                </a:solidFill>
                <a:latin typeface="DejaVu Sans"/>
                <a:cs typeface="DejaVu Sans"/>
              </a:rPr>
              <a:t>are</a:t>
            </a:r>
            <a:r>
              <a:rPr dirty="0" sz="1350" spc="11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primary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targets,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identiﬁed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as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the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most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active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and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highest-spending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customer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bases,</a:t>
            </a:r>
          </a:p>
          <a:p>
            <a:pPr marL="0" marR="0">
              <a:lnSpc>
                <a:spcPts val="1564"/>
              </a:lnSpc>
              <a:spcBef>
                <a:spcPts val="335"/>
              </a:spcBef>
              <a:spcAft>
                <a:spcPts val="0"/>
              </a:spcAft>
            </a:pP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ensuring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 spc="-10">
                <a:solidFill>
                  <a:srgbClr val="e5e7eb"/>
                </a:solidFill>
                <a:latin typeface="DejaVu Sans"/>
                <a:cs typeface="DejaVu Sans"/>
              </a:rPr>
              <a:t>strong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 spc="-12">
                <a:solidFill>
                  <a:srgbClr val="e5e7eb"/>
                </a:solidFill>
                <a:latin typeface="DejaVu Sans"/>
                <a:cs typeface="DejaVu Sans"/>
              </a:rPr>
              <a:t>ticket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and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merchandise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revenue.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89992" y="6223313"/>
            <a:ext cx="4927568" cy="7511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Brazil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and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Germany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 spc="-10">
                <a:solidFill>
                  <a:srgbClr val="e5e7eb"/>
                </a:solidFill>
                <a:latin typeface="DejaVu Sans"/>
                <a:cs typeface="DejaVu Sans"/>
              </a:rPr>
              <a:t>represent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 spc="-10">
                <a:solidFill>
                  <a:srgbClr val="e5e7eb"/>
                </a:solidFill>
                <a:latin typeface="DejaVu Sans"/>
                <a:cs typeface="DejaVu Sans"/>
              </a:rPr>
              <a:t>strong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secondary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 spc="-10">
                <a:solidFill>
                  <a:srgbClr val="e5e7eb"/>
                </a:solidFill>
                <a:latin typeface="DejaVu Sans"/>
                <a:cs typeface="DejaVu Sans"/>
              </a:rPr>
              <a:t>markets.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Their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growing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customer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bases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show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promising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potential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for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substantial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future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revenue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generation.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89992" y="7166288"/>
            <a:ext cx="4993620" cy="7416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This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focus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is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justiﬁed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by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signiﬁcant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revenue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generation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and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high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customer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concentration,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allowing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for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optimized</a:t>
            </a:r>
          </a:p>
          <a:p>
            <a:pPr marL="0" marR="0">
              <a:lnSpc>
                <a:spcPts val="1564"/>
              </a:lnSpc>
              <a:spcBef>
                <a:spcPts val="335"/>
              </a:spcBef>
              <a:spcAft>
                <a:spcPts val="0"/>
              </a:spcAft>
            </a:pP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tour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routing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and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targeted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marketing.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349429" y="8644172"/>
            <a:ext cx="4824312" cy="3585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Source: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Music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Analytics: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The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Ultimate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Guide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for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Artists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in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2025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-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Pitch-Us</a:t>
            </a:r>
          </a:p>
          <a:p>
            <a:pPr marL="0" marR="0">
              <a:lnSpc>
                <a:spcPts val="1173"/>
              </a:lnSpc>
              <a:spcBef>
                <a:spcPts val="126"/>
              </a:spcBef>
              <a:spcAft>
                <a:spcPts val="0"/>
              </a:spcAft>
            </a:pP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Source: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Music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Data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Analysis: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Strategies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for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Success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-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Yellowbrick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1999" cy="11732133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79722" y="322124"/>
            <a:ext cx="10584819" cy="6341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693"/>
              </a:lnSpc>
              <a:spcBef>
                <a:spcPts val="0"/>
              </a:spcBef>
              <a:spcAft>
                <a:spcPts val="0"/>
              </a:spcAft>
            </a:pPr>
            <a:r>
              <a:rPr dirty="0" sz="4050" spc="-11" b="1">
                <a:solidFill>
                  <a:srgbClr val="c084fc"/>
                </a:solidFill>
                <a:latin typeface="DejaVu Sans"/>
                <a:cs typeface="DejaVu Sans"/>
              </a:rPr>
              <a:t>Uncovering</a:t>
            </a:r>
            <a:r>
              <a:rPr dirty="0" sz="4050" b="1">
                <a:solidFill>
                  <a:srgbClr val="c084fc"/>
                </a:solidFill>
                <a:latin typeface="DejaVu Sans"/>
                <a:cs typeface="DejaVu Sans"/>
              </a:rPr>
              <a:t> </a:t>
            </a:r>
            <a:r>
              <a:rPr dirty="0" sz="4050" spc="-12" b="1">
                <a:solidFill>
                  <a:srgbClr val="c084fc"/>
                </a:solidFill>
                <a:latin typeface="DejaVu Sans"/>
                <a:cs typeface="DejaVu Sans"/>
              </a:rPr>
              <a:t>High-Engagement</a:t>
            </a:r>
            <a:r>
              <a:rPr dirty="0" sz="4050" b="1">
                <a:solidFill>
                  <a:srgbClr val="c084fc"/>
                </a:solidFill>
                <a:latin typeface="DejaVu Sans"/>
                <a:cs typeface="DejaVu Sans"/>
              </a:rPr>
              <a:t> </a:t>
            </a:r>
            <a:r>
              <a:rPr dirty="0" sz="4050" spc="-10" b="1">
                <a:solidFill>
                  <a:srgbClr val="c084fc"/>
                </a:solidFill>
                <a:latin typeface="DejaVu Sans"/>
                <a:cs typeface="DejaVu Sans"/>
              </a:rPr>
              <a:t>Cities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6509" y="1438342"/>
            <a:ext cx="2554430" cy="2616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4ade80"/>
                </a:solidFill>
                <a:latin typeface="DejaVu Sans"/>
                <a:cs typeface="DejaVu Sans"/>
              </a:rPr>
              <a:t>Engagement</a:t>
            </a:r>
            <a:r>
              <a:rPr dirty="0" sz="1500" b="1">
                <a:solidFill>
                  <a:srgbClr val="4ade80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4ade80"/>
                </a:solidFill>
                <a:latin typeface="DejaVu Sans"/>
                <a:cs typeface="DejaVu Sans"/>
              </a:rPr>
              <a:t>Hotspots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46509" y="1786328"/>
            <a:ext cx="4543266" cy="791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spc="11" b="1">
                <a:solidFill>
                  <a:srgbClr val="c084fc"/>
                </a:solidFill>
                <a:latin typeface="DejaVu Sans"/>
                <a:cs typeface="DejaVu Sans"/>
              </a:rPr>
              <a:t>High</a:t>
            </a:r>
            <a:r>
              <a:rPr dirty="0" sz="2500" b="1">
                <a:solidFill>
                  <a:srgbClr val="c084fc"/>
                </a:solidFill>
                <a:latin typeface="DejaVu Sans"/>
                <a:cs typeface="DejaVu Sans"/>
              </a:rPr>
              <a:t> </a:t>
            </a:r>
            <a:r>
              <a:rPr dirty="0" sz="2500" b="1">
                <a:solidFill>
                  <a:srgbClr val="c084fc"/>
                </a:solidFill>
                <a:latin typeface="DejaVu Sans"/>
                <a:cs typeface="DejaVu Sans"/>
              </a:rPr>
              <a:t>Average</a:t>
            </a:r>
            <a:r>
              <a:rPr dirty="0" sz="2500" spc="21" b="1">
                <a:solidFill>
                  <a:srgbClr val="c084fc"/>
                </a:solidFill>
                <a:latin typeface="DejaVu Sans"/>
                <a:cs typeface="DejaVu Sans"/>
              </a:rPr>
              <a:t> </a:t>
            </a:r>
            <a:r>
              <a:rPr dirty="0" sz="2500" spc="12" b="1">
                <a:solidFill>
                  <a:srgbClr val="c084fc"/>
                </a:solidFill>
                <a:latin typeface="DejaVu Sans"/>
                <a:cs typeface="DejaVu Sans"/>
              </a:rPr>
              <a:t>Spend</a:t>
            </a:r>
            <a:r>
              <a:rPr dirty="0" sz="2500" b="1">
                <a:solidFill>
                  <a:srgbClr val="c084fc"/>
                </a:solidFill>
                <a:latin typeface="DejaVu Sans"/>
                <a:cs typeface="DejaVu Sans"/>
              </a:rPr>
              <a:t> </a:t>
            </a:r>
            <a:r>
              <a:rPr dirty="0" sz="2500" spc="12" b="1">
                <a:solidFill>
                  <a:srgbClr val="c084fc"/>
                </a:solidFill>
                <a:latin typeface="DejaVu Sans"/>
                <a:cs typeface="DejaVu Sans"/>
              </a:rPr>
              <a:t>Per</a:t>
            </a:r>
          </a:p>
          <a:p>
            <a:pPr marL="0" marR="0">
              <a:lnSpc>
                <a:spcPts val="2932"/>
              </a:lnSpc>
              <a:spcBef>
                <a:spcPts val="67"/>
              </a:spcBef>
              <a:spcAft>
                <a:spcPts val="0"/>
              </a:spcAft>
            </a:pPr>
            <a:r>
              <a:rPr dirty="0" sz="2500" spc="12" b="1">
                <a:solidFill>
                  <a:srgbClr val="c084fc"/>
                </a:solidFill>
                <a:latin typeface="DejaVu Sans"/>
                <a:cs typeface="DejaVu Sans"/>
              </a:rPr>
              <a:t>Customer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46509" y="2658297"/>
            <a:ext cx="4404624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Beyond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population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size,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focus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on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customer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value.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36984" y="3693504"/>
            <a:ext cx="4152813" cy="6790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4ade80"/>
                </a:solidFill>
                <a:latin typeface="DejaVu Sans"/>
                <a:cs typeface="DejaVu Sans"/>
              </a:rPr>
              <a:t>Identifying</a:t>
            </a:r>
            <a:r>
              <a:rPr dirty="0" sz="2000" b="1">
                <a:solidFill>
                  <a:srgbClr val="4ade80"/>
                </a:solidFill>
                <a:latin typeface="DejaVu Sans"/>
                <a:cs typeface="DejaVu Sans"/>
              </a:rPr>
              <a:t> </a:t>
            </a:r>
            <a:r>
              <a:rPr dirty="0" sz="2000" b="1">
                <a:solidFill>
                  <a:srgbClr val="4ade80"/>
                </a:solidFill>
                <a:latin typeface="DejaVu Sans"/>
                <a:cs typeface="DejaVu Sans"/>
              </a:rPr>
              <a:t>Pockets</a:t>
            </a:r>
            <a:r>
              <a:rPr dirty="0" sz="2000" spc="14" b="1">
                <a:solidFill>
                  <a:srgbClr val="4ade80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4ade80"/>
                </a:solidFill>
                <a:latin typeface="DejaVu Sans"/>
                <a:cs typeface="DejaVu Sans"/>
              </a:rPr>
              <a:t>of</a:t>
            </a:r>
            <a:r>
              <a:rPr dirty="0" sz="2000" b="1">
                <a:solidFill>
                  <a:srgbClr val="4ade80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4ade80"/>
                </a:solidFill>
                <a:latin typeface="DejaVu Sans"/>
                <a:cs typeface="DejaVu Sans"/>
              </a:rPr>
              <a:t>Deep</a:t>
            </a:r>
          </a:p>
          <a:p>
            <a:pPr marL="0" marR="0">
              <a:lnSpc>
                <a:spcPts val="2346"/>
              </a:lnSpc>
              <a:spcBef>
                <a:spcPts val="353"/>
              </a:spcBef>
              <a:spcAft>
                <a:spcPts val="0"/>
              </a:spcAft>
            </a:pPr>
            <a:r>
              <a:rPr dirty="0" sz="2000" spc="10" b="1">
                <a:solidFill>
                  <a:srgbClr val="4ade80"/>
                </a:solidFill>
                <a:latin typeface="DejaVu Sans"/>
                <a:cs typeface="DejaVu Sans"/>
              </a:rPr>
              <a:t>Engagement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36984" y="4506147"/>
            <a:ext cx="5135272" cy="15131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While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overall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 spc="-14">
                <a:solidFill>
                  <a:srgbClr val="d1d5db"/>
                </a:solidFill>
                <a:latin typeface="DejaVu Sans"/>
                <a:cs typeface="DejaVu Sans"/>
              </a:rPr>
              <a:t>market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size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is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important,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our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analysis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reveals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speciﬁc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cities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that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demonstrate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exceptionally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high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average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spend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per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 spc="-20">
                <a:solidFill>
                  <a:srgbClr val="d1d5db"/>
                </a:solidFill>
                <a:latin typeface="DejaVu Sans"/>
                <a:cs typeface="DejaVu Sans"/>
              </a:rPr>
              <a:t>customer.</a:t>
            </a:r>
            <a:r>
              <a:rPr dirty="0" sz="1350" spc="15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Cities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 spc="-18">
                <a:solidFill>
                  <a:srgbClr val="d1d5db"/>
                </a:solidFill>
                <a:latin typeface="DejaVu Sans"/>
                <a:cs typeface="DejaVu Sans"/>
              </a:rPr>
              <a:t>like</a:t>
            </a:r>
            <a:r>
              <a:rPr dirty="0" sz="1350" spc="11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d1d5db"/>
                </a:solidFill>
                <a:latin typeface="DejaVu Sans"/>
                <a:cs typeface="DejaVu Sans"/>
              </a:rPr>
              <a:t>São</a:t>
            </a:r>
            <a:r>
              <a:rPr dirty="0" sz="1350" b="1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 spc="-11" b="1">
                <a:solidFill>
                  <a:srgbClr val="d1d5db"/>
                </a:solidFill>
                <a:latin typeface="DejaVu Sans"/>
                <a:cs typeface="DejaVu Sans"/>
              </a:rPr>
              <a:t>Paulo,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 b="1">
                <a:solidFill>
                  <a:srgbClr val="d1d5db"/>
                </a:solidFill>
                <a:latin typeface="DejaVu Sans"/>
                <a:cs typeface="DejaVu Sans"/>
              </a:rPr>
              <a:t>Edmonton,</a:t>
            </a:r>
            <a:r>
              <a:rPr dirty="0" sz="1350" b="1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d1d5db"/>
                </a:solidFill>
                <a:latin typeface="DejaVu Sans"/>
                <a:cs typeface="DejaVu Sans"/>
              </a:rPr>
              <a:t>and</a:t>
            </a:r>
            <a:r>
              <a:rPr dirty="0" sz="1350" b="1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d1d5db"/>
                </a:solidFill>
                <a:latin typeface="DejaVu Sans"/>
                <a:cs typeface="DejaVu Sans"/>
              </a:rPr>
              <a:t>Prague</a:t>
            </a:r>
            <a:r>
              <a:rPr dirty="0" sz="1350" spc="-41" b="1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stand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out,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indicating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deeper</a:t>
            </a:r>
          </a:p>
          <a:p>
            <a:pPr marL="0" marR="0">
              <a:lnSpc>
                <a:spcPts val="1564"/>
              </a:lnSpc>
              <a:spcBef>
                <a:spcPts val="46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level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of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engagement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and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loyalty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 spc="-12">
                <a:solidFill>
                  <a:srgbClr val="d1d5db"/>
                </a:solidFill>
                <a:latin typeface="DejaVu Sans"/>
                <a:cs typeface="DejaVu Sans"/>
              </a:rPr>
              <a:t>from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their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customer</a:t>
            </a:r>
          </a:p>
          <a:p>
            <a:pPr marL="0" marR="0">
              <a:lnSpc>
                <a:spcPts val="1564"/>
              </a:lnSpc>
              <a:spcBef>
                <a:spcPts val="335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base,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despite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potentially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smaller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populations.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36984" y="6211122"/>
            <a:ext cx="5151668" cy="12654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This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metric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is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crucial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for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identifying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 spc="-10">
                <a:solidFill>
                  <a:srgbClr val="d1d5db"/>
                </a:solidFill>
                <a:latin typeface="DejaVu Sans"/>
                <a:cs typeface="DejaVu Sans"/>
              </a:rPr>
              <a:t>'super-fans'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and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highly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dedicated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audiences.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These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cities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 spc="-10">
                <a:solidFill>
                  <a:srgbClr val="d1d5db"/>
                </a:solidFill>
                <a:latin typeface="DejaVu Sans"/>
                <a:cs typeface="DejaVu Sans"/>
              </a:rPr>
              <a:t>represent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concentrated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 spc="-11">
                <a:solidFill>
                  <a:srgbClr val="d1d5db"/>
                </a:solidFill>
                <a:latin typeface="DejaVu Sans"/>
                <a:cs typeface="DejaVu Sans"/>
              </a:rPr>
              <a:t>pockets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of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high-value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customers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who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 spc="-18">
                <a:solidFill>
                  <a:srgbClr val="d1d5db"/>
                </a:solidFill>
                <a:latin typeface="DejaVu Sans"/>
                <a:cs typeface="DejaVu Sans"/>
              </a:rPr>
              <a:t>are</a:t>
            </a:r>
            <a:r>
              <a:rPr dirty="0" sz="1350" spc="11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 spc="-15">
                <a:solidFill>
                  <a:srgbClr val="d1d5db"/>
                </a:solidFill>
                <a:latin typeface="DejaVu Sans"/>
                <a:cs typeface="DejaVu Sans"/>
              </a:rPr>
              <a:t>more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 spc="-11">
                <a:solidFill>
                  <a:srgbClr val="d1d5db"/>
                </a:solidFill>
                <a:latin typeface="DejaVu Sans"/>
                <a:cs typeface="DejaVu Sans"/>
              </a:rPr>
              <a:t>likely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to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invest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signiﬁcantly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in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music,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merchandise,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and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live</a:t>
            </a:r>
          </a:p>
          <a:p>
            <a:pPr marL="0" marR="0">
              <a:lnSpc>
                <a:spcPts val="1564"/>
              </a:lnSpc>
              <a:spcBef>
                <a:spcPts val="46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experiences.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46509" y="8675079"/>
            <a:ext cx="6885885" cy="3361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4ade80"/>
                </a:solidFill>
                <a:latin typeface="DejaVu Sans"/>
                <a:cs typeface="DejaVu Sans"/>
              </a:rPr>
              <a:t>Strategic</a:t>
            </a:r>
            <a:r>
              <a:rPr dirty="0" sz="2000" b="1">
                <a:solidFill>
                  <a:srgbClr val="4ade80"/>
                </a:solidFill>
                <a:latin typeface="DejaVu Sans"/>
                <a:cs typeface="DejaVu Sans"/>
              </a:rPr>
              <a:t> </a:t>
            </a:r>
            <a:r>
              <a:rPr dirty="0" sz="2000" b="1">
                <a:solidFill>
                  <a:srgbClr val="4ade80"/>
                </a:solidFill>
                <a:latin typeface="DejaVu Sans"/>
                <a:cs typeface="DejaVu Sans"/>
              </a:rPr>
              <a:t>Implications:</a:t>
            </a:r>
            <a:r>
              <a:rPr dirty="0" sz="2000" b="1">
                <a:solidFill>
                  <a:srgbClr val="4ade80"/>
                </a:solidFill>
                <a:latin typeface="DejaVu Sans"/>
                <a:cs typeface="DejaVu Sans"/>
              </a:rPr>
              <a:t> </a:t>
            </a:r>
            <a:r>
              <a:rPr dirty="0" sz="2000" spc="-23" b="1">
                <a:solidFill>
                  <a:srgbClr val="4ade80"/>
                </a:solidFill>
                <a:latin typeface="DejaVu Sans"/>
                <a:cs typeface="DejaVu Sans"/>
              </a:rPr>
              <a:t>Targeted</a:t>
            </a:r>
            <a:r>
              <a:rPr dirty="0" sz="2000" spc="40" b="1">
                <a:solidFill>
                  <a:srgbClr val="4ade80"/>
                </a:solidFill>
                <a:latin typeface="DejaVu Sans"/>
                <a:cs typeface="DejaVu Sans"/>
              </a:rPr>
              <a:t> </a:t>
            </a:r>
            <a:r>
              <a:rPr dirty="0" sz="2000" b="1">
                <a:solidFill>
                  <a:srgbClr val="4ade80"/>
                </a:solidFill>
                <a:latin typeface="DejaVu Sans"/>
                <a:cs typeface="DejaVu Sans"/>
              </a:rPr>
              <a:t>Opportunities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46509" y="9144821"/>
            <a:ext cx="10264557" cy="4939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The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presence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of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high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average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spend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per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customer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in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these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cities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justiﬁes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tailored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approach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to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tour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planning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and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fan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engagement.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46509" y="9744896"/>
            <a:ext cx="10744293" cy="7511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37231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d1d5db"/>
                </a:solidFill>
                <a:latin typeface="DejaVu Sans"/>
                <a:cs typeface="DejaVu Sans"/>
              </a:rPr>
              <a:t>Opportunities</a:t>
            </a:r>
            <a:r>
              <a:rPr dirty="0" sz="1350" b="1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d1d5db"/>
                </a:solidFill>
                <a:latin typeface="DejaVu Sans"/>
                <a:cs typeface="DejaVu Sans"/>
              </a:rPr>
              <a:t>for</a:t>
            </a:r>
            <a:r>
              <a:rPr dirty="0" sz="1350" b="1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d1d5db"/>
                </a:solidFill>
                <a:latin typeface="DejaVu Sans"/>
                <a:cs typeface="DejaVu Sans"/>
              </a:rPr>
              <a:t>Exclusive</a:t>
            </a:r>
            <a:r>
              <a:rPr dirty="0" sz="1350" b="1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d1d5db"/>
                </a:solidFill>
                <a:latin typeface="DejaVu Sans"/>
                <a:cs typeface="DejaVu Sans"/>
              </a:rPr>
              <a:t>Events:</a:t>
            </a:r>
            <a:r>
              <a:rPr dirty="0" sz="1350" spc="-40" b="1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These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locations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 spc="-18">
                <a:solidFill>
                  <a:srgbClr val="d1d5db"/>
                </a:solidFill>
                <a:latin typeface="DejaVu Sans"/>
                <a:cs typeface="DejaVu Sans"/>
              </a:rPr>
              <a:t>are</a:t>
            </a:r>
            <a:r>
              <a:rPr dirty="0" sz="1350" spc="11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ideal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for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hosting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exclusive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fan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events,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VIP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experiences,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or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smaller,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intimate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shows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that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cater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directly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to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highly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engaged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audiences,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fostering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stronger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loyalty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and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generating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premium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revenue.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83741" y="10602146"/>
            <a:ext cx="10494856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d1d5db"/>
                </a:solidFill>
                <a:latin typeface="DejaVu Sans"/>
                <a:cs typeface="DejaVu Sans"/>
              </a:rPr>
              <a:t>Pilot</a:t>
            </a:r>
            <a:r>
              <a:rPr dirty="0" sz="1350" b="1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d1d5db"/>
                </a:solidFill>
                <a:latin typeface="DejaVu Sans"/>
                <a:cs typeface="DejaVu Sans"/>
              </a:rPr>
              <a:t>Programs</a:t>
            </a:r>
            <a:r>
              <a:rPr dirty="0" sz="1350" b="1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d1d5db"/>
                </a:solidFill>
                <a:latin typeface="DejaVu Sans"/>
                <a:cs typeface="DejaVu Sans"/>
              </a:rPr>
              <a:t>for</a:t>
            </a:r>
            <a:r>
              <a:rPr dirty="0" sz="1350" b="1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d1d5db"/>
                </a:solidFill>
                <a:latin typeface="DejaVu Sans"/>
                <a:cs typeface="DejaVu Sans"/>
              </a:rPr>
              <a:t>New</a:t>
            </a:r>
            <a:r>
              <a:rPr dirty="0" sz="1350" b="1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d1d5db"/>
                </a:solidFill>
                <a:latin typeface="DejaVu Sans"/>
                <a:cs typeface="DejaVu Sans"/>
              </a:rPr>
              <a:t>Oﬀerings:</a:t>
            </a:r>
            <a:r>
              <a:rPr dirty="0" sz="1350" spc="-40" b="1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High-engagement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cities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can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serve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 spc="-10">
                <a:solidFill>
                  <a:srgbClr val="d1d5db"/>
                </a:solidFill>
                <a:latin typeface="DejaVu Sans"/>
                <a:cs typeface="DejaVu Sans"/>
              </a:rPr>
              <a:t>excellent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test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 spc="-11">
                <a:solidFill>
                  <a:srgbClr val="d1d5db"/>
                </a:solidFill>
                <a:latin typeface="DejaVu Sans"/>
                <a:cs typeface="DejaVu Sans"/>
              </a:rPr>
              <a:t>markets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for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new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merchandise,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46509" y="10859321"/>
            <a:ext cx="8990836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fan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club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initiatives,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or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interactive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experiences,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leveraging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the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 spc="-10">
                <a:solidFill>
                  <a:srgbClr val="d1d5db"/>
                </a:solidFill>
                <a:latin typeface="DejaVu Sans"/>
                <a:cs typeface="DejaVu Sans"/>
              </a:rPr>
              <a:t>strong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connection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with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the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local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fanbase.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643907" y="11394230"/>
            <a:ext cx="8529857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Source: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Music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Analytics: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Ultimate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Guide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Artists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2025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Pitch-Us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,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Music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Analysis: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Strategies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Success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Yellowbrick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109982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32085" y="323139"/>
            <a:ext cx="10880038" cy="6341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693"/>
              </a:lnSpc>
              <a:spcBef>
                <a:spcPts val="0"/>
              </a:spcBef>
              <a:spcAft>
                <a:spcPts val="0"/>
              </a:spcAft>
            </a:pPr>
            <a:r>
              <a:rPr dirty="0" sz="4050" spc="-10" b="1">
                <a:solidFill>
                  <a:srgbClr val="c084fc"/>
                </a:solidFill>
                <a:latin typeface="DejaVu Sans"/>
                <a:cs typeface="DejaVu Sans"/>
              </a:rPr>
              <a:t>Identifying</a:t>
            </a:r>
            <a:r>
              <a:rPr dirty="0" sz="4050" spc="-10" b="1">
                <a:solidFill>
                  <a:srgbClr val="c084fc"/>
                </a:solidFill>
                <a:latin typeface="DejaVu Sans"/>
                <a:cs typeface="DejaVu Sans"/>
              </a:rPr>
              <a:t> </a:t>
            </a:r>
            <a:r>
              <a:rPr dirty="0" sz="4050" b="1">
                <a:solidFill>
                  <a:srgbClr val="c084fc"/>
                </a:solidFill>
                <a:latin typeface="DejaVu Sans"/>
                <a:cs typeface="DejaVu Sans"/>
              </a:rPr>
              <a:t>&amp;</a:t>
            </a:r>
            <a:r>
              <a:rPr dirty="0" sz="4050" spc="-23" b="1">
                <a:solidFill>
                  <a:srgbClr val="c084fc"/>
                </a:solidFill>
                <a:latin typeface="DejaVu Sans"/>
                <a:cs typeface="DejaVu Sans"/>
              </a:rPr>
              <a:t> </a:t>
            </a:r>
            <a:r>
              <a:rPr dirty="0" sz="4050" spc="-11" b="1">
                <a:solidFill>
                  <a:srgbClr val="c084fc"/>
                </a:solidFill>
                <a:latin typeface="DejaVu Sans"/>
                <a:cs typeface="DejaVu Sans"/>
              </a:rPr>
              <a:t>Engaging</a:t>
            </a:r>
            <a:r>
              <a:rPr dirty="0" sz="4050" b="1">
                <a:solidFill>
                  <a:srgbClr val="c084fc"/>
                </a:solidFill>
                <a:latin typeface="DejaVu Sans"/>
                <a:cs typeface="DejaVu Sans"/>
              </a:rPr>
              <a:t> </a:t>
            </a:r>
            <a:r>
              <a:rPr dirty="0" sz="4050" spc="-187" b="1">
                <a:solidFill>
                  <a:srgbClr val="c084fc"/>
                </a:solidFill>
                <a:latin typeface="DejaVu Sans"/>
                <a:cs typeface="DejaVu Sans"/>
              </a:rPr>
              <a:t>Top</a:t>
            </a:r>
            <a:r>
              <a:rPr dirty="0" sz="4050" spc="166" b="1">
                <a:solidFill>
                  <a:srgbClr val="c084fc"/>
                </a:solidFill>
                <a:latin typeface="DejaVu Sans"/>
                <a:cs typeface="DejaVu Sans"/>
              </a:rPr>
              <a:t> </a:t>
            </a:r>
            <a:r>
              <a:rPr dirty="0" sz="4050" spc="-12" b="1">
                <a:solidFill>
                  <a:srgbClr val="c084fc"/>
                </a:solidFill>
                <a:latin typeface="DejaVu Sans"/>
                <a:cs typeface="DejaVu Sans"/>
              </a:rPr>
              <a:t>Spenders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0999" y="1406344"/>
            <a:ext cx="4206730" cy="801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spc="12" b="1">
                <a:solidFill>
                  <a:srgbClr val="4ade80"/>
                </a:solidFill>
                <a:latin typeface="DejaVu Sans"/>
                <a:cs typeface="DejaVu Sans"/>
              </a:rPr>
              <a:t>Beyond</a:t>
            </a:r>
            <a:r>
              <a:rPr dirty="0" sz="2500" b="1">
                <a:solidFill>
                  <a:srgbClr val="4ade80"/>
                </a:solidFill>
                <a:latin typeface="DejaVu Sans"/>
                <a:cs typeface="DejaVu Sans"/>
              </a:rPr>
              <a:t> </a:t>
            </a:r>
            <a:r>
              <a:rPr dirty="0" sz="2500" b="1">
                <a:solidFill>
                  <a:srgbClr val="4ade80"/>
                </a:solidFill>
                <a:latin typeface="DejaVu Sans"/>
                <a:cs typeface="DejaVu Sans"/>
              </a:rPr>
              <a:t>Frequency:</a:t>
            </a:r>
          </a:p>
          <a:p>
            <a:pPr marL="0" marR="0">
              <a:lnSpc>
                <a:spcPts val="2932"/>
              </a:lnSpc>
              <a:spcBef>
                <a:spcPts val="192"/>
              </a:spcBef>
              <a:spcAft>
                <a:spcPts val="0"/>
              </a:spcAft>
            </a:pPr>
            <a:r>
              <a:rPr dirty="0" sz="2500" spc="11" b="1">
                <a:solidFill>
                  <a:srgbClr val="4ade80"/>
                </a:solidFill>
                <a:latin typeface="DejaVu Sans"/>
                <a:cs typeface="DejaVu Sans"/>
              </a:rPr>
              <a:t>Uncovering</a:t>
            </a:r>
            <a:r>
              <a:rPr dirty="0" sz="2500" b="1">
                <a:solidFill>
                  <a:srgbClr val="4ade80"/>
                </a:solidFill>
                <a:latin typeface="DejaVu Sans"/>
                <a:cs typeface="DejaVu Sans"/>
              </a:rPr>
              <a:t> </a:t>
            </a:r>
            <a:r>
              <a:rPr dirty="0" sz="2500" spc="-61" b="1">
                <a:solidFill>
                  <a:srgbClr val="4ade80"/>
                </a:solidFill>
                <a:latin typeface="DejaVu Sans"/>
                <a:cs typeface="DejaVu Sans"/>
              </a:rPr>
              <a:t>True</a:t>
            </a:r>
            <a:r>
              <a:rPr dirty="0" sz="2500" spc="79" b="1">
                <a:solidFill>
                  <a:srgbClr val="4ade80"/>
                </a:solidFill>
                <a:latin typeface="DejaVu Sans"/>
                <a:cs typeface="DejaVu Sans"/>
              </a:rPr>
              <a:t> </a:t>
            </a:r>
            <a:r>
              <a:rPr dirty="0" sz="2500" spc="-18" b="1">
                <a:solidFill>
                  <a:srgbClr val="4ade80"/>
                </a:solidFill>
                <a:latin typeface="DejaVu Sans"/>
                <a:cs typeface="DejaVu Sans"/>
              </a:rPr>
              <a:t>Value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0999" y="2420432"/>
            <a:ext cx="5545902" cy="20523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Our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analysis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reveals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a</a:t>
            </a:r>
            <a:r>
              <a:rPr dirty="0" sz="1500" spc="1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crucial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insight: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not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all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high-value</a:t>
            </a:r>
          </a:p>
          <a:p>
            <a:pPr marL="0" marR="0">
              <a:lnSpc>
                <a:spcPts val="1760"/>
              </a:lnSpc>
              <a:spcBef>
                <a:spcPts val="639"/>
              </a:spcBef>
              <a:spcAft>
                <a:spcPts val="0"/>
              </a:spcAft>
            </a:pP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customers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500" spc="-10">
                <a:solidFill>
                  <a:srgbClr val="e5e7eb"/>
                </a:solidFill>
                <a:latin typeface="DejaVu Sans"/>
                <a:cs typeface="DejaVu Sans"/>
              </a:rPr>
              <a:t>are</a:t>
            </a:r>
            <a:r>
              <a:rPr dirty="0" sz="1500" spc="21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frequent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purchasers.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500" spc="-15">
                <a:solidFill>
                  <a:srgbClr val="e5e7eb"/>
                </a:solidFill>
                <a:latin typeface="DejaVu Sans"/>
                <a:cs typeface="DejaVu Sans"/>
              </a:rPr>
              <a:t>We've</a:t>
            </a:r>
            <a:r>
              <a:rPr dirty="0" sz="1500" spc="25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identiﬁed</a:t>
            </a:r>
          </a:p>
          <a:p>
            <a:pPr marL="0" marR="0">
              <a:lnSpc>
                <a:spcPts val="1760"/>
              </a:lnSpc>
              <a:spcBef>
                <a:spcPts val="514"/>
              </a:spcBef>
              <a:spcAft>
                <a:spcPts val="0"/>
              </a:spcAft>
            </a:pPr>
            <a:r>
              <a:rPr dirty="0" sz="1500" b="1">
                <a:solidFill>
                  <a:srgbClr val="d8b4fe"/>
                </a:solidFill>
                <a:latin typeface="DejaVu Sans"/>
                <a:cs typeface="DejaVu Sans"/>
              </a:rPr>
              <a:t>outlier</a:t>
            </a:r>
            <a:r>
              <a:rPr dirty="0" sz="1500" b="1">
                <a:solidFill>
                  <a:srgbClr val="d8b4fe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d8b4fe"/>
                </a:solidFill>
                <a:latin typeface="DejaVu Sans"/>
                <a:cs typeface="DejaVu Sans"/>
              </a:rPr>
              <a:t>high-spenders</a:t>
            </a:r>
            <a:r>
              <a:rPr dirty="0" sz="1500" spc="-40" b="1">
                <a:solidFill>
                  <a:srgbClr val="d8b4fe"/>
                </a:solidFill>
                <a:latin typeface="DejaVu Sans"/>
                <a:cs typeface="DejaVu Sans"/>
              </a:rPr>
              <a:t> </a:t>
            </a:r>
            <a:r>
              <a:rPr dirty="0" sz="1500" spc="-14">
                <a:solidFill>
                  <a:srgbClr val="e5e7eb"/>
                </a:solidFill>
                <a:latin typeface="DejaVu Sans"/>
                <a:cs typeface="DejaVu Sans"/>
              </a:rPr>
              <a:t>like</a:t>
            </a:r>
            <a:r>
              <a:rPr dirty="0" sz="1500" spc="25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d8b4fe"/>
                </a:solidFill>
                <a:latin typeface="DejaVu Sans"/>
                <a:cs typeface="DejaVu Sans"/>
              </a:rPr>
              <a:t>František</a:t>
            </a:r>
            <a:r>
              <a:rPr dirty="0" sz="1500" spc="17" b="1">
                <a:solidFill>
                  <a:srgbClr val="d8b4fe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d8b4fe"/>
                </a:solidFill>
                <a:latin typeface="DejaVu Sans"/>
                <a:cs typeface="DejaVu Sans"/>
              </a:rPr>
              <a:t>Wichterlová</a:t>
            </a:r>
          </a:p>
          <a:p>
            <a:pPr marL="0" marR="0">
              <a:lnSpc>
                <a:spcPts val="1760"/>
              </a:lnSpc>
              <a:spcBef>
                <a:spcPts val="514"/>
              </a:spcBef>
              <a:spcAft>
                <a:spcPts val="0"/>
              </a:spcAft>
            </a:pP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and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d8b4fe"/>
                </a:solidFill>
                <a:latin typeface="DejaVu Sans"/>
                <a:cs typeface="DejaVu Sans"/>
              </a:rPr>
              <a:t>Luis</a:t>
            </a:r>
            <a:r>
              <a:rPr dirty="0" sz="1500" b="1">
                <a:solidFill>
                  <a:srgbClr val="d8b4fe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d8b4fe"/>
                </a:solidFill>
                <a:latin typeface="DejaVu Sans"/>
                <a:cs typeface="DejaVu Sans"/>
              </a:rPr>
              <a:t>Rojas</a:t>
            </a:r>
            <a:r>
              <a:rPr dirty="0" sz="1500" spc="-40" b="1">
                <a:solidFill>
                  <a:srgbClr val="d8b4fe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who,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despite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moderate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purchase</a:t>
            </a:r>
          </a:p>
          <a:p>
            <a:pPr marL="0" marR="0">
              <a:lnSpc>
                <a:spcPts val="1760"/>
              </a:lnSpc>
              <a:spcBef>
                <a:spcPts val="639"/>
              </a:spcBef>
              <a:spcAft>
                <a:spcPts val="0"/>
              </a:spcAft>
            </a:pP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frequency,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contribute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signiﬁcantly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to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overall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revenue.</a:t>
            </a:r>
          </a:p>
          <a:p>
            <a:pPr marL="0" marR="0">
              <a:lnSpc>
                <a:spcPts val="1760"/>
              </a:lnSpc>
              <a:spcBef>
                <a:spcPts val="514"/>
              </a:spcBef>
              <a:spcAft>
                <a:spcPts val="0"/>
              </a:spcAft>
            </a:pP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These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individuals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represent</a:t>
            </a:r>
            <a:r>
              <a:rPr dirty="0" sz="1500" spc="1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a</a:t>
            </a:r>
            <a:r>
              <a:rPr dirty="0" sz="1500" spc="1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distinct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segment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of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highly</a:t>
            </a:r>
          </a:p>
          <a:p>
            <a:pPr marL="0" marR="0">
              <a:lnSpc>
                <a:spcPts val="1760"/>
              </a:lnSpc>
              <a:spcBef>
                <a:spcPts val="564"/>
              </a:spcBef>
              <a:spcAft>
                <a:spcPts val="0"/>
              </a:spcAft>
            </a:pP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valuable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fans.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80999" y="4687382"/>
            <a:ext cx="5527061" cy="145225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Conversely,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while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86efac"/>
                </a:solidFill>
                <a:latin typeface="DejaVu Sans"/>
                <a:cs typeface="DejaVu Sans"/>
              </a:rPr>
              <a:t>Rock</a:t>
            </a:r>
            <a:r>
              <a:rPr dirty="0" sz="1500" b="1">
                <a:solidFill>
                  <a:srgbClr val="86efac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86efac"/>
                </a:solidFill>
                <a:latin typeface="DejaVu Sans"/>
                <a:cs typeface="DejaVu Sans"/>
              </a:rPr>
              <a:t>buyers</a:t>
            </a:r>
            <a:r>
              <a:rPr dirty="0" sz="1500" spc="-41" b="1">
                <a:solidFill>
                  <a:srgbClr val="86efac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tend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to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be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repeat</a:t>
            </a:r>
          </a:p>
          <a:p>
            <a:pPr marL="0" marR="0">
              <a:lnSpc>
                <a:spcPts val="1760"/>
              </a:lnSpc>
              <a:spcBef>
                <a:spcPts val="514"/>
              </a:spcBef>
              <a:spcAft>
                <a:spcPts val="0"/>
              </a:spcAft>
            </a:pP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purchasers,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their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individual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transaction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values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might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be</a:t>
            </a:r>
          </a:p>
          <a:p>
            <a:pPr marL="0" marR="0">
              <a:lnSpc>
                <a:spcPts val="1760"/>
              </a:lnSpc>
              <a:spcBef>
                <a:spcPts val="514"/>
              </a:spcBef>
              <a:spcAft>
                <a:spcPts val="0"/>
              </a:spcAft>
            </a:pP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lower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than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these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outliers.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This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highlights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the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importanc</a:t>
            </a:r>
          </a:p>
          <a:p>
            <a:pPr marL="0" marR="0">
              <a:lnSpc>
                <a:spcPts val="1760"/>
              </a:lnSpc>
              <a:spcBef>
                <a:spcPts val="639"/>
              </a:spcBef>
              <a:spcAft>
                <a:spcPts val="0"/>
              </a:spcAft>
            </a:pP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of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segmenting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our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audience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not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just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by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purchase</a:t>
            </a:r>
          </a:p>
          <a:p>
            <a:pPr marL="0" marR="0">
              <a:lnSpc>
                <a:spcPts val="1760"/>
              </a:lnSpc>
              <a:spcBef>
                <a:spcPts val="514"/>
              </a:spcBef>
              <a:spcAft>
                <a:spcPts val="0"/>
              </a:spcAft>
            </a:pP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volume,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but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by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total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lifetime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value.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80999" y="6344732"/>
            <a:ext cx="5566254" cy="146177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Understanding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these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diﬀerent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customer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behaviors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allow</a:t>
            </a:r>
          </a:p>
          <a:p>
            <a:pPr marL="0" marR="0">
              <a:lnSpc>
                <a:spcPts val="1760"/>
              </a:lnSpc>
              <a:spcBef>
                <a:spcPts val="639"/>
              </a:spcBef>
              <a:spcAft>
                <a:spcPts val="0"/>
              </a:spcAft>
            </a:pP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us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to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tailor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our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engagement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strategies.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High-frequency,</a:t>
            </a:r>
          </a:p>
          <a:p>
            <a:pPr marL="0" marR="0">
              <a:lnSpc>
                <a:spcPts val="1760"/>
              </a:lnSpc>
              <a:spcBef>
                <a:spcPts val="514"/>
              </a:spcBef>
              <a:spcAft>
                <a:spcPts val="0"/>
              </a:spcAft>
            </a:pP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moderate-spend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customers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beneﬁt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from</a:t>
            </a:r>
            <a:r>
              <a:rPr dirty="0" sz="1500" spc="2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consistent</a:t>
            </a:r>
          </a:p>
          <a:p>
            <a:pPr marL="0" marR="0">
              <a:lnSpc>
                <a:spcPts val="1760"/>
              </a:lnSpc>
              <a:spcBef>
                <a:spcPts val="514"/>
              </a:spcBef>
              <a:spcAft>
                <a:spcPts val="0"/>
              </a:spcAft>
            </a:pP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engagement,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while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high-spend,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lower-frequency</a:t>
            </a:r>
            <a:r>
              <a:rPr dirty="0" sz="1500" spc="14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outlier</a:t>
            </a:r>
          </a:p>
          <a:p>
            <a:pPr marL="0" marR="0">
              <a:lnSpc>
                <a:spcPts val="1760"/>
              </a:lnSpc>
              <a:spcBef>
                <a:spcPts val="639"/>
              </a:spcBef>
              <a:spcAft>
                <a:spcPts val="0"/>
              </a:spcAft>
            </a:pP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require</a:t>
            </a:r>
            <a:r>
              <a:rPr dirty="0" sz="1500" spc="15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personalized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5e7eb"/>
                </a:solidFill>
                <a:latin typeface="DejaVu Sans"/>
                <a:cs typeface="DejaVu Sans"/>
              </a:rPr>
              <a:t>incentives.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12924" y="8599894"/>
            <a:ext cx="4994636" cy="3361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4ade80"/>
                </a:solidFill>
                <a:latin typeface="DejaVu Sans"/>
                <a:cs typeface="DejaVu Sans"/>
              </a:rPr>
              <a:t>Strategic</a:t>
            </a:r>
            <a:r>
              <a:rPr dirty="0" sz="2000" b="1">
                <a:solidFill>
                  <a:srgbClr val="4ade80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4ade80"/>
                </a:solidFill>
                <a:latin typeface="DejaVu Sans"/>
                <a:cs typeface="DejaVu Sans"/>
              </a:rPr>
              <a:t>Imperative:</a:t>
            </a:r>
            <a:r>
              <a:rPr dirty="0" sz="2000" b="1">
                <a:solidFill>
                  <a:srgbClr val="4ade80"/>
                </a:solidFill>
                <a:latin typeface="DejaVu Sans"/>
                <a:cs typeface="DejaVu Sans"/>
              </a:rPr>
              <a:t> </a:t>
            </a:r>
            <a:r>
              <a:rPr dirty="0" sz="2000" b="1">
                <a:solidFill>
                  <a:srgbClr val="4ade80"/>
                </a:solidFill>
                <a:latin typeface="DejaVu Sans"/>
                <a:cs typeface="DejaVu Sans"/>
              </a:rPr>
              <a:t>Personalize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17674" y="9098212"/>
            <a:ext cx="2735869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spc="-31" b="1">
                <a:solidFill>
                  <a:srgbClr val="d8b4fe"/>
                </a:solidFill>
                <a:latin typeface="DejaVu Sans"/>
                <a:cs typeface="DejaVu Sans"/>
              </a:rPr>
              <a:t>For</a:t>
            </a:r>
            <a:r>
              <a:rPr dirty="0" sz="1350" spc="25" b="1">
                <a:solidFill>
                  <a:srgbClr val="d8b4fe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d8b4fe"/>
                </a:solidFill>
                <a:latin typeface="DejaVu Sans"/>
                <a:cs typeface="DejaVu Sans"/>
              </a:rPr>
              <a:t>Outlier</a:t>
            </a:r>
            <a:r>
              <a:rPr dirty="0" sz="1350" b="1">
                <a:solidFill>
                  <a:srgbClr val="d8b4fe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d8b4fe"/>
                </a:solidFill>
                <a:latin typeface="DejaVu Sans"/>
                <a:cs typeface="DejaVu Sans"/>
              </a:rPr>
              <a:t>High-Spenders: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495156" y="9098212"/>
            <a:ext cx="2518008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spc="-31" b="1">
                <a:solidFill>
                  <a:srgbClr val="86efac"/>
                </a:solidFill>
                <a:latin typeface="DejaVu Sans"/>
                <a:cs typeface="DejaVu Sans"/>
              </a:rPr>
              <a:t>For</a:t>
            </a:r>
            <a:r>
              <a:rPr dirty="0" sz="1350" spc="25" b="1">
                <a:solidFill>
                  <a:srgbClr val="86efac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86efac"/>
                </a:solidFill>
                <a:latin typeface="DejaVu Sans"/>
                <a:cs typeface="DejaVu Sans"/>
              </a:rPr>
              <a:t>Repeat</a:t>
            </a:r>
            <a:r>
              <a:rPr dirty="0" sz="1350" b="1">
                <a:solidFill>
                  <a:srgbClr val="86efac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86efac"/>
                </a:solidFill>
                <a:latin typeface="DejaVu Sans"/>
                <a:cs typeface="DejaVu Sans"/>
              </a:rPr>
              <a:t>Rock</a:t>
            </a:r>
            <a:r>
              <a:rPr dirty="0" sz="1350" b="1">
                <a:solidFill>
                  <a:srgbClr val="86efac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86efac"/>
                </a:solidFill>
                <a:latin typeface="DejaVu Sans"/>
                <a:cs typeface="DejaVu Sans"/>
              </a:rPr>
              <a:t>Buyers: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03795" y="9393487"/>
            <a:ext cx="9961226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Implement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exclusive,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high-tier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loyalty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beneﬁts,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early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access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to</a:t>
            </a:r>
            <a:r>
              <a:rPr dirty="0" sz="1350" spc="1277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 spc="-15">
                <a:solidFill>
                  <a:srgbClr val="d1d5db"/>
                </a:solidFill>
                <a:latin typeface="DejaVu Sans"/>
                <a:cs typeface="DejaVu Sans"/>
              </a:rPr>
              <a:t>Reinforce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loyalty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through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tiered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 spc="-11">
                <a:solidFill>
                  <a:srgbClr val="d1d5db"/>
                </a:solidFill>
                <a:latin typeface="DejaVu Sans"/>
                <a:cs typeface="DejaVu Sans"/>
              </a:rPr>
              <a:t>rewards,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fan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club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03795" y="9650662"/>
            <a:ext cx="5391856" cy="4939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premium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content,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and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direct,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personalized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communication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to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acknowledge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their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signiﬁcant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contribution.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181278" y="9650662"/>
            <a:ext cx="5214696" cy="7511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memberships,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and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consistent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engagement.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 spc="-15">
                <a:solidFill>
                  <a:srgbClr val="d1d5db"/>
                </a:solidFill>
                <a:latin typeface="DejaVu Sans"/>
                <a:cs typeface="DejaVu Sans"/>
              </a:rPr>
              <a:t>Focus</a:t>
            </a:r>
            <a:r>
              <a:rPr dirty="0" sz="1350" spc="1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on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community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building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and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exclusive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content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relevant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to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their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 spc="-10">
                <a:solidFill>
                  <a:srgbClr val="d1d5db"/>
                </a:solidFill>
                <a:latin typeface="DejaVu Sans"/>
                <a:cs typeface="DejaVu Sans"/>
              </a:rPr>
              <a:t>genre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 spc="-10">
                <a:solidFill>
                  <a:srgbClr val="d1d5db"/>
                </a:solidFill>
                <a:latin typeface="DejaVu Sans"/>
                <a:cs typeface="DejaVu Sans"/>
              </a:rPr>
              <a:t>preference.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644056" y="10747546"/>
            <a:ext cx="8529708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Source: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Music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Analytics: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The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Ultimate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Guide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for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Artists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in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2025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-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Pitch-Us,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Music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Data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Analysis: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Strategies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for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Success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-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Yellowbrick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1999" cy="9144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719411" y="334315"/>
            <a:ext cx="9590377" cy="11485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693"/>
              </a:lnSpc>
              <a:spcBef>
                <a:spcPts val="0"/>
              </a:spcBef>
              <a:spcAft>
                <a:spcPts val="0"/>
              </a:spcAft>
            </a:pPr>
            <a:r>
              <a:rPr dirty="0" sz="4050" spc="-12" b="1">
                <a:solidFill>
                  <a:srgbClr val="c084fc"/>
                </a:solidFill>
                <a:latin typeface="DejaVu Sans"/>
                <a:cs typeface="DejaVu Sans"/>
              </a:rPr>
              <a:t>Recommendation</a:t>
            </a:r>
            <a:r>
              <a:rPr dirty="0" sz="4050" b="1">
                <a:solidFill>
                  <a:srgbClr val="c084fc"/>
                </a:solidFill>
                <a:latin typeface="DejaVu Sans"/>
                <a:cs typeface="DejaVu Sans"/>
              </a:rPr>
              <a:t> </a:t>
            </a:r>
            <a:r>
              <a:rPr dirty="0" sz="4050" spc="-12" b="1">
                <a:solidFill>
                  <a:srgbClr val="c084fc"/>
                </a:solidFill>
                <a:latin typeface="DejaVu Sans"/>
                <a:cs typeface="DejaVu Sans"/>
              </a:rPr>
              <a:t>1:</a:t>
            </a:r>
            <a:r>
              <a:rPr dirty="0" sz="4050" b="1">
                <a:solidFill>
                  <a:srgbClr val="c084fc"/>
                </a:solidFill>
                <a:latin typeface="DejaVu Sans"/>
                <a:cs typeface="DejaVu Sans"/>
              </a:rPr>
              <a:t> </a:t>
            </a:r>
            <a:r>
              <a:rPr dirty="0" sz="4050" spc="-144" b="1">
                <a:solidFill>
                  <a:srgbClr val="c084fc"/>
                </a:solidFill>
                <a:latin typeface="DejaVu Sans"/>
                <a:cs typeface="DejaVu Sans"/>
              </a:rPr>
              <a:t>Tour</a:t>
            </a:r>
            <a:r>
              <a:rPr dirty="0" sz="4050" spc="127" b="1">
                <a:solidFill>
                  <a:srgbClr val="c084fc"/>
                </a:solidFill>
                <a:latin typeface="DejaVu Sans"/>
                <a:cs typeface="DejaVu Sans"/>
              </a:rPr>
              <a:t> </a:t>
            </a:r>
            <a:r>
              <a:rPr dirty="0" sz="4050" spc="-11" b="1">
                <a:solidFill>
                  <a:srgbClr val="c084fc"/>
                </a:solidFill>
                <a:latin typeface="DejaVu Sans"/>
                <a:cs typeface="DejaVu Sans"/>
              </a:rPr>
              <a:t>Launch</a:t>
            </a:r>
          </a:p>
          <a:p>
            <a:pPr marL="3467100" marR="0">
              <a:lnSpc>
                <a:spcPts val="4050"/>
              </a:lnSpc>
              <a:spcBef>
                <a:spcPts val="0"/>
              </a:spcBef>
              <a:spcAft>
                <a:spcPts val="0"/>
              </a:spcAft>
            </a:pPr>
            <a:r>
              <a:rPr dirty="0" sz="4050" spc="-10" b="1">
                <a:solidFill>
                  <a:srgbClr val="c084fc"/>
                </a:solidFill>
                <a:latin typeface="DejaVu Sans"/>
                <a:cs typeface="DejaVu Sans"/>
              </a:rPr>
              <a:t>Strategy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40779" y="2760545"/>
            <a:ext cx="3291857" cy="410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spc="12" b="1">
                <a:solidFill>
                  <a:srgbClr val="4ade80"/>
                </a:solidFill>
                <a:latin typeface="DejaVu Sans"/>
                <a:cs typeface="DejaVu Sans"/>
              </a:rPr>
              <a:t>Recommendation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31787" y="3316679"/>
            <a:ext cx="4535800" cy="5817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27">
                <a:solidFill>
                  <a:srgbClr val="e5e7eb"/>
                </a:solidFill>
                <a:latin typeface="DejaVu Sans"/>
                <a:cs typeface="DejaVu Sans"/>
              </a:rPr>
              <a:t>Focus</a:t>
            </a:r>
            <a:r>
              <a:rPr dirty="0" sz="1700" spc="1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700" spc="-12">
                <a:solidFill>
                  <a:srgbClr val="e5e7eb"/>
                </a:solidFill>
                <a:latin typeface="DejaVu Sans"/>
                <a:cs typeface="DejaVu Sans"/>
              </a:rPr>
              <a:t>on</a:t>
            </a:r>
            <a:r>
              <a:rPr dirty="0" sz="170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700">
                <a:solidFill>
                  <a:srgbClr val="e5e7eb"/>
                </a:solidFill>
                <a:latin typeface="DejaVu Sans"/>
                <a:cs typeface="DejaVu Sans"/>
              </a:rPr>
              <a:t>cities</a:t>
            </a:r>
            <a:r>
              <a:rPr dirty="0" sz="170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700" spc="-28">
                <a:solidFill>
                  <a:srgbClr val="e5e7eb"/>
                </a:solidFill>
                <a:latin typeface="DejaVu Sans"/>
                <a:cs typeface="DejaVu Sans"/>
              </a:rPr>
              <a:t>like</a:t>
            </a:r>
            <a:r>
              <a:rPr dirty="0" sz="170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700" spc="-15" b="1">
                <a:solidFill>
                  <a:srgbClr val="d8b4fe"/>
                </a:solidFill>
                <a:latin typeface="DejaVu Sans"/>
                <a:cs typeface="DejaVu Sans"/>
              </a:rPr>
              <a:t>New</a:t>
            </a:r>
            <a:r>
              <a:rPr dirty="0" sz="1700" spc="-10" b="1">
                <a:solidFill>
                  <a:srgbClr val="d8b4fe"/>
                </a:solidFill>
                <a:latin typeface="DejaVu Sans"/>
                <a:cs typeface="DejaVu Sans"/>
              </a:rPr>
              <a:t> </a:t>
            </a:r>
            <a:r>
              <a:rPr dirty="0" sz="1700" spc="-40" b="1">
                <a:solidFill>
                  <a:srgbClr val="d8b4fe"/>
                </a:solidFill>
                <a:latin typeface="DejaVu Sans"/>
                <a:cs typeface="DejaVu Sans"/>
              </a:rPr>
              <a:t>York,</a:t>
            </a:r>
            <a:r>
              <a:rPr dirty="0" sz="1700" spc="25" b="1">
                <a:solidFill>
                  <a:srgbClr val="d8b4fe"/>
                </a:solidFill>
                <a:latin typeface="DejaVu Sans"/>
                <a:cs typeface="DejaVu Sans"/>
              </a:rPr>
              <a:t> </a:t>
            </a:r>
            <a:r>
              <a:rPr dirty="0" sz="1700" spc="-12" b="1">
                <a:solidFill>
                  <a:srgbClr val="d8b4fe"/>
                </a:solidFill>
                <a:latin typeface="DejaVu Sans"/>
                <a:cs typeface="DejaVu Sans"/>
              </a:rPr>
              <a:t>Chicago,</a:t>
            </a:r>
          </a:p>
          <a:p>
            <a:pPr marL="0" marR="0">
              <a:lnSpc>
                <a:spcPts val="1955"/>
              </a:lnSpc>
              <a:spcBef>
                <a:spcPts val="319"/>
              </a:spcBef>
              <a:spcAft>
                <a:spcPts val="0"/>
              </a:spcAft>
            </a:pPr>
            <a:r>
              <a:rPr dirty="0" sz="1700" spc="-14" b="1">
                <a:solidFill>
                  <a:srgbClr val="d8b4fe"/>
                </a:solidFill>
                <a:latin typeface="DejaVu Sans"/>
                <a:cs typeface="DejaVu Sans"/>
              </a:rPr>
              <a:t>and</a:t>
            </a:r>
            <a:r>
              <a:rPr dirty="0" sz="1700" b="1">
                <a:solidFill>
                  <a:srgbClr val="d8b4fe"/>
                </a:solidFill>
                <a:latin typeface="DejaVu Sans"/>
                <a:cs typeface="DejaVu Sans"/>
              </a:rPr>
              <a:t> </a:t>
            </a:r>
            <a:r>
              <a:rPr dirty="0" sz="1700" spc="-43" b="1">
                <a:solidFill>
                  <a:srgbClr val="d8b4fe"/>
                </a:solidFill>
                <a:latin typeface="DejaVu Sans"/>
                <a:cs typeface="DejaVu Sans"/>
              </a:rPr>
              <a:t>Toronto</a:t>
            </a:r>
            <a:r>
              <a:rPr dirty="0" sz="1700" spc="-28" b="1">
                <a:solidFill>
                  <a:srgbClr val="d8b4fe"/>
                </a:solidFill>
                <a:latin typeface="DejaVu Sans"/>
                <a:cs typeface="DejaVu Sans"/>
              </a:rPr>
              <a:t> </a:t>
            </a:r>
            <a:r>
              <a:rPr dirty="0" sz="1700" spc="-10">
                <a:solidFill>
                  <a:srgbClr val="e5e7eb"/>
                </a:solidFill>
                <a:latin typeface="DejaVu Sans"/>
                <a:cs typeface="DejaVu Sans"/>
              </a:rPr>
              <a:t>for</a:t>
            </a:r>
            <a:r>
              <a:rPr dirty="0" sz="170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700" spc="-10">
                <a:solidFill>
                  <a:srgbClr val="e5e7eb"/>
                </a:solidFill>
                <a:latin typeface="DejaVu Sans"/>
                <a:cs typeface="DejaVu Sans"/>
              </a:rPr>
              <a:t>the</a:t>
            </a:r>
            <a:r>
              <a:rPr dirty="0" sz="170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700">
                <a:solidFill>
                  <a:srgbClr val="e5e7eb"/>
                </a:solidFill>
                <a:latin typeface="DejaVu Sans"/>
                <a:cs typeface="DejaVu Sans"/>
              </a:rPr>
              <a:t>initial</a:t>
            </a:r>
            <a:r>
              <a:rPr dirty="0" sz="170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700" spc="-10">
                <a:solidFill>
                  <a:srgbClr val="e5e7eb"/>
                </a:solidFill>
                <a:latin typeface="DejaVu Sans"/>
                <a:cs typeface="DejaVu Sans"/>
              </a:rPr>
              <a:t>tour</a:t>
            </a:r>
            <a:r>
              <a:rPr dirty="0" sz="170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700" spc="-11">
                <a:solidFill>
                  <a:srgbClr val="e5e7eb"/>
                </a:solidFill>
                <a:latin typeface="DejaVu Sans"/>
                <a:cs typeface="DejaVu Sans"/>
              </a:rPr>
              <a:t>launch.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40779" y="4246445"/>
            <a:ext cx="2305152" cy="410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spc="10" b="1">
                <a:solidFill>
                  <a:srgbClr val="4ade80"/>
                </a:solidFill>
                <a:latin typeface="DejaVu Sans"/>
                <a:cs typeface="DejaVu Sans"/>
              </a:rPr>
              <a:t>Justiﬁcation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31787" y="4812858"/>
            <a:ext cx="4994782" cy="8617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This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strategy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combines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strong</a:t>
            </a:r>
            <a:r>
              <a:rPr dirty="0" sz="1500" spc="11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purchase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volumes</a:t>
            </a:r>
          </a:p>
          <a:p>
            <a:pPr marL="0" marR="0">
              <a:lnSpc>
                <a:spcPts val="1760"/>
              </a:lnSpc>
              <a:spcBef>
                <a:spcPts val="639"/>
              </a:spcBef>
              <a:spcAft>
                <a:spcPts val="0"/>
              </a:spcAft>
            </a:pP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with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consistent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customer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engagement,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ensuring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a</a:t>
            </a:r>
          </a:p>
          <a:p>
            <a:pPr marL="0" marR="0">
              <a:lnSpc>
                <a:spcPts val="1760"/>
              </a:lnSpc>
              <a:spcBef>
                <a:spcPts val="514"/>
              </a:spcBef>
              <a:spcAft>
                <a:spcPts val="0"/>
              </a:spcAft>
            </a:pP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robust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and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proﬁtable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start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to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the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 spc="-23">
                <a:solidFill>
                  <a:srgbClr val="d1d5db"/>
                </a:solidFill>
                <a:latin typeface="DejaVu Sans"/>
                <a:cs typeface="DejaVu Sans"/>
              </a:rPr>
              <a:t>tour.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437113" y="4795318"/>
            <a:ext cx="2693520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4">
                <a:solidFill>
                  <a:srgbClr val="ffffff"/>
                </a:solidFill>
                <a:latin typeface="DejaVu Sans"/>
                <a:cs typeface="DejaVu Sans"/>
              </a:rPr>
              <a:t>Evidence: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07">
                <a:solidFill>
                  <a:srgbClr val="ffffff"/>
                </a:solidFill>
                <a:latin typeface="DejaVu Sans"/>
                <a:cs typeface="DejaVu Sans"/>
              </a:rPr>
              <a:t>To</a:t>
            </a:r>
            <a:r>
              <a:rPr dirty="0" sz="1200" spc="-397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p</a:t>
            </a:r>
            <a:r>
              <a:rPr dirty="0" sz="1200" spc="-23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ffffff"/>
                </a:solidFill>
                <a:latin typeface="DejaVu Sans"/>
                <a:cs typeface="DejaVu Sans"/>
              </a:rPr>
              <a:t>Spending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ffffff"/>
                </a:solidFill>
                <a:latin typeface="DejaVu Sans"/>
                <a:cs typeface="DejaVu Sans"/>
              </a:rPr>
              <a:t>Countries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40779" y="6046670"/>
            <a:ext cx="3722930" cy="410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spc="10" b="1">
                <a:solidFill>
                  <a:srgbClr val="4ade80"/>
                </a:solidFill>
                <a:latin typeface="DejaVu Sans"/>
                <a:cs typeface="DejaVu Sans"/>
              </a:rPr>
              <a:t>Supporting</a:t>
            </a:r>
            <a:r>
              <a:rPr dirty="0" sz="2500" b="1">
                <a:solidFill>
                  <a:srgbClr val="4ade80"/>
                </a:solidFill>
                <a:latin typeface="DejaVu Sans"/>
                <a:cs typeface="DejaVu Sans"/>
              </a:rPr>
              <a:t> </a:t>
            </a:r>
            <a:r>
              <a:rPr dirty="0" sz="2500" spc="10" b="1">
                <a:solidFill>
                  <a:srgbClr val="4ade80"/>
                </a:solidFill>
                <a:latin typeface="DejaVu Sans"/>
                <a:cs typeface="DejaVu Sans"/>
              </a:rPr>
              <a:t>Insights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31787" y="6613083"/>
            <a:ext cx="4830154" cy="115697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North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America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oﬀers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a</a:t>
            </a:r>
            <a:r>
              <a:rPr dirty="0" sz="1500" spc="1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strong</a:t>
            </a:r>
            <a:r>
              <a:rPr dirty="0" sz="1500" spc="11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starting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point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due</a:t>
            </a:r>
          </a:p>
          <a:p>
            <a:pPr marL="0" marR="0">
              <a:lnSpc>
                <a:spcPts val="1760"/>
              </a:lnSpc>
              <a:spcBef>
                <a:spcPts val="514"/>
              </a:spcBef>
              <a:spcAft>
                <a:spcPts val="0"/>
              </a:spcAft>
            </a:pP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to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high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activity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and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signiﬁcant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revenue</a:t>
            </a:r>
            <a:r>
              <a:rPr dirty="0" sz="1500" spc="1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potential</a:t>
            </a:r>
          </a:p>
          <a:p>
            <a:pPr marL="0" marR="0">
              <a:lnSpc>
                <a:spcPts val="1760"/>
              </a:lnSpc>
              <a:spcBef>
                <a:spcPts val="514"/>
              </a:spcBef>
              <a:spcAft>
                <a:spcPts val="0"/>
              </a:spcAft>
            </a:pP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(Strategic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Insight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1),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validated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by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data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on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top</a:t>
            </a:r>
          </a:p>
          <a:p>
            <a:pPr marL="0" marR="0">
              <a:lnSpc>
                <a:spcPts val="1760"/>
              </a:lnSpc>
              <a:spcBef>
                <a:spcPts val="639"/>
              </a:spcBef>
              <a:spcAft>
                <a:spcPts val="0"/>
              </a:spcAft>
            </a:pP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spenders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and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invoice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volumes.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437113" y="8433868"/>
            <a:ext cx="2456286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4">
                <a:solidFill>
                  <a:srgbClr val="ffffff"/>
                </a:solidFill>
                <a:latin typeface="DejaVu Sans"/>
                <a:cs typeface="DejaVu Sans"/>
              </a:rPr>
              <a:t>Evidence: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ffffff"/>
                </a:solidFill>
                <a:latin typeface="DejaVu Sans"/>
                <a:cs typeface="DejaVu Sans"/>
              </a:rPr>
              <a:t>High</a:t>
            </a:r>
            <a:r>
              <a:rPr dirty="0" sz="1200" spc="-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ffffff"/>
                </a:solidFill>
                <a:latin typeface="DejaVu Sans"/>
                <a:cs typeface="DejaVu Sans"/>
              </a:rPr>
              <a:t>Invoice</a:t>
            </a:r>
            <a:r>
              <a:rPr dirty="0" sz="1200" spc="-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34">
                <a:solidFill>
                  <a:srgbClr val="ffffff"/>
                </a:solidFill>
                <a:latin typeface="DejaVu Sans"/>
                <a:cs typeface="DejaVu Sans"/>
              </a:rPr>
              <a:t>Volume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644056" y="8891822"/>
            <a:ext cx="8529708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Source: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Music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Analytics: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The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Ultimate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Guide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for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Artists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in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2025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-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Pitch-Us,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Music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Data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Analysis: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Strategies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for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Success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-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Yellowbrick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11201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454770" y="322124"/>
            <a:ext cx="8119705" cy="11485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693"/>
              </a:lnSpc>
              <a:spcBef>
                <a:spcPts val="0"/>
              </a:spcBef>
              <a:spcAft>
                <a:spcPts val="0"/>
              </a:spcAft>
            </a:pPr>
            <a:r>
              <a:rPr dirty="0" sz="4050" spc="-12" b="1">
                <a:solidFill>
                  <a:srgbClr val="c084fc"/>
                </a:solidFill>
                <a:latin typeface="DejaVu Sans"/>
                <a:cs typeface="DejaVu Sans"/>
              </a:rPr>
              <a:t>Recommendation</a:t>
            </a:r>
            <a:r>
              <a:rPr dirty="0" sz="4050" b="1">
                <a:solidFill>
                  <a:srgbClr val="c084fc"/>
                </a:solidFill>
                <a:latin typeface="DejaVu Sans"/>
                <a:cs typeface="DejaVu Sans"/>
              </a:rPr>
              <a:t> </a:t>
            </a:r>
            <a:r>
              <a:rPr dirty="0" sz="4050" spc="-12" b="1">
                <a:solidFill>
                  <a:srgbClr val="c084fc"/>
                </a:solidFill>
                <a:latin typeface="DejaVu Sans"/>
                <a:cs typeface="DejaVu Sans"/>
              </a:rPr>
              <a:t>2:</a:t>
            </a:r>
            <a:r>
              <a:rPr dirty="0" sz="4050" b="1">
                <a:solidFill>
                  <a:srgbClr val="c084fc"/>
                </a:solidFill>
                <a:latin typeface="DejaVu Sans"/>
                <a:cs typeface="DejaVu Sans"/>
              </a:rPr>
              <a:t> </a:t>
            </a:r>
            <a:r>
              <a:rPr dirty="0" sz="4050" spc="-34" b="1">
                <a:solidFill>
                  <a:srgbClr val="c084fc"/>
                </a:solidFill>
                <a:latin typeface="DejaVu Sans"/>
                <a:cs typeface="DejaVu Sans"/>
              </a:rPr>
              <a:t>Market</a:t>
            </a:r>
          </a:p>
          <a:p>
            <a:pPr marL="2507158" marR="0">
              <a:lnSpc>
                <a:spcPts val="4050"/>
              </a:lnSpc>
              <a:spcBef>
                <a:spcPts val="0"/>
              </a:spcBef>
              <a:spcAft>
                <a:spcPts val="0"/>
              </a:spcAft>
            </a:pPr>
            <a:r>
              <a:rPr dirty="0" sz="4050" spc="-11" b="1">
                <a:solidFill>
                  <a:srgbClr val="c084fc"/>
                </a:solidFill>
                <a:latin typeface="DejaVu Sans"/>
                <a:cs typeface="DejaVu Sans"/>
              </a:rPr>
              <a:t>Expansion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40779" y="3548453"/>
            <a:ext cx="3291857" cy="410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spc="12" b="1">
                <a:solidFill>
                  <a:srgbClr val="4ade80"/>
                </a:solidFill>
                <a:latin typeface="DejaVu Sans"/>
                <a:cs typeface="DejaVu Sans"/>
              </a:rPr>
              <a:t>Recommendation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31787" y="4104587"/>
            <a:ext cx="4328018" cy="5817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2">
                <a:solidFill>
                  <a:srgbClr val="e5e7eb"/>
                </a:solidFill>
                <a:latin typeface="DejaVu Sans"/>
                <a:cs typeface="DejaVu Sans"/>
              </a:rPr>
              <a:t>Expand</a:t>
            </a:r>
            <a:r>
              <a:rPr dirty="0" sz="170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700" spc="-10">
                <a:solidFill>
                  <a:srgbClr val="e5e7eb"/>
                </a:solidFill>
                <a:latin typeface="DejaVu Sans"/>
                <a:cs typeface="DejaVu Sans"/>
              </a:rPr>
              <a:t>the</a:t>
            </a:r>
            <a:r>
              <a:rPr dirty="0" sz="170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700" spc="-10">
                <a:solidFill>
                  <a:srgbClr val="e5e7eb"/>
                </a:solidFill>
                <a:latin typeface="DejaVu Sans"/>
                <a:cs typeface="DejaVu Sans"/>
              </a:rPr>
              <a:t>tour</a:t>
            </a:r>
            <a:r>
              <a:rPr dirty="0" sz="170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700">
                <a:solidFill>
                  <a:srgbClr val="e5e7eb"/>
                </a:solidFill>
                <a:latin typeface="DejaVu Sans"/>
                <a:cs typeface="DejaVu Sans"/>
              </a:rPr>
              <a:t>to</a:t>
            </a:r>
            <a:r>
              <a:rPr dirty="0" sz="1700" spc="-1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700" spc="-10">
                <a:solidFill>
                  <a:srgbClr val="e5e7eb"/>
                </a:solidFill>
                <a:latin typeface="DejaVu Sans"/>
                <a:cs typeface="DejaVu Sans"/>
              </a:rPr>
              <a:t>include</a:t>
            </a:r>
            <a:r>
              <a:rPr dirty="0" sz="170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700" spc="-14" b="1">
                <a:solidFill>
                  <a:srgbClr val="d8b4fe"/>
                </a:solidFill>
                <a:latin typeface="DejaVu Sans"/>
                <a:cs typeface="DejaVu Sans"/>
              </a:rPr>
              <a:t>São</a:t>
            </a:r>
            <a:r>
              <a:rPr dirty="0" sz="1700" b="1">
                <a:solidFill>
                  <a:srgbClr val="d8b4fe"/>
                </a:solidFill>
                <a:latin typeface="DejaVu Sans"/>
                <a:cs typeface="DejaVu Sans"/>
              </a:rPr>
              <a:t> </a:t>
            </a:r>
            <a:r>
              <a:rPr dirty="0" sz="1700" spc="-21" b="1">
                <a:solidFill>
                  <a:srgbClr val="d8b4fe"/>
                </a:solidFill>
                <a:latin typeface="DejaVu Sans"/>
                <a:cs typeface="DejaVu Sans"/>
              </a:rPr>
              <a:t>Paulo,</a:t>
            </a:r>
          </a:p>
          <a:p>
            <a:pPr marL="0" marR="0">
              <a:lnSpc>
                <a:spcPts val="1955"/>
              </a:lnSpc>
              <a:spcBef>
                <a:spcPts val="319"/>
              </a:spcBef>
              <a:spcAft>
                <a:spcPts val="0"/>
              </a:spcAft>
            </a:pPr>
            <a:r>
              <a:rPr dirty="0" sz="1700" spc="-10" b="1">
                <a:solidFill>
                  <a:srgbClr val="d8b4fe"/>
                </a:solidFill>
                <a:latin typeface="DejaVu Sans"/>
                <a:cs typeface="DejaVu Sans"/>
              </a:rPr>
              <a:t>Brasília,</a:t>
            </a:r>
            <a:r>
              <a:rPr dirty="0" sz="1700" b="1">
                <a:solidFill>
                  <a:srgbClr val="d8b4fe"/>
                </a:solidFill>
                <a:latin typeface="DejaVu Sans"/>
                <a:cs typeface="DejaVu Sans"/>
              </a:rPr>
              <a:t> </a:t>
            </a:r>
            <a:r>
              <a:rPr dirty="0" sz="1700" spc="-14" b="1">
                <a:solidFill>
                  <a:srgbClr val="d8b4fe"/>
                </a:solidFill>
                <a:latin typeface="DejaVu Sans"/>
                <a:cs typeface="DejaVu Sans"/>
              </a:rPr>
              <a:t>Prague,</a:t>
            </a:r>
            <a:r>
              <a:rPr dirty="0" sz="1700" spc="-51" b="1">
                <a:solidFill>
                  <a:srgbClr val="d8b4fe"/>
                </a:solidFill>
                <a:latin typeface="DejaVu Sans"/>
                <a:cs typeface="DejaVu Sans"/>
              </a:rPr>
              <a:t> </a:t>
            </a:r>
            <a:r>
              <a:rPr dirty="0" sz="1700" spc="-12">
                <a:solidFill>
                  <a:srgbClr val="e5e7eb"/>
                </a:solidFill>
                <a:latin typeface="DejaVu Sans"/>
                <a:cs typeface="DejaVu Sans"/>
              </a:rPr>
              <a:t>and</a:t>
            </a:r>
            <a:r>
              <a:rPr dirty="0" sz="170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700" spc="-10" b="1">
                <a:solidFill>
                  <a:srgbClr val="d8b4fe"/>
                </a:solidFill>
                <a:latin typeface="DejaVu Sans"/>
                <a:cs typeface="DejaVu Sans"/>
              </a:rPr>
              <a:t>Berlin.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437113" y="4687876"/>
            <a:ext cx="2962845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4">
                <a:solidFill>
                  <a:srgbClr val="ffffff"/>
                </a:solidFill>
                <a:latin typeface="DejaVu Sans"/>
                <a:cs typeface="DejaVu Sans"/>
              </a:rPr>
              <a:t>Evidence: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31">
                <a:solidFill>
                  <a:srgbClr val="ffffff"/>
                </a:solidFill>
                <a:latin typeface="DejaVu Sans"/>
                <a:cs typeface="DejaVu Sans"/>
              </a:rPr>
              <a:t>High-Value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DejaVu Sans"/>
                <a:cs typeface="DejaVu Sans"/>
              </a:rPr>
              <a:t>Customer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DejaVu Sans"/>
                <a:cs typeface="DejaVu Sans"/>
              </a:rPr>
              <a:t>Cities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40779" y="5043878"/>
            <a:ext cx="2305152" cy="410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spc="10" b="1">
                <a:solidFill>
                  <a:srgbClr val="4ade80"/>
                </a:solidFill>
                <a:latin typeface="DejaVu Sans"/>
                <a:cs typeface="DejaVu Sans"/>
              </a:rPr>
              <a:t>Justiﬁcation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31787" y="5610292"/>
            <a:ext cx="4750391" cy="115697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These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cities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demonstrate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strong</a:t>
            </a:r>
            <a:r>
              <a:rPr dirty="0" sz="1500" spc="11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average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spend</a:t>
            </a:r>
          </a:p>
          <a:p>
            <a:pPr marL="0" marR="0">
              <a:lnSpc>
                <a:spcPts val="1760"/>
              </a:lnSpc>
              <a:spcBef>
                <a:spcPts val="514"/>
              </a:spcBef>
              <a:spcAft>
                <a:spcPts val="0"/>
              </a:spcAft>
            </a:pP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per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customer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and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cater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to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niche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but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highly</a:t>
            </a:r>
          </a:p>
          <a:p>
            <a:pPr marL="0" marR="0">
              <a:lnSpc>
                <a:spcPts val="1760"/>
              </a:lnSpc>
              <a:spcBef>
                <a:spcPts val="514"/>
              </a:spcBef>
              <a:spcAft>
                <a:spcPts val="0"/>
              </a:spcAft>
            </a:pP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proﬁtable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audiences,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maximizing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revenue</a:t>
            </a:r>
          </a:p>
          <a:p>
            <a:pPr marL="0" marR="0">
              <a:lnSpc>
                <a:spcPts val="1760"/>
              </a:lnSpc>
              <a:spcBef>
                <a:spcPts val="639"/>
              </a:spcBef>
              <a:spcAft>
                <a:spcPts val="0"/>
              </a:spcAft>
            </a:pP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potential.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437113" y="8316901"/>
            <a:ext cx="2779467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4">
                <a:solidFill>
                  <a:srgbClr val="ffffff"/>
                </a:solidFill>
                <a:latin typeface="DejaVu Sans"/>
                <a:cs typeface="DejaVu Sans"/>
              </a:rPr>
              <a:t>Evidence: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8">
                <a:solidFill>
                  <a:srgbClr val="ffffff"/>
                </a:solidFill>
                <a:latin typeface="DejaVu Sans"/>
                <a:cs typeface="DejaVu Sans"/>
              </a:rPr>
              <a:t>Strong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25">
                <a:solidFill>
                  <a:srgbClr val="ffffff"/>
                </a:solidFill>
                <a:latin typeface="DejaVu Sans"/>
                <a:cs typeface="DejaVu Sans"/>
              </a:rPr>
              <a:t>Average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23">
                <a:solidFill>
                  <a:srgbClr val="ffffff"/>
                </a:solidFill>
                <a:latin typeface="DejaVu Sans"/>
                <a:cs typeface="DejaVu Sans"/>
              </a:rPr>
              <a:t>Revenue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60685" y="9151329"/>
            <a:ext cx="5630342" cy="3361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4ade80"/>
                </a:solidFill>
                <a:latin typeface="DejaVu Sans"/>
                <a:cs typeface="DejaVu Sans"/>
              </a:rPr>
              <a:t>Data-Backed</a:t>
            </a:r>
            <a:r>
              <a:rPr dirty="0" sz="2000" spc="11" b="1">
                <a:solidFill>
                  <a:srgbClr val="4ade80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4ade80"/>
                </a:solidFill>
                <a:latin typeface="DejaVu Sans"/>
                <a:cs typeface="DejaVu Sans"/>
              </a:rPr>
              <a:t>Expansion</a:t>
            </a:r>
            <a:r>
              <a:rPr dirty="0" sz="2000" b="1">
                <a:solidFill>
                  <a:srgbClr val="4ade80"/>
                </a:solidFill>
                <a:latin typeface="DejaVu Sans"/>
                <a:cs typeface="DejaVu Sans"/>
              </a:rPr>
              <a:t> </a:t>
            </a:r>
            <a:r>
              <a:rPr dirty="0" sz="2000" b="1">
                <a:solidFill>
                  <a:srgbClr val="4ade80"/>
                </a:solidFill>
                <a:latin typeface="DejaVu Sans"/>
                <a:cs typeface="DejaVu Sans"/>
              </a:rPr>
              <a:t>Opportunities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08149" y="9649646"/>
            <a:ext cx="5201716" cy="998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spc="-15" b="1">
                <a:solidFill>
                  <a:srgbClr val="d8b4fe"/>
                </a:solidFill>
                <a:latin typeface="DejaVu Sans"/>
                <a:cs typeface="DejaVu Sans"/>
              </a:rPr>
              <a:t>Valuable</a:t>
            </a:r>
            <a:r>
              <a:rPr dirty="0" sz="1350" b="1">
                <a:solidFill>
                  <a:srgbClr val="d8b4fe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d8b4fe"/>
                </a:solidFill>
                <a:latin typeface="DejaVu Sans"/>
                <a:cs typeface="DejaVu Sans"/>
              </a:rPr>
              <a:t>Secondary</a:t>
            </a:r>
            <a:r>
              <a:rPr dirty="0" sz="1350" b="1">
                <a:solidFill>
                  <a:srgbClr val="d8b4fe"/>
                </a:solidFill>
                <a:latin typeface="DejaVu Sans"/>
                <a:cs typeface="DejaVu Sans"/>
              </a:rPr>
              <a:t> </a:t>
            </a:r>
            <a:r>
              <a:rPr dirty="0" sz="1350" spc="-10" b="1">
                <a:solidFill>
                  <a:srgbClr val="d8b4fe"/>
                </a:solidFill>
                <a:latin typeface="DejaVu Sans"/>
                <a:cs typeface="DejaVu Sans"/>
              </a:rPr>
              <a:t>Markets:</a:t>
            </a:r>
            <a:r>
              <a:rPr dirty="0" sz="1350" spc="-36" b="1">
                <a:solidFill>
                  <a:srgbClr val="d8b4f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Analysis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shows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Brazil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and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Germany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(Strategic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Insight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2)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have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growing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customer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bases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with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signiﬁcant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revenue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potential,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making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them</a:t>
            </a:r>
          </a:p>
          <a:p>
            <a:pPr marL="0" marR="0">
              <a:lnSpc>
                <a:spcPts val="1564"/>
              </a:lnSpc>
              <a:spcBef>
                <a:spcPts val="385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ideal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for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a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second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tour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phase.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537869" y="9649646"/>
            <a:ext cx="5231414" cy="998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d8b4fe"/>
                </a:solidFill>
                <a:latin typeface="DejaVu Sans"/>
                <a:cs typeface="DejaVu Sans"/>
              </a:rPr>
              <a:t>Niche</a:t>
            </a:r>
            <a:r>
              <a:rPr dirty="0" sz="1350" b="1">
                <a:solidFill>
                  <a:srgbClr val="d8b4fe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d8b4fe"/>
                </a:solidFill>
                <a:latin typeface="DejaVu Sans"/>
                <a:cs typeface="DejaVu Sans"/>
              </a:rPr>
              <a:t>European</a:t>
            </a:r>
            <a:r>
              <a:rPr dirty="0" sz="1350" b="1">
                <a:solidFill>
                  <a:srgbClr val="d8b4fe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d8b4fe"/>
                </a:solidFill>
                <a:latin typeface="DejaVu Sans"/>
                <a:cs typeface="DejaVu Sans"/>
              </a:rPr>
              <a:t>Audiences:</a:t>
            </a:r>
            <a:r>
              <a:rPr dirty="0" sz="1350" spc="-40" b="1">
                <a:solidFill>
                  <a:srgbClr val="d8b4f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Cities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spc="-18">
                <a:solidFill>
                  <a:srgbClr val="ffffff"/>
                </a:solidFill>
                <a:latin typeface="DejaVu Sans"/>
                <a:cs typeface="DejaVu Sans"/>
              </a:rPr>
              <a:t>like</a:t>
            </a:r>
            <a:r>
              <a:rPr dirty="0" sz="1350" spc="1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Prague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and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Berlin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(Strategic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Insight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3)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show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exceptionally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high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average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spend,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indicating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highly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engaged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and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valuable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fan</a:t>
            </a:r>
          </a:p>
          <a:p>
            <a:pPr marL="0" marR="0">
              <a:lnSpc>
                <a:spcPts val="1564"/>
              </a:lnSpc>
              <a:spcBef>
                <a:spcPts val="385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segments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perfect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for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targeted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events.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644056" y="10946555"/>
            <a:ext cx="8529708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Source: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Music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Analytics: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The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Ultimate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Guide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for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Artists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in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2025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-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Pitch-Us,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Music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Data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Analysis: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Strategies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for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Success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-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Yellowbrick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2025-07-31T12:55:53+00:00</dcterms:modified>
</cp:coreProperties>
</file>