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38" y="2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eadlineZeus?tab=repositori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jdeepray.c48.it@gmail.com" TargetMode="External"/><Relationship Id="rId5" Type="http://schemas.openxmlformats.org/officeDocument/2006/relationships/hyperlink" Target="tel:+917076918307" TargetMode="External"/><Relationship Id="rId4" Type="http://schemas.openxmlformats.org/officeDocument/2006/relationships/hyperlink" Target="https://www.linkedin.com/in/rajdeep-ray-3616501b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69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159" y="937944"/>
            <a:ext cx="10844857" cy="386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283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50" spc="-56" dirty="0">
                <a:solidFill>
                  <a:srgbClr val="FFFFFF"/>
                </a:solidFill>
                <a:latin typeface="DejaVu Sans"/>
                <a:cs typeface="DejaVu Sans"/>
              </a:rPr>
              <a:t>Data Analytics Project with Excel</a:t>
            </a:r>
            <a:endParaRPr sz="4050" spc="-56" dirty="0">
              <a:solidFill>
                <a:srgbClr val="FFFFFF"/>
              </a:solidFill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905" y="6608760"/>
            <a:ext cx="4306900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D1D5DB"/>
                </a:solidFill>
                <a:latin typeface="Liberation Sans"/>
                <a:cs typeface="Liberation Sans"/>
              </a:rPr>
              <a:t>Image from: Call Center Background Images - Free Download on Freepik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B646-7607-07BA-F1F9-E55090475C83}"/>
              </a:ext>
            </a:extLst>
          </p:cNvPr>
          <p:cNvSpPr txBox="1"/>
          <p:nvPr/>
        </p:nvSpPr>
        <p:spPr>
          <a:xfrm>
            <a:off x="774669" y="2721114"/>
            <a:ext cx="1025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Call Center Performance Analysis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D489C-4CEA-74BB-F5B9-125C72057D16}"/>
              </a:ext>
            </a:extLst>
          </p:cNvPr>
          <p:cNvSpPr txBox="1"/>
          <p:nvPr/>
        </p:nvSpPr>
        <p:spPr>
          <a:xfrm>
            <a:off x="8760215" y="55892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C000"/>
                </a:solidFill>
              </a:rPr>
              <a:t>by Rajdeep Ray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7895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6962" y="404502"/>
            <a:ext cx="4270257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>
                <a:solidFill>
                  <a:srgbClr val="2A5CAA"/>
                </a:solidFill>
                <a:latin typeface="DejaVu Sans"/>
                <a:cs typeface="DejaVu Sans"/>
              </a:rPr>
              <a:t>Outcome</a:t>
            </a:r>
            <a:r>
              <a:rPr sz="30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2A5CAA"/>
                </a:solidFill>
                <a:latin typeface="DejaVu Sans"/>
                <a:cs typeface="DejaVu Sans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690" y="1220163"/>
            <a:ext cx="387991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5" dirty="0">
                <a:solidFill>
                  <a:srgbClr val="334155"/>
                </a:solidFill>
                <a:latin typeface="DejaVu Sans"/>
                <a:cs typeface="DejaVu Sans"/>
              </a:rPr>
              <a:t>Our</a:t>
            </a:r>
            <a:r>
              <a:rPr sz="170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2A5CAA"/>
                </a:solidFill>
                <a:latin typeface="DejaVu Sans"/>
                <a:cs typeface="DejaVu Sans"/>
              </a:rPr>
              <a:t>dynamic</a:t>
            </a:r>
            <a:r>
              <a:rPr sz="17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2A5CAA"/>
                </a:solidFill>
                <a:latin typeface="DejaVu Sans"/>
                <a:cs typeface="DejaVu Sans"/>
              </a:rPr>
              <a:t>dashboard</a:t>
            </a:r>
            <a:r>
              <a:rPr sz="1700" b="1" spc="-57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1700" spc="-10" dirty="0">
                <a:solidFill>
                  <a:srgbClr val="334155"/>
                </a:solidFill>
                <a:latin typeface="DejaVu Sans"/>
                <a:cs typeface="DejaVu Sans"/>
              </a:rPr>
              <a:t>delivers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690" y="1553538"/>
            <a:ext cx="4511977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5" dirty="0">
                <a:solidFill>
                  <a:srgbClr val="334155"/>
                </a:solidFill>
                <a:latin typeface="DejaVu Sans"/>
                <a:cs typeface="DejaVu Sans"/>
              </a:rPr>
              <a:t>comprehensive,</a:t>
            </a:r>
            <a:r>
              <a:rPr sz="170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2A5CAA"/>
                </a:solidFill>
                <a:latin typeface="DejaVu Sans"/>
                <a:cs typeface="DejaVu Sans"/>
              </a:rPr>
              <a:t>real-time</a:t>
            </a:r>
            <a:r>
              <a:rPr sz="1700" b="1" spc="-10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2A5CAA"/>
                </a:solidFill>
                <a:latin typeface="DejaVu Sans"/>
                <a:cs typeface="DejaVu Sans"/>
              </a:rPr>
              <a:t>insights</a:t>
            </a:r>
            <a:r>
              <a:rPr sz="1700" b="1" spc="2493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1700" dirty="0">
                <a:solidFill>
                  <a:srgbClr val="334155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6690" y="2078168"/>
            <a:ext cx="5506418" cy="86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It empowers users to seamlessly </a:t>
            </a:r>
            <a:r>
              <a:rPr sz="1500" b="1" dirty="0">
                <a:solidFill>
                  <a:srgbClr val="475569"/>
                </a:solidFill>
                <a:latin typeface="DejaVu Sans"/>
                <a:cs typeface="DejaVu Sans"/>
              </a:rPr>
              <a:t>explore data</a:t>
            </a:r>
            <a:r>
              <a:rPr sz="1500" b="1" spc="-40" dirty="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by age,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gender, city, and representative, turning</a:t>
            </a:r>
            <a:r>
              <a:rPr sz="1500" spc="10" dirty="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raw numbers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into a</a:t>
            </a:r>
            <a:r>
              <a:rPr sz="1500" spc="10" dirty="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75569"/>
                </a:solidFill>
                <a:latin typeface="DejaVu Sans"/>
                <a:cs typeface="DejaVu Sans"/>
              </a:rPr>
              <a:t>clear narrative.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060" y="3561805"/>
            <a:ext cx="4317413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DejaVu Sans"/>
                <a:cs typeface="DejaVu Sans"/>
              </a:rPr>
              <a:t>Key</a:t>
            </a:r>
            <a:r>
              <a:rPr sz="2000" b="1" spc="2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2A5CAA"/>
                </a:solidFill>
                <a:latin typeface="DejaVu Sans"/>
                <a:cs typeface="DejaVu Sans"/>
              </a:rPr>
              <a:t>Areas</a:t>
            </a:r>
            <a:r>
              <a:rPr sz="20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2A5CAA"/>
                </a:solidFill>
                <a:latin typeface="DejaVu Sans"/>
                <a:cs typeface="DejaVu Sans"/>
              </a:rPr>
              <a:t>of</a:t>
            </a:r>
            <a:r>
              <a:rPr sz="2000" b="1" dirty="0">
                <a:solidFill>
                  <a:srgbClr val="2A5CAA"/>
                </a:solidFill>
                <a:latin typeface="DejaVu Sans"/>
                <a:cs typeface="DejaVu Sans"/>
              </a:rPr>
              <a:t> Insight Include: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0029" y="4145093"/>
            <a:ext cx="184623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E293B"/>
                </a:solidFill>
                <a:latin typeface="DejaVu Sans"/>
                <a:cs typeface="DejaVu Sans"/>
              </a:rPr>
              <a:t>Daily </a:t>
            </a:r>
            <a:r>
              <a:rPr sz="1500" b="1" dirty="0">
                <a:solidFill>
                  <a:srgbClr val="1E293B"/>
                </a:solidFill>
                <a:latin typeface="DejaVu Sans"/>
                <a:cs typeface="DejaVu Sans"/>
              </a:rPr>
              <a:t>call trends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0029" y="4745168"/>
            <a:ext cx="4200750" cy="1461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E293B"/>
                </a:solidFill>
                <a:latin typeface="DejaVu Sans"/>
                <a:cs typeface="DejaVu Sans"/>
              </a:rPr>
              <a:t>Customer </a:t>
            </a:r>
            <a:r>
              <a:rPr sz="1500" b="1" dirty="0">
                <a:solidFill>
                  <a:srgbClr val="1E293B"/>
                </a:solidFill>
                <a:latin typeface="DejaVu Sans"/>
                <a:cs typeface="DejaVu Sans"/>
              </a:rPr>
              <a:t>satisfaction patterns</a:t>
            </a:r>
          </a:p>
          <a:p>
            <a:pPr marL="0" marR="0">
              <a:lnSpc>
                <a:spcPts val="1760"/>
              </a:lnSpc>
              <a:spcBef>
                <a:spcPts val="2914"/>
              </a:spcBef>
              <a:spcAft>
                <a:spcPts val="0"/>
              </a:spcAft>
            </a:pPr>
            <a:r>
              <a:rPr sz="1500" dirty="0">
                <a:solidFill>
                  <a:srgbClr val="1E293B"/>
                </a:solidFill>
                <a:latin typeface="DejaVu Sans"/>
                <a:cs typeface="DejaVu Sans"/>
              </a:rPr>
              <a:t>Individual </a:t>
            </a:r>
            <a:r>
              <a:rPr sz="1500" b="1" dirty="0">
                <a:solidFill>
                  <a:srgbClr val="1E293B"/>
                </a:solidFill>
                <a:latin typeface="DejaVu Sans"/>
                <a:cs typeface="DejaVu Sans"/>
              </a:rPr>
              <a:t>representative performance</a:t>
            </a:r>
          </a:p>
          <a:p>
            <a:pPr marL="0" marR="0">
              <a:lnSpc>
                <a:spcPts val="1760"/>
              </a:lnSpc>
              <a:spcBef>
                <a:spcPts val="2914"/>
              </a:spcBef>
              <a:spcAft>
                <a:spcPts val="0"/>
              </a:spcAft>
            </a:pPr>
            <a:r>
              <a:rPr sz="1500" dirty="0">
                <a:solidFill>
                  <a:srgbClr val="1E293B"/>
                </a:solidFill>
                <a:latin typeface="DejaVu Sans"/>
                <a:cs typeface="DejaVu Sans"/>
              </a:rPr>
              <a:t>Detailed </a:t>
            </a:r>
            <a:r>
              <a:rPr sz="1500" b="1" dirty="0">
                <a:solidFill>
                  <a:srgbClr val="1E293B"/>
                </a:solidFill>
                <a:latin typeface="DejaVu Sans"/>
                <a:cs typeface="DejaVu Sans"/>
              </a:rPr>
              <a:t>revenue performance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6690" y="6897818"/>
            <a:ext cx="5010330" cy="261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34155"/>
                </a:solidFill>
                <a:latin typeface="DejaVu Sans"/>
                <a:cs typeface="DejaVu Sans"/>
              </a:rPr>
              <a:t>This comprehensive view enables deep contextual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6690" y="7202618"/>
            <a:ext cx="4313058" cy="261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34155"/>
                </a:solidFill>
                <a:latin typeface="DejaVu Sans"/>
                <a:cs typeface="DejaVu Sans"/>
              </a:rPr>
              <a:t>analysis and truly </a:t>
            </a:r>
            <a:r>
              <a:rPr sz="1500" b="1" dirty="0">
                <a:solidFill>
                  <a:srgbClr val="2A5CAA"/>
                </a:solidFill>
                <a:latin typeface="DejaVu Sans"/>
                <a:cs typeface="DejaVu Sans"/>
              </a:rPr>
              <a:t>data-driven decisions</a:t>
            </a:r>
            <a:r>
              <a:rPr sz="1500" dirty="0">
                <a:solidFill>
                  <a:srgbClr val="334155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40128" y="7643031"/>
            <a:ext cx="423359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Source: Image from</a:t>
            </a:r>
            <a:r>
              <a:rPr sz="1000" spc="14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5 of my favorite Excel dashboard examples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9F628-6762-4265-1F1F-9CC912F8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94" y="2852936"/>
            <a:ext cx="5506415" cy="30794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62114" y="669917"/>
            <a:ext cx="4219959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Future</a:t>
            </a:r>
            <a:r>
              <a:rPr sz="405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405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Roadmap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3817" y="1301037"/>
            <a:ext cx="3636567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475569"/>
                </a:solidFill>
                <a:latin typeface="Liberation Sans"/>
                <a:cs typeface="Liberation Sans"/>
              </a:rPr>
              <a:t>Opportunities for </a:t>
            </a:r>
            <a:r>
              <a:rPr sz="2500" spc="10" dirty="0">
                <a:solidFill>
                  <a:srgbClr val="475569"/>
                </a:solidFill>
                <a:latin typeface="Liberation Sans"/>
                <a:cs typeface="Liberation Sans"/>
              </a:rPr>
              <a:t>Growth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1773" y="2673346"/>
            <a:ext cx="3324359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Real-time Data Integration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26361" y="2673346"/>
            <a:ext cx="2783377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Migration to </a:t>
            </a:r>
            <a:r>
              <a:rPr sz="2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Power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BI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1773" y="3112555"/>
            <a:ext cx="4105654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Establish live data connections for immediate, up-to-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the-minute insights and proactive decision-making.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6361" y="3112555"/>
            <a:ext cx="3944621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Port the dashboard to Power BI to enable broader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web-based accessibility and superior collaborative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features.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1773" y="4721221"/>
            <a:ext cx="3472221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Advanced</a:t>
            </a:r>
            <a:r>
              <a:rPr sz="2000" b="1" spc="-69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Analytics Layers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26361" y="4721221"/>
            <a:ext cx="3310483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Expanded </a:t>
            </a:r>
            <a:r>
              <a:rPr sz="2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KPI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 Framework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1773" y="5160430"/>
            <a:ext cx="3811835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Incorporate sophisticated analysis like sentiment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scoring from call transcripts to deepen customer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understanding.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26361" y="5160430"/>
            <a:ext cx="4086762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Enrich the dashboard by adding </a:t>
            </a:r>
            <a:r>
              <a:rPr sz="1350" spc="-28" dirty="0">
                <a:solidFill>
                  <a:srgbClr val="475569"/>
                </a:solidFill>
                <a:latin typeface="Liberation Sans"/>
                <a:cs typeface="Liberation Sans"/>
              </a:rPr>
              <a:t>new,</a:t>
            </a:r>
            <a:r>
              <a:rPr sz="1350" spc="25" dirty="0">
                <a:solidFill>
                  <a:srgbClr val="475569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critical metrics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for a more holistic and comprehensive performance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spc="-21" dirty="0">
                <a:solidFill>
                  <a:srgbClr val="475569"/>
                </a:solidFill>
                <a:latin typeface="Liberation Sans"/>
                <a:cs typeface="Liberation Sans"/>
              </a:rPr>
              <a:t>view.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784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22104" y="393692"/>
            <a:ext cx="3899966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Key</a:t>
            </a:r>
            <a:r>
              <a:rPr sz="405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4050" b="1" spc="-43" dirty="0">
                <a:solidFill>
                  <a:srgbClr val="2A5CAA"/>
                </a:solidFill>
                <a:latin typeface="Liberation Sans"/>
                <a:cs typeface="Liberation Sans"/>
              </a:rPr>
              <a:t>Takeaways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3911" y="1140350"/>
            <a:ext cx="6416520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A</a:t>
            </a:r>
            <a:r>
              <a:rPr sz="1700" spc="-112" dirty="0">
                <a:solidFill>
                  <a:srgbClr val="1D4ED8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D4ED8"/>
                </a:solidFill>
                <a:latin typeface="Liberation Sans"/>
                <a:cs typeface="Liberation Sans"/>
              </a:rPr>
              <a:t>summary</a:t>
            </a: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D4ED8"/>
                </a:solidFill>
                <a:latin typeface="Liberation Sans"/>
                <a:cs typeface="Liberation Sans"/>
              </a:rPr>
              <a:t>of</a:t>
            </a: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 the project's </a:t>
            </a:r>
            <a:r>
              <a:rPr sz="1700" spc="-10" dirty="0">
                <a:solidFill>
                  <a:srgbClr val="1D4ED8"/>
                </a:solidFill>
                <a:latin typeface="Liberation Sans"/>
                <a:cs typeface="Liberation Sans"/>
              </a:rPr>
              <a:t>core</a:t>
            </a: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1D4ED8"/>
                </a:solidFill>
                <a:latin typeface="Liberation Sans"/>
                <a:cs typeface="Liberation Sans"/>
              </a:rPr>
              <a:t>achievements</a:t>
            </a: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D4ED8"/>
                </a:solidFill>
                <a:latin typeface="Liberation Sans"/>
                <a:cs typeface="Liberation Sans"/>
              </a:rPr>
              <a:t>and</a:t>
            </a:r>
            <a:r>
              <a:rPr sz="1700" dirty="0">
                <a:solidFill>
                  <a:srgbClr val="1D4ED8"/>
                </a:solidFill>
                <a:latin typeface="Liberation Sans"/>
                <a:cs typeface="Liberation Sans"/>
              </a:rPr>
              <a:t> strategic </a:t>
            </a:r>
            <a:r>
              <a:rPr sz="1700" spc="-10" dirty="0">
                <a:solidFill>
                  <a:srgbClr val="1D4ED8"/>
                </a:solidFill>
                <a:latin typeface="Liberation Sans"/>
                <a:cs typeface="Liberation Sans"/>
              </a:rPr>
              <a:t>value.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322" y="2968621"/>
            <a:ext cx="3817575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Excel's</a:t>
            </a:r>
            <a:r>
              <a:rPr sz="2000" b="1" spc="-68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Advanced Capabilities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8676" y="2968621"/>
            <a:ext cx="4106934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Operational Intelligence Pipeline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3788" y="3407831"/>
            <a:ext cx="4456865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Demonstrated how Excel can be leveraged beyond basic</a:t>
            </a:r>
          </a:p>
          <a:p>
            <a:pPr marL="142279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spreadsheets to create powerful, interactive business</a:t>
            </a:r>
          </a:p>
          <a:p>
            <a:pPr marL="1497954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intelligence tools.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4671" y="3407831"/>
            <a:ext cx="4854725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Established a clear data-to-decision pipeline, transforming raw</a:t>
            </a:r>
          </a:p>
          <a:p>
            <a:pPr marL="42564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call logs into actionable operational insights for management.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61504" y="5892796"/>
            <a:ext cx="3381354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Cross-Departmental Utility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28717" y="5892796"/>
            <a:ext cx="3926568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Scalable</a:t>
            </a:r>
            <a:r>
              <a:rPr sz="2000" b="1" spc="-69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Analytical Foundation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0992" y="6332006"/>
            <a:ext cx="4902253" cy="47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Created a versatile tool valuable to HR, Operations, Sales, and</a:t>
            </a:r>
          </a:p>
          <a:p>
            <a:pPr marL="644723" marR="0">
              <a:lnSpc>
                <a:spcPts val="1501"/>
              </a:lnSpc>
              <a:spcBef>
                <a:spcPts val="498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Marketing, fostering data-driven collaboration.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0276" y="6332006"/>
            <a:ext cx="4703636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Built a robust and scalable model that can be expanded with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26720" y="6579656"/>
            <a:ext cx="4930626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more data, advanced metrics, and new technologies like Power</a:t>
            </a:r>
          </a:p>
          <a:p>
            <a:pPr marL="2284809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Liberation Sans"/>
                <a:cs typeface="Liberation Sans"/>
              </a:rPr>
              <a:t>BI.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14592" y="7599360"/>
            <a:ext cx="3759129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Image from Spreadsheet</a:t>
            </a:r>
            <a:r>
              <a:rPr sz="1000" spc="-5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Abstract Royalty-Free Images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735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1322" y="332791"/>
            <a:ext cx="7841748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2" dirty="0">
                <a:solidFill>
                  <a:srgbClr val="2A5CAA"/>
                </a:solidFill>
                <a:latin typeface="DejaVu Sans"/>
                <a:cs typeface="DejaVu Sans"/>
              </a:rPr>
              <a:t>The</a:t>
            </a:r>
            <a:r>
              <a:rPr sz="405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4050" b="1" spc="-10" dirty="0">
                <a:solidFill>
                  <a:srgbClr val="2A5CAA"/>
                </a:solidFill>
                <a:latin typeface="DejaVu Sans"/>
                <a:cs typeface="DejaVu Sans"/>
              </a:rPr>
              <a:t>Interactive</a:t>
            </a:r>
            <a:r>
              <a:rPr sz="405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2A5CAA"/>
                </a:solidFill>
                <a:latin typeface="DejaVu Sans"/>
                <a:cs typeface="DejaVu Sans"/>
              </a:rPr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927" y="5925005"/>
            <a:ext cx="2621530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DejaVu Sans"/>
                <a:cs typeface="DejaVu Sans"/>
              </a:rPr>
              <a:t>Intuitive </a:t>
            </a:r>
            <a:r>
              <a:rPr sz="1700" b="1" spc="-11" dirty="0">
                <a:solidFill>
                  <a:srgbClr val="2A5CAA"/>
                </a:solidFill>
                <a:latin typeface="DejaVu Sans"/>
                <a:cs typeface="DejaVu Sans"/>
              </a:rPr>
              <a:t>Exploration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26919" y="5925005"/>
            <a:ext cx="2455631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2A5CAA"/>
                </a:solidFill>
                <a:latin typeface="DejaVu Sans"/>
                <a:cs typeface="DejaVu Sans"/>
              </a:rPr>
              <a:t>Automatic</a:t>
            </a:r>
            <a:r>
              <a:rPr sz="17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2A5CAA"/>
                </a:solidFill>
                <a:latin typeface="DejaVu Sans"/>
                <a:cs typeface="DejaVu Sans"/>
              </a:rPr>
              <a:t>Updates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3927" y="6269414"/>
            <a:ext cx="459056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Designed for intuitive exploration, transforming raw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data into actionable intelligence.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6919" y="6269414"/>
            <a:ext cx="450839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All dashboard elements—tiles, charts, and tables—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update automatically with selected ﬁlters.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40128" y="7099598"/>
            <a:ext cx="423359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Source: Image from</a:t>
            </a:r>
            <a:r>
              <a:rPr sz="1000" spc="14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5 of my favorite Excel dashboard examples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F7D798-6552-70BC-43BC-4F5FF9C22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85" y="1191140"/>
            <a:ext cx="9067029" cy="42540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45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58168" y="357892"/>
            <a:ext cx="7827853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E40AF"/>
                </a:solidFill>
                <a:latin typeface="DejaVu Sans"/>
                <a:cs typeface="DejaVu Sans"/>
              </a:rPr>
              <a:t>Dashboard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E40AF"/>
                </a:solidFill>
                <a:latin typeface="DejaVu Sans"/>
                <a:cs typeface="DejaVu Sans"/>
              </a:rPr>
              <a:t>Components: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E40AF"/>
                </a:solidFill>
                <a:latin typeface="DejaVu Sans"/>
                <a:cs typeface="DejaVu Sans"/>
              </a:rPr>
              <a:t>Deep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E40AF"/>
                </a:solidFill>
                <a:latin typeface="DejaVu Sans"/>
                <a:cs typeface="DejaVu Sans"/>
              </a:rPr>
              <a:t>Dive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6162" y="926658"/>
            <a:ext cx="9451844" cy="852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11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D4ED8"/>
                </a:solidFill>
                <a:latin typeface="DejaVu Sans"/>
                <a:cs typeface="DejaVu Sans"/>
              </a:rPr>
              <a:t>Our dashboard is meticulously engineered to serve as a</a:t>
            </a:r>
            <a:r>
              <a:rPr sz="1500" spc="11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E3A8A"/>
                </a:solidFill>
                <a:latin typeface="DejaVu Sans"/>
                <a:cs typeface="DejaVu Sans"/>
              </a:rPr>
              <a:t>single 'screen of truth'</a:t>
            </a:r>
            <a:r>
              <a:rPr sz="1500" dirty="0">
                <a:solidFill>
                  <a:srgbClr val="1D4ED8"/>
                </a:solidFill>
                <a:latin typeface="DejaVu Sans"/>
                <a:cs typeface="DejaVu Sans"/>
              </a:rPr>
              <a:t>, seamlessly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D4ED8"/>
                </a:solidFill>
                <a:latin typeface="DejaVu Sans"/>
                <a:cs typeface="DejaVu Sans"/>
              </a:rPr>
              <a:t>blending critical data, dynamic visuals, and intuitive interactivity to empower informed decision-</a:t>
            </a:r>
          </a:p>
          <a:p>
            <a:pPr marL="4262734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D4ED8"/>
                </a:solidFill>
                <a:latin typeface="DejaVu Sans"/>
                <a:cs typeface="DejaVu Sans"/>
              </a:rPr>
              <a:t>making.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9706" y="2624842"/>
            <a:ext cx="1634397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EAB308"/>
                </a:solidFill>
                <a:latin typeface="DejaVu Sans"/>
                <a:cs typeface="DejaVu Sans"/>
              </a:rPr>
              <a:t>12,500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6269" y="2624842"/>
            <a:ext cx="1071639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EAB308"/>
                </a:solidFill>
                <a:latin typeface="DejaVu Sans"/>
                <a:cs typeface="DejaVu Sans"/>
              </a:rPr>
              <a:t>92%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6462" y="2624842"/>
            <a:ext cx="1482128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4" dirty="0">
                <a:solidFill>
                  <a:srgbClr val="EAB308"/>
                </a:solidFill>
                <a:latin typeface="DejaVu Sans"/>
                <a:cs typeface="DejaVu Sans"/>
              </a:rPr>
              <a:t>$1.2M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1670" y="3099113"/>
            <a:ext cx="259012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8" dirty="0">
                <a:solidFill>
                  <a:srgbClr val="1D4ED8"/>
                </a:solidFill>
                <a:latin typeface="DejaVu Sans"/>
                <a:cs typeface="DejaVu Sans"/>
              </a:rPr>
              <a:t>Total</a:t>
            </a:r>
            <a:r>
              <a:rPr sz="1350" b="1" spc="34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Calls Handled (YTD)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5577" y="3099113"/>
            <a:ext cx="309290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Customer Satisfaction (5-Star)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41270" y="3099113"/>
            <a:ext cx="265218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Revenue Generated (YTD)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210" y="3926279"/>
            <a:ext cx="336640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1E40AF"/>
                </a:solidFill>
                <a:latin typeface="DejaVu Sans"/>
                <a:cs typeface="DejaVu Sans"/>
              </a:rPr>
              <a:t>Monthly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E40AF"/>
                </a:solidFill>
                <a:latin typeface="DejaVu Sans"/>
                <a:cs typeface="DejaVu Sans"/>
              </a:rPr>
              <a:t>Call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33" dirty="0">
                <a:solidFill>
                  <a:srgbClr val="1E40AF"/>
                </a:solidFill>
                <a:latin typeface="DejaVu Sans"/>
                <a:cs typeface="DejaVu Sans"/>
              </a:rPr>
              <a:t>Volume</a:t>
            </a:r>
            <a:r>
              <a:rPr sz="1700" b="1" spc="1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47" dirty="0">
                <a:solidFill>
                  <a:srgbClr val="1E40AF"/>
                </a:solidFill>
                <a:latin typeface="DejaVu Sans"/>
                <a:cs typeface="DejaVu Sans"/>
              </a:rPr>
              <a:t>Trend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13201" y="3926279"/>
            <a:ext cx="3776071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44" dirty="0">
                <a:solidFill>
                  <a:srgbClr val="1E40AF"/>
                </a:solidFill>
                <a:latin typeface="DejaVu Sans"/>
                <a:cs typeface="DejaVu Sans"/>
              </a:rPr>
              <a:t>Avg</a:t>
            </a:r>
            <a:r>
              <a:rPr sz="1700" b="1" spc="23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E40AF"/>
                </a:solidFill>
                <a:latin typeface="DejaVu Sans"/>
                <a:cs typeface="DejaVu Sans"/>
              </a:rPr>
              <a:t>Call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E40AF"/>
                </a:solidFill>
                <a:latin typeface="DejaVu Sans"/>
                <a:cs typeface="DejaVu Sans"/>
              </a:rPr>
              <a:t>Duration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E40AF"/>
                </a:solidFill>
                <a:latin typeface="DejaVu Sans"/>
                <a:cs typeface="DejaVu Sans"/>
              </a:rPr>
              <a:t>by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34" dirty="0">
                <a:solidFill>
                  <a:srgbClr val="1E40AF"/>
                </a:solidFill>
                <a:latin typeface="DejaVu Sans"/>
                <a:cs typeface="DejaVu Sans"/>
              </a:rPr>
              <a:t>Weekday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13201" y="5812229"/>
            <a:ext cx="3679659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E40AF"/>
                </a:solidFill>
                <a:latin typeface="DejaVu Sans"/>
                <a:cs typeface="DejaVu Sans"/>
              </a:rPr>
              <a:t>Customer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E40AF"/>
                </a:solidFill>
                <a:latin typeface="DejaVu Sans"/>
                <a:cs typeface="DejaVu Sans"/>
              </a:rPr>
              <a:t>Rating</a:t>
            </a:r>
            <a:r>
              <a:rPr sz="1700" b="1" spc="-10" dirty="0">
                <a:solidFill>
                  <a:srgbClr val="1E40AF"/>
                </a:solidFill>
                <a:latin typeface="DejaVu Sans"/>
                <a:cs typeface="DejaVu Sans"/>
              </a:rPr>
              <a:t> Distribution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1081" y="6202754"/>
            <a:ext cx="493084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E40AF"/>
                </a:solidFill>
                <a:latin typeface="DejaVu Sans"/>
                <a:cs typeface="DejaVu Sans"/>
              </a:rPr>
              <a:t>Representative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E40AF"/>
                </a:solidFill>
                <a:latin typeface="DejaVu Sans"/>
                <a:cs typeface="DejaVu Sans"/>
              </a:rPr>
              <a:t>Performance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E40AF"/>
                </a:solidFill>
                <a:latin typeface="DejaVu Sans"/>
                <a:cs typeface="DejaVu Sans"/>
              </a:rPr>
              <a:t>Overviews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62615" y="6242363"/>
            <a:ext cx="236088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62" dirty="0">
                <a:solidFill>
                  <a:srgbClr val="1E40AF"/>
                </a:solidFill>
                <a:latin typeface="DejaVu Sans"/>
                <a:cs typeface="DejaVu Sans"/>
              </a:rPr>
              <a:t>Top</a:t>
            </a:r>
            <a:r>
              <a:rPr sz="1350" b="1" spc="55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E40AF"/>
                </a:solidFill>
                <a:latin typeface="DejaVu Sans"/>
                <a:cs typeface="DejaVu Sans"/>
              </a:rPr>
              <a:t>Customer Revenue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7591" y="6728138"/>
            <a:ext cx="1001942" cy="66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E3A8A"/>
                </a:solidFill>
                <a:latin typeface="DejaVu Sans"/>
                <a:cs typeface="DejaVu Sans"/>
              </a:rPr>
              <a:t>Jane Doe</a:t>
            </a:r>
          </a:p>
          <a:p>
            <a:pPr marL="0" marR="0">
              <a:lnSpc>
                <a:spcPts val="1368"/>
              </a:lnSpc>
              <a:spcBef>
                <a:spcPts val="341"/>
              </a:spcBef>
              <a:spcAft>
                <a:spcPts val="0"/>
              </a:spcAft>
            </a:pPr>
            <a:r>
              <a:rPr sz="1200" dirty="0">
                <a:solidFill>
                  <a:srgbClr val="1D4ED8"/>
                </a:solidFill>
                <a:latin typeface="DejaVu Sans"/>
                <a:cs typeface="DejaVu Sans"/>
              </a:rPr>
              <a:t>CS</a:t>
            </a:r>
            <a:r>
              <a:rPr sz="1200" spc="-375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spc="-83" dirty="0">
                <a:solidFill>
                  <a:srgbClr val="1D4ED8"/>
                </a:solidFill>
                <a:latin typeface="DejaVu Sans"/>
                <a:cs typeface="DejaVu Sans"/>
              </a:rPr>
              <a:t>AT:</a:t>
            </a:r>
            <a:r>
              <a:rPr sz="1200" spc="68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1D4ED8"/>
                </a:solidFill>
                <a:latin typeface="DejaVu Sans"/>
                <a:cs typeface="DejaVu Sans"/>
              </a:rPr>
              <a:t>95%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sz="1200" spc="-28" dirty="0">
                <a:solidFill>
                  <a:srgbClr val="1D4ED8"/>
                </a:solidFill>
                <a:latin typeface="DejaVu Sans"/>
                <a:cs typeface="DejaVu Sans"/>
              </a:rPr>
              <a:t>FCR:</a:t>
            </a:r>
            <a:r>
              <a:rPr sz="1200" spc="12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1D4ED8"/>
                </a:solidFill>
                <a:latin typeface="DejaVu Sans"/>
                <a:cs typeface="DejaVu Sans"/>
              </a:rPr>
              <a:t>88%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06291" y="6728138"/>
            <a:ext cx="1197321" cy="66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E3A8A"/>
                </a:solidFill>
                <a:latin typeface="DejaVu Sans"/>
                <a:cs typeface="DejaVu Sans"/>
              </a:rPr>
              <a:t>John Smith</a:t>
            </a:r>
          </a:p>
          <a:p>
            <a:pPr marL="0" marR="0">
              <a:lnSpc>
                <a:spcPts val="1368"/>
              </a:lnSpc>
              <a:spcBef>
                <a:spcPts val="341"/>
              </a:spcBef>
              <a:spcAft>
                <a:spcPts val="0"/>
              </a:spcAft>
            </a:pPr>
            <a:r>
              <a:rPr sz="1200" dirty="0">
                <a:solidFill>
                  <a:srgbClr val="1D4ED8"/>
                </a:solidFill>
                <a:latin typeface="DejaVu Sans"/>
                <a:cs typeface="DejaVu Sans"/>
              </a:rPr>
              <a:t>CS</a:t>
            </a:r>
            <a:r>
              <a:rPr sz="1200" spc="-375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spc="-83" dirty="0">
                <a:solidFill>
                  <a:srgbClr val="1D4ED8"/>
                </a:solidFill>
                <a:latin typeface="DejaVu Sans"/>
                <a:cs typeface="DejaVu Sans"/>
              </a:rPr>
              <a:t>AT:</a:t>
            </a:r>
            <a:r>
              <a:rPr sz="1200" spc="68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1D4ED8"/>
                </a:solidFill>
                <a:latin typeface="DejaVu Sans"/>
                <a:cs typeface="DejaVu Sans"/>
              </a:rPr>
              <a:t>90%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sz="1200" spc="-28" dirty="0">
                <a:solidFill>
                  <a:srgbClr val="1D4ED8"/>
                </a:solidFill>
                <a:latin typeface="DejaVu Sans"/>
                <a:cs typeface="DejaVu Sans"/>
              </a:rPr>
              <a:t>FCR:</a:t>
            </a:r>
            <a:r>
              <a:rPr sz="1200" spc="12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1D4ED8"/>
                </a:solidFill>
                <a:latin typeface="DejaVu Sans"/>
                <a:cs typeface="DejaVu Sans"/>
              </a:rPr>
              <a:t>82%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73219" y="7681393"/>
            <a:ext cx="173951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D4ED8"/>
                </a:solidFill>
                <a:latin typeface="DejaVu Sans"/>
                <a:cs typeface="DejaVu Sans"/>
              </a:rPr>
              <a:t>Customer</a:t>
            </a:r>
            <a:r>
              <a:rPr sz="1200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spc="-37" dirty="0">
                <a:solidFill>
                  <a:srgbClr val="1D4ED8"/>
                </a:solidFill>
                <a:latin typeface="DejaVu Sans"/>
                <a:cs typeface="DejaVu Sans"/>
              </a:rPr>
              <a:t>A:</a:t>
            </a:r>
            <a:r>
              <a:rPr sz="1200" spc="20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D4ED8"/>
                </a:solidFill>
                <a:latin typeface="DejaVu Sans"/>
                <a:cs typeface="DejaVu Sans"/>
              </a:rPr>
              <a:t>$15,000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6512" y="8082197"/>
            <a:ext cx="6342529" cy="358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Image from: Revenue</a:t>
            </a:r>
            <a:r>
              <a:rPr sz="1000" spc="1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Growth Chart Stock Photos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Concept from</a:t>
            </a:r>
            <a:r>
              <a:rPr sz="1000" spc="14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various dashboard resources (e.g., LinkedIn by Purna</a:t>
            </a:r>
            <a:r>
              <a:rPr sz="1000" spc="11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Duggirala, Insight7, Dialpad)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7962" y="830338"/>
            <a:ext cx="3492418" cy="75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29"/>
              </a:lnSpc>
              <a:spcBef>
                <a:spcPts val="0"/>
              </a:spcBef>
              <a:spcAft>
                <a:spcPts val="0"/>
              </a:spcAft>
            </a:pPr>
            <a:r>
              <a:rPr sz="5050" b="1" spc="119" dirty="0">
                <a:solidFill>
                  <a:srgbClr val="FFFFFF"/>
                </a:solidFill>
                <a:latin typeface="Liberation Sans"/>
                <a:cs typeface="Liberation Sans"/>
              </a:rPr>
              <a:t>Thank</a:t>
            </a:r>
            <a:r>
              <a:rPr sz="5050" b="1" spc="3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5050" b="1" spc="-44" dirty="0">
                <a:solidFill>
                  <a:srgbClr val="FFFFFF"/>
                </a:solidFill>
                <a:latin typeface="Liberation Sans"/>
                <a:cs typeface="Liberation Sans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6039" y="2224081"/>
            <a:ext cx="2372302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spc="11" dirty="0">
                <a:solidFill>
                  <a:srgbClr val="FFFFFF"/>
                </a:solidFill>
                <a:latin typeface="Liberation Sans"/>
                <a:cs typeface="Liberation Sans"/>
              </a:rPr>
              <a:t>Rajdeep</a:t>
            </a:r>
            <a:r>
              <a:rPr sz="30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iberation Sans"/>
                <a:cs typeface="Liberation Sans"/>
              </a:rPr>
              <a:t>Ray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2907" y="3177462"/>
            <a:ext cx="1538722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F2B138"/>
                </a:solidFill>
                <a:latin typeface="Liberation Sans"/>
                <a:cs typeface="Liberation Sans"/>
              </a:rPr>
              <a:t>Connect: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5411" y="3844921"/>
            <a:ext cx="3013257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github.com/deadlineZeus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5411" y="4444996"/>
            <a:ext cx="4649963" cy="92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linkedin.com/in/rajdeep-ray-3616501b6/</a:t>
            </a:r>
          </a:p>
          <a:p>
            <a:pPr marL="0" marR="0">
              <a:lnSpc>
                <a:spcPts val="2252"/>
              </a:lnSpc>
              <a:spcBef>
                <a:spcPts val="2422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+91 7076918307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5411" y="5635621"/>
            <a:ext cx="3471814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rajdeepray.c48.it@gmail.com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941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202" y="356877"/>
            <a:ext cx="8332004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E3A8A"/>
                </a:solidFill>
                <a:latin typeface="DejaVu Sans"/>
                <a:cs typeface="DejaVu Sans"/>
              </a:rPr>
              <a:t>Understanding</a:t>
            </a:r>
            <a:r>
              <a:rPr sz="3000" b="1" spc="10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E3A8A"/>
                </a:solidFill>
                <a:latin typeface="DejaVu Sans"/>
                <a:cs typeface="DejaVu Sans"/>
              </a:rPr>
              <a:t>the</a:t>
            </a:r>
            <a:r>
              <a:rPr sz="3000" b="1" spc="10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E3A8A"/>
                </a:solidFill>
                <a:latin typeface="DejaVu Sans"/>
                <a:cs typeface="DejaVu Sans"/>
              </a:rPr>
              <a:t>Data:</a:t>
            </a:r>
            <a:r>
              <a:rPr sz="3000" b="1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E3A8A"/>
                </a:solidFill>
                <a:latin typeface="DejaVu Sans"/>
                <a:cs typeface="DejaVu Sans"/>
              </a:rPr>
              <a:t>Call</a:t>
            </a:r>
            <a:r>
              <a:rPr sz="3000" b="1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E3A8A"/>
                </a:solidFill>
                <a:latin typeface="DejaVu Sans"/>
                <a:cs typeface="DejaVu Sans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171029"/>
            <a:ext cx="4362532" cy="66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A</a:t>
            </a:r>
            <a:r>
              <a:rPr sz="2000" b="1" spc="18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Foundation</a:t>
            </a:r>
            <a:r>
              <a:rPr sz="2000" b="1" spc="15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for </a:t>
            </a:r>
            <a:r>
              <a:rPr sz="2000" b="1" spc="10" dirty="0">
                <a:solidFill>
                  <a:srgbClr val="1E40AF"/>
                </a:solidFill>
                <a:latin typeface="DejaVu Sans"/>
                <a:cs typeface="DejaVu Sans"/>
              </a:rPr>
              <a:t>Operational</a:t>
            </a:r>
          </a:p>
          <a:p>
            <a:pPr marL="0" marR="0">
              <a:lnSpc>
                <a:spcPts val="2346"/>
              </a:lnSpc>
              <a:spcBef>
                <a:spcPts val="328"/>
              </a:spcBef>
              <a:spcAft>
                <a:spcPts val="0"/>
              </a:spcAft>
            </a:pP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2021773"/>
            <a:ext cx="5482800" cy="1265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This slide provides a foundational understanding of the data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underpinning our analysis, oﬀering a direct snapshot of our FY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2023 call center operations. This comprehensive dataset is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crucial for evaluating performance and driving strategic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improvements.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999" y="3479098"/>
            <a:ext cx="5589114" cy="998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Our analysis is built upon a </a:t>
            </a:r>
            <a:r>
              <a:rPr sz="1350" spc="-10" dirty="0">
                <a:solidFill>
                  <a:srgbClr val="334155"/>
                </a:solidFill>
                <a:latin typeface="DejaVu Sans"/>
                <a:cs typeface="DejaVu Sans"/>
              </a:rPr>
              <a:t>robust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 dataset of </a:t>
            </a: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1,000 individual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call logs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, with each entry meticulously capturing a single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customer interaction. This detailed collection </a:t>
            </a:r>
            <a:r>
              <a:rPr sz="1350" spc="-10" dirty="0">
                <a:solidFill>
                  <a:srgbClr val="334155"/>
                </a:solidFill>
                <a:latin typeface="DejaVu Sans"/>
                <a:cs typeface="DejaVu Sans"/>
              </a:rPr>
              <a:t>forms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 the </a:t>
            </a:r>
            <a:r>
              <a:rPr sz="1350" spc="-14" dirty="0">
                <a:solidFill>
                  <a:srgbClr val="334155"/>
                </a:solidFill>
                <a:latin typeface="DejaVu Sans"/>
                <a:cs typeface="DejaVu Sans"/>
              </a:rPr>
              <a:t>core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 of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our insights into customer engagements.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999" y="4753938"/>
            <a:ext cx="333847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0" dirty="0">
                <a:solidFill>
                  <a:srgbClr val="1E40AF"/>
                </a:solidFill>
                <a:latin typeface="DejaVu Sans"/>
                <a:cs typeface="DejaVu Sans"/>
              </a:rPr>
              <a:t>Key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E40AF"/>
                </a:solidFill>
                <a:latin typeface="DejaVu Sans"/>
                <a:cs typeface="DejaVu Sans"/>
              </a:rPr>
              <a:t>Data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E40AF"/>
                </a:solidFill>
                <a:latin typeface="DejaVu Sans"/>
                <a:cs typeface="DejaVu Sans"/>
              </a:rPr>
              <a:t>Points</a:t>
            </a:r>
            <a:r>
              <a:rPr sz="17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E40AF"/>
                </a:solidFill>
                <a:latin typeface="DejaVu Sans"/>
                <a:cs typeface="DejaVu Sans"/>
              </a:rPr>
              <a:t>Captured: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083" y="5222173"/>
            <a:ext cx="46540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Call Duration:</a:t>
            </a:r>
            <a:r>
              <a:rPr sz="1350" b="1" spc="-4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The length of each customer service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5269798"/>
            <a:ext cx="261496" cy="2027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FACC15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3035"/>
              </a:spcBef>
              <a:spcAft>
                <a:spcPts val="0"/>
              </a:spcAft>
            </a:pPr>
            <a:r>
              <a:rPr sz="1350" b="1" dirty="0">
                <a:solidFill>
                  <a:srgbClr val="FACC15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3110"/>
              </a:spcBef>
              <a:spcAft>
                <a:spcPts val="0"/>
              </a:spcAft>
            </a:pPr>
            <a:r>
              <a:rPr sz="1350" b="1" dirty="0">
                <a:solidFill>
                  <a:srgbClr val="FACC15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564"/>
              </a:lnSpc>
              <a:spcBef>
                <a:spcPts val="3160"/>
              </a:spcBef>
              <a:spcAft>
                <a:spcPts val="0"/>
              </a:spcAft>
            </a:pPr>
            <a:r>
              <a:rPr sz="1350" b="1" dirty="0">
                <a:solidFill>
                  <a:srgbClr val="FACC15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8083" y="5479348"/>
            <a:ext cx="112977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interaction.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8083" y="5822248"/>
            <a:ext cx="529243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Purchase Amount:</a:t>
            </a:r>
            <a:r>
              <a:rPr sz="1350" b="1" spc="-4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The monetary value of any transaction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8083" y="6079423"/>
            <a:ext cx="239741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completed during the call.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8083" y="6422323"/>
            <a:ext cx="506593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Representative ID:</a:t>
            </a:r>
            <a:r>
              <a:rPr sz="1350" b="1" spc="-4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A unique identiﬁer for the customer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8083" y="6669972"/>
            <a:ext cx="346955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service agent handling the interaction.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8083" y="7012872"/>
            <a:ext cx="508495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34155"/>
                </a:solidFill>
                <a:latin typeface="DejaVu Sans"/>
                <a:cs typeface="DejaVu Sans"/>
              </a:rPr>
              <a:t>Satisfaction Rating:</a:t>
            </a:r>
            <a:r>
              <a:rPr sz="1350" b="1" spc="-40" dirty="0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Customer feedback on a 1-5 scale,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8083" y="7270047"/>
            <a:ext cx="400169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providing a direct measure of service </a:t>
            </a:r>
            <a:r>
              <a:rPr sz="1350" spc="-27" dirty="0">
                <a:solidFill>
                  <a:srgbClr val="334155"/>
                </a:solidFill>
                <a:latin typeface="DejaVu Sans"/>
                <a:cs typeface="DejaVu Sans"/>
              </a:rPr>
              <a:t>quality.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0999" y="7784397"/>
            <a:ext cx="5597797" cy="125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This foundational dataset is invaluable for extracting rich,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actionable insights. It empowers decision-makers with the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information needed to enhance daily operations, pinpoint </a:t>
            </a:r>
            <a:r>
              <a:rPr sz="1350" spc="-10" dirty="0">
                <a:solidFill>
                  <a:srgbClr val="334155"/>
                </a:solidFill>
                <a:latin typeface="DejaVu Sans"/>
                <a:cs typeface="DejaVu Sans"/>
              </a:rPr>
              <a:t>areas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for improvement, and ultimately boost both customer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34155"/>
                </a:solidFill>
                <a:latin typeface="DejaVu Sans"/>
                <a:cs typeface="DejaVu Sans"/>
              </a:rPr>
              <a:t>satisfaction and overall call center </a:t>
            </a:r>
            <a:r>
              <a:rPr sz="1350" spc="-25" dirty="0">
                <a:solidFill>
                  <a:srgbClr val="334155"/>
                </a:solidFill>
                <a:latin typeface="DejaVu Sans"/>
                <a:cs typeface="DejaVu Sans"/>
              </a:rPr>
              <a:t>eﬃciency.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960964" y="9081306"/>
            <a:ext cx="421285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64748B"/>
                </a:solidFill>
                <a:latin typeface="DejaVu Sans"/>
                <a:cs typeface="DejaVu Sans"/>
              </a:rPr>
              <a:t>Source: Image from: Data Collection Spreadsheet - Stock Photo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6692" y="357892"/>
            <a:ext cx="10970906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2A5CAA"/>
                </a:solidFill>
                <a:latin typeface="DejaVu Sans"/>
                <a:cs typeface="DejaVu Sans"/>
              </a:rPr>
              <a:t>Understanding</a:t>
            </a:r>
            <a:r>
              <a:rPr sz="3000" b="1" spc="10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2A5CAA"/>
                </a:solidFill>
                <a:latin typeface="DejaVu Sans"/>
                <a:cs typeface="DejaVu Sans"/>
              </a:rPr>
              <a:t>the</a:t>
            </a:r>
            <a:r>
              <a:rPr sz="3000" b="1" spc="10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2A5CAA"/>
                </a:solidFill>
                <a:latin typeface="DejaVu Sans"/>
                <a:cs typeface="DejaVu Sans"/>
              </a:rPr>
              <a:t>Data:</a:t>
            </a:r>
            <a:r>
              <a:rPr sz="30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2A5CAA"/>
                </a:solidFill>
                <a:latin typeface="DejaVu Sans"/>
                <a:cs typeface="DejaVu Sans"/>
              </a:rPr>
              <a:t>Customer</a:t>
            </a:r>
            <a:r>
              <a:rPr sz="3000" b="1" dirty="0">
                <a:solidFill>
                  <a:srgbClr val="2A5CAA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2A5CAA"/>
                </a:solidFill>
                <a:latin typeface="DejaVu Sans"/>
                <a:cs typeface="DejaVu Sans"/>
              </a:rPr>
              <a:t>Demographics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1141" y="1229195"/>
            <a:ext cx="1462313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23" dirty="0">
                <a:solidFill>
                  <a:srgbClr val="2A5CAA"/>
                </a:solidFill>
                <a:latin typeface="DejaVu Sans"/>
                <a:cs typeface="DejaVu Sans"/>
              </a:rPr>
              <a:t>Targeted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3712" y="1543520"/>
            <a:ext cx="1510944" cy="67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DejaVu Sans"/>
                <a:cs typeface="DejaVu Sans"/>
              </a:rPr>
              <a:t>Enriching</a:t>
            </a:r>
          </a:p>
          <a:p>
            <a:pPr marL="132457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sz="2000" b="1" spc="10" dirty="0">
                <a:solidFill>
                  <a:srgbClr val="2A5CAA"/>
                </a:solidFill>
                <a:latin typeface="DejaVu Sans"/>
                <a:cs typeface="DejaVu Sans"/>
              </a:rPr>
              <a:t>Proﬁles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50672" y="1572095"/>
            <a:ext cx="1310419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94005" y="2175188"/>
            <a:ext cx="2757220" cy="125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These attributes enable highly</a:t>
            </a:r>
          </a:p>
          <a:p>
            <a:pPr marL="376535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targeted analysis and</a:t>
            </a:r>
          </a:p>
          <a:p>
            <a:pPr marL="297507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personalized </a:t>
            </a:r>
            <a:r>
              <a:rPr sz="1350" spc="-10" dirty="0">
                <a:solidFill>
                  <a:srgbClr val="374151"/>
                </a:solidFill>
                <a:latin typeface="DejaVu Sans"/>
                <a:cs typeface="DejaVu Sans"/>
              </a:rPr>
              <a:t>marketing</a:t>
            </a:r>
          </a:p>
          <a:p>
            <a:pPr marL="66675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strategies that resonate with</a:t>
            </a:r>
          </a:p>
          <a:p>
            <a:pPr marL="82927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customers.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4308" y="2479988"/>
            <a:ext cx="2923108" cy="100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Our dataset is enriched with </a:t>
            </a:r>
            <a:r>
              <a:rPr sz="1350" spc="-28" dirty="0">
                <a:solidFill>
                  <a:srgbClr val="374151"/>
                </a:solidFill>
                <a:latin typeface="DejaVu Sans"/>
                <a:cs typeface="DejaVu Sans"/>
              </a:rPr>
              <a:t>key</a:t>
            </a:r>
          </a:p>
          <a:p>
            <a:pPr marL="23752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customer demographics to</a:t>
            </a:r>
          </a:p>
          <a:p>
            <a:pPr marL="1553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provide a holistic view of our</a:t>
            </a:r>
          </a:p>
          <a:p>
            <a:pPr marL="941933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user base.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98812" y="2678504"/>
            <a:ext cx="4996761" cy="591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5" dirty="0">
                <a:solidFill>
                  <a:srgbClr val="6B7280"/>
                </a:solidFill>
                <a:latin typeface="DejaVu Sans"/>
                <a:cs typeface="DejaVu Sans"/>
              </a:rPr>
              <a:t>[Screenshot</a:t>
            </a:r>
            <a:r>
              <a:rPr sz="17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700" spc="-12" dirty="0">
                <a:solidFill>
                  <a:srgbClr val="6B7280"/>
                </a:solidFill>
                <a:latin typeface="DejaVu Sans"/>
                <a:cs typeface="DejaVu Sans"/>
              </a:rPr>
              <a:t>of</a:t>
            </a:r>
            <a:r>
              <a:rPr sz="17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700" spc="-12" dirty="0">
                <a:solidFill>
                  <a:srgbClr val="6B7280"/>
                </a:solidFill>
                <a:latin typeface="DejaVu Sans"/>
                <a:cs typeface="DejaVu Sans"/>
              </a:rPr>
              <a:t>Customer</a:t>
            </a:r>
            <a:r>
              <a:rPr sz="17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700" spc="-12" dirty="0">
                <a:solidFill>
                  <a:srgbClr val="6B7280"/>
                </a:solidFill>
                <a:latin typeface="DejaVu Sans"/>
                <a:cs typeface="DejaVu Sans"/>
              </a:rPr>
              <a:t>Demographics</a:t>
            </a:r>
            <a:r>
              <a:rPr sz="17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700" spc="-11" dirty="0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</a:p>
          <a:p>
            <a:pPr marL="0" marR="0">
              <a:lnSpc>
                <a:spcPts val="1955"/>
              </a:lnSpc>
              <a:spcBef>
                <a:spcPts val="444"/>
              </a:spcBef>
              <a:spcAft>
                <a:spcPts val="0"/>
              </a:spcAft>
            </a:pPr>
            <a:r>
              <a:rPr sz="1700" spc="-56" dirty="0">
                <a:solidFill>
                  <a:srgbClr val="6B7280"/>
                </a:solidFill>
                <a:latin typeface="DejaVu Sans"/>
                <a:cs typeface="DejaVu Sans"/>
              </a:rPr>
              <a:t>Table]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70205" y="3708713"/>
            <a:ext cx="2604819" cy="100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9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Connecting proﬁles with call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data unlocks a deeper, </a:t>
            </a:r>
            <a:r>
              <a:rPr sz="1350" spc="-15" dirty="0">
                <a:solidFill>
                  <a:srgbClr val="374151"/>
                </a:solidFill>
                <a:latin typeface="DejaVu Sans"/>
                <a:cs typeface="DejaVu Sans"/>
              </a:rPr>
              <a:t>more</a:t>
            </a:r>
          </a:p>
          <a:p>
            <a:pPr marL="10194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nuanced understanding of</a:t>
            </a:r>
          </a:p>
          <a:p>
            <a:pPr marL="40391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customer </a:t>
            </a:r>
            <a:r>
              <a:rPr sz="1350" spc="-18" dirty="0">
                <a:solidFill>
                  <a:srgbClr val="374151"/>
                </a:solidFill>
                <a:latin typeface="DejaVu Sans"/>
                <a:cs typeface="DejaVu Sans"/>
              </a:rPr>
              <a:t>behavior.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509" y="4031808"/>
            <a:ext cx="56870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DejaVu Sans"/>
                <a:cs typeface="DejaVu Sans"/>
              </a:rPr>
              <a:t>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93800" y="4031808"/>
            <a:ext cx="93934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DejaVu Sans"/>
                <a:cs typeface="DejaVu Sans"/>
              </a:rPr>
              <a:t>Gender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11673" y="4031808"/>
            <a:ext cx="57610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DejaVu Sans"/>
                <a:cs typeface="DejaVu Sans"/>
              </a:rPr>
              <a:t>City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47912" y="5431229"/>
            <a:ext cx="7637815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69" dirty="0">
                <a:solidFill>
                  <a:srgbClr val="FFFFFF"/>
                </a:solidFill>
                <a:latin typeface="DejaVu Sans"/>
                <a:cs typeface="DejaVu Sans"/>
              </a:rPr>
              <a:t>AMPLIFY</a:t>
            </a:r>
            <a:r>
              <a:rPr sz="1700" b="1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47" dirty="0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sz="1700" b="1" spc="97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44" dirty="0">
                <a:solidFill>
                  <a:srgbClr val="FFFFFF"/>
                </a:solidFill>
                <a:latin typeface="DejaVu Sans"/>
                <a:cs typeface="DejaVu Sans"/>
              </a:rPr>
              <a:t>STRATEGY</a:t>
            </a:r>
            <a:r>
              <a:rPr sz="1700" b="1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68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1700" b="1" spc="7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68" dirty="0">
                <a:solidFill>
                  <a:srgbClr val="FFFFFF"/>
                </a:solidFill>
                <a:latin typeface="DejaVu Sans"/>
                <a:cs typeface="DejaVu Sans"/>
              </a:rPr>
              <a:t>DEMOGRAPHIC</a:t>
            </a:r>
            <a:r>
              <a:rPr sz="1700" b="1" spc="76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69" dirty="0">
                <a:solidFill>
                  <a:srgbClr val="FFFFFF"/>
                </a:solidFill>
                <a:latin typeface="DejaVu Sans"/>
                <a:cs typeface="DejaVu Sans"/>
              </a:rPr>
              <a:t>INSIGHTS!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73819" y="5852593"/>
            <a:ext cx="4702259" cy="4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"Empowering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decision-makers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DejaVu Sans"/>
                <a:cs typeface="DejaVu Sans"/>
              </a:rPr>
              <a:t>insights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they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need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enhance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customer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satisfaction."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75548" y="5852593"/>
            <a:ext cx="4470622" cy="4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"Helps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FFFFFF"/>
                </a:solidFill>
                <a:latin typeface="DejaVu Sans"/>
                <a:cs typeface="DejaVu Sans"/>
              </a:rPr>
              <a:t>businesses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31" dirty="0">
                <a:solidFill>
                  <a:srgbClr val="FFFFFF"/>
                </a:solidFill>
                <a:latin typeface="DejaVu Sans"/>
                <a:cs typeface="DejaVu Sans"/>
              </a:rPr>
              <a:t>make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data-driven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decisions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sz="1200" spc="-12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FFFFFF"/>
                </a:solidFill>
                <a:latin typeface="DejaVu Sans"/>
                <a:cs typeface="DejaVu Sans"/>
              </a:rPr>
              <a:t>improve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customer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experience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FFFFFF"/>
                </a:solidFill>
                <a:latin typeface="DejaVu Sans"/>
                <a:cs typeface="DejaVu Sans"/>
              </a:rPr>
              <a:t>reduce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DejaVu Sans"/>
                <a:cs typeface="DejaVu Sans"/>
              </a:rPr>
              <a:t>churn."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98531" y="6605822"/>
            <a:ext cx="367525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Source: Quotes from: LinkedIn post by Purna</a:t>
            </a:r>
            <a:r>
              <a:rPr sz="1000" spc="11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Duggirala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7535" y="633406"/>
            <a:ext cx="4149317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Data's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Strategic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-23" dirty="0">
                <a:solidFill>
                  <a:srgbClr val="2A5CAA"/>
                </a:solidFill>
                <a:latin typeface="Liberation Sans"/>
                <a:cs typeface="Liberation Sans"/>
              </a:rPr>
              <a:t>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9397" y="1264175"/>
            <a:ext cx="7225350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From</a:t>
            </a:r>
            <a:r>
              <a:rPr sz="1700" spc="-12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raw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calls to</a:t>
            </a:r>
            <a:r>
              <a:rPr sz="1700" spc="-1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real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decisions:</a:t>
            </a:r>
            <a:r>
              <a:rPr sz="1700" spc="-3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2A5CAA"/>
                </a:solidFill>
                <a:latin typeface="Liberation Sans"/>
                <a:cs typeface="Liberation Sans"/>
              </a:rPr>
              <a:t>The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data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serves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2A5CAA"/>
                </a:solidFill>
                <a:latin typeface="Liberation Sans"/>
                <a:cs typeface="Liberation Sans"/>
              </a:rPr>
              <a:t>as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a</a:t>
            </a:r>
            <a:r>
              <a:rPr sz="1700" spc="-17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2A5CAA"/>
                </a:solidFill>
                <a:latin typeface="Liberation Sans"/>
                <a:cs typeface="Liberation Sans"/>
              </a:rPr>
              <a:t>backbone</a:t>
            </a:r>
            <a:r>
              <a:rPr sz="1700" dirty="0">
                <a:solidFill>
                  <a:srgbClr val="2A5CAA"/>
                </a:solidFill>
                <a:latin typeface="Liberation Sans"/>
                <a:cs typeface="Liberation Sans"/>
              </a:rPr>
              <a:t> for action.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24745" y="2283350"/>
            <a:ext cx="3684743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23" dirty="0">
                <a:solidFill>
                  <a:srgbClr val="2A5CAA"/>
                </a:solidFill>
                <a:latin typeface="Liberation Sans"/>
                <a:cs typeface="Liberation Sans"/>
              </a:rPr>
              <a:t>Tracking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Representative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Efficiency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24745" y="2617255"/>
            <a:ext cx="7310339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Liberation Sans"/>
                <a:cs typeface="Liberation Sans"/>
              </a:rPr>
              <a:t>Monitor individual and team performance to identify top performers and coaching opportunities.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4745" y="3131075"/>
            <a:ext cx="348241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Analyzing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2A5CAA"/>
                </a:solidFill>
                <a:latin typeface="Liberation Sans"/>
                <a:cs typeface="Liberation Sans"/>
              </a:rPr>
              <a:t>Customer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Satisfaction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24745" y="3474505"/>
            <a:ext cx="7050660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Liberation Sans"/>
                <a:cs typeface="Liberation Sans"/>
              </a:rPr>
              <a:t>Dive into satisfaction ratings to understand customer sentiment and improve service </a:t>
            </a:r>
            <a:r>
              <a:rPr sz="1350" spc="-17" dirty="0">
                <a:solidFill>
                  <a:srgbClr val="4B5563"/>
                </a:solidFill>
                <a:latin typeface="Liberation Sans"/>
                <a:cs typeface="Liberation Sans"/>
              </a:rPr>
              <a:t>quality.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24745" y="3988325"/>
            <a:ext cx="3565095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Identifying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Call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Handling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Patterns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24745" y="4331755"/>
            <a:ext cx="6270327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Liberation Sans"/>
                <a:cs typeface="Liberation Sans"/>
              </a:rPr>
              <a:t>Uncover trends by time, </a:t>
            </a:r>
            <a:r>
              <a:rPr sz="1350" spc="-37" dirty="0">
                <a:solidFill>
                  <a:srgbClr val="4B5563"/>
                </a:solidFill>
                <a:latin typeface="Liberation Sans"/>
                <a:cs typeface="Liberation Sans"/>
              </a:rPr>
              <a:t>day,</a:t>
            </a:r>
            <a:r>
              <a:rPr sz="1350" spc="33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4B5563"/>
                </a:solidFill>
                <a:latin typeface="Liberation Sans"/>
                <a:cs typeface="Liberation Sans"/>
              </a:rPr>
              <a:t>and city to optimize staffing and resource allocation.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24745" y="4836050"/>
            <a:ext cx="3494389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Enabling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Personalized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Marketing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24745" y="5179480"/>
            <a:ext cx="6277082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Liberation Sans"/>
                <a:cs typeface="Liberation Sans"/>
              </a:rPr>
              <a:t>Leverage customer attributes for targeted campaigns and improved engagement.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34171" y="5950475"/>
            <a:ext cx="6370803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Bridging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customer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experience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with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overall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business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25" dirty="0">
                <a:solidFill>
                  <a:srgbClr val="2A5CAA"/>
                </a:solidFill>
                <a:latin typeface="Liberation Sans"/>
                <a:cs typeface="Liberation Sans"/>
              </a:rPr>
              <a:t>strategy.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60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3812" y="364040"/>
            <a:ext cx="4676539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2" dirty="0">
                <a:solidFill>
                  <a:srgbClr val="2A5CAA"/>
                </a:solidFill>
                <a:latin typeface="Liberation Sans"/>
                <a:cs typeface="Liberation Sans"/>
              </a:rPr>
              <a:t>Core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2A5CAA"/>
                </a:solidFill>
                <a:latin typeface="Liberation Sans"/>
                <a:cs typeface="Liberation Sans"/>
              </a:rPr>
              <a:t>Business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2A5CAA"/>
                </a:solidFill>
                <a:latin typeface="Liberation Sans"/>
                <a:cs typeface="Liberation Sans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2007" y="899029"/>
            <a:ext cx="5075111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Improve overall call center performance.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448" y="1480584"/>
            <a:ext cx="2262144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Data-Driven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Strategy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2106" y="1632984"/>
            <a:ext cx="2735650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Pinpointing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Inefficiencies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5719" y="1919529"/>
            <a:ext cx="3363431" cy="106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The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insights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derived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from</a:t>
            </a:r>
            <a:r>
              <a:rPr sz="1200" spc="-18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our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data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are pivotal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for</a:t>
            </a:r>
          </a:p>
          <a:p>
            <a:pPr marL="190946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informing strategic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decisions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across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critical</a:t>
            </a:r>
          </a:p>
          <a:p>
            <a:pPr marL="175617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business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functions.</a:t>
            </a:r>
            <a:r>
              <a:rPr sz="1200" spc="-23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This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4F81BD"/>
                </a:solidFill>
                <a:latin typeface="Liberation Sans"/>
                <a:cs typeface="Liberation Sans"/>
              </a:rPr>
              <a:t>ensures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that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every</a:t>
            </a:r>
          </a:p>
          <a:p>
            <a:pPr marL="182463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action 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is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4F81BD"/>
                </a:solidFill>
                <a:latin typeface="Liberation Sans"/>
                <a:cs typeface="Liberation Sans"/>
              </a:rPr>
              <a:t>grounded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in</a:t>
            </a:r>
            <a:r>
              <a:rPr sz="1200" spc="-15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evidence,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maximizing</a:t>
            </a:r>
          </a:p>
          <a:p>
            <a:pPr marL="709612" marR="0">
              <a:lnSpc>
                <a:spcPts val="1313"/>
              </a:lnSpc>
              <a:spcBef>
                <a:spcPts val="461"/>
              </a:spcBef>
              <a:spcAft>
                <a:spcPts val="0"/>
              </a:spcAft>
            </a:pPr>
            <a:r>
              <a:rPr sz="1200" spc="-12" dirty="0">
                <a:solidFill>
                  <a:srgbClr val="4F81BD"/>
                </a:solidFill>
                <a:latin typeface="Liberation Sans"/>
                <a:cs typeface="Liberation Sans"/>
              </a:rPr>
              <a:t>impact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minimizing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risk.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036" y="2071929"/>
            <a:ext cx="3305579" cy="1271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277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Achieving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peak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performance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begins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with 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a</a:t>
            </a:r>
          </a:p>
          <a:p>
            <a:pPr marL="58191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forensic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examination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of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current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operations.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4F81BD"/>
                </a:solidFill>
                <a:latin typeface="Liberation Sans"/>
                <a:cs typeface="Liberation Sans"/>
              </a:rPr>
              <a:t>By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leveraging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detailed call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center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analytics,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4F81BD"/>
                </a:solidFill>
                <a:latin typeface="Liberation Sans"/>
                <a:cs typeface="Liberation Sans"/>
              </a:rPr>
              <a:t>we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4F81BD"/>
                </a:solidFill>
                <a:latin typeface="Liberation Sans"/>
                <a:cs typeface="Liberation Sans"/>
              </a:rPr>
              <a:t>can</a:t>
            </a:r>
          </a:p>
          <a:p>
            <a:pPr marL="302865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meticulously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identify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friction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points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and</a:t>
            </a:r>
          </a:p>
          <a:p>
            <a:pPr marL="26193" marR="0">
              <a:lnSpc>
                <a:spcPts val="1313"/>
              </a:lnSpc>
              <a:spcBef>
                <a:spcPts val="461"/>
              </a:spcBef>
              <a:spcAft>
                <a:spcPts val="0"/>
              </a:spcAft>
            </a:pP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inefficiencies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that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4F81BD"/>
                </a:solidFill>
                <a:latin typeface="Liberation Sans"/>
                <a:cs typeface="Liberation Sans"/>
              </a:rPr>
              <a:t>hinder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agent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productivity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4F81BD"/>
                </a:solidFill>
                <a:latin typeface="Liberation Sans"/>
                <a:cs typeface="Liberation Sans"/>
              </a:rPr>
              <a:t>and</a:t>
            </a:r>
          </a:p>
          <a:p>
            <a:pPr marL="854719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2" dirty="0">
                <a:solidFill>
                  <a:srgbClr val="4F81BD"/>
                </a:solidFill>
                <a:latin typeface="Liberation Sans"/>
                <a:cs typeface="Liberation Sans"/>
              </a:rPr>
              <a:t>customer</a:t>
            </a:r>
            <a:r>
              <a:rPr sz="120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4F81BD"/>
                </a:solidFill>
                <a:latin typeface="Liberation Sans"/>
                <a:cs typeface="Liberation Sans"/>
              </a:rPr>
              <a:t>satisfaction.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72574" y="3262289"/>
            <a:ext cx="2408199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Sales Strategy Optimization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39323" y="3305383"/>
            <a:ext cx="515132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AREA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6463" y="3624239"/>
            <a:ext cx="2550061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Average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 Handling </a:t>
            </a:r>
            <a:r>
              <a:rPr sz="135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Time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 (AHT)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2487" y="3667333"/>
            <a:ext cx="36580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KPI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85410" y="3795689"/>
            <a:ext cx="1782509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Staffing &amp; Resource</a:t>
            </a:r>
          </a:p>
          <a:p>
            <a:pPr marL="93612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Allocation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52159" y="3829258"/>
            <a:ext cx="515132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AREA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0317" y="4157639"/>
            <a:ext cx="2322298" cy="76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First Call Resolution (FCR)</a:t>
            </a:r>
          </a:p>
          <a:p>
            <a:pPr marL="151358" marR="0">
              <a:lnSpc>
                <a:spcPts val="1501"/>
              </a:lnSpc>
              <a:spcBef>
                <a:spcPts val="2698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Agent Occupancy Rate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6340" y="4191208"/>
            <a:ext cx="36580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KPI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31981" y="4576739"/>
            <a:ext cx="1703298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35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Support Process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Enhancement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84765" y="4619833"/>
            <a:ext cx="515132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AREA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17699" y="4724608"/>
            <a:ext cx="36580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Liberation Sans"/>
                <a:cs typeface="Liberation Sans"/>
              </a:rPr>
              <a:t>KPI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66318" y="5662324"/>
            <a:ext cx="601151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OPTIMIZE PERFORMANCE THROUGH </a:t>
            </a:r>
            <a:r>
              <a:rPr sz="1500" b="1" spc="-15" dirty="0">
                <a:solidFill>
                  <a:srgbClr val="2A5CAA"/>
                </a:solidFill>
                <a:latin typeface="Liberation Sans"/>
                <a:cs typeface="Liberation Sans"/>
              </a:rPr>
              <a:t>DATA-DRIVEN</a:t>
            </a:r>
            <a:r>
              <a:rPr sz="1500" b="1" spc="27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INSIGHTS!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11366" y="6729654"/>
            <a:ext cx="5034479" cy="63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"By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utilizing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a</a:t>
            </a:r>
            <a:r>
              <a:rPr sz="1200" i="1" spc="-20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performance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dashboard,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call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center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4F81BD"/>
                </a:solidFill>
                <a:latin typeface="Liberation Sans"/>
                <a:cs typeface="Liberation Sans"/>
              </a:rPr>
              <a:t>managers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can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visualize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crucial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metrics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such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4F81BD"/>
                </a:solidFill>
                <a:latin typeface="Liberation Sans"/>
                <a:cs typeface="Liberation Sans"/>
              </a:rPr>
              <a:t>as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average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handling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time </a:t>
            </a:r>
            <a:r>
              <a:rPr sz="1200" i="1" spc="-14" dirty="0">
                <a:solidFill>
                  <a:srgbClr val="4F81BD"/>
                </a:solidFill>
                <a:latin typeface="Liberation Sans"/>
                <a:cs typeface="Liberation Sans"/>
              </a:rPr>
              <a:t>and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customer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satisfaction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scores,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which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F81BD"/>
                </a:solidFill>
                <a:latin typeface="Liberation Sans"/>
                <a:cs typeface="Liberation Sans"/>
              </a:rPr>
              <a:t>can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F81BD"/>
                </a:solidFill>
                <a:latin typeface="Liberation Sans"/>
                <a:cs typeface="Liberation Sans"/>
              </a:rPr>
              <a:t>lead 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to</a:t>
            </a:r>
            <a:r>
              <a:rPr sz="1200" i="1" spc="-14" dirty="0">
                <a:solidFill>
                  <a:srgbClr val="4F81BD"/>
                </a:solidFill>
                <a:latin typeface="Liberation Sans"/>
                <a:cs typeface="Liberation Sans"/>
              </a:rPr>
              <a:t> more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informed</a:t>
            </a:r>
            <a:r>
              <a:rPr sz="1200" i="1" dirty="0">
                <a:solidFill>
                  <a:srgbClr val="4F81BD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F81BD"/>
                </a:solidFill>
                <a:latin typeface="Liberation Sans"/>
                <a:cs typeface="Liberation Sans"/>
              </a:rPr>
              <a:t>decision-making."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54933" y="8358693"/>
            <a:ext cx="8418852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Image from 5 of my favorite Excel dashboard examples; Quote from Essential Call Center Performance Dashboard Excel Guide - Insight7</a:t>
            </a:r>
          </a:p>
        </p:txBody>
      </p:sp>
      <p:pic>
        <p:nvPicPr>
          <p:cNvPr id="24" name="Picture 23" descr="Pastel workspace setup">
            <a:extLst>
              <a:ext uri="{FF2B5EF4-FFF2-40B4-BE49-F238E27FC236}">
                <a16:creationId xmlns:a16="http://schemas.microsoft.com/office/drawing/2014/main" id="{CD36F050-F660-E401-8F35-77B474C1D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84" y="2381562"/>
            <a:ext cx="3847165" cy="2285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115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5319" y="346716"/>
            <a:ext cx="8653743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4" dirty="0">
                <a:solidFill>
                  <a:srgbClr val="1E40AF"/>
                </a:solidFill>
                <a:latin typeface="DejaVu Sans"/>
                <a:cs typeface="DejaVu Sans"/>
              </a:rPr>
              <a:t>Project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E40AF"/>
                </a:solidFill>
                <a:latin typeface="DejaVu Sans"/>
                <a:cs typeface="DejaVu Sans"/>
              </a:rPr>
              <a:t>Methodology: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E40AF"/>
                </a:solidFill>
                <a:latin typeface="DejaVu Sans"/>
                <a:cs typeface="DejaVu Sans"/>
              </a:rPr>
              <a:t>Data</a:t>
            </a:r>
            <a:r>
              <a:rPr sz="3000" b="1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E40AF"/>
                </a:solidFill>
                <a:latin typeface="DejaVu Sans"/>
                <a:cs typeface="DejaVu Sans"/>
              </a:rPr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298" y="905203"/>
            <a:ext cx="1070142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5" dirty="0">
                <a:solidFill>
                  <a:srgbClr val="2563EB"/>
                </a:solidFill>
                <a:latin typeface="DejaVu Sans"/>
                <a:cs typeface="DejaVu Sans"/>
              </a:rPr>
              <a:t>Our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7" dirty="0">
                <a:solidFill>
                  <a:srgbClr val="2563EB"/>
                </a:solidFill>
                <a:latin typeface="DejaVu Sans"/>
                <a:cs typeface="DejaVu Sans"/>
              </a:rPr>
              <a:t>approach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to</a:t>
            </a:r>
            <a:r>
              <a:rPr sz="1700" spc="-10" dirty="0">
                <a:solidFill>
                  <a:srgbClr val="2563EB"/>
                </a:solidFill>
                <a:latin typeface="DejaVu Sans"/>
                <a:cs typeface="DejaVu Sans"/>
              </a:rPr>
              <a:t> data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4" dirty="0">
                <a:solidFill>
                  <a:srgbClr val="2563EB"/>
                </a:solidFill>
                <a:latin typeface="DejaVu Sans"/>
                <a:cs typeface="DejaVu Sans"/>
              </a:rPr>
              <a:t>preparation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5" dirty="0">
                <a:solidFill>
                  <a:srgbClr val="2563EB"/>
                </a:solidFill>
                <a:latin typeface="DejaVu Sans"/>
                <a:cs typeface="DejaVu Sans"/>
              </a:rPr>
              <a:t>was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2563EB"/>
                </a:solidFill>
                <a:latin typeface="DejaVu Sans"/>
                <a:cs typeface="DejaVu Sans"/>
              </a:rPr>
              <a:t>structured</a:t>
            </a:r>
            <a:r>
              <a:rPr sz="1700" b="1" spc="-1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2563EB"/>
                </a:solidFill>
                <a:latin typeface="DejaVu Sans"/>
                <a:cs typeface="DejaVu Sans"/>
              </a:rPr>
              <a:t>and</a:t>
            </a:r>
            <a:r>
              <a:rPr sz="1700" b="1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2563EB"/>
                </a:solidFill>
                <a:latin typeface="DejaVu Sans"/>
                <a:cs typeface="DejaVu Sans"/>
              </a:rPr>
              <a:t>modular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,</a:t>
            </a:r>
            <a:r>
              <a:rPr sz="1700" spc="-12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0" dirty="0">
                <a:solidFill>
                  <a:srgbClr val="2563EB"/>
                </a:solidFill>
                <a:latin typeface="DejaVu Sans"/>
                <a:cs typeface="DejaVu Sans"/>
              </a:rPr>
              <a:t>ensuring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5" dirty="0">
                <a:solidFill>
                  <a:srgbClr val="2563EB"/>
                </a:solidFill>
                <a:latin typeface="DejaVu Sans"/>
                <a:cs typeface="DejaVu Sans"/>
              </a:rPr>
              <a:t>robustness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12" dirty="0">
                <a:solidFill>
                  <a:srgbClr val="2563EB"/>
                </a:solidFill>
                <a:latin typeface="DejaVu Sans"/>
                <a:cs typeface="DejaVu Sans"/>
              </a:rPr>
              <a:t>and</a:t>
            </a:r>
            <a:r>
              <a:rPr sz="1700" dirty="0">
                <a:solidFill>
                  <a:srgbClr val="2563EB"/>
                </a:solidFill>
                <a:latin typeface="DejaVu Sans"/>
                <a:cs typeface="DejaVu Sans"/>
              </a:rPr>
              <a:t> </a:t>
            </a:r>
            <a:r>
              <a:rPr sz="1700" spc="-37" dirty="0">
                <a:solidFill>
                  <a:srgbClr val="2563EB"/>
                </a:solidFill>
                <a:latin typeface="DejaVu Sans"/>
                <a:cs typeface="DejaVu Sans"/>
              </a:rPr>
              <a:t>clarity.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46057" y="5170894"/>
            <a:ext cx="1548588" cy="67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E40AF"/>
                </a:solidFill>
                <a:latin typeface="DejaVu Sans"/>
                <a:cs typeface="DejaVu Sans"/>
              </a:rPr>
              <a:t>Ready</a:t>
            </a: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 for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501" y="5208994"/>
            <a:ext cx="2653779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E40AF"/>
                </a:solidFill>
                <a:latin typeface="DejaVu Sans"/>
                <a:cs typeface="DejaVu Sans"/>
              </a:rPr>
              <a:t>Import</a:t>
            </a: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 &amp;</a:t>
            </a:r>
            <a:r>
              <a:rPr sz="2000" b="1" spc="18" dirty="0">
                <a:solidFill>
                  <a:srgbClr val="1E40AF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E40AF"/>
                </a:solidFill>
                <a:latin typeface="DejaVu Sans"/>
                <a:cs typeface="DejaVu Sans"/>
              </a:rPr>
              <a:t>Cleanse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0779" y="5208994"/>
            <a:ext cx="2493038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E40AF"/>
                </a:solidFill>
                <a:latin typeface="DejaVu Sans"/>
                <a:cs typeface="DejaVu Sans"/>
              </a:rPr>
              <a:t>Ensure</a:t>
            </a:r>
            <a:r>
              <a:rPr sz="2000" b="1" dirty="0">
                <a:solidFill>
                  <a:srgbClr val="1E40AF"/>
                </a:solidFill>
                <a:latin typeface="DejaVu Sans"/>
                <a:cs typeface="DejaVu Sans"/>
              </a:rPr>
              <a:t> Integrity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6509" y="5726362"/>
            <a:ext cx="3041417" cy="177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86" dirty="0">
                <a:solidFill>
                  <a:srgbClr val="374151"/>
                </a:solidFill>
                <a:latin typeface="DejaVu Sans"/>
                <a:cs typeface="DejaVu Sans"/>
              </a:rPr>
              <a:t>We</a:t>
            </a:r>
            <a:r>
              <a:rPr sz="1350" spc="79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meticulously </a:t>
            </a: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imported 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cleaned the dataset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. This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involved handling missing values,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standardizing formats, and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removing duplicates to </a:t>
            </a:r>
            <a:r>
              <a:rPr sz="1350" spc="-10" dirty="0">
                <a:solidFill>
                  <a:srgbClr val="374151"/>
                </a:solidFill>
                <a:latin typeface="DejaVu Sans"/>
                <a:cs typeface="DejaVu Sans"/>
              </a:rPr>
              <a:t>ensure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paramount </a:t>
            </a: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consistency 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accuracy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41787" y="5726362"/>
            <a:ext cx="3165951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Rigorous validation processes </a:t>
            </a:r>
            <a:r>
              <a:rPr sz="1350" spc="-14" dirty="0">
                <a:solidFill>
                  <a:srgbClr val="374151"/>
                </a:solidFill>
                <a:latin typeface="DejaVu Sans"/>
                <a:cs typeface="DejaVu Sans"/>
              </a:rPr>
              <a:t>were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employed to </a:t>
            </a: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ensure 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7065" y="5983537"/>
            <a:ext cx="3217229" cy="125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The thoroughly </a:t>
            </a:r>
            <a:r>
              <a:rPr sz="1350" spc="-11" dirty="0">
                <a:solidFill>
                  <a:srgbClr val="374151"/>
                </a:solidFill>
                <a:latin typeface="DejaVu Sans"/>
                <a:cs typeface="DejaVu Sans"/>
              </a:rPr>
              <a:t>prepared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 data was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structured and optimized, making it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spc="-10" dirty="0">
                <a:solidFill>
                  <a:srgbClr val="374151"/>
                </a:solidFill>
                <a:latin typeface="DejaVu Sans"/>
                <a:cs typeface="DejaVu Sans"/>
              </a:rPr>
              <a:t>ready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 for </a:t>
            </a: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eﬀective analysis 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visualization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, paving the way for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actionable insights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41787" y="6240712"/>
            <a:ext cx="247775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74151"/>
                </a:solidFill>
                <a:latin typeface="DejaVu Sans"/>
                <a:cs typeface="DejaVu Sans"/>
              </a:rPr>
              <a:t>integrity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. This was vital 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41787" y="6497887"/>
            <a:ext cx="3256863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establish a </a:t>
            </a:r>
            <a:r>
              <a:rPr sz="1350" b="1" dirty="0">
                <a:solidFill>
                  <a:srgbClr val="1D4ED8"/>
                </a:solidFill>
                <a:latin typeface="DejaVu Sans"/>
                <a:cs typeface="DejaVu Sans"/>
              </a:rPr>
              <a:t>reliable foundation</a:t>
            </a:r>
            <a:r>
              <a:rPr sz="1350" b="1" spc="-43" dirty="0">
                <a:solidFill>
                  <a:srgbClr val="1D4ED8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for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all subsequent analytical phases,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guaranteeing trust in our insights.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47912" y="8344982"/>
            <a:ext cx="7638783" cy="261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E3A8A"/>
                </a:solidFill>
                <a:latin typeface="DejaVu Sans"/>
                <a:cs typeface="DejaVu Sans"/>
              </a:rPr>
              <a:t>D</a:t>
            </a:r>
            <a:r>
              <a:rPr sz="1500" b="1" spc="-436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-21" dirty="0">
                <a:solidFill>
                  <a:srgbClr val="1E3A8A"/>
                </a:solidFill>
                <a:latin typeface="DejaVu Sans"/>
                <a:cs typeface="DejaVu Sans"/>
              </a:rPr>
              <a:t>ATA</a:t>
            </a:r>
            <a:r>
              <a:rPr sz="1500" b="1" spc="187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61" dirty="0">
                <a:solidFill>
                  <a:srgbClr val="1E3A8A"/>
                </a:solidFill>
                <a:latin typeface="DejaVu Sans"/>
                <a:cs typeface="DejaVu Sans"/>
              </a:rPr>
              <a:t>PREPARATION:</a:t>
            </a:r>
            <a:r>
              <a:rPr sz="1500" b="1" spc="99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85" dirty="0">
                <a:solidFill>
                  <a:srgbClr val="1E3A8A"/>
                </a:solidFill>
                <a:latin typeface="DejaVu Sans"/>
                <a:cs typeface="DejaVu Sans"/>
              </a:rPr>
              <a:t>THE</a:t>
            </a:r>
            <a:r>
              <a:rPr sz="1500" b="1" spc="79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70" dirty="0">
                <a:solidFill>
                  <a:srgbClr val="1E3A8A"/>
                </a:solidFill>
                <a:latin typeface="DejaVu Sans"/>
                <a:cs typeface="DejaVu Sans"/>
              </a:rPr>
              <a:t>FOUNDATION</a:t>
            </a:r>
            <a:r>
              <a:rPr sz="1500" b="1" spc="93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85" dirty="0">
                <a:solidFill>
                  <a:srgbClr val="1E3A8A"/>
                </a:solidFill>
                <a:latin typeface="DejaVu Sans"/>
                <a:cs typeface="DejaVu Sans"/>
              </a:rPr>
              <a:t>FOR</a:t>
            </a:r>
            <a:r>
              <a:rPr sz="1500" b="1" spc="80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82" dirty="0">
                <a:solidFill>
                  <a:srgbClr val="1E3A8A"/>
                </a:solidFill>
                <a:latin typeface="DejaVu Sans"/>
                <a:cs typeface="DejaVu Sans"/>
              </a:rPr>
              <a:t>RELIABLE</a:t>
            </a:r>
            <a:r>
              <a:rPr sz="1500" b="1" spc="80" dirty="0">
                <a:solidFill>
                  <a:srgbClr val="1E3A8A"/>
                </a:solidFill>
                <a:latin typeface="DejaVu Sans"/>
                <a:cs typeface="DejaVu Sans"/>
              </a:rPr>
              <a:t> </a:t>
            </a:r>
            <a:r>
              <a:rPr sz="1500" b="1" spc="82" dirty="0">
                <a:solidFill>
                  <a:srgbClr val="1E3A8A"/>
                </a:solidFill>
                <a:latin typeface="DejaVu Sans"/>
                <a:cs typeface="DejaVu Sans"/>
              </a:rPr>
              <a:t>INSIGHTS!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75213" y="9346617"/>
            <a:ext cx="5218278" cy="63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"By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analyzing</a:t>
            </a:r>
            <a:r>
              <a:rPr sz="1200" spc="-1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data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4B5563"/>
                </a:solidFill>
                <a:latin typeface="DejaVu Sans"/>
                <a:cs typeface="DejaVu Sans"/>
              </a:rPr>
              <a:t>from</a:t>
            </a:r>
            <a:r>
              <a:rPr sz="1200" spc="-11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4B5563"/>
                </a:solidFill>
                <a:latin typeface="DejaVu Sans"/>
                <a:cs typeface="DejaVu Sans"/>
              </a:rPr>
              <a:t>(Forage),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I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4B5563"/>
                </a:solidFill>
                <a:latin typeface="DejaVu Sans"/>
                <a:cs typeface="DejaVu Sans"/>
              </a:rPr>
              <a:t>created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a</a:t>
            </a:r>
            <a:r>
              <a:rPr sz="1200" spc="-23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4B5563"/>
                </a:solidFill>
                <a:latin typeface="DejaVu Sans"/>
                <a:cs typeface="DejaVu Sans"/>
              </a:rPr>
              <a:t>comprehensive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4B5563"/>
                </a:solidFill>
                <a:latin typeface="DejaVu Sans"/>
                <a:cs typeface="DejaVu Sans"/>
              </a:rPr>
              <a:t>report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that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helps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businesses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31" dirty="0">
                <a:solidFill>
                  <a:srgbClr val="4B5563"/>
                </a:solidFill>
                <a:latin typeface="DejaVu Sans"/>
                <a:cs typeface="DejaVu Sans"/>
              </a:rPr>
              <a:t>make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data-driven</a:t>
            </a:r>
            <a:r>
              <a:rPr sz="1200" spc="-1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decisions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4B5563"/>
                </a:solidFill>
                <a:latin typeface="DejaVu Sans"/>
                <a:cs typeface="DejaVu Sans"/>
              </a:rPr>
              <a:t>to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4B5563"/>
                </a:solidFill>
                <a:latin typeface="DejaVu Sans"/>
                <a:cs typeface="DejaVu Sans"/>
              </a:rPr>
              <a:t>improve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customer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experience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and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4B5563"/>
                </a:solidFill>
                <a:latin typeface="DejaVu Sans"/>
                <a:cs typeface="DejaVu Sans"/>
              </a:rPr>
              <a:t>reduce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churn."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38538" y="10899946"/>
            <a:ext cx="752058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Image Source: Analytics Illustration </a:t>
            </a:r>
            <a:r>
              <a:rPr sz="1000" spc="-10" dirty="0">
                <a:solidFill>
                  <a:srgbClr val="6B7280"/>
                </a:solidFill>
                <a:latin typeface="DejaVu Sans"/>
                <a:cs typeface="DejaVu Sans"/>
              </a:rPr>
              <a:t>Royalty-Free</a:t>
            </a:r>
            <a:r>
              <a:rPr sz="1000" spc="18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Images, Stock... | Quote Source: LinkedIn post by Purna</a:t>
            </a:r>
            <a:r>
              <a:rPr sz="1000" spc="11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6B7280"/>
                </a:solidFill>
                <a:latin typeface="DejaVu Sans"/>
                <a:cs typeface="DejaVu Sans"/>
              </a:rPr>
              <a:t>Duggirala</a:t>
            </a:r>
          </a:p>
        </p:txBody>
      </p:sp>
      <p:pic>
        <p:nvPicPr>
          <p:cNvPr id="19" name="Picture 18" descr="Illuminated technology network on a dark background">
            <a:extLst>
              <a:ext uri="{FF2B5EF4-FFF2-40B4-BE49-F238E27FC236}">
                <a16:creationId xmlns:a16="http://schemas.microsoft.com/office/drawing/2014/main" id="{6E70CC7B-6B33-9669-2C9D-380045F1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18" y="1347343"/>
            <a:ext cx="8624087" cy="3399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15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2057" y="364040"/>
            <a:ext cx="7520178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1" dirty="0">
                <a:solidFill>
                  <a:srgbClr val="2A5CAA"/>
                </a:solidFill>
                <a:latin typeface="Liberation Sans"/>
                <a:cs typeface="Liberation Sans"/>
              </a:rPr>
              <a:t>Project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2A5CAA"/>
                </a:solidFill>
                <a:latin typeface="Liberation Sans"/>
                <a:cs typeface="Liberation Sans"/>
              </a:rPr>
              <a:t>Methodology:</a:t>
            </a:r>
            <a:r>
              <a:rPr sz="3000" b="1" spc="-11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2A5CAA"/>
                </a:solidFill>
                <a:latin typeface="Liberation Sans"/>
                <a:cs typeface="Liberation Sans"/>
              </a:rPr>
              <a:t>Analysis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&amp;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2A5CAA"/>
                </a:solidFill>
                <a:latin typeface="Liberation Sans"/>
                <a:cs typeface="Liberation Sans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1891" y="1707945"/>
            <a:ext cx="2860565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Phase</a:t>
            </a:r>
            <a:r>
              <a:rPr sz="25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1:</a:t>
            </a:r>
            <a:r>
              <a:rPr sz="2500" b="1" spc="-92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2A5CAA"/>
                </a:solidFill>
                <a:latin typeface="Liberation Sans"/>
                <a:cs typeface="Liberation Sans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7447" y="1707945"/>
            <a:ext cx="2623201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Phase</a:t>
            </a:r>
            <a:r>
              <a:rPr sz="25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2:</a:t>
            </a:r>
            <a:r>
              <a:rPr sz="25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357414"/>
            <a:ext cx="5016171" cy="105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Aggregation of call statistics and KPI definition using pivot tables</a:t>
            </a:r>
          </a:p>
          <a:p>
            <a:pPr marL="0" marR="0">
              <a:lnSpc>
                <a:spcPts val="1501"/>
              </a:lnSpc>
              <a:spcBef>
                <a:spcPts val="6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and custom calculations.</a:t>
            </a:r>
            <a:r>
              <a:rPr sz="1350" spc="-25" dirty="0">
                <a:solidFill>
                  <a:srgbClr val="475569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This foundational step ensures a</a:t>
            </a:r>
          </a:p>
          <a:p>
            <a:pPr marL="0" marR="0">
              <a:lnSpc>
                <a:spcPts val="1501"/>
              </a:lnSpc>
              <a:spcBef>
                <a:spcPts val="6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comprehensive and accurate data baseline for performance</a:t>
            </a:r>
          </a:p>
          <a:p>
            <a:pPr marL="0" marR="0">
              <a:lnSpc>
                <a:spcPts val="1501"/>
              </a:lnSpc>
              <a:spcBef>
                <a:spcPts val="62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evaluation.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2540" y="2357414"/>
            <a:ext cx="5009341" cy="78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Design of user-friendly dashboard layouts, with emphasis on</a:t>
            </a:r>
          </a:p>
          <a:p>
            <a:pPr marL="0" marR="0">
              <a:lnSpc>
                <a:spcPts val="1501"/>
              </a:lnSpc>
              <a:spcBef>
                <a:spcPts val="6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visual clarity for effective presentation of insights.</a:t>
            </a:r>
            <a:r>
              <a:rPr sz="1350" spc="-25" dirty="0">
                <a:solidFill>
                  <a:srgbClr val="475569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This translates</a:t>
            </a:r>
          </a:p>
          <a:p>
            <a:pPr marL="0" marR="0">
              <a:lnSpc>
                <a:spcPts val="1501"/>
              </a:lnSpc>
              <a:spcBef>
                <a:spcPts val="673"/>
              </a:spcBef>
              <a:spcAft>
                <a:spcPts val="0"/>
              </a:spcAft>
            </a:pPr>
            <a:r>
              <a:rPr sz="1350" dirty="0">
                <a:solidFill>
                  <a:srgbClr val="475569"/>
                </a:solidFill>
                <a:latin typeface="Liberation Sans"/>
                <a:cs typeface="Liberation Sans"/>
              </a:rPr>
              <a:t>complex data into an intuitive and interactive user experience.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50532" y="3472103"/>
            <a:ext cx="172849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854D0E"/>
                </a:solidFill>
                <a:latin typeface="Liberation Sans"/>
                <a:cs typeface="Liberation Sans"/>
              </a:rPr>
              <a:t>User-Friendly</a:t>
            </a:r>
            <a:r>
              <a:rPr sz="1200" b="1" dirty="0">
                <a:solidFill>
                  <a:srgbClr val="854D0E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854D0E"/>
                </a:solidFill>
                <a:latin typeface="Liberation Sans"/>
                <a:cs typeface="Liberation Sans"/>
              </a:rPr>
              <a:t>Layouts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5361" y="3472103"/>
            <a:ext cx="109553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854D0E"/>
                </a:solidFill>
                <a:latin typeface="Liberation Sans"/>
                <a:cs typeface="Liberation Sans"/>
              </a:rPr>
              <a:t>Visual</a:t>
            </a:r>
            <a:r>
              <a:rPr sz="1200" b="1" dirty="0">
                <a:solidFill>
                  <a:srgbClr val="854D0E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854D0E"/>
                </a:solidFill>
                <a:latin typeface="Liberation Sans"/>
                <a:cs typeface="Liberation Sans"/>
              </a:rPr>
              <a:t>Clarity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47224" y="3472103"/>
            <a:ext cx="1604370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0" dirty="0">
                <a:solidFill>
                  <a:srgbClr val="854D0E"/>
                </a:solidFill>
                <a:latin typeface="Liberation Sans"/>
                <a:cs typeface="Liberation Sans"/>
              </a:rPr>
              <a:t>Interactive </a:t>
            </a:r>
            <a:r>
              <a:rPr sz="1200" b="1" spc="-14" dirty="0">
                <a:solidFill>
                  <a:srgbClr val="854D0E"/>
                </a:solidFill>
                <a:latin typeface="Liberation Sans"/>
                <a:cs typeface="Liberation Sans"/>
              </a:rPr>
              <a:t>Elements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4976" y="3748328"/>
            <a:ext cx="102067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2" dirty="0">
                <a:solidFill>
                  <a:srgbClr val="2A5CAA"/>
                </a:solidFill>
                <a:latin typeface="Liberation Sans"/>
                <a:cs typeface="Liberation Sans"/>
              </a:rPr>
              <a:t>Pivot</a:t>
            </a:r>
            <a:r>
              <a:rPr sz="12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200" b="1" spc="-30" dirty="0">
                <a:solidFill>
                  <a:srgbClr val="2A5CAA"/>
                </a:solidFill>
                <a:latin typeface="Liberation Sans"/>
                <a:cs typeface="Liberation Sans"/>
              </a:rPr>
              <a:t>Tables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21978" y="3748328"/>
            <a:ext cx="163709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2A5CAA"/>
                </a:solidFill>
                <a:latin typeface="Liberation Sans"/>
                <a:cs typeface="Liberation Sans"/>
              </a:rPr>
              <a:t>Custom</a:t>
            </a:r>
            <a:r>
              <a:rPr sz="1200" b="1" spc="-1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2A5CAA"/>
                </a:solidFill>
                <a:latin typeface="Liberation Sans"/>
                <a:cs typeface="Liberation Sans"/>
              </a:rPr>
              <a:t>Calculations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95426" y="3748328"/>
            <a:ext cx="113096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2A5CAA"/>
                </a:solidFill>
                <a:latin typeface="Liberation Sans"/>
                <a:cs typeface="Liberation Sans"/>
              </a:rPr>
              <a:t>KPI</a:t>
            </a:r>
            <a:r>
              <a:rPr sz="12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Definition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93879" y="7901493"/>
            <a:ext cx="5179846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Data</a:t>
            </a:r>
            <a:r>
              <a:rPr sz="1000" spc="-52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Analytics</a:t>
            </a:r>
            <a:r>
              <a:rPr sz="1000" spc="-52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Abstract,</a:t>
            </a:r>
            <a:r>
              <a:rPr sz="1000" spc="-17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spc="-34" dirty="0">
                <a:solidFill>
                  <a:srgbClr val="9CA3AF"/>
                </a:solidFill>
                <a:latin typeface="Liberation Sans"/>
                <a:cs typeface="Liberation Sans"/>
              </a:rPr>
              <a:t>Top</a:t>
            </a:r>
            <a:r>
              <a:rPr sz="1000" spc="40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5 Call Center Dashboard Reporting &amp;</a:t>
            </a:r>
            <a:r>
              <a:rPr sz="1000" spc="-47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Analytics</a:t>
            </a:r>
            <a:r>
              <a:rPr sz="1000" spc="-1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484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6350" y="376231"/>
            <a:ext cx="7391737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-34" dirty="0">
                <a:solidFill>
                  <a:srgbClr val="2A5CAA"/>
                </a:solidFill>
                <a:latin typeface="Liberation Sans"/>
                <a:cs typeface="Liberation Sans"/>
              </a:rPr>
              <a:t>Tools</a:t>
            </a:r>
            <a:r>
              <a:rPr sz="3000" b="1" spc="5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&amp;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Techniques: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2A5CAA"/>
                </a:solidFill>
                <a:latin typeface="Liberation Sans"/>
                <a:cs typeface="Liberation Sans"/>
              </a:rPr>
              <a:t>Excel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2A5CAA"/>
                </a:solidFill>
                <a:latin typeface="Liberation Sans"/>
                <a:cs typeface="Liberation Sans"/>
              </a:rPr>
              <a:t>Foundations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5514" y="996946"/>
            <a:ext cx="6098203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Microsoft Excel: </a:t>
            </a:r>
            <a:r>
              <a:rPr sz="2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The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 Core Development 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12" y="6264271"/>
            <a:ext cx="3419481" cy="324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Pivot </a:t>
            </a:r>
            <a:r>
              <a:rPr sz="2000" b="1" spc="-14" dirty="0">
                <a:solidFill>
                  <a:srgbClr val="2A5CAA"/>
                </a:solidFill>
                <a:latin typeface="Liberation Sans"/>
                <a:cs typeface="Liberation Sans"/>
              </a:rPr>
              <a:t>Tables:</a:t>
            </a:r>
            <a:r>
              <a:rPr sz="2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Summarize &amp;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07869" y="6264271"/>
            <a:ext cx="4376677" cy="324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Calculated Fields: Custom Logic &amp;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2312" y="6607171"/>
            <a:ext cx="1418558" cy="324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Aggregate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07869" y="6607171"/>
            <a:ext cx="1133897" cy="324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A5CAA"/>
                </a:solidFill>
                <a:latin typeface="Liberation Sans"/>
                <a:cs typeface="Liberation Sans"/>
              </a:rPr>
              <a:t>Insights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6034" y="7084480"/>
            <a:ext cx="4989944" cy="100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Pivot</a:t>
            </a:r>
            <a:r>
              <a:rPr sz="135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8" dirty="0">
                <a:solidFill>
                  <a:srgbClr val="333333"/>
                </a:solidFill>
                <a:latin typeface="Liberation Sans"/>
                <a:cs typeface="Liberation Sans"/>
              </a:rPr>
              <a:t>Tables</a:t>
            </a:r>
            <a:r>
              <a:rPr sz="1350" spc="21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are an indispensable tool within Excel, allowing for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rapid and efficient 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data summarization and aggregation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  <a:r>
              <a:rPr sz="1350" spc="-28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They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transform </a:t>
            </a:r>
            <a:r>
              <a:rPr sz="1350" spc="-28" dirty="0">
                <a:solidFill>
                  <a:srgbClr val="333333"/>
                </a:solidFill>
                <a:latin typeface="Liberation Sans"/>
                <a:cs typeface="Liberation Sans"/>
              </a:rPr>
              <a:t>raw,</a:t>
            </a:r>
            <a:r>
              <a:rPr sz="1350" spc="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complex datasets into concise, understandable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reports.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41590" y="7084480"/>
            <a:ext cx="4810235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Calculated Fields empower users to introduce 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custom logic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directly within Pivot</a:t>
            </a:r>
            <a:r>
              <a:rPr sz="135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350" spc="-23" dirty="0">
                <a:solidFill>
                  <a:srgbClr val="333333"/>
                </a:solidFill>
                <a:latin typeface="Liberation Sans"/>
                <a:cs typeface="Liberation Sans"/>
              </a:rPr>
              <a:t>Tables.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This allows for the creation of new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data points and metrics not present in the original dataset.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41590" y="7989355"/>
            <a:ext cx="4835200" cy="73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Crucial for advanced analysis, they facilitate specialized</a:t>
            </a:r>
          </a:p>
          <a:p>
            <a:pPr marL="0" marR="0">
              <a:lnSpc>
                <a:spcPts val="1501"/>
              </a:lnSpc>
              <a:spcBef>
                <a:spcPts val="498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computations like 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rating rounding 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to standardize feedback or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segmenting data into specific </a:t>
            </a: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time buckets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034" y="8237005"/>
            <a:ext cx="4712534" cy="100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Essential for performance analysis, these tables dynamically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organize data, providing immediate views on sales trends,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customer </a:t>
            </a:r>
            <a:r>
              <a:rPr sz="1350" spc="-12" dirty="0">
                <a:solidFill>
                  <a:srgbClr val="333333"/>
                </a:solidFill>
                <a:latin typeface="Liberation Sans"/>
                <a:cs typeface="Liberation Sans"/>
              </a:rPr>
              <a:t>behavior,</a:t>
            </a: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 and operational metrics without requiring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333333"/>
                </a:solidFill>
                <a:latin typeface="Liberation Sans"/>
                <a:cs typeface="Liberation Sans"/>
              </a:rPr>
              <a:t>complex formulas.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1425" y="9522880"/>
            <a:ext cx="3175748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Key Benefit: </a:t>
            </a:r>
            <a:r>
              <a:rPr sz="1350" b="1" dirty="0">
                <a:solidFill>
                  <a:srgbClr val="F2B138"/>
                </a:solidFill>
                <a:latin typeface="Liberation Sans"/>
                <a:cs typeface="Liberation Sans"/>
              </a:rPr>
              <a:t>Dynamic Data Reporting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21164" y="9522880"/>
            <a:ext cx="3387442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2A5CAA"/>
                </a:solidFill>
                <a:latin typeface="Liberation Sans"/>
                <a:cs typeface="Liberation Sans"/>
              </a:rPr>
              <a:t>Key Benefit: </a:t>
            </a:r>
            <a:r>
              <a:rPr sz="1350" b="1" dirty="0">
                <a:solidFill>
                  <a:srgbClr val="F2B138"/>
                </a:solidFill>
                <a:latin typeface="Liberation Sans"/>
                <a:cs typeface="Liberation Sans"/>
              </a:rPr>
              <a:t>Enhanced</a:t>
            </a:r>
            <a:r>
              <a:rPr sz="1350" b="1" spc="-51" dirty="0">
                <a:solidFill>
                  <a:srgbClr val="F2B138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F2B138"/>
                </a:solidFill>
                <a:latin typeface="Liberation Sans"/>
                <a:cs typeface="Liberation Sans"/>
              </a:rPr>
              <a:t>Analytical Depth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85614" y="10398915"/>
            <a:ext cx="9172912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2A5CAA"/>
                </a:solidFill>
                <a:latin typeface="Liberation Sans"/>
                <a:cs typeface="Liberation Sans"/>
              </a:rPr>
              <a:t>This powerful combination of Excel's core functionalities provides</a:t>
            </a:r>
            <a:r>
              <a:rPr sz="1500" spc="34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robust and flexible data manipulation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98812" y="10703715"/>
            <a:ext cx="5146645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capabilities</a:t>
            </a:r>
            <a:r>
              <a:rPr sz="1500" b="1" spc="-8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2A5CAA"/>
                </a:solidFill>
                <a:latin typeface="Liberation Sans"/>
                <a:cs typeface="Liberation Sans"/>
              </a:rPr>
              <a:t>, driving comprehensive business intelligence.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91952" y="11465715"/>
            <a:ext cx="7760307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CALCULATED</a:t>
            </a:r>
            <a:r>
              <a:rPr sz="1500" b="1" spc="1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FIELDS: TRANSFORMING </a:t>
            </a:r>
            <a:r>
              <a:rPr sz="1500" b="1" spc="-33" dirty="0">
                <a:solidFill>
                  <a:srgbClr val="2A5CAA"/>
                </a:solidFill>
                <a:latin typeface="Liberation Sans"/>
                <a:cs typeface="Liberation Sans"/>
              </a:rPr>
              <a:t>RAW</a:t>
            </a:r>
            <a:r>
              <a:rPr sz="1500" b="1" spc="47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D</a:t>
            </a:r>
            <a:r>
              <a:rPr sz="1500" b="1" spc="-407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spc="-69" dirty="0">
                <a:solidFill>
                  <a:srgbClr val="2A5CAA"/>
                </a:solidFill>
                <a:latin typeface="Liberation Sans"/>
                <a:cs typeface="Liberation Sans"/>
              </a:rPr>
              <a:t>ATA</a:t>
            </a:r>
            <a:r>
              <a:rPr sz="1500" b="1" spc="2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INTO</a:t>
            </a:r>
            <a:r>
              <a:rPr sz="1500" b="1" spc="-4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ACTIONABLE INSIGHTS!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48061" y="14104670"/>
            <a:ext cx="7648150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2" dirty="0">
                <a:solidFill>
                  <a:srgbClr val="4B5563"/>
                </a:solidFill>
                <a:latin typeface="Liberation Sans"/>
                <a:cs typeface="Liberation Sans"/>
              </a:rPr>
              <a:t>"Excel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B5563"/>
                </a:solidFill>
                <a:latin typeface="Liberation Sans"/>
                <a:cs typeface="Liberation Sans"/>
              </a:rPr>
              <a:t>helps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sort,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8" dirty="0">
                <a:solidFill>
                  <a:srgbClr val="4B5563"/>
                </a:solidFill>
                <a:latin typeface="Liberation Sans"/>
                <a:cs typeface="Liberation Sans"/>
              </a:rPr>
              <a:t>filter,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4B5563"/>
                </a:solidFill>
                <a:latin typeface="Liberation Sans"/>
                <a:cs typeface="Liberation Sans"/>
              </a:rPr>
              <a:t>and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4B5563"/>
                </a:solidFill>
                <a:latin typeface="Liberation Sans"/>
                <a:cs typeface="Liberation Sans"/>
              </a:rPr>
              <a:t>show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 data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20" dirty="0">
                <a:solidFill>
                  <a:srgbClr val="4B5563"/>
                </a:solidFill>
                <a:latin typeface="Liberation Sans"/>
                <a:cs typeface="Liberation Sans"/>
              </a:rPr>
              <a:t>visually,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while </a:t>
            </a:r>
            <a:r>
              <a:rPr sz="1200" i="1" spc="-17" dirty="0">
                <a:solidFill>
                  <a:srgbClr val="4B5563"/>
                </a:solidFill>
                <a:latin typeface="Liberation Sans"/>
                <a:cs typeface="Liberation Sans"/>
              </a:rPr>
              <a:t>DAX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lets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20" dirty="0">
                <a:solidFill>
                  <a:srgbClr val="4B5563"/>
                </a:solidFill>
                <a:latin typeface="Liberation Sans"/>
                <a:cs typeface="Liberation Sans"/>
              </a:rPr>
              <a:t>me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create </a:t>
            </a:r>
            <a:r>
              <a:rPr sz="1200" i="1" spc="-11" dirty="0">
                <a:solidFill>
                  <a:srgbClr val="4B5563"/>
                </a:solidFill>
                <a:latin typeface="Liberation Sans"/>
                <a:cs typeface="Liberation Sans"/>
              </a:rPr>
              <a:t>custom</a:t>
            </a:r>
            <a:r>
              <a:rPr sz="1200" i="1" spc="-15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calculations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for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4B5563"/>
                </a:solidFill>
                <a:latin typeface="Liberation Sans"/>
                <a:cs typeface="Liberation Sans"/>
              </a:rPr>
              <a:t>deeper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insights."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80064" y="14435373"/>
            <a:ext cx="3793749" cy="358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Source: Image from</a:t>
            </a:r>
            <a:r>
              <a:rPr sz="1000" spc="14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Spreadsheet Data Stock Illustrations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Source: Quote from</a:t>
            </a:r>
            <a:r>
              <a:rPr sz="1000" spc="14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LinkedIn post by Purna</a:t>
            </a:r>
            <a:r>
              <a:rPr sz="1000" spc="11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Duggirala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090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08472" y="364547"/>
            <a:ext cx="7727340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-34" dirty="0">
                <a:solidFill>
                  <a:srgbClr val="2A5CAA"/>
                </a:solidFill>
                <a:latin typeface="Liberation Sans"/>
                <a:cs typeface="Liberation Sans"/>
              </a:rPr>
              <a:t>Tools</a:t>
            </a:r>
            <a:r>
              <a:rPr sz="3000" b="1" spc="5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&amp;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Techniques: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Interactive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 &amp;</a:t>
            </a:r>
            <a:r>
              <a:rPr sz="3000" b="1" spc="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2A5CAA"/>
                </a:solidFill>
                <a:latin typeface="Liberation Sans"/>
                <a:cs typeface="Liberation Sans"/>
              </a:rPr>
              <a:t>Visuals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49" y="1005106"/>
            <a:ext cx="9245194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2A5CAA"/>
                </a:solidFill>
                <a:latin typeface="Liberation Sans"/>
                <a:cs typeface="Liberation Sans"/>
              </a:rPr>
              <a:t>Our approach focused on achieving both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power and polish</a:t>
            </a:r>
            <a:r>
              <a:rPr sz="1500" dirty="0">
                <a:solidFill>
                  <a:srgbClr val="2A5CAA"/>
                </a:solidFill>
                <a:latin typeface="Liberation Sans"/>
                <a:cs typeface="Liberation Sans"/>
              </a:rPr>
              <a:t>, enabling dynamic insights and enhanced user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14290" y="1300381"/>
            <a:ext cx="3919150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2A5CAA"/>
                </a:solidFill>
                <a:latin typeface="Liberation Sans"/>
                <a:cs typeface="Liberation Sans"/>
              </a:rPr>
              <a:t>experience, all built seamlessly within Excel.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2787" y="1985917"/>
            <a:ext cx="1985868" cy="57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Slicers &amp;</a:t>
            </a:r>
            <a:r>
              <a:rPr sz="1700" b="1" spc="-2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5" dirty="0">
                <a:solidFill>
                  <a:srgbClr val="2A5CAA"/>
                </a:solidFill>
                <a:latin typeface="Liberation Sans"/>
                <a:cs typeface="Liberation Sans"/>
              </a:rPr>
              <a:t>Timeline</a:t>
            </a:r>
          </a:p>
          <a:p>
            <a:pPr marL="0" marR="0">
              <a:lnSpc>
                <a:spcPts val="1876"/>
              </a:lnSpc>
              <a:spcBef>
                <a:spcPts val="448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Controls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08066" y="2043067"/>
            <a:ext cx="2511237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7" dirty="0">
                <a:solidFill>
                  <a:srgbClr val="2A5CAA"/>
                </a:solidFill>
                <a:latin typeface="Liberation Sans"/>
                <a:cs typeface="Liberation Sans"/>
              </a:rPr>
              <a:t>Visual</a:t>
            </a:r>
            <a:r>
              <a:rPr sz="1700" b="1" spc="-56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Assets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&amp;</a:t>
            </a:r>
            <a:r>
              <a:rPr sz="1700" b="1" spc="-2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Design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03344" y="2043067"/>
            <a:ext cx="2498121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Conditional</a:t>
            </a:r>
            <a:r>
              <a:rPr sz="1700" b="1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A5CAA"/>
                </a:solidFill>
                <a:latin typeface="Liberation Sans"/>
                <a:cs typeface="Liberation Sans"/>
              </a:rPr>
              <a:t>Formatting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99073" y="2529636"/>
            <a:ext cx="3309562" cy="84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374151"/>
                </a:solidFill>
                <a:latin typeface="Liberation Sans"/>
                <a:cs typeface="Liberation Sans"/>
              </a:rPr>
              <a:t>Aesthetic</a:t>
            </a:r>
            <a:r>
              <a:rPr sz="1200" b="1" dirty="0">
                <a:solidFill>
                  <a:srgbClr val="374151"/>
                </a:solidFill>
                <a:latin typeface="Liberation Sans"/>
                <a:cs typeface="Liberation Sans"/>
              </a:rPr>
              <a:t> &amp;</a:t>
            </a:r>
            <a:r>
              <a:rPr sz="1200" b="1" spc="-25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374151"/>
                </a:solidFill>
                <a:latin typeface="Liberation Sans"/>
                <a:cs typeface="Liberation Sans"/>
              </a:rPr>
              <a:t>Clarity:</a:t>
            </a:r>
            <a:r>
              <a:rPr sz="1200" b="1" spc="-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5" dirty="0">
                <a:solidFill>
                  <a:srgbClr val="374151"/>
                </a:solidFill>
                <a:latin typeface="Liberation Sans"/>
                <a:cs typeface="Liberation Sans"/>
              </a:rPr>
              <a:t>To</a:t>
            </a:r>
            <a:r>
              <a:rPr sz="1200" spc="125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elevate the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dashboard's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appeal,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Liberation Sans"/>
                <a:cs typeface="Liberation Sans"/>
              </a:rPr>
              <a:t>we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incorporated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a</a:t>
            </a:r>
            <a:r>
              <a:rPr sz="1200" spc="-2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range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of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visual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assets,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including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custom</a:t>
            </a:r>
            <a:r>
              <a:rPr sz="1200" spc="-15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icons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and</a:t>
            </a:r>
          </a:p>
          <a:p>
            <a:pPr marL="0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cohesive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tile</a:t>
            </a:r>
            <a:r>
              <a:rPr sz="1200" spc="-15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designs.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94351" y="2529636"/>
            <a:ext cx="3155570" cy="84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374151"/>
                </a:solidFill>
                <a:latin typeface="Liberation Sans"/>
                <a:cs typeface="Liberation Sans"/>
              </a:rPr>
              <a:t>Dynamic</a:t>
            </a:r>
            <a:r>
              <a:rPr sz="1200" b="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374151"/>
                </a:solidFill>
                <a:latin typeface="Liberation Sans"/>
                <a:cs typeface="Liberation Sans"/>
              </a:rPr>
              <a:t>Highlighting:</a:t>
            </a:r>
            <a:r>
              <a:rPr sz="1200" b="1" spc="-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5" dirty="0">
                <a:solidFill>
                  <a:srgbClr val="374151"/>
                </a:solidFill>
                <a:latin typeface="Liberation Sans"/>
                <a:cs typeface="Liberation Sans"/>
              </a:rPr>
              <a:t>To</a:t>
            </a:r>
            <a:r>
              <a:rPr sz="1200" spc="125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draw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immediate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attention 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to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critical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data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points,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Conditional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Formatting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dynamically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highlights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key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metrics</a:t>
            </a:r>
          </a:p>
          <a:p>
            <a:pPr marL="0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based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on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predefined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rules.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795" y="2701086"/>
            <a:ext cx="3288593" cy="84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374151"/>
                </a:solidFill>
                <a:latin typeface="Liberation Sans"/>
                <a:cs typeface="Liberation Sans"/>
              </a:rPr>
              <a:t>Dynamic</a:t>
            </a:r>
            <a:r>
              <a:rPr sz="1200" b="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374151"/>
                </a:solidFill>
                <a:latin typeface="Liberation Sans"/>
                <a:cs typeface="Liberation Sans"/>
              </a:rPr>
              <a:t>Filtering:</a:t>
            </a:r>
            <a:r>
              <a:rPr sz="1200" b="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43" dirty="0">
                <a:solidFill>
                  <a:srgbClr val="374151"/>
                </a:solidFill>
                <a:latin typeface="Liberation Sans"/>
                <a:cs typeface="Liberation Sans"/>
              </a:rPr>
              <a:t>We</a:t>
            </a:r>
            <a:r>
              <a:rPr sz="1200" spc="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integrated Excel's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powerful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Slicers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and</a:t>
            </a:r>
            <a:r>
              <a:rPr sz="1200" spc="-28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Liberation Sans"/>
                <a:cs typeface="Liberation Sans"/>
              </a:rPr>
              <a:t>Timeline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controls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to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provide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intuitive,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interactive 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filtering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dynamic</a:t>
            </a:r>
          </a:p>
          <a:p>
            <a:pPr marL="0" marR="0">
              <a:lnSpc>
                <a:spcPts val="1313"/>
              </a:lnSpc>
              <a:spcBef>
                <a:spcPts val="336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analysis.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99073" y="3596436"/>
            <a:ext cx="3119838" cy="63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0" dirty="0">
                <a:solidFill>
                  <a:srgbClr val="374151"/>
                </a:solidFill>
                <a:latin typeface="Liberation Sans"/>
                <a:cs typeface="Liberation Sans"/>
              </a:rPr>
              <a:t>Intuitive Interface:</a:t>
            </a:r>
            <a:r>
              <a:rPr sz="1200" b="1" spc="-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These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elements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create 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a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user-friendly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engaging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dashboard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where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information 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is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absorbed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23" dirty="0">
                <a:solidFill>
                  <a:srgbClr val="374151"/>
                </a:solidFill>
                <a:latin typeface="Liberation Sans"/>
                <a:cs typeface="Liberation Sans"/>
              </a:rPr>
              <a:t>quickly.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94351" y="3596436"/>
            <a:ext cx="3136110" cy="63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374151"/>
                </a:solidFill>
                <a:latin typeface="Liberation Sans"/>
                <a:cs typeface="Liberation Sans"/>
              </a:rPr>
              <a:t>Instant</a:t>
            </a:r>
            <a:r>
              <a:rPr sz="1200" b="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374151"/>
                </a:solidFill>
                <a:latin typeface="Liberation Sans"/>
                <a:cs typeface="Liberation Sans"/>
              </a:rPr>
              <a:t>Insights:</a:t>
            </a:r>
            <a:r>
              <a:rPr sz="1200" b="1" spc="-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This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provides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instant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visual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Liberation Sans"/>
                <a:cs typeface="Liberation Sans"/>
              </a:rPr>
              <a:t>cues,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accelerating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decision-making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and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performance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management.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3795" y="3767886"/>
            <a:ext cx="3321459" cy="63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374151"/>
                </a:solidFill>
                <a:latin typeface="Liberation Sans"/>
                <a:cs typeface="Liberation Sans"/>
              </a:rPr>
              <a:t>On-Demand</a:t>
            </a:r>
            <a:r>
              <a:rPr sz="1200" b="1" spc="-5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374151"/>
                </a:solidFill>
                <a:latin typeface="Liberation Sans"/>
                <a:cs typeface="Liberation Sans"/>
              </a:rPr>
              <a:t>Analysis:</a:t>
            </a:r>
            <a:r>
              <a:rPr sz="1200" b="1" spc="-23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This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empowers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users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to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drill </a:t>
            </a:r>
            <a:r>
              <a:rPr sz="1200" spc="-15" dirty="0">
                <a:solidFill>
                  <a:srgbClr val="374151"/>
                </a:solidFill>
                <a:latin typeface="Liberation Sans"/>
                <a:cs typeface="Liberation Sans"/>
              </a:rPr>
              <a:t>down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into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specifics,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uncovering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trends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without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touching</a:t>
            </a:r>
            <a:r>
              <a:rPr sz="1200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Liberation Sans"/>
                <a:cs typeface="Liberation Sans"/>
              </a:rPr>
              <a:t>raw</a:t>
            </a:r>
            <a:r>
              <a:rPr sz="1200" spc="-14" dirty="0">
                <a:solidFill>
                  <a:srgbClr val="37415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Liberation Sans"/>
                <a:cs typeface="Liberation Sans"/>
              </a:rPr>
              <a:t>data.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64481" y="4644186"/>
            <a:ext cx="1424627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F2B138"/>
                </a:solidFill>
                <a:latin typeface="Liberation Sans"/>
                <a:cs typeface="Liberation Sans"/>
              </a:rPr>
              <a:t>Dynamic</a:t>
            </a:r>
            <a:r>
              <a:rPr sz="1200" b="1" spc="-49" dirty="0">
                <a:solidFill>
                  <a:srgbClr val="F2B138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F2B138"/>
                </a:solidFill>
                <a:latin typeface="Liberation Sans"/>
                <a:cs typeface="Liberation Sans"/>
              </a:rPr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77916" y="4644186"/>
            <a:ext cx="138840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0" dirty="0">
                <a:solidFill>
                  <a:srgbClr val="F2B138"/>
                </a:solidFill>
                <a:latin typeface="Liberation Sans"/>
                <a:cs typeface="Liberation Sans"/>
              </a:rPr>
              <a:t>Intuitive Interface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62577" y="4644186"/>
            <a:ext cx="2209558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F2B138"/>
                </a:solidFill>
                <a:latin typeface="Liberation Sans"/>
                <a:cs typeface="Liberation Sans"/>
              </a:rPr>
              <a:t>Instant</a:t>
            </a:r>
            <a:r>
              <a:rPr sz="1200" b="1" dirty="0">
                <a:solidFill>
                  <a:srgbClr val="F2B138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F2B138"/>
                </a:solidFill>
                <a:latin typeface="Liberation Sans"/>
                <a:cs typeface="Liberation Sans"/>
              </a:rPr>
              <a:t>Performance</a:t>
            </a:r>
            <a:r>
              <a:rPr sz="1200" b="1" dirty="0">
                <a:solidFill>
                  <a:srgbClr val="F2B138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F2B138"/>
                </a:solidFill>
                <a:latin typeface="Liberation Sans"/>
                <a:cs typeface="Liberation Sans"/>
              </a:rPr>
              <a:t>Insights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19077" y="7586881"/>
            <a:ext cx="7106163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CONDITIONAL</a:t>
            </a:r>
            <a:r>
              <a:rPr sz="1500" b="1" spc="-23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FORMATTING:</a:t>
            </a:r>
            <a:r>
              <a:rPr sz="1500" b="1" spc="1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TURNING D</a:t>
            </a:r>
            <a:r>
              <a:rPr sz="1500" b="1" spc="-407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spc="-69" dirty="0">
                <a:solidFill>
                  <a:srgbClr val="2A5CAA"/>
                </a:solidFill>
                <a:latin typeface="Liberation Sans"/>
                <a:cs typeface="Liberation Sans"/>
              </a:rPr>
              <a:t>ATA</a:t>
            </a:r>
            <a:r>
              <a:rPr sz="1500" b="1" spc="25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INTO</a:t>
            </a:r>
            <a:r>
              <a:rPr sz="1500" b="1" spc="-40" dirty="0">
                <a:solidFill>
                  <a:srgbClr val="2A5CA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2A5CAA"/>
                </a:solidFill>
                <a:latin typeface="Liberation Sans"/>
                <a:cs typeface="Liberation Sans"/>
              </a:rPr>
              <a:t>ACTIONABLE VISUALS!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27561" y="10140112"/>
            <a:ext cx="4689047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1" dirty="0">
                <a:solidFill>
                  <a:srgbClr val="4B5563"/>
                </a:solidFill>
                <a:latin typeface="Liberation Sans"/>
                <a:cs typeface="Liberation Sans"/>
              </a:rPr>
              <a:t>"Having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a</a:t>
            </a:r>
            <a:r>
              <a:rPr sz="1200" i="1" spc="-20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quick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view</a:t>
            </a:r>
            <a:r>
              <a:rPr sz="1200" i="1" spc="-14" dirty="0">
                <a:solidFill>
                  <a:srgbClr val="4B5563"/>
                </a:solidFill>
                <a:latin typeface="Liberation Sans"/>
                <a:cs typeface="Liberation Sans"/>
              </a:rPr>
              <a:t> of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the </a:t>
            </a:r>
            <a:r>
              <a:rPr sz="1200" i="1" spc="-12" dirty="0">
                <a:solidFill>
                  <a:srgbClr val="4B5563"/>
                </a:solidFill>
                <a:latin typeface="Liberation Sans"/>
                <a:cs typeface="Liberation Sans"/>
              </a:rPr>
              <a:t>key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4B5563"/>
                </a:solidFill>
                <a:latin typeface="Liberation Sans"/>
                <a:cs typeface="Liberation Sans"/>
              </a:rPr>
              <a:t>performance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indicators</a:t>
            </a:r>
            <a:r>
              <a:rPr sz="1200" i="1" dirty="0">
                <a:solidFill>
                  <a:srgbClr val="4B5563"/>
                </a:solidFill>
                <a:latin typeface="Liberation Sans"/>
                <a:cs typeface="Liberation Sans"/>
              </a:rPr>
              <a:t> is</a:t>
            </a:r>
            <a:r>
              <a:rPr sz="1200" i="1" spc="-14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4B5563"/>
                </a:solidFill>
                <a:latin typeface="Liberation Sans"/>
                <a:cs typeface="Liberation Sans"/>
              </a:rPr>
              <a:t>beneficial."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53398" y="10654726"/>
            <a:ext cx="4964174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Visualizing Quarterly Revenue Growth, Easy</a:t>
            </a:r>
            <a:r>
              <a:rPr sz="1000" spc="-17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Tutorial, LinkedIn,</a:t>
            </a:r>
            <a:r>
              <a:rPr sz="1000" spc="-18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TemplateLab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1776</Words>
  <Application>Microsoft Office PowerPoint</Application>
  <PresentationFormat>Widescreen</PresentationFormat>
  <Paragraphs>304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DejaVu Sans</vt:lpstr>
      <vt:lpstr>Liberation Sans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Rajdeep Ray</cp:lastModifiedBy>
  <cp:revision>5</cp:revision>
  <dcterms:modified xsi:type="dcterms:W3CDTF">2025-08-04T14:16:01Z</dcterms:modified>
</cp:coreProperties>
</file>