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8" r:id="rId5"/>
    <p:sldId id="269" r:id="rId6"/>
    <p:sldId id="259" r:id="rId7"/>
    <p:sldId id="262" r:id="rId8"/>
    <p:sldId id="263" r:id="rId9"/>
    <p:sldId id="260" r:id="rId10"/>
    <p:sldId id="264" r:id="rId11"/>
    <p:sldId id="261"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5" d="100"/>
          <a:sy n="75" d="100"/>
        </p:scale>
        <p:origin x="-528"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dc.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archive.ics.uci.edu/ml/index.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5703" y="2974689"/>
            <a:ext cx="7766936" cy="1646302"/>
          </a:xfrm>
        </p:spPr>
        <p:txBody>
          <a:bodyPr/>
          <a:lstStyle/>
          <a:p>
            <a:pPr algn="ctr"/>
            <a:r>
              <a:rPr lang="en-US" dirty="0" smtClean="0"/>
              <a:t>PREDICTION OF DIABETES USING DIFFERENT MACHINE LEARNING MODELS</a:t>
            </a: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extLst>
      <p:ext uri="{BB962C8B-B14F-4D97-AF65-F5344CB8AC3E}">
        <p14:creationId xmlns="" xmlns:p14="http://schemas.microsoft.com/office/powerpoint/2010/main" val="1795215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60400" y="424008"/>
            <a:ext cx="3172722" cy="3028941"/>
          </a:xfr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8600" y="3422469"/>
            <a:ext cx="3871702" cy="3202596"/>
          </a:xfrm>
          <a:prstGeom prst="rect">
            <a:avLst/>
          </a:prstGeom>
        </p:spPr>
      </p:pic>
      <p:sp>
        <p:nvSpPr>
          <p:cNvPr id="9" name="Rectangle 3"/>
          <p:cNvSpPr>
            <a:spLocks noChangeArrowheads="1"/>
          </p:cNvSpPr>
          <p:nvPr/>
        </p:nvSpPr>
        <p:spPr bwMode="auto">
          <a:xfrm>
            <a:off x="4428308" y="820860"/>
            <a:ext cx="4578176" cy="230832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a:r>
            <a:br>
              <a:rPr kumimoji="0" lang="en-US" altLang="en-US" b="0" i="0" u="none" strike="noStrike" cap="none" normalizeH="0" baseline="0" dirty="0" smtClean="0">
                <a:ln>
                  <a:noFill/>
                </a:ln>
                <a:solidFill>
                  <a:srgbClr val="000000"/>
                </a:solidFill>
                <a:effectLst/>
                <a:latin typeface="Arial" pitchFamily="34" charset="0"/>
                <a:cs typeface="Arial" pitchFamily="34" charset="0"/>
              </a:rPr>
            </a:br>
            <a:r>
              <a:rPr kumimoji="0" lang="en-US" altLang="en-US" b="0" i="0" u="none" strike="noStrike" cap="none" normalizeH="0" baseline="0" dirty="0" smtClean="0">
                <a:ln>
                  <a:noFill/>
                </a:ln>
                <a:solidFill>
                  <a:srgbClr val="000000"/>
                </a:solidFill>
                <a:effectLst/>
                <a:latin typeface="Arial" pitchFamily="34" charset="0"/>
                <a:cs typeface="Arial" pitchFamily="34" charset="0"/>
              </a:rPr>
              <a:t>========K Nearest Neighbors========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itchFamily="34" charset="0"/>
                <a:cs typeface="Arial" pitchFamily="34" charset="0"/>
              </a:rPr>
              <a:t> </a:t>
            </a:r>
            <a:r>
              <a:rPr lang="en-US" altLang="en-US" dirty="0" smtClean="0">
                <a:solidFill>
                  <a:srgbClr val="000000"/>
                </a:solidFill>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precision  recall  f1-score  support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0    0.81      0.78     0.79        107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itchFamily="34" charset="0"/>
                <a:cs typeface="Arial" pitchFamily="34" charset="0"/>
              </a:rPr>
              <a:t>	</a:t>
            </a:r>
            <a:endParaRPr lang="en-US" altLang="en-US" dirty="0" smtClean="0">
              <a:solidFill>
                <a:srgbClr val="000000"/>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1    0.54      0.60     0.57   </a:t>
            </a:r>
            <a:r>
              <a:rPr kumimoji="0" lang="en-US" altLang="en-US" b="0" i="0" u="none" strike="noStrike" cap="none" normalizeH="0" dirty="0" smtClean="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     47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Arial" pitchFamily="34" charset="0"/>
                <a:cs typeface="Arial" pitchFamily="34" charset="0"/>
              </a:rPr>
              <a:t>avg</a:t>
            </a:r>
            <a:r>
              <a:rPr kumimoji="0" lang="en-US" altLang="en-US" b="0" i="0" u="none" strike="noStrike" cap="none" normalizeH="0" baseline="0" dirty="0" smtClean="0">
                <a:ln>
                  <a:noFill/>
                </a:ln>
                <a:solidFill>
                  <a:srgbClr val="000000"/>
                </a:solidFill>
                <a:effectLst/>
                <a:latin typeface="Arial" pitchFamily="34" charset="0"/>
                <a:cs typeface="Arial" pitchFamily="34" charset="0"/>
              </a:rPr>
              <a:t>/total</a:t>
            </a:r>
            <a:r>
              <a:rPr kumimoji="0" lang="en-US" altLang="en-US" b="0" i="0" u="none" strike="noStrike" cap="none" normalizeH="0" dirty="0" smtClean="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0.73      0.72     0.72       154</a:t>
            </a:r>
            <a:r>
              <a:rPr kumimoji="0" lang="en-US" altLang="en-US" sz="24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3"/>
          <p:cNvSpPr>
            <a:spLocks noChangeArrowheads="1"/>
          </p:cNvSpPr>
          <p:nvPr/>
        </p:nvSpPr>
        <p:spPr bwMode="auto">
          <a:xfrm>
            <a:off x="4542608" y="3583292"/>
            <a:ext cx="4578176" cy="221599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a:r>
            <a:br>
              <a:rPr kumimoji="0" lang="en-US" altLang="en-US" b="0" i="0" u="none" strike="noStrike" cap="none" normalizeH="0" baseline="0" dirty="0" smtClean="0">
                <a:ln>
                  <a:noFill/>
                </a:ln>
                <a:solidFill>
                  <a:srgbClr val="000000"/>
                </a:solidFill>
                <a:effectLst/>
                <a:latin typeface="Arial" pitchFamily="34" charset="0"/>
                <a:cs typeface="Arial" pitchFamily="34" charset="0"/>
              </a:rPr>
            </a:br>
            <a:r>
              <a:rPr kumimoji="0" lang="en-US" altLang="en-US" b="0" i="0" u="none" strike="noStrike" cap="none" normalizeH="0" baseline="0" dirty="0" smtClean="0">
                <a:ln>
                  <a:noFill/>
                </a:ln>
                <a:solidFill>
                  <a:srgbClr val="000000"/>
                </a:solidFill>
                <a:effectLst/>
                <a:latin typeface="Arial" pitchFamily="34" charset="0"/>
                <a:cs typeface="Arial" pitchFamily="34" charset="0"/>
              </a:rPr>
              <a:t>========random forest tree====</a:t>
            </a:r>
            <a:r>
              <a:rPr lang="en-US" altLang="en-US" baseline="0" dirty="0" smtClean="0">
                <a:solidFill>
                  <a:srgbClr val="000000"/>
                </a:solidFill>
                <a:latin typeface="Arial" pitchFamily="34" charset="0"/>
                <a:cs typeface="Arial" pitchFamily="34" charset="0"/>
              </a:rPr>
              <a:t>==</a:t>
            </a:r>
            <a:r>
              <a:rPr kumimoji="0" lang="en-US" altLang="en-US"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itchFamily="34" charset="0"/>
                <a:cs typeface="Arial" pitchFamily="34" charset="0"/>
              </a:rPr>
              <a:t> </a:t>
            </a:r>
            <a:r>
              <a:rPr lang="en-US" altLang="en-US" dirty="0" smtClean="0">
                <a:solidFill>
                  <a:srgbClr val="000000"/>
                </a:solidFill>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precision  recall  f1-score  support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0    0.83      0.88      0.85      107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itchFamily="34" charset="0"/>
                <a:cs typeface="Arial" pitchFamily="34" charset="0"/>
              </a:rPr>
              <a:t>	</a:t>
            </a:r>
            <a:endParaRPr lang="en-US" altLang="en-US" dirty="0" smtClean="0">
              <a:solidFill>
                <a:srgbClr val="000000"/>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1    0.68      0.60      0.64       47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Arial" pitchFamily="34" charset="0"/>
                <a:cs typeface="Arial" pitchFamily="34" charset="0"/>
              </a:rPr>
              <a:t>avg</a:t>
            </a:r>
            <a:r>
              <a:rPr kumimoji="0" lang="en-US" altLang="en-US" b="0" i="0" u="none" strike="noStrike" cap="none" normalizeH="0" baseline="0" dirty="0" smtClean="0">
                <a:ln>
                  <a:noFill/>
                </a:ln>
                <a:solidFill>
                  <a:srgbClr val="000000"/>
                </a:solidFill>
                <a:effectLst/>
                <a:latin typeface="Arial" pitchFamily="34" charset="0"/>
                <a:cs typeface="Arial" pitchFamily="34" charset="0"/>
              </a:rPr>
              <a:t>/total</a:t>
            </a:r>
            <a:r>
              <a:rPr kumimoji="0" lang="en-US" altLang="en-US" b="0" i="0" u="none" strike="noStrike" cap="none" normalizeH="0" dirty="0" smtClean="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0.79       0.79     0.79      154</a:t>
            </a:r>
            <a:r>
              <a:rPr kumimoji="0" lang="en-US" alt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231317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42900" y="371566"/>
            <a:ext cx="3772989" cy="6109340"/>
          </a:xfrm>
        </p:spPr>
      </p:pic>
      <p:sp>
        <p:nvSpPr>
          <p:cNvPr id="7" name="Rectangle 3"/>
          <p:cNvSpPr>
            <a:spLocks noChangeArrowheads="1"/>
          </p:cNvSpPr>
          <p:nvPr/>
        </p:nvSpPr>
        <p:spPr bwMode="auto">
          <a:xfrm>
            <a:off x="4498090" y="742636"/>
            <a:ext cx="4950138" cy="221599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a:r>
            <a:br>
              <a:rPr kumimoji="0" lang="en-US" altLang="en-US" b="0" i="0" u="none" strike="noStrike" cap="none" normalizeH="0" baseline="0" dirty="0" smtClean="0">
                <a:ln>
                  <a:noFill/>
                </a:ln>
                <a:solidFill>
                  <a:srgbClr val="000000"/>
                </a:solidFill>
                <a:effectLst/>
                <a:latin typeface="Arial" pitchFamily="34" charset="0"/>
                <a:cs typeface="Arial" pitchFamily="34" charset="0"/>
              </a:rPr>
            </a:br>
            <a:r>
              <a:rPr kumimoji="0" lang="en-US" altLang="en-US" b="0" i="0" u="none" strike="noStrike" cap="none" normalizeH="0" baseline="0" dirty="0" smtClean="0">
                <a:ln>
                  <a:noFill/>
                </a:ln>
                <a:solidFill>
                  <a:srgbClr val="000000"/>
                </a:solidFill>
                <a:effectLst/>
                <a:latin typeface="Arial" pitchFamily="34" charset="0"/>
                <a:cs typeface="Arial" pitchFamily="34" charset="0"/>
              </a:rPr>
              <a:t>========Support Vector Machine=========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itchFamily="34" charset="0"/>
                <a:cs typeface="Arial" pitchFamily="34" charset="0"/>
              </a:rPr>
              <a:t> </a:t>
            </a:r>
            <a:r>
              <a:rPr lang="en-US" altLang="en-US" dirty="0" smtClean="0">
                <a:solidFill>
                  <a:srgbClr val="000000"/>
                </a:solidFill>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precision  recall  f1-score  support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0    0.84      0.91     0.87       107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itchFamily="34" charset="0"/>
                <a:cs typeface="Arial" pitchFamily="34" charset="0"/>
              </a:rPr>
              <a:t>	</a:t>
            </a:r>
            <a:endParaRPr lang="en-US" altLang="en-US" dirty="0" smtClean="0">
              <a:solidFill>
                <a:srgbClr val="000000"/>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1    0.74      0.62     0.67        47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Arial" pitchFamily="34" charset="0"/>
                <a:cs typeface="Arial" pitchFamily="34" charset="0"/>
              </a:rPr>
              <a:t>avg</a:t>
            </a:r>
            <a:r>
              <a:rPr kumimoji="0" lang="en-US" altLang="en-US" b="0" i="0" u="none" strike="noStrike" cap="none" normalizeH="0" baseline="0" dirty="0" smtClean="0">
                <a:ln>
                  <a:noFill/>
                </a:ln>
                <a:solidFill>
                  <a:srgbClr val="000000"/>
                </a:solidFill>
                <a:effectLst/>
                <a:latin typeface="Arial" pitchFamily="34" charset="0"/>
                <a:cs typeface="Arial" pitchFamily="34" charset="0"/>
              </a:rPr>
              <a:t>/total</a:t>
            </a:r>
            <a:r>
              <a:rPr kumimoji="0" lang="en-US" altLang="en-US" b="0" i="0" u="none" strike="noStrike" cap="none" normalizeH="0" dirty="0" smtClean="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0.81  </a:t>
            </a:r>
            <a:r>
              <a:rPr kumimoji="0" lang="en-US" altLang="en-US" b="0" i="0" u="none" strike="noStrike" cap="none" normalizeH="0" dirty="0" smtClean="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  0.82     0.81       154</a:t>
            </a:r>
            <a:r>
              <a:rPr kumimoji="0" lang="en-US" altLang="en-US" b="0" i="0" u="none" strike="noStrike" cap="none" normalizeH="0" baseline="0" dirty="0" smtClean="0">
                <a:ln>
                  <a:noFill/>
                </a:ln>
                <a:solidFill>
                  <a:schemeClr val="tx1"/>
                </a:solidFill>
                <a:effectLst/>
                <a:latin typeface="Arial" pitchFamily="34" charset="0"/>
                <a:cs typeface="Arial" pitchFamily="34" charset="0"/>
              </a:rPr>
              <a:t> </a:t>
            </a:r>
          </a:p>
        </p:txBody>
      </p:sp>
      <p:sp>
        <p:nvSpPr>
          <p:cNvPr id="8" name="Rectangle 3"/>
          <p:cNvSpPr>
            <a:spLocks noChangeArrowheads="1"/>
          </p:cNvSpPr>
          <p:nvPr/>
        </p:nvSpPr>
        <p:spPr bwMode="auto">
          <a:xfrm>
            <a:off x="4606470" y="3502375"/>
            <a:ext cx="4706481" cy="221599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a:r>
            <a:br>
              <a:rPr kumimoji="0" lang="en-US" altLang="en-US" b="0" i="0" u="none" strike="noStrike" cap="none" normalizeH="0" baseline="0" dirty="0" smtClean="0">
                <a:ln>
                  <a:noFill/>
                </a:ln>
                <a:solidFill>
                  <a:srgbClr val="000000"/>
                </a:solidFill>
                <a:effectLst/>
                <a:latin typeface="Arial" pitchFamily="34" charset="0"/>
                <a:cs typeface="Arial" pitchFamily="34" charset="0"/>
              </a:rPr>
            </a:br>
            <a:r>
              <a:rPr kumimoji="0" lang="en-US" altLang="en-US" b="0" i="0" u="none" strike="noStrike" cap="none" normalizeH="0" baseline="0" dirty="0" smtClean="0">
                <a:ln>
                  <a:noFill/>
                </a:ln>
                <a:solidFill>
                  <a:srgbClr val="000000"/>
                </a:solidFill>
                <a:effectLst/>
                <a:latin typeface="Arial" pitchFamily="34" charset="0"/>
                <a:cs typeface="Arial" pitchFamily="34" charset="0"/>
              </a:rPr>
              <a:t>===========Decision Tree=============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itchFamily="34" charset="0"/>
                <a:cs typeface="Arial" pitchFamily="34" charset="0"/>
              </a:rPr>
              <a:t> </a:t>
            </a:r>
            <a:r>
              <a:rPr lang="en-US" altLang="en-US" dirty="0" smtClean="0">
                <a:solidFill>
                  <a:srgbClr val="000000"/>
                </a:solidFill>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precision  recall  f1-score  support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0    0.87      0.84     0.86       107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pitchFamily="34" charset="0"/>
                <a:cs typeface="Arial" pitchFamily="34" charset="0"/>
              </a:rPr>
              <a:t>	</a:t>
            </a:r>
            <a:endParaRPr lang="en-US" altLang="en-US" dirty="0" smtClean="0">
              <a:solidFill>
                <a:srgbClr val="000000"/>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1    0.67      0.72     0.69        47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Arial" pitchFamily="34" charset="0"/>
                <a:cs typeface="Arial" pitchFamily="34" charset="0"/>
              </a:rPr>
              <a:t>avg</a:t>
            </a:r>
            <a:r>
              <a:rPr kumimoji="0" lang="en-US" altLang="en-US" b="0" i="0" u="none" strike="noStrike" cap="none" normalizeH="0" baseline="0" dirty="0" smtClean="0">
                <a:ln>
                  <a:noFill/>
                </a:ln>
                <a:solidFill>
                  <a:srgbClr val="000000"/>
                </a:solidFill>
                <a:effectLst/>
                <a:latin typeface="Arial" pitchFamily="34" charset="0"/>
                <a:cs typeface="Arial" pitchFamily="34" charset="0"/>
              </a:rPr>
              <a:t>/total</a:t>
            </a:r>
            <a:r>
              <a:rPr kumimoji="0" lang="en-US" altLang="en-US" b="0" i="0" u="none" strike="noStrike" cap="none" normalizeH="0" dirty="0" smtClean="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0.81       0.81     0.81</a:t>
            </a:r>
            <a:r>
              <a:rPr kumimoji="0" lang="en-US" altLang="en-US" b="0" i="0" u="none" strike="noStrike" cap="none" normalizeH="0" dirty="0" smtClean="0">
                <a:ln>
                  <a:noFill/>
                </a:ln>
                <a:solidFill>
                  <a:srgbClr val="000000"/>
                </a:solidFill>
                <a:effectLst/>
                <a:latin typeface="Arial" pitchFamily="34" charset="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cs typeface="Arial" pitchFamily="34" charset="0"/>
              </a:rPr>
              <a:t>    154</a:t>
            </a:r>
            <a:r>
              <a:rPr kumimoji="0" lang="en-US" alt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332926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26534" y="1550989"/>
            <a:ext cx="8596668" cy="2233611"/>
          </a:xfrm>
        </p:spPr>
        <p:txBody>
          <a:bodyPr>
            <a:normAutofit/>
          </a:bodyPr>
          <a:lstStyle/>
          <a:p>
            <a:r>
              <a:rPr lang="en-US" sz="2400" dirty="0" smtClean="0"/>
              <a:t>Through the results obtained through the dependency plot , Classification report of different Classifier, We conclude that ‘Logistic Regression’ has the highest accuracy of prediction and most effecting feature is ‘Glucose’ and the Least effecting feature is ‘Age’.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by:</a:t>
            </a:r>
            <a:endParaRPr lang="en-US" dirty="0"/>
          </a:p>
        </p:txBody>
      </p:sp>
      <p:sp>
        <p:nvSpPr>
          <p:cNvPr id="3" name="Content Placeholder 2"/>
          <p:cNvSpPr>
            <a:spLocks noGrp="1"/>
          </p:cNvSpPr>
          <p:nvPr>
            <p:ph idx="1"/>
          </p:nvPr>
        </p:nvSpPr>
        <p:spPr>
          <a:xfrm>
            <a:off x="1858434" y="1879601"/>
            <a:ext cx="8596668" cy="4390362"/>
          </a:xfrm>
        </p:spPr>
        <p:txBody>
          <a:bodyPr/>
          <a:lstStyle/>
          <a:p>
            <a:r>
              <a:rPr lang="en-US" sz="2400" b="1" dirty="0" err="1" smtClean="0"/>
              <a:t>S.Y.V.Manidhar</a:t>
            </a:r>
            <a:endParaRPr lang="en-US" sz="2400" b="1" dirty="0" smtClean="0"/>
          </a:p>
          <a:p>
            <a:r>
              <a:rPr lang="en-US" sz="2400" b="1" dirty="0" err="1" smtClean="0"/>
              <a:t>V.Pujitha</a:t>
            </a:r>
            <a:endParaRPr lang="en-US" sz="2400" b="1" dirty="0" smtClean="0"/>
          </a:p>
          <a:p>
            <a:r>
              <a:rPr lang="en-US" sz="2400" b="1" dirty="0" err="1" smtClean="0"/>
              <a:t>K.Veera</a:t>
            </a:r>
            <a:r>
              <a:rPr lang="en-US" sz="2400" b="1" dirty="0" smtClean="0"/>
              <a:t> </a:t>
            </a:r>
            <a:r>
              <a:rPr lang="en-US" sz="2400" b="1" dirty="0" err="1" smtClean="0"/>
              <a:t>Vidya</a:t>
            </a:r>
            <a:endParaRPr lang="en-US" sz="2400" b="1" dirty="0" smtClean="0"/>
          </a:p>
          <a:p>
            <a:r>
              <a:rPr lang="en-US" sz="2400" b="1" dirty="0" err="1" smtClean="0"/>
              <a:t>P.Bharathi</a:t>
            </a:r>
            <a:endParaRPr lang="en-US" sz="2400" b="1" dirty="0" smtClean="0"/>
          </a:p>
          <a:p>
            <a:r>
              <a:rPr lang="en-US" sz="2400" b="1" dirty="0" err="1" smtClean="0"/>
              <a:t>P.Siva</a:t>
            </a:r>
            <a:r>
              <a:rPr lang="en-US" sz="2400" b="1" dirty="0" smtClean="0"/>
              <a:t> Nanda Reddy</a:t>
            </a:r>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Diabetes has become a serious health problem in present world.</a:t>
            </a:r>
            <a:r>
              <a:rPr lang="en-US" dirty="0" smtClean="0"/>
              <a:t> About one in seven U.S adults has diabetes now, according to the </a:t>
            </a:r>
            <a:r>
              <a:rPr lang="en-US" u="sng" dirty="0" smtClean="0">
                <a:hlinkClick r:id="rId2"/>
              </a:rPr>
              <a:t>Centers  for Disease Control and Prevention</a:t>
            </a:r>
            <a:r>
              <a:rPr lang="en-US" dirty="0" smtClean="0"/>
              <a:t>. But by 2050, that rate could skyrocket to as many as one in three. In 2013 it was estimated that over 382 million people throughout the world had diabetes</a:t>
            </a:r>
            <a:r>
              <a:rPr lang="en-US" dirty="0" smtClean="0"/>
              <a:t>.</a:t>
            </a:r>
          </a:p>
          <a:p>
            <a:r>
              <a:rPr lang="en-US" dirty="0" smtClean="0"/>
              <a:t> </a:t>
            </a:r>
            <a:r>
              <a:rPr lang="en-US" dirty="0" smtClean="0"/>
              <a:t>Diabetes could cause hypoglycemia(low BP) and hyperglycemia(high BP) which could cause bad effect on patient. There are many factors that cause diabetes for example Glucose, Blood Pressure, Skin Thickness, etc .Data sciences could help us solving these severe problem of diabetes </a:t>
            </a:r>
            <a:endParaRPr lang="en-US" dirty="0" smtClean="0"/>
          </a:p>
          <a:p>
            <a:r>
              <a:rPr lang="en-US" dirty="0" smtClean="0"/>
              <a:t>Here </a:t>
            </a:r>
            <a:r>
              <a:rPr lang="en-US" dirty="0" smtClean="0"/>
              <a:t>we use various Machine Learning models to predict the probability of patient being effected by Diabetes.</a:t>
            </a:r>
            <a:r>
              <a:rPr lang="en-US" u="sng" dirty="0" smtClean="0"/>
              <a:t> </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The evolution in data sciences has lead to huge benefits in almost every field of real-world working environment such as weather report prediction, super-market sales analysis, hospital data analysis. Packages in python like </a:t>
            </a:r>
            <a:r>
              <a:rPr lang="en-US" b="1" dirty="0" err="1" smtClean="0"/>
              <a:t>NumPy,Pandas,Sklearn,matplotlib</a:t>
            </a:r>
            <a:r>
              <a:rPr lang="en-US" b="1" dirty="0" smtClean="0"/>
              <a:t> help us in data </a:t>
            </a:r>
            <a:r>
              <a:rPr lang="en-US" b="1" dirty="0" err="1" smtClean="0"/>
              <a:t>analytics.Using</a:t>
            </a:r>
            <a:r>
              <a:rPr lang="en-US" b="1" dirty="0" smtClean="0"/>
              <a:t> those packages we can moodily the </a:t>
            </a:r>
            <a:r>
              <a:rPr lang="en-US" b="1" dirty="0" err="1" smtClean="0"/>
              <a:t>data,plot</a:t>
            </a:r>
            <a:r>
              <a:rPr lang="en-US" b="1" dirty="0" smtClean="0"/>
              <a:t> the dependencies of </a:t>
            </a:r>
            <a:r>
              <a:rPr lang="en-US" b="1" dirty="0" err="1" smtClean="0"/>
              <a:t>features,predict</a:t>
            </a:r>
            <a:r>
              <a:rPr lang="en-US" b="1" dirty="0" smtClean="0"/>
              <a:t> the outcome of certain </a:t>
            </a:r>
            <a:r>
              <a:rPr lang="en-US" b="1" dirty="0" err="1" smtClean="0"/>
              <a:t>tuple</a:t>
            </a:r>
            <a:r>
              <a:rPr lang="en-US" b="1" dirty="0" smtClean="0"/>
              <a:t> of features.</a:t>
            </a:r>
            <a:endParaRPr lang="en-US" dirty="0" smtClean="0"/>
          </a:p>
          <a:p>
            <a:r>
              <a:rPr lang="en-US" b="1" dirty="0" smtClean="0"/>
              <a:t>In this project, we implement a python code for predicting the probability of getting affected by diabetes using different machine learning models.</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280"/>
          </a:xfrm>
        </p:spPr>
        <p:txBody>
          <a:bodyPr>
            <a:normAutofit fontScale="90000"/>
          </a:bodyPr>
          <a:lstStyle/>
          <a:p>
            <a:r>
              <a:rPr lang="en-US" u="sng" dirty="0" smtClean="0"/>
              <a:t>DATASET :</a:t>
            </a:r>
            <a:br>
              <a:rPr lang="en-US" u="sng" dirty="0" smtClean="0"/>
            </a:br>
            <a:endParaRPr lang="en-US" u="sng" dirty="0"/>
          </a:p>
        </p:txBody>
      </p:sp>
      <p:sp>
        <p:nvSpPr>
          <p:cNvPr id="3" name="Content Placeholder 2"/>
          <p:cNvSpPr>
            <a:spLocks noGrp="1"/>
          </p:cNvSpPr>
          <p:nvPr>
            <p:ph idx="1"/>
          </p:nvPr>
        </p:nvSpPr>
        <p:spPr>
          <a:xfrm>
            <a:off x="677334" y="1325881"/>
            <a:ext cx="8596668" cy="4715482"/>
          </a:xfrm>
        </p:spPr>
        <p:txBody>
          <a:bodyPr>
            <a:normAutofit/>
          </a:bodyPr>
          <a:lstStyle/>
          <a:p>
            <a:r>
              <a:rPr lang="en-US" sz="2000" dirty="0">
                <a:latin typeface="Arial" pitchFamily="34" charset="0"/>
                <a:cs typeface="Arial" pitchFamily="34" charset="0"/>
              </a:rPr>
              <a:t>The diabetes data set was originated from </a:t>
            </a:r>
            <a:r>
              <a:rPr lang="en-US" sz="2000" dirty="0">
                <a:latin typeface="Arial" pitchFamily="34" charset="0"/>
                <a:cs typeface="Arial" pitchFamily="34" charset="0"/>
                <a:hlinkClick r:id="rId2"/>
              </a:rPr>
              <a:t>UCI Machine Learning </a:t>
            </a:r>
            <a:r>
              <a:rPr lang="en-US" sz="2000" dirty="0" smtClean="0">
                <a:latin typeface="Arial" pitchFamily="34" charset="0"/>
                <a:cs typeface="Arial" pitchFamily="34" charset="0"/>
                <a:hlinkClick r:id="rId2"/>
              </a:rPr>
              <a:t>Repository</a:t>
            </a:r>
            <a:endParaRPr lang="en-US" sz="2000" dirty="0" smtClean="0">
              <a:latin typeface="Arial" pitchFamily="34" charset="0"/>
              <a:cs typeface="Arial" pitchFamily="34" charset="0"/>
            </a:endParaRPr>
          </a:p>
          <a:p>
            <a:r>
              <a:rPr lang="en-US" dirty="0" smtClean="0">
                <a:latin typeface="Arial" pitchFamily="34" charset="0"/>
                <a:cs typeface="Arial" pitchFamily="34" charset="0"/>
              </a:rPr>
              <a:t>The </a:t>
            </a:r>
            <a:r>
              <a:rPr lang="en-US" dirty="0">
                <a:latin typeface="Arial" pitchFamily="34" charset="0"/>
                <a:cs typeface="Arial" pitchFamily="34" charset="0"/>
              </a:rPr>
              <a:t>diabetes data set consists of 768 data points, with </a:t>
            </a:r>
            <a:r>
              <a:rPr lang="en-US" dirty="0" smtClean="0">
                <a:latin typeface="Arial" pitchFamily="34" charset="0"/>
                <a:cs typeface="Arial" pitchFamily="34" charset="0"/>
              </a:rPr>
              <a:t>8 </a:t>
            </a:r>
            <a:r>
              <a:rPr lang="en-US" dirty="0">
                <a:latin typeface="Arial" pitchFamily="34" charset="0"/>
                <a:cs typeface="Arial" pitchFamily="34" charset="0"/>
              </a:rPr>
              <a:t>features each:</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They are Pregnancies, Glucose, Blood Pressure, Skin Thickness, Insulin, BMI, Diabetes Pedigree Function, Age, Outcome. </a:t>
            </a:r>
          </a:p>
          <a:p>
            <a:r>
              <a:rPr lang="en-US" dirty="0">
                <a:latin typeface="Arial" pitchFamily="34" charset="0"/>
                <a:cs typeface="Arial" pitchFamily="34" charset="0"/>
              </a:rPr>
              <a:t>Outcome” is the feature we are going to predict, 0 means No diabetes, 1 means diabetes. Of these 768 data points, 500 are labeled as 0 and 268 </a:t>
            </a:r>
            <a:r>
              <a:rPr lang="en-US" dirty="0" smtClean="0">
                <a:latin typeface="Arial" pitchFamily="34" charset="0"/>
                <a:cs typeface="Arial" pitchFamily="34" charset="0"/>
              </a:rPr>
              <a:t>as 1.</a:t>
            </a:r>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p:txBody>
      </p:sp>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6534" y="4000500"/>
            <a:ext cx="9215966" cy="2578100"/>
          </a:xfrm>
          <a:prstGeom prst="rect">
            <a:avLst/>
          </a:prstGeom>
        </p:spPr>
      </p:pic>
    </p:spTree>
    <p:extLst>
      <p:ext uri="{BB962C8B-B14F-4D97-AF65-F5344CB8AC3E}">
        <p14:creationId xmlns="" xmlns:p14="http://schemas.microsoft.com/office/powerpoint/2010/main" val="3275137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Dataset:</a:t>
            </a:r>
            <a:endParaRPr lang="en-US" dirty="0"/>
          </a:p>
        </p:txBody>
      </p:sp>
      <p:sp>
        <p:nvSpPr>
          <p:cNvPr id="3" name="Content Placeholder 2"/>
          <p:cNvSpPr>
            <a:spLocks noGrp="1"/>
          </p:cNvSpPr>
          <p:nvPr>
            <p:ph idx="1"/>
          </p:nvPr>
        </p:nvSpPr>
        <p:spPr/>
        <p:txBody>
          <a:bodyPr>
            <a:normAutofit fontScale="92500"/>
          </a:bodyPr>
          <a:lstStyle/>
          <a:p>
            <a:r>
              <a:rPr lang="en-US" b="1" dirty="0" err="1" smtClean="0"/>
              <a:t>No.of</a:t>
            </a:r>
            <a:r>
              <a:rPr lang="en-US" b="1" dirty="0" smtClean="0"/>
              <a:t> Pregnancies: Number of births given by the patient .</a:t>
            </a:r>
            <a:endParaRPr lang="en-US" dirty="0" smtClean="0"/>
          </a:p>
          <a:p>
            <a:r>
              <a:rPr lang="en-US" b="1" dirty="0" smtClean="0"/>
              <a:t>Glucose level in Blood: Glucose content in blood noted through blood test.</a:t>
            </a:r>
            <a:endParaRPr lang="en-US" dirty="0" smtClean="0"/>
          </a:p>
          <a:p>
            <a:r>
              <a:rPr lang="en-US" b="1" dirty="0" smtClean="0"/>
              <a:t> Blood Pressure: Noted using </a:t>
            </a:r>
            <a:r>
              <a:rPr lang="en-US" b="1" dirty="0" err="1" smtClean="0"/>
              <a:t>sphygmomanometer,blood</a:t>
            </a:r>
            <a:r>
              <a:rPr lang="en-US" b="1" dirty="0" smtClean="0"/>
              <a:t> pressure </a:t>
            </a:r>
            <a:r>
              <a:rPr lang="en-US" b="1" dirty="0" err="1" smtClean="0"/>
              <a:t>monitor,etc</a:t>
            </a:r>
            <a:r>
              <a:rPr lang="en-US" b="1" dirty="0" smtClean="0"/>
              <a:t>.</a:t>
            </a:r>
            <a:endParaRPr lang="en-US" dirty="0" smtClean="0"/>
          </a:p>
          <a:p>
            <a:r>
              <a:rPr lang="en-US" b="1" dirty="0" smtClean="0"/>
              <a:t>Skin thickness: Noted using some ultrasonic scans.</a:t>
            </a:r>
            <a:endParaRPr lang="en-US" dirty="0" smtClean="0"/>
          </a:p>
          <a:p>
            <a:r>
              <a:rPr lang="en-US" b="1" dirty="0" smtClean="0"/>
              <a:t>Insulin: Insulin contain present in pancreas.</a:t>
            </a:r>
            <a:endParaRPr lang="en-US" dirty="0" smtClean="0"/>
          </a:p>
          <a:p>
            <a:r>
              <a:rPr lang="en-US" b="1" dirty="0" smtClean="0"/>
              <a:t>Body Mass Index: BMI is a measure of body fat based on height and weight that applies to adult men and women.</a:t>
            </a:r>
            <a:endParaRPr lang="en-US" dirty="0" smtClean="0"/>
          </a:p>
          <a:p>
            <a:r>
              <a:rPr lang="en-US" b="1" dirty="0" smtClean="0"/>
              <a:t>Diabetes Pedigree Function: It provides some data about diabetes mellitus history in relatives and genetic relationship of those relatives to the patient. </a:t>
            </a:r>
            <a:endParaRPr lang="en-US" dirty="0" smtClean="0"/>
          </a:p>
          <a:p>
            <a:r>
              <a:rPr lang="en-US" b="1" dirty="0" err="1" smtClean="0"/>
              <a:t>Age:Age</a:t>
            </a:r>
            <a:r>
              <a:rPr lang="en-US" b="1" dirty="0" smtClean="0"/>
              <a:t> of the patient at the time of data entry.</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lstStyle/>
          <a:p>
            <a:r>
              <a:rPr lang="en-US" dirty="0" smtClean="0"/>
              <a:t>Procedure</a:t>
            </a:r>
            <a:endParaRPr lang="en-US" dirty="0"/>
          </a:p>
        </p:txBody>
      </p:sp>
      <p:sp>
        <p:nvSpPr>
          <p:cNvPr id="3" name="Content Placeholder 2"/>
          <p:cNvSpPr>
            <a:spLocks noGrp="1"/>
          </p:cNvSpPr>
          <p:nvPr>
            <p:ph idx="1"/>
          </p:nvPr>
        </p:nvSpPr>
        <p:spPr>
          <a:xfrm>
            <a:off x="677334" y="1394461"/>
            <a:ext cx="8596668" cy="4646902"/>
          </a:xfrm>
        </p:spPr>
        <p:txBody>
          <a:bodyPr>
            <a:normAutofit/>
          </a:bodyPr>
          <a:lstStyle/>
          <a:p>
            <a:pPr marL="457200" indent="-457200">
              <a:buFont typeface="+mj-lt"/>
              <a:buAutoNum type="arabicPeriod"/>
            </a:pPr>
            <a:r>
              <a:rPr lang="en-US" sz="2400" dirty="0" smtClean="0"/>
              <a:t>Initially the data is been </a:t>
            </a:r>
            <a:r>
              <a:rPr lang="en-US" sz="2400" dirty="0" err="1" smtClean="0"/>
              <a:t>splited</a:t>
            </a:r>
            <a:r>
              <a:rPr lang="en-US" sz="2400" dirty="0" smtClean="0"/>
              <a:t> into train data and test data.</a:t>
            </a:r>
          </a:p>
          <a:p>
            <a:pPr marL="457200" indent="-457200">
              <a:buFont typeface="+mj-lt"/>
              <a:buAutoNum type="arabicPeriod"/>
            </a:pPr>
            <a:r>
              <a:rPr lang="en-US" sz="2400" dirty="0" smtClean="0"/>
              <a:t>Next, the train data is used to train different machine learning models like</a:t>
            </a:r>
            <a:r>
              <a:rPr lang="en-US" sz="2400" dirty="0"/>
              <a:t> </a:t>
            </a:r>
            <a:r>
              <a:rPr lang="en-US" sz="2400" dirty="0" smtClean="0"/>
              <a:t>Logistic Regression , SVC, Decision tree, Random Forest Classifier , </a:t>
            </a:r>
            <a:r>
              <a:rPr lang="en-US" sz="2400" dirty="0" err="1" smtClean="0"/>
              <a:t>KNeighbors</a:t>
            </a:r>
            <a:r>
              <a:rPr lang="en-US" sz="2400" dirty="0" smtClean="0"/>
              <a:t> Classifier .</a:t>
            </a:r>
          </a:p>
          <a:p>
            <a:pPr marL="457200" indent="-457200">
              <a:buFont typeface="+mj-lt"/>
              <a:buAutoNum type="arabicPeriod"/>
            </a:pPr>
            <a:r>
              <a:rPr lang="en-US" sz="2400" dirty="0" smtClean="0"/>
              <a:t>By using those models we predict the probability of a patient getting affected by diabetes.</a:t>
            </a:r>
          </a:p>
          <a:p>
            <a:pPr marL="457200" indent="-457200">
              <a:buFont typeface="+mj-lt"/>
              <a:buAutoNum type="arabicPeriod"/>
            </a:pPr>
            <a:r>
              <a:rPr lang="en-US" sz="2400" dirty="0" smtClean="0"/>
              <a:t>And we summarize the accuracy of each model and pick up the best on among them</a:t>
            </a:r>
          </a:p>
          <a:p>
            <a:pPr marL="457200" indent="-457200">
              <a:buFont typeface="+mj-lt"/>
              <a:buAutoNum type="arabicPeriod"/>
            </a:pPr>
            <a:endParaRPr lang="en-US" sz="2400" dirty="0" smtClean="0"/>
          </a:p>
        </p:txBody>
      </p:sp>
    </p:spTree>
    <p:extLst>
      <p:ext uri="{BB962C8B-B14F-4D97-AF65-F5344CB8AC3E}">
        <p14:creationId xmlns="" xmlns:p14="http://schemas.microsoft.com/office/powerpoint/2010/main" val="2368717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Dependencies of Features Vs Outcome:</a:t>
            </a:r>
            <a:endParaRPr lang="en-US" dirty="0"/>
          </a:p>
        </p:txBody>
      </p:sp>
      <p:pic>
        <p:nvPicPr>
          <p:cNvPr id="1028" name="Picture 4" descr="C:\Users\manidhar\Pictures\Screenshots\Screenshot (5).png"/>
          <p:cNvPicPr>
            <a:picLocks noChangeAspect="1" noChangeArrowheads="1"/>
          </p:cNvPicPr>
          <p:nvPr/>
        </p:nvPicPr>
        <p:blipFill>
          <a:blip r:embed="rId2"/>
          <a:srcRect/>
          <a:stretch>
            <a:fillRect/>
          </a:stretch>
        </p:blipFill>
        <p:spPr bwMode="auto">
          <a:xfrm>
            <a:off x="5660304" y="2057308"/>
            <a:ext cx="5714711" cy="4085310"/>
          </a:xfrm>
          <a:prstGeom prst="rect">
            <a:avLst/>
          </a:prstGeom>
          <a:noFill/>
        </p:spPr>
      </p:pic>
      <p:pic>
        <p:nvPicPr>
          <p:cNvPr id="1029" name="Picture 5" descr="C:\Users\manidhar\Pictures\Screenshots\Screenshot (3).png"/>
          <p:cNvPicPr>
            <a:picLocks noChangeAspect="1" noChangeArrowheads="1"/>
          </p:cNvPicPr>
          <p:nvPr/>
        </p:nvPicPr>
        <p:blipFill>
          <a:blip r:embed="rId3"/>
          <a:srcRect/>
          <a:stretch>
            <a:fillRect/>
          </a:stretch>
        </p:blipFill>
        <p:spPr bwMode="auto">
          <a:xfrm>
            <a:off x="214434" y="2043950"/>
            <a:ext cx="5497877" cy="4055635"/>
          </a:xfrm>
          <a:prstGeom prst="rect">
            <a:avLst/>
          </a:prstGeom>
          <a:noFill/>
        </p:spPr>
      </p:pic>
    </p:spTree>
    <p:extLst>
      <p:ext uri="{BB962C8B-B14F-4D97-AF65-F5344CB8AC3E}">
        <p14:creationId xmlns="" xmlns:p14="http://schemas.microsoft.com/office/powerpoint/2010/main" val="112692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4" y="203200"/>
            <a:ext cx="8596668" cy="853440"/>
          </a:xfrm>
        </p:spPr>
        <p:txBody>
          <a:bodyPr/>
          <a:lstStyle/>
          <a:p>
            <a:r>
              <a:rPr lang="en-US" dirty="0" smtClean="0"/>
              <a:t>Summary of Statistical Model</a:t>
            </a:r>
            <a:endParaRPr lang="en-US" dirty="0"/>
          </a:p>
        </p:txBody>
      </p:sp>
      <p:pic>
        <p:nvPicPr>
          <p:cNvPr id="2051" name="Picture 3" descr="C:\Users\manidhar\Desktop\machinel\sum.png"/>
          <p:cNvPicPr>
            <a:picLocks noChangeAspect="1" noChangeArrowheads="1"/>
          </p:cNvPicPr>
          <p:nvPr/>
        </p:nvPicPr>
        <p:blipFill>
          <a:blip r:embed="rId2"/>
          <a:srcRect/>
          <a:stretch>
            <a:fillRect/>
          </a:stretch>
        </p:blipFill>
        <p:spPr bwMode="auto">
          <a:xfrm>
            <a:off x="368301" y="887413"/>
            <a:ext cx="8229600" cy="5094287"/>
          </a:xfrm>
          <a:prstGeom prst="rect">
            <a:avLst/>
          </a:prstGeom>
          <a:noFill/>
        </p:spPr>
      </p:pic>
      <p:sp>
        <p:nvSpPr>
          <p:cNvPr id="8" name="Content Placeholder 2"/>
          <p:cNvSpPr>
            <a:spLocks noGrp="1"/>
          </p:cNvSpPr>
          <p:nvPr>
            <p:ph idx="1"/>
          </p:nvPr>
        </p:nvSpPr>
        <p:spPr>
          <a:xfrm>
            <a:off x="546100" y="5818189"/>
            <a:ext cx="8596668" cy="1039811"/>
          </a:xfrm>
        </p:spPr>
        <p:txBody>
          <a:bodyPr/>
          <a:lstStyle/>
          <a:p>
            <a:r>
              <a:rPr lang="en-US" dirty="0" smtClean="0"/>
              <a:t>Through the plot of dependencies and summary, we can say that outcome is mostly effected by Glucose and rarely affected by Age.</a:t>
            </a:r>
          </a:p>
        </p:txBody>
      </p:sp>
    </p:spTree>
    <p:extLst>
      <p:ext uri="{BB962C8B-B14F-4D97-AF65-F5344CB8AC3E}">
        <p14:creationId xmlns="" xmlns:p14="http://schemas.microsoft.com/office/powerpoint/2010/main" val="1002883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 and Classification report of Different Classifiers: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43845" y="2184997"/>
            <a:ext cx="4411033" cy="3572264"/>
          </a:xfrm>
        </p:spPr>
      </p:pic>
      <p:sp>
        <p:nvSpPr>
          <p:cNvPr id="4" name="AutoShape 2" descr="data:image/png;base64,iVBORw0KGgoAAAANSUhEUgAAATkAAAEICAYAAAAkx4P5AAAABHNCSVQICAgIfAhkiAAAAAlwSFlzAAALEgAACxIB0t1+/AAAADl0RVh0U29mdHdhcmUAbWF0cGxvdGxpYiB2ZXJzaW9uIDIuMi4yLCBodHRwOi8vbWF0cGxvdGxpYi5vcmcvhp/UCwAADkRJREFUeJzt3H2QVfV5wPHvoxsDIkIUsPKaVAWxRaQtavNSGZ2O+EadcdLRmNGpThgN0cGxVrQW1LHjVB3UdGq1dXWtKb6gSTWYFq2pYsWoNDsiCkFUZA1CVVyD71V+/WMP5ooKC8Ke3We/n5k73Ht+Z+957rp+PefexSilIElZ7VT3AJK0Ixk5SakZOUmpGTlJqRk5SakZOUmpGTltNxExKSJernsOqZGR6wUiYmVEvBsRb0XEmohoiYjd6p5ra2zyGjbehnbh8b8aESUimrrqmNo+jFzvcVwpZTfgIGACcEHN82yL40opuzXcVm/NFxuo3snI9TKllDXAfDpiR0QcExGtEfGbiGiLiIs37ttw9nJqRKyKiNci4q8b1vtWZ4VvRMSzwMTGY0XE2Ih4KCLaI+KZiJjSsNYSEddFxL9XZ2WPRsTvRMQ11fMti4gJnXlNETGlev726nhjG9ZWRsT5EbEYeDsimiJiaETcHRGvRsSLEXF2w/4HR8Si6vuxNiJmV0sLqj/bq3n/uJPfctXMyPUyETEcOApYUW16GzgFGAgcA5wZEcdv8mXfBMYARwAzGyIyC9inuh0JnNpwnC8BPwXuB4YAZwH/GhFjGp73z4GLgEHA+8BjwC+rx3cBs9mCiBgN3AZMBwYDPwN+GhG7NOx2UvXaBgIbqrmeAoZVr2l6RBxZ7XstcG0pZffqdd1Zbf+T6s+B1VnkY1uaTd1EKcVb8huwEngLWA8U4EE6/mX9rH2vAa6u7n+12n94w/oTwInV/ReAyQ1rU4GXq/vfAtYAOzWs3wZcXN1vAf65Ye0sYGnD43FA+2e8hvbq9m/V9r8B7mzYbyfg18Ckhq87rWH9EGDVJq/5AuDm6v4C4BJg0Cb7bPxeNNX9z9Pb1t08k+s9ji+l9AcmAfvTcbZERBwSEf9VXbq9CZyxca3Bmob77wAbP7QYCrQ1rL3UcH8o0FZK2bDJ+rCGx2sb7r/7GY83/XDk+FLKwOq28WxzaONxq+O1bXKcxhlHAUOrS9v2iGgHLgT2qtZPB0YDyyLiyYg4FvVoRq6XKaU8TMdZ1FXVpjnAvcCIUsoA4HogOvl0rwAjGh6PbLi/GhgRETttsv7rbRh7c1bTES4AIiKqmRqP0/i/2mkDXmyI5cBSSv9SytEApZTnSikn0XGJ/XfAXRHRb5PnUA9i5Hqna4A/jYiDgP7AulLKexFxMPCdrXieO4ELIuIr1Xt9ZzWsPU7H+31/FRFfiohJwHHA7dvlFXxyhmMi4ojqfcBz6Xh/b+Hn7P8E8Jvqw4i+EbFzRPx+REwEiIjvRsTg6oywvfqaj4BX6Xg/73e38/zawYxcL1RKeRX4Fzrez/o+cGlErAdm8ts32jvjEjouFV+k4wOGWxuO8QEwhY4POV4DrgNOKaUs2x6voeE4vwK+C/x9dZzj6PhVkw8+Z/+Pqn0OquZ+DbgRGFDtMhl4JiLeouNDiBNLKe+VUt4B/hZ4tLrMPXR7vg7tOFGKZ+GS8vJMTlJqRk5SakZOUmpGTlJqXfEXlv1kQ53S8StuUueUUjr1A+OZnKTUjJyk1IycpNSMnKTUjJyk1IycpNSMnKTUjJyk1IycpNSMnKTUjJyk1IycpNSMnKTUjJyk1IycpNSMnKTUjJyk1IycpNSMnKTUjJyk1IycpNSMnKTUjJyk1IycpNSMnKTUjJyk1IycpNSMnKTUjJyk1IycpNSMnKTUjJyk1IycpNSMnKTUjJyk1IycpNSMnKTUjJyk1IycpNSMnKTUjJyk1IycpNSMnKTUjJyk1IycpNSMnKTUjJyk1IycpNSMnKTUjJyk1IxcF7jllls49thjOeaYY2hpafnEWnNzM2PGjGHdunX1DKdupbm5mbVr1/L0009/vO3SSy/lqaeeorW1lfnz57P33nvXOGHPY+R2sOXLlzN37lzmzp3LPffcw0MPPcTKlSsBeOWVV1i4cCFDhw6td0h1Gy0tLUyePPkT26688krGjx/PhAkTmDdvHjNnzqxpup5pi5GLiP0j4vyI+GFEXFvdH9sVw2Xw/PPPM378ePr27UtTUxMTJ07kgQceAODyyy/nvPPOIyJqnlLdxSOPPPKps/r169d/fL9fv36UUrp6rB5ts5GLiPOB24EAngCerO7fFhEzdvx4Pd/o0aNZtGgRb7zxBu+++y4LFixgzZo1PPjggwwZMoT999+/7hHVA1x22WWsWrWKk08+2TO5rRSb+69CRCwHfq+U8n+bbN8FeKaUst/nfN1UYCrADTfc8IdTp07dfhP3QHPnzmXOnDnsuuuu7LPPPvTp04fW1lZuuukm+vfvz+GHH85dd93FHnvsUfeotfKMtsOoUaOYN28e48aN+9TajBkz6NOnDxdffHHXD9bNlFI69QOzpcgtA44spby0yfZRwP2llDGdmaUzg/QWs2fPZs899+T666+nb9++AKxZs4YhQ4Ywd+5cBg8eXPOE9TFyHTYXuZEjR3Lfffd95lpv09nINW1hfTrwYEQ8B7RV20YC+wI/2PbxepfXX3+dPffck9WrV3P//fdzxx13cOqpp3687pmcNmffffdlxYoVAEyZMoVly5bVPFHPstnIlVL+IyJGAwcDw+h4P+5l4MlSykddMF8KZ511Fu3t7TQ1NTFr1iwGDBhQ90jqpubMmcOkSZMYNGgQbW1tzJo1i6OPPpoxY8awYcMGXnrpJc4444y6x+xRNnu5up14uapO8XJVW6Ozl6v+npyk1IycpNSMnKTUjJyk1IycpNSMnKTUjJyk1IycpNSMnKTUjJyk1IycpNSMnKTUjJyk1IycpNSMnKTUjJyk1IycpNSMnKTUjJyk1IycpNSMnKTUjJyk1IycpNSMnKTUjJyk1IycpNSMnKTUjJyk1IycpNSMnKTUjJyk1IycpNSMnKTUjJyk1IycpNSMnKTUjJyk1IycpNSMnKTUjJyk1IycpNSMnKTUjJyk1IycpNSMnKTUjJyk1IycpNSMnKTUjJyk1Jp29AEijtrRh1Aa/1n3AErIMzlJqRk5SakZOUmpGTlJqRk5SakZOUmpGTlJqRk5SakZOUmpGTlJqRk5SakZOUmpGTlJqRk5SakZOUmpGTlJqRk5SakZOUmpGTlJqRk5SakZOUmpGTlJqRk5SakZOUmpGTlJqRk5SakZOUmpGTlJqRk5SakZOUmpGTlJqRk5SakZOUmpGTlJqRk5SakZOUmpGTlJqRk5SakZOUmpGTlJqRk5SakZOUmpGTlJqRk5SakZOUmpGTlJqRk5SakZOUmpGTlJqRm5LtDcfA5r197G00//48fbDjzwayxcOJvFi6/j3nsvpn//XWucUN3F8OFf5uc//wOeffZQliw5hLPPHgHA+PG78dhjf0Rr68E8+eREJk7cveZJew4j1wVaWh5g8uSLPrHtxhunM2PGzRx44Pf5yU8Wct55J9Q0nbqTDz8snHvucxxwwC849NBFTJs2nLFj+3HFFftyySUvMmHCE8yc+QJXXLFv3aP2GEauCzzyyBLWrVv/iW1jxgxnwYKnAXjggV9ywgnfrGM0dTNr1nxAa2vHz8pbb33E0qVvM2zYlykFdt99ZwAGDGhi9er36xyzR2mqe4DeasmSlUyZcij33vsLvv3tbzFixKC6R1I3M2pUHyZM6M/jj7/J9OnLmT9/AlddtR877QRf//r/1D1ej7HNZ3IR8RebWZsaEYsiYhG0beshUjvttKuZNu04Fi36If379+WDDz6seyR1I/367czdd49j+vTlrF//EWeeOZxzzlnOyJGPcs45z9HcPLbuEXuMKKVs2xdGrCqljNzyfkdt2wGSGTVqCPPmXcK4cWd+am2//Ybxox+dxyGHTK9hsu7kL+seoFtoagrmzRvP/Pmvc/XVHScJ7e2HMXDgwx/v8+abhzFgwMOf9xS9QilHRGf22+zlakQs/rwlYK+tHUq/NXjwAF599U0igosuOpHrr/9Z3SOpm2huHsvSpW9/HDiA1avf57DDBvLww+0cfvhXeO65d2qcsGfZ0ntyewFHAm9ssj2AhTtkooTmzDmfSZMOZNCg3Wlru5VZs25lt936Mm3asQD8+McLufnm+2ueUt3BN74xgFNO2ZvFi9fT2nowABde+Dzf+95Srr12NE1NwXvvbWDq1GU1T9pzbPZyNSKagZtLKf/9GWtzSinf2eIBvFxVp3m5qs7bLperpZTTN7O2xcBJUt38PTlJqRk5SakZOUmpGTlJqRk5SakZOUmpGTlJqRk5SakZOUmpGTlJqRk5SakZOUmpGTlJqRk5SakZOUmpGTlJqRk5SakZOUmpGTlJqRk5SakZOUmpGTlJqRk5SakZOUmpGTlJqRk5SakZOUmpGTlJqRk5SakZOUmpGTlJqRk5SakZOUmpGTlJqRk5SakZOUmpGTlJqRk5SakZOUmpGTlJqRk5SakZOUmpGTlJqRk5SakZOUmpGTlJqRk5SakZOUmpGTlJqUUppe4ZeqWImFpK+ae651D358/KF+OZXH2m1j2Aegx/Vr4AIycpNSMnKTUjVx/fY1Fn+bPyBfjBg6TUPJOTlJqRk5SaketiETE5In4VESsiYkbd86j7ioibIuJ/I2JJ3bP0ZEauC0XEzsA/AEcBBwAnRcQB9U6lbqwFmFz3ED2dketaBwMrSikvlFI+AG4H/qzmmdRNlVIWAOvqnqOnM3JdaxjQ1vD45WqbpB3EyHWt+Ixt/g6PtAMZua71MjCi4fFwYHVNs0i9gpHrWk8C+0XE1yJiF+BE4N6aZ5JSM3JdqJTyIfADYD6wFLizlPJMvVOpu4qI24DHgDER8XJEnF73TD2Rf61LUmqeyUlKzchJSs3ISUrNyElKzchJSs3ISUrNyElK7f8BfWVNetc2mgwAAAAASUVORK5CYII="/>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3" descr="data:image/png;base64,iVBORw0KGgoAAAANSUhEUgAAATkAAAEICAYAAAAkx4P5AAAABHNCSVQICAgIfAhkiAAAAAlwSFlzAAALEgAACxIB0t1+/AAAADl0RVh0U29mdHdhcmUAbWF0cGxvdGxpYiB2ZXJzaW9uIDIuMi4yLCBodHRwOi8vbWF0cGxvdGxpYi5vcmcvhp/UCwAAEJlJREFUeJzt3Hu0VnWZwPHvw0VuIigKeEEpC7xU5JgZaknLu9LolHYPMQ36Y7rM2IyWJllZTmNmWsu0sQEzSWhVmKVpJpmpKWWaDN5FQTqiXBRETOA3f7wbfDudwyG57HMevp+1zlrvu/d+z37OezhffnsfNEopSFJW3eoeQJI2JyMnKTUjJyk1IycpNSMnKTUjJyk1Iye9ChExPCJKRPRoZ//nIuJ/tvRc+ntGrhOIiEMi4vaIeC4iFkfE7yLigLrnahYRYyJiftPzD0TE3IiIVsf1iIiFETF2I841PiJu28h5x1cRurDV9hOq7ZM35vN3pJTylVLKaZvzHNowRq5mEbEdcB1wCbADsCtwLvBSnXM1a2e18hNgIHBoq+1HAwW4YXPP1Z6meR8F3tdq/nHAQ1t+KtXFyNVvBEApZWopZXUp5cVSyo2llPsi4gsRcdXaA1tfIkXEzIj4akTcVa0CZ0TEDq2OnRARCyLiLxFxetPn6hURF1X7FlSPe1X7xkTE/Ig4IyJagKnA9cAuEbE8IpbTCPI0GtFoNg74QSllVfW5xkbEnyJiabVafVPTDMMi4scR8UxELIqIb0XE3sB3gNHVuZZWxw6IiCurY5+IiLMjolu1b3y1+v1GRCwGvlCdogX4M3BUddwOwEHAtc0DR8T0iGip3sNbI2Lfpn19IuLr1Tmfi4jbIqJP08s/FBFPRsSzEXFW0+vWfe+avhcnt3Nst4g4MyIerd6HaWu/j9p4Rq5+DwGrI2JKRBwTEdv/g68fB3wU2AVYBVzcav87gdcDRwJnRsTh1fazgLcBbwZGAW8Fzm563VAaIdujOscxwIJSyrbVxwJgCnDi2h/6iBgAvAu4snr+T8D3gInAIOAy4NoqsN1prGCfAIbTWMH+sJQyB/g4cEd1noHVPJcAA4DX0lg9jgNOaZr3QOAxYDBwXtP2K3klxO8HZvD3q+Trq/doMPBH4AdN+y4A9qcRxx2A/wTWNO0/BBgJHAacU0W6Pe0d+0nghOrr2gVYAnx7PZ9H/4hSih81fwB7A5OB+TRCdS0whMaK5Kqm44bTuBTsUT2fCZzftH8f4K9A96Zj92ra/zXgiurxo8CxTfuOAuZWj8dUn6d30/4xwPw2Zn8Y+GD1+GPAvU37LgW+1Or4B2n8MI8Gnln7tbQ6ZjxwW9Pz7jTCtE/TtonAzKbjn2zrcwB9gKdpBPJO4GDgy8Dkdr4XA6v3bQCNRcCLwKg2jlv7/u7WtO0u4P3V43Xfuw04dg5wWNO+nYGX23pv/PjHP1zJdQKllDmllPGllN2AN9D42/yiDXz5vKbHTwA9gR3Xs3+X6vEu1fO29gE8U0pZuQHnb14pfYTG6m6tPYDTq0vVpdWl57DqPMOAJ0p1WduBHYFt2ph316bn82hDKeVF4Oc0Vqk7llJ+17w/IrpHxPnVpeLzwNymc+4I9KbxF0J7WpoerwC2fRXH7gH8pOk9mgOspvEXnTaSketkSikP0FjVvQF4AejbtHtoGy8Z1vR4dxorgGfXs39B9XgBjR+utvZBY+XBep6vdSVwWESMpnH5e3XTvnnAeaWUgU0ffUspU6t9u7fzS43W53q2+rpaz/vUBsy3dsbTge+3se+DwPHA4TRWb8Or7VGddyWw53o+96YwDzim1fvUu5TyVIevVIeMXM0iYq+IOD0idqueDwM+QOPS6k/AOyJi9+p+12fb+BQfjoh9IqIv8EXgR6WU1U37Px8Rfaub6acA11TbpwJnR8ROEbEjcA5wFe17GhhUzbFOKeUJGpeFU4GbSinNq5XvAh+PiAOjoV9EHBcR/Wlcrv0FOL/a3jsiDm46124RsU11jtU0fslxXkT0j4g9gH/vYN5mvwGOoHFfr7X+NC6FF9H4C+UrTV/bGhr3FC+MiF2qVd/otb+g2YS+Q+Nr2wOg+p4cv4nPsdUycvVbRuOm+e8j4gUacbsfOL2UchONKN0H/IHGjfrWvk9j5ddC49Lqk632/wZ4BLgZuKCUcmO1/cvArOpz/5nGDfcvtzdktcKcCjxWXVY1X9pOobHKurLVa2bRuE/3LRo30x+hca9sbbjeBbwOeJLG/cj3VS/9NTAbaImItavST9BY2T5GI6pX0whQh0rDzaWUxW3svpLGpe9TwP/ReP+bfYbG+3M3sBj4Lzb9z803adyHvTEillUzHLiJz7HViupGp7qgiJhJ4+b23/3L+ogYDjwO9NzA+15SSq7kJKVm5CSl5uWqpNRcyUlKrc3/TcymNdGlojZInFv3BOpKyqTLouOjXMlJSs7ISUrNyElKzchJSs3ISUrNyElKzchJSs3ISUrNyElKzchJSs3ISUrNyElKzchJSs3ISUrNyElKzchJSs3ISUrNyElKzchJSs3ISUrNyElKzchJSs3ISUrNyElKzchJSs3ISUrNyElKzchJSs3ISUrNyElKzchJSs3ISUrNyElKzchJSs3ISUrNyElKzchJSs3ISUrNyElKzchJSs3ISUrNyElKzchJSs3ISUrNyElKzchJSs3ISUrNyElKzchJSs3ISUqtR90DbA2mTJnP9OkLKAVOOmlnxo8fxqc/PZvHH18BwLJlq+jfvwczZhxQ86Sq2xX/PI6xI97IwheW8cZLvwjA9r37cs2JH2P4wEHMXbqI9/7ouyxduaLmSbsOV3Kb2UMPLWf69AVMn74/M2a8hZkzFzF37gouumhfZsw4gBkzDuDII3fiiCN2qntUdQKT/3QHR1918d9sO/OQo7n58QcY8a1zuPnxBzjzkKNrmq5r6jByEbFXRJwRERdHxDerx3tvieEyePTRFYwatR19+nSnR49uHHDAQG666dl1+0spXH/9M4wdO7jGKdVZ/PbJh1n84t+u0o4fOYop994BwJR77+CEkaPqGK3LWm/kIuIM4IdAAHcBd1ePp0bEmZt/vK5vxIh+zJr1HEuWvMyLL67m1lsX09Ly0rr9s2Y9x6BBPRk+vG+NU6ozG7LtdrQsfx6AluXPM7hf/5on6lo6uid3KrBvKeXl5o0RcSEwGzi/rRdFxARgAsBll72dCRO23oXfnnv247TTduejH72Xvn27M3JkP7p3j3X7r7tuIWPHDqlxQim3jiK3BtgFeKLV9p2rfW0qpVwOXN54NrG8+vFyOOmknTnppJ0BuPDCxxgypBcAq1at4aabnuHHP96/zvHUyT29/HmGVqu5odtux8IXltU9UpfS0T25TwM3R8T1EXF59XEDcDPwqc0/Xg6LFv0VgAULVnLjja/cf7v99iW89rV9GTq0d53jqZO79qH7OHnUaABOHjWaGQ/eW/NEXct6V3KllBsiYgTwVmBXGvfj5gN3l1JWb4H5UvjEJ2azdOnL9OgRTJo0ggEDegLwi18s5Ljj/IWDXnH1u09lzPCR7Nh3W+b92/lMmvkzzr/tBqadOIFT9zuYJ59bwknTL6t7zC4lStncV5NermrDxLl1T6CupEy6LDo+yn8nJyk5IycpNSMnKTUjJyk1IycpNSMnKTUjJyk1IycpNSMnKTUjJyk1IycpNSMnKTUjJyk1IycpNSMnKTUjJyk1IycpNSMnKTUjJyk1IycpNSMnKTUjJyk1IycpNSMnKTUjJyk1IycpNSMnKTUjJyk1IycpNSMnKTUjJyk1IycpNSMnKTUjJyk1IycpNSMnKTUjJyk1IycpNSMnKTUjJyk1IycpNSMnKTUjJyk1IycpNSMnKTUjJyk1IycpNSMnKTUjJym1Hpv7BEMv2NxnUBYH7lr3BMrIlZyk1IycpNSMnKTUjJyk1IycpNSMnKTUjJyk1IycpNSMnKTUjJyk1IycpNSMnKTUjJyk1IycpNSMnKTUjJyk1IycpNSMnKTUjJyk1IycpNSMnKTUjJyk1IycpNSMnKTUjJyk1IycpNSMnKTUjJyk1IycpNSMnKTUjJyk1IycpNSMnKTUjJyk1IycpNSMnKTUjJyk1IycpNSMnKTUjJyk1IycpNSMnKTUjJyk1IycpNSMnKTUjJyk1IycpNSMnKTUjJyk1HrUPcDW4BtHjeOIPd/IsyuWMWbyFwHYd6fd+NoRH6JXj56sXrOGM391Nfe0zK13UNVucL/tmXToKQzqux1rSuGnD/yWabN/zet22I0zDv4QfXr2omX5Is655QpWvLyy7nG7BCO3BVwz+w6+d88tXHLsKeu2ff7Q9/D1O67j14/P5rDXvIHPH/pu3n3NhTVOqc5g9ZrVXPz76Ty4aB59e/Zi8glncddTc/jc2z/CJb//Efe0PMzYEQfx4TcdyeV/uLbucbsEL1e3gDvnP8zSlSv+Zlsphf7b9AGgf68+tCx/ro7R1MksevF5Hlw0D4AVL7/E3KV/YXC/gewxYAj3tDwMwF1PzeGdw/erc8wuxZVcTc65ZRpTT/wU5xz6HrpF8K6pX6t7JHUyO287iBGDduf+hY/z6JIFvH33Ufz2yXs57DX7M7jfDnWP12W86pVcRJyynn0TImJWRMxaceecV3uK1E5+86FMumUa+1/+WSbNnM6FR42reyR1In169OKrh0/kojunseLllZx36xRO3GcMk0/4HH179mbVmlV1j9hlbMzl6rnt7SilXF5KeUsp5S1937b3Rpwir/fuO5qfP3wPANc++Af2Gzq83oHUaXSPbnz18In88pG7mDm38Wfkieee5lM3fJPxP/0KNz56F/Off6bmKbuO9V6uRsR97e0Chmz6cbYeLcuXctCwEdw+7yEO2X0vHluysO6R1Emc9Y5xzF3awtT7f7Vu2/a9+7Nk5TKC4JT9juUnD9xa44RdS0f35IYARwFLWm0P4PbNMlFClx53KgcNG8kOfbbljxPP579/9zM+c+P3+dI730ePbt14afUq/uOmq+oeU53AqCF7cuzrR/PI4vlc+S9nA3Dp3T9l2IDBnLjPGABmzr2H6x7yx29DRSml/Z0RVwD/W0q5rY19V5dSPtjRCYZeMLH9E0hNhg+sewJ1JXeedllsyHHrXcmVUk5dz74OAydJdfPfyUlKzchJSs3ISUrNyElKzchJSs3ISUrNyElKzchJSs3ISUrNyElKzchJSs3ISUrNyElKzchJSs3ISUrNyElKzchJSs3ISUrNyElKzchJSs3ISUrNyElKzchJSs3ISUrNyElKzchJSs3ISUrNyElKzchJSs3ISUrNyElKzchJSs3ISUrNyElKzchJSs3ISUrNyElKzchJSs3ISUrNyElKzchJSs3ISUrNyElKzchJSs3ISUrNyElKzchJSs3ISUrNyElKLUopdc+wVYqICaWUy+ueQ52ff1Y2jiu5+kyoewB1Gf5Z2QhGTlJqRk5SakauPt5j0Ybyz8pG8BcPklJzJScpNSMnKTUjt4VFxNER8WBEPBIRZ9Y9jzqviPheRCyMiPvrnqUrM3JbUER0B74NHAPsA3wgIvapdyp1YpOBo+seoqszclvWW4FHSimPlVL+CvwQOL7mmdRJlVJuBRbXPUdXZ+S2rF2BeU3P51fbJG0mRm7Lija2+W94pM3IyG1Z84FhTc93AxbUNIu0VTByW9bdwOsj4jURsQ3wfuDammeSUjNyW1ApZRXwr8AvgTnAtFLK7HqnUmcVEVOBO4CRETE/Ik6te6auyP+sS1JqruQkpWbkJKVm5CSlZuQkpWbkJKVm5CSlZuQkpfb/yASdvVdfHqYAAAAASUVORK5CYII="/>
          <p:cNvSpPr>
            <a:spLocks noChangeAspect="1" noChangeArrowheads="1"/>
          </p:cNvSpPr>
          <p:nvPr/>
        </p:nvSpPr>
        <p:spPr bwMode="auto">
          <a:xfrm>
            <a:off x="0" y="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4806235" y="2595636"/>
            <a:ext cx="6015958" cy="2862322"/>
          </a:xfrm>
          <a:prstGeom prst="rect">
            <a:avLst/>
          </a:prstGeom>
        </p:spPr>
        <p:txBody>
          <a:bodyPr wrap="square">
            <a:spAutoFit/>
          </a:bodyPr>
          <a:lstStyle/>
          <a:p>
            <a:endParaRPr lang="en-US" dirty="0">
              <a:latin typeface="Arial" pitchFamily="34" charset="0"/>
              <a:cs typeface="Arial" pitchFamily="34" charset="0"/>
            </a:endParaRPr>
          </a:p>
          <a:p>
            <a:r>
              <a:rPr lang="en-US" dirty="0" smtClean="0">
                <a:latin typeface="Arial" pitchFamily="34" charset="0"/>
                <a:cs typeface="Arial" pitchFamily="34" charset="0"/>
              </a:rPr>
              <a:t>============</a:t>
            </a:r>
            <a:r>
              <a:rPr lang="en-US" dirty="0">
                <a:latin typeface="Arial" pitchFamily="34" charset="0"/>
                <a:cs typeface="Arial" pitchFamily="34" charset="0"/>
              </a:rPr>
              <a:t>Logistic Regression</a:t>
            </a:r>
            <a:r>
              <a:rPr lang="en-US" dirty="0" smtClean="0">
                <a:latin typeface="Arial" pitchFamily="34" charset="0"/>
                <a:cs typeface="Arial" pitchFamily="34" charset="0"/>
              </a:rPr>
              <a:t>==============</a:t>
            </a:r>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a:latin typeface="Arial" pitchFamily="34" charset="0"/>
                <a:cs typeface="Arial" pitchFamily="34" charset="0"/>
              </a:rPr>
              <a:t>precision    recall  f1-score   </a:t>
            </a:r>
            <a:r>
              <a:rPr lang="en-US" dirty="0" smtClean="0">
                <a:latin typeface="Arial" pitchFamily="34" charset="0"/>
                <a:cs typeface="Arial" pitchFamily="34" charset="0"/>
              </a:rPr>
              <a:t>support</a:t>
            </a:r>
          </a:p>
          <a:p>
            <a:endParaRPr lang="en-US" dirty="0">
              <a:latin typeface="Arial" pitchFamily="34" charset="0"/>
              <a:cs typeface="Arial" pitchFamily="34" charset="0"/>
            </a:endParaRPr>
          </a:p>
          <a:p>
            <a:r>
              <a:rPr lang="en-US" dirty="0">
                <a:latin typeface="Arial" pitchFamily="34" charset="0"/>
                <a:cs typeface="Arial" pitchFamily="34" charset="0"/>
              </a:rPr>
              <a:t>     </a:t>
            </a:r>
            <a:r>
              <a:rPr lang="en-US" dirty="0" smtClean="0">
                <a:latin typeface="Arial" pitchFamily="34" charset="0"/>
                <a:cs typeface="Arial" pitchFamily="34" charset="0"/>
              </a:rPr>
              <a:t>        	   0       </a:t>
            </a:r>
            <a:r>
              <a:rPr lang="en-US" dirty="0">
                <a:latin typeface="Arial" pitchFamily="34" charset="0"/>
                <a:cs typeface="Arial" pitchFamily="34" charset="0"/>
              </a:rPr>
              <a:t>0.84      0.92      0.88       107</a:t>
            </a:r>
          </a:p>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dirty="0">
                <a:latin typeface="Arial" pitchFamily="34" charset="0"/>
                <a:cs typeface="Arial" pitchFamily="34" charset="0"/>
              </a:rPr>
              <a:t>1       0.76      0.62      0.68        47</a:t>
            </a:r>
          </a:p>
          <a:p>
            <a:endParaRPr lang="en-US" dirty="0">
              <a:latin typeface="Arial" pitchFamily="34" charset="0"/>
              <a:cs typeface="Arial" pitchFamily="34" charset="0"/>
            </a:endParaRPr>
          </a:p>
          <a:p>
            <a:r>
              <a:rPr lang="en-US" dirty="0" smtClean="0">
                <a:latin typeface="Arial" pitchFamily="34" charset="0"/>
                <a:cs typeface="Arial" pitchFamily="34" charset="0"/>
              </a:rPr>
              <a:t>   </a:t>
            </a:r>
            <a:r>
              <a:rPr lang="en-US" dirty="0" err="1" smtClean="0">
                <a:latin typeface="Arial" pitchFamily="34" charset="0"/>
                <a:cs typeface="Arial" pitchFamily="34" charset="0"/>
              </a:rPr>
              <a:t>avg</a:t>
            </a:r>
            <a:r>
              <a:rPr lang="en-US" dirty="0" smtClean="0">
                <a:latin typeface="Arial" pitchFamily="34" charset="0"/>
                <a:cs typeface="Arial" pitchFamily="34" charset="0"/>
              </a:rPr>
              <a:t> </a:t>
            </a:r>
            <a:r>
              <a:rPr lang="en-US" dirty="0">
                <a:latin typeface="Arial" pitchFamily="34" charset="0"/>
                <a:cs typeface="Arial" pitchFamily="34" charset="0"/>
              </a:rPr>
              <a:t>/ </a:t>
            </a:r>
            <a:r>
              <a:rPr lang="en-US" dirty="0" smtClean="0">
                <a:latin typeface="Arial" pitchFamily="34" charset="0"/>
                <a:cs typeface="Arial" pitchFamily="34" charset="0"/>
              </a:rPr>
              <a:t>total        </a:t>
            </a:r>
            <a:r>
              <a:rPr lang="en-US" dirty="0">
                <a:latin typeface="Arial" pitchFamily="34" charset="0"/>
                <a:cs typeface="Arial" pitchFamily="34" charset="0"/>
              </a:rPr>
              <a:t>0.82      0.82      0.82       154</a:t>
            </a:r>
          </a:p>
        </p:txBody>
      </p:sp>
    </p:spTree>
    <p:extLst>
      <p:ext uri="{BB962C8B-B14F-4D97-AF65-F5344CB8AC3E}">
        <p14:creationId xmlns="" xmlns:p14="http://schemas.microsoft.com/office/powerpoint/2010/main" val="1547785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415</TotalTime>
  <Words>434</Words>
  <Application>Microsoft Office PowerPoint</Application>
  <PresentationFormat>Custom</PresentationFormat>
  <Paragraphs>79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PREDICTION OF DIABETES USING DIFFERENT MACHINE LEARNING MODELS</vt:lpstr>
      <vt:lpstr>ABSTRACT: </vt:lpstr>
      <vt:lpstr>INTRODUCTION: </vt:lpstr>
      <vt:lpstr>DATASET : </vt:lpstr>
      <vt:lpstr>Description of Dataset:</vt:lpstr>
      <vt:lpstr>Procedure</vt:lpstr>
      <vt:lpstr>Plot of Dependencies of Features Vs Outcome:</vt:lpstr>
      <vt:lpstr>Summary of Statistical Model</vt:lpstr>
      <vt:lpstr>Confusion Matrix and Classification report of Different Classifiers:</vt:lpstr>
      <vt:lpstr>Slide 10</vt:lpstr>
      <vt:lpstr>Slide 11</vt:lpstr>
      <vt:lpstr>Conclusion:</vt:lpstr>
      <vt:lpstr>Project by: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DIABETES USING DIFFERENT MACHINE LEARNING MODELS</dc:title>
  <dc:creator>Dell</dc:creator>
  <cp:lastModifiedBy>Manidhar</cp:lastModifiedBy>
  <cp:revision>30</cp:revision>
  <dcterms:created xsi:type="dcterms:W3CDTF">2018-06-21T05:37:25Z</dcterms:created>
  <dcterms:modified xsi:type="dcterms:W3CDTF">2018-06-22T10:37:56Z</dcterms:modified>
</cp:coreProperties>
</file>