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5" r:id="rId19"/>
    <p:sldId id="276" r:id="rId20"/>
    <p:sldId id="278" r:id="rId21"/>
    <p:sldId id="279" r:id="rId22"/>
    <p:sldId id="280" r:id="rId23"/>
    <p:sldId id="27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10/12/2021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121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018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70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403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684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957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790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808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10/12/2021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42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194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59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10/12/2021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588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10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1FA51D-3749-4B73-96DC-29467A013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9751" y="768334"/>
            <a:ext cx="6479629" cy="2866405"/>
          </a:xfrm>
        </p:spPr>
        <p:txBody>
          <a:bodyPr>
            <a:normAutofit/>
          </a:bodyPr>
          <a:lstStyle/>
          <a:p>
            <a:r>
              <a:rPr lang="en-SG" dirty="0"/>
              <a:t>CS Project:</a:t>
            </a:r>
            <a:br>
              <a:rPr lang="en-SG" dirty="0"/>
            </a:br>
            <a:r>
              <a:rPr lang="en-SG" dirty="0"/>
              <a:t>CH4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8B3497-39BE-4FA5-93BB-411766452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9751" y="4283239"/>
            <a:ext cx="6479629" cy="1475177"/>
          </a:xfrm>
        </p:spPr>
        <p:txBody>
          <a:bodyPr>
            <a:normAutofit/>
          </a:bodyPr>
          <a:lstStyle/>
          <a:p>
            <a:r>
              <a:rPr lang="en-SG" dirty="0"/>
              <a:t>By: Khoo Kai Wen</a:t>
            </a:r>
          </a:p>
        </p:txBody>
      </p:sp>
      <p:pic>
        <p:nvPicPr>
          <p:cNvPr id="34" name="Picture 3">
            <a:extLst>
              <a:ext uri="{FF2B5EF4-FFF2-40B4-BE49-F238E27FC236}">
                <a16:creationId xmlns:a16="http://schemas.microsoft.com/office/drawing/2014/main" id="{AF37C438-5B65-4F2F-BA47-71C330DF0D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143" r="21497" b="2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835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E8421-0AFC-4C41-95CD-ED31727C5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4. Clear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411DC-5DCF-4151-8FCA-0F0937526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All atoms will be cleared from the canvas.</a:t>
            </a:r>
            <a:endParaRPr lang="en-SG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D35FA6-B3FD-4343-9CA1-7FD4B9B6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0" y="2714525"/>
            <a:ext cx="2610214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681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F4395-1EE5-4CB4-B523-9FBF2B532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153670"/>
            <a:ext cx="11198225" cy="1268984"/>
          </a:xfrm>
        </p:spPr>
        <p:txBody>
          <a:bodyPr>
            <a:normAutofit/>
          </a:bodyPr>
          <a:lstStyle/>
          <a:p>
            <a:r>
              <a:rPr lang="en-SG" dirty="0"/>
              <a:t>5. Analyses Properties of Molecule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2FFD7-A2F0-44EE-9BFE-2FD8099B2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395" y="967994"/>
            <a:ext cx="7335835" cy="3601212"/>
          </a:xfrm>
        </p:spPr>
        <p:txBody>
          <a:bodyPr>
            <a:noAutofit/>
          </a:bodyPr>
          <a:lstStyle/>
          <a:p>
            <a:pPr marL="457200">
              <a:lnSpc>
                <a:spcPct val="107000"/>
              </a:lnSpc>
              <a:tabLst>
                <a:tab pos="457200" algn="l"/>
              </a:tabLst>
            </a:pPr>
            <a:r>
              <a:rPr lang="en-S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If the molecule is complete and the user clicks this button, CH4 will analyse the molecule created by the user and display its properties.</a:t>
            </a:r>
            <a:endParaRPr lang="en-SG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tabLst>
                <a:tab pos="457200" algn="l"/>
              </a:tabLst>
            </a:pPr>
            <a:r>
              <a:rPr lang="en-S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Properties:</a:t>
            </a:r>
            <a:endParaRPr lang="en-SG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  <a:tabLst>
                <a:tab pos="457200" algn="l"/>
              </a:tabLst>
            </a:pPr>
            <a:r>
              <a:rPr lang="en-S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Mass of molecule in g/mol</a:t>
            </a:r>
            <a:endParaRPr lang="en-SG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  <a:tabLst>
                <a:tab pos="457200" algn="l"/>
              </a:tabLst>
            </a:pPr>
            <a:r>
              <a:rPr lang="en-S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Formula of molecule created</a:t>
            </a:r>
            <a:endParaRPr lang="en-SG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  <a:tabLst>
                <a:tab pos="457200" algn="l"/>
              </a:tabLst>
            </a:pPr>
            <a:r>
              <a:rPr lang="en-S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Identifying the number and types of organic functional groups present in the molecule. 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  <a:tabLst>
                <a:tab pos="457200" algn="l"/>
              </a:tabLst>
            </a:pPr>
            <a:r>
              <a:rPr lang="en-S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Reactions and other properties of the molecule, derived from the functional groups identified</a:t>
            </a:r>
            <a:endParaRPr lang="en-SG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875D19-D66D-423E-A1DB-27DD64E6D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7932" y="846062"/>
            <a:ext cx="2210108" cy="6096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0B3426-D730-42DC-8F78-C43246209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9230" y="1493920"/>
            <a:ext cx="4177848" cy="32246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7CD816-38B5-4C03-AD82-0BB3FE43F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964" y="4873807"/>
            <a:ext cx="1784670" cy="18191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038FE1E-D598-427C-B6FE-E505A1EE07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4719" y="4756016"/>
            <a:ext cx="1718605" cy="199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468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6A243-E99B-42A5-9106-E73443E26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6. File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509DC-6106-4661-BC09-D5EB60D2C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Users can save and load .ch4 files of their molecule into the app.</a:t>
            </a:r>
            <a:endParaRPr lang="en-SG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1540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7EE89-EBAB-4299-8194-18330B319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7. Dark/Light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3FDC3-78C4-4478-9EF3-6DA950D70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>
                <a:solidFill>
                  <a:srgbClr val="000000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Theme </a:t>
            </a:r>
            <a:r>
              <a:rPr lang="en-S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is stored in a .txt file and read to determine if the app is currently in light or dark mode.</a:t>
            </a:r>
          </a:p>
          <a:p>
            <a:r>
              <a:rPr lang="en-SG" dirty="0">
                <a:solidFill>
                  <a:srgbClr val="000000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Stylesheet added accordingly</a:t>
            </a:r>
            <a:endParaRPr lang="en-SG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469E36-7A91-4237-95D2-228E45305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342" y="2133419"/>
            <a:ext cx="2267266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594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32AB8-61E8-41C8-911E-F85E49086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8.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22BBD-7A4A-474C-A803-4AB094F01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>
                <a:solidFill>
                  <a:srgbClr val="000000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U</a:t>
            </a:r>
            <a:r>
              <a:rPr lang="en-S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seful as students can easily search for organic compounds, terms and information they do not understand or wish to learn more about.</a:t>
            </a:r>
            <a:endParaRPr lang="en-SG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7E2B1C-836D-4813-A280-AD6E3D88D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3075" y="1096772"/>
            <a:ext cx="3429479" cy="15813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4C7504-90BE-45D5-B1BF-80140F861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403" y="3332480"/>
            <a:ext cx="4544162" cy="303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009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B5874-A320-4596-93E1-48E7CA24E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9.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39D00-74FB-4B3C-9145-2B382EB60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1 Experiment: Turning the heat on and off, turning up the heat which vibrates the molecule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938637-375B-4644-A5E5-FD41F7272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3908" y="3202775"/>
            <a:ext cx="2562583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242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CC3EA-3441-4D04-BD06-558F52FCD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MVC Format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9B00141-0487-4208-98D8-7403827C3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40" y="1568196"/>
            <a:ext cx="8296910" cy="471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264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392B2-E3C7-4246-88CC-76DDE297A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62" y="188315"/>
            <a:ext cx="7335835" cy="1268984"/>
          </a:xfrm>
        </p:spPr>
        <p:txBody>
          <a:bodyPr/>
          <a:lstStyle/>
          <a:p>
            <a:r>
              <a:rPr lang="en-SG" dirty="0"/>
              <a:t>OOP Design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6E46861-6A40-4FE3-8FCE-C29FC73B6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46" y="860907"/>
            <a:ext cx="10121357" cy="570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786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D2A97-34F2-49BA-9C68-254602652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BCDC2-5C0A-4DCF-A327-DCD22454E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Manual testing was conducted to test every features.</a:t>
            </a:r>
          </a:p>
          <a:p>
            <a:r>
              <a:rPr lang="en-SG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Bugs were identified and fixed. An example is File I/O resulting in the molecule having no atoms as the molecule was not instantiated in the File I/O method.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16643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0EBB8-7031-4136-ABFC-78FB44EA9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Reflections: Obstacles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31377-8EEB-458E-B01B-BDA37914F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A large obstacle faced was the drag and drop functionality of the atoms and a zoomable and </a:t>
            </a:r>
            <a:r>
              <a:rPr lang="en-SG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pannable</a:t>
            </a:r>
            <a:r>
              <a:rPr lang="en-S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 canvas. </a:t>
            </a:r>
          </a:p>
          <a:p>
            <a:r>
              <a:rPr lang="en-SG" dirty="0">
                <a:solidFill>
                  <a:srgbClr val="000000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Many atoms to keep track off</a:t>
            </a:r>
          </a:p>
          <a:p>
            <a:r>
              <a:rPr lang="en-SG" dirty="0">
                <a:solidFill>
                  <a:srgbClr val="000000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Limitations: Chemistry</a:t>
            </a:r>
          </a:p>
        </p:txBody>
      </p:sp>
    </p:spTree>
    <p:extLst>
      <p:ext uri="{BB962C8B-B14F-4D97-AF65-F5344CB8AC3E}">
        <p14:creationId xmlns:p14="http://schemas.microsoft.com/office/powerpoint/2010/main" val="261898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8B2B6-2709-4935-9970-8862F706F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17A71-E815-40B2-97B0-0F7DB1102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>
                <a:latin typeface="Calibri" panose="020F0502020204030204" pitchFamily="34" charset="0"/>
                <a:ea typeface="DengXian" panose="02010600030101010101" pitchFamily="2" charset="-122"/>
              </a:rPr>
              <a:t>CH4</a:t>
            </a:r>
          </a:p>
          <a:p>
            <a:r>
              <a:rPr lang="en-SG" dirty="0">
                <a:latin typeface="Calibri" panose="020F0502020204030204" pitchFamily="34" charset="0"/>
                <a:ea typeface="DengXian" panose="02010600030101010101" pitchFamily="2" charset="-122"/>
              </a:rPr>
              <a:t>An organic chemistry application</a:t>
            </a:r>
          </a:p>
          <a:p>
            <a:r>
              <a:rPr lang="en-SG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Intended to help students learn about organic chemistry and organic compounds via hands-on learning</a:t>
            </a:r>
          </a:p>
          <a:p>
            <a:r>
              <a:rPr lang="en-SG" dirty="0">
                <a:latin typeface="Calibri" panose="020F0502020204030204" pitchFamily="34" charset="0"/>
                <a:ea typeface="DengXian" panose="02010600030101010101" pitchFamily="2" charset="-122"/>
              </a:rPr>
              <a:t>Al</a:t>
            </a: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lows students to create organic molecules, learn about their properties and interact with experiments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684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5AB34-8535-472F-989C-26F97695A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9652738" cy="1268984"/>
          </a:xfrm>
        </p:spPr>
        <p:txBody>
          <a:bodyPr>
            <a:noAutofit/>
          </a:bodyPr>
          <a:lstStyle/>
          <a:p>
            <a:r>
              <a:rPr lang="en-SG" dirty="0"/>
              <a:t>Reflections: Additional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8FF70-9A45-49F1-8610-2E4DE22A5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S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Nomenclature</a:t>
            </a:r>
          </a:p>
          <a:p>
            <a:pPr lvl="1"/>
            <a:r>
              <a:rPr lang="en-S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Planned to have this feature</a:t>
            </a:r>
          </a:p>
          <a:p>
            <a:pPr lvl="1"/>
            <a:r>
              <a:rPr lang="en-SG" dirty="0">
                <a:solidFill>
                  <a:srgbClr val="000000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But difficult task as nomenclature for organic compounds has many factors and functional groups to take note of</a:t>
            </a:r>
          </a:p>
          <a:p>
            <a:pPr lvl="1"/>
            <a:r>
              <a:rPr lang="en-S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Would allow user to search up the molecule online and learn more about it</a:t>
            </a:r>
          </a:p>
          <a:p>
            <a:r>
              <a:rPr lang="en-SG" dirty="0">
                <a:solidFill>
                  <a:srgbClr val="000000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Highlighting of functional groups on molecule</a:t>
            </a:r>
          </a:p>
          <a:p>
            <a:pPr lvl="1"/>
            <a:r>
              <a:rPr lang="en-SG" dirty="0">
                <a:solidFill>
                  <a:srgbClr val="000000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Allow students to see and take note of its position to learn</a:t>
            </a:r>
          </a:p>
          <a:p>
            <a:r>
              <a:rPr lang="en-SG" dirty="0">
                <a:solidFill>
                  <a:srgbClr val="000000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More experiments other than turning up the heat</a:t>
            </a:r>
          </a:p>
          <a:p>
            <a:r>
              <a:rPr lang="en-S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Multiple molecules</a:t>
            </a:r>
          </a:p>
        </p:txBody>
      </p:sp>
    </p:spTree>
    <p:extLst>
      <p:ext uri="{BB962C8B-B14F-4D97-AF65-F5344CB8AC3E}">
        <p14:creationId xmlns:p14="http://schemas.microsoft.com/office/powerpoint/2010/main" val="1856298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79F14-BD30-4FD4-98E0-0D14CA393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9174273" cy="1268984"/>
          </a:xfrm>
        </p:spPr>
        <p:txBody>
          <a:bodyPr>
            <a:normAutofit/>
          </a:bodyPr>
          <a:lstStyle/>
          <a:p>
            <a:r>
              <a:rPr lang="en-SG" dirty="0"/>
              <a:t>Reflections: JavaFX and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CB72B-C102-488C-BDC0-C267AC1C9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>
                <a:latin typeface="Calibri" panose="020F0502020204030204" pitchFamily="34" charset="0"/>
                <a:ea typeface="DengXian" panose="02010600030101010101" pitchFamily="2" charset="-122"/>
              </a:rPr>
              <a:t>L</a:t>
            </a:r>
            <a:r>
              <a:rPr lang="en-SG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earnt much more about JavaFX and different controls through this project</a:t>
            </a:r>
          </a:p>
          <a:p>
            <a:r>
              <a:rPr lang="en-SG" dirty="0">
                <a:solidFill>
                  <a:srgbClr val="000000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L</a:t>
            </a:r>
            <a:r>
              <a:rPr lang="en-S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earnt to appreciate the OOP design of Java as it allowed my app to be more organised and function more smoothly</a:t>
            </a:r>
          </a:p>
          <a:p>
            <a:r>
              <a:rPr lang="en-SG" dirty="0">
                <a:solidFill>
                  <a:srgbClr val="000000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Project task was enjoyable as we were allowed to choose our topic</a:t>
            </a:r>
            <a:endParaRPr lang="en-SG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6205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FA51D-3749-4B73-96DC-29467A013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2041" y="2809785"/>
            <a:ext cx="6479629" cy="2866405"/>
          </a:xfrm>
        </p:spPr>
        <p:txBody>
          <a:bodyPr>
            <a:normAutofit/>
          </a:bodyPr>
          <a:lstStyle/>
          <a:p>
            <a:r>
              <a:rPr lang="en-SG" dirty="0"/>
              <a:t>insert project demo</a:t>
            </a:r>
          </a:p>
        </p:txBody>
      </p:sp>
      <p:pic>
        <p:nvPicPr>
          <p:cNvPr id="34" name="Picture 3">
            <a:extLst>
              <a:ext uri="{FF2B5EF4-FFF2-40B4-BE49-F238E27FC236}">
                <a16:creationId xmlns:a16="http://schemas.microsoft.com/office/drawing/2014/main" id="{AF37C438-5B65-4F2F-BA47-71C330DF0D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143" r="21497" b="2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233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64C4E1E-BF87-47C3-81EC-EE7D167D6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422" y="179277"/>
            <a:ext cx="2841278" cy="31925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91C8A74-E5A4-442B-AB78-5E12F33F6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660" y="184125"/>
            <a:ext cx="3171815" cy="13478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DFC25EB-49D9-4C8D-BAE4-206C91E793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3006" y="4737711"/>
            <a:ext cx="2508970" cy="19366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E69745-6928-43ED-B35E-E10463CA3E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5253" y="3854329"/>
            <a:ext cx="1832713" cy="5698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6C9B74-8321-4563-8F32-F31CA5D132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5651" y="1767273"/>
            <a:ext cx="1332190" cy="4052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801A82-1377-4545-9484-2BB1340245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9222" y="1761946"/>
            <a:ext cx="1463668" cy="4181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528223-2D93-477D-B60F-8F21D0937E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62076" y="3908411"/>
            <a:ext cx="1548649" cy="4977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550232-39A0-4075-9F63-6C66A9FB2D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8245" y="1761946"/>
            <a:ext cx="1332190" cy="3996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C595162-3178-4059-9931-90CD03E5622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31395" y="3884303"/>
            <a:ext cx="1690636" cy="5317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438A6FB-948D-4379-A0A2-6D0B20976A3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60863" y="1766519"/>
            <a:ext cx="1463668" cy="4181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769A275-337E-47CE-B431-A9D35C0638F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60758" y="5076698"/>
            <a:ext cx="2104900" cy="130436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2184977-CA96-4742-9801-FDD69F1723E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01609" y="5455001"/>
            <a:ext cx="2508970" cy="5477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2F602BD-0219-4AFF-BEA1-837730C8E06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7048" y="2530602"/>
            <a:ext cx="3571076" cy="426377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8175F10-85FA-4751-BA1C-11C4D614F6E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523945" y="3872304"/>
            <a:ext cx="1648087" cy="533887"/>
          </a:xfrm>
          <a:prstGeom prst="rect">
            <a:avLst/>
          </a:prstGeom>
        </p:spPr>
      </p:pic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C61AF3A3-ABDB-4297-9529-35A08E2189F1}"/>
              </a:ext>
            </a:extLst>
          </p:cNvPr>
          <p:cNvCxnSpPr>
            <a:cxnSpLocks/>
          </p:cNvCxnSpPr>
          <p:nvPr/>
        </p:nvCxnSpPr>
        <p:spPr>
          <a:xfrm flipV="1">
            <a:off x="5902801" y="3429000"/>
            <a:ext cx="1157957" cy="346249"/>
          </a:xfrm>
          <a:prstGeom prst="bentConnector3">
            <a:avLst>
              <a:gd name="adj1" fmla="val 1008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8B44B09-4D35-4982-B04D-4854423E481D}"/>
              </a:ext>
            </a:extLst>
          </p:cNvPr>
          <p:cNvCxnSpPr/>
          <p:nvPr/>
        </p:nvCxnSpPr>
        <p:spPr>
          <a:xfrm flipV="1">
            <a:off x="7800231" y="3428999"/>
            <a:ext cx="0" cy="403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47876A09-FADD-47B9-8FB6-589DEF290899}"/>
              </a:ext>
            </a:extLst>
          </p:cNvPr>
          <p:cNvCxnSpPr>
            <a:cxnSpLocks/>
          </p:cNvCxnSpPr>
          <p:nvPr/>
        </p:nvCxnSpPr>
        <p:spPr>
          <a:xfrm rot="10800000">
            <a:off x="9301610" y="3429000"/>
            <a:ext cx="1724895" cy="334668"/>
          </a:xfrm>
          <a:prstGeom prst="bentConnector3">
            <a:avLst>
              <a:gd name="adj1" fmla="val 993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1AE1890-3DED-46C5-96A0-C93A2429AD64}"/>
              </a:ext>
            </a:extLst>
          </p:cNvPr>
          <p:cNvCxnSpPr/>
          <p:nvPr/>
        </p:nvCxnSpPr>
        <p:spPr>
          <a:xfrm flipV="1">
            <a:off x="8636443" y="3410531"/>
            <a:ext cx="0" cy="403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EA26725-FC20-495F-8028-55F3CDCD9A11}"/>
              </a:ext>
            </a:extLst>
          </p:cNvPr>
          <p:cNvCxnSpPr>
            <a:cxnSpLocks/>
          </p:cNvCxnSpPr>
          <p:nvPr/>
        </p:nvCxnSpPr>
        <p:spPr>
          <a:xfrm flipV="1">
            <a:off x="2911504" y="1531979"/>
            <a:ext cx="0" cy="199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C22D555-5C14-4174-8C1D-1C8AA40DFF0D}"/>
              </a:ext>
            </a:extLst>
          </p:cNvPr>
          <p:cNvCxnSpPr>
            <a:cxnSpLocks/>
          </p:cNvCxnSpPr>
          <p:nvPr/>
        </p:nvCxnSpPr>
        <p:spPr>
          <a:xfrm flipV="1">
            <a:off x="3739765" y="1531979"/>
            <a:ext cx="0" cy="199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F09E2A37-89C5-4736-ACEA-3F0D701414FC}"/>
              </a:ext>
            </a:extLst>
          </p:cNvPr>
          <p:cNvCxnSpPr>
            <a:cxnSpLocks/>
          </p:cNvCxnSpPr>
          <p:nvPr/>
        </p:nvCxnSpPr>
        <p:spPr>
          <a:xfrm flipV="1">
            <a:off x="1213496" y="1573831"/>
            <a:ext cx="1147560" cy="131273"/>
          </a:xfrm>
          <a:prstGeom prst="bentConnector3">
            <a:avLst>
              <a:gd name="adj1" fmla="val 991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C346090-51FA-459C-ABF5-0F0680D0D333}"/>
              </a:ext>
            </a:extLst>
          </p:cNvPr>
          <p:cNvCxnSpPr>
            <a:cxnSpLocks/>
          </p:cNvCxnSpPr>
          <p:nvPr/>
        </p:nvCxnSpPr>
        <p:spPr>
          <a:xfrm rot="10800000">
            <a:off x="4568026" y="1585176"/>
            <a:ext cx="1172606" cy="119931"/>
          </a:xfrm>
          <a:prstGeom prst="bentConnector3">
            <a:avLst>
              <a:gd name="adj1" fmla="val 995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468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542F48-2363-4EE8-8A0E-063C841A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4" y="765768"/>
            <a:ext cx="6402597" cy="10632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>
                <a:latin typeface="Neue Haas Grotesk Text Pro" panose="020B0504020202020204" pitchFamily="34" charset="77"/>
              </a:rPr>
              <a:t>Splash Screen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FFF971-DAC9-F44B-9F22-4B030B6B6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2" name="Freeform 39">
              <a:extLst>
                <a:ext uri="{FF2B5EF4-FFF2-40B4-BE49-F238E27FC236}">
                  <a16:creationId xmlns:a16="http://schemas.microsoft.com/office/drawing/2014/main" id="{2E3E7145-2B02-8142-A82F-FFCA717D6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41">
              <a:extLst>
                <a:ext uri="{FF2B5EF4-FFF2-40B4-BE49-F238E27FC236}">
                  <a16:creationId xmlns:a16="http://schemas.microsoft.com/office/drawing/2014/main" id="{33EA453D-E925-4C4C-A1E9-D54E82602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CBA4AF6C-8831-A34A-91A3-CC6ED356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8B12A352-6C2B-B94E-82E0-45D881BB7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E0D2C3-7DA0-4BC5-A43B-61244C19FD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0882" y="2594780"/>
            <a:ext cx="5326632" cy="2663314"/>
          </a:xfrm>
          <a:prstGeom prst="rect">
            <a:avLst/>
          </a:prstGeom>
        </p:spPr>
      </p:pic>
      <p:pic>
        <p:nvPicPr>
          <p:cNvPr id="6" name="Picture 5" descr="Chart, bubble chart&#10;&#10;Description automatically generated">
            <a:extLst>
              <a:ext uri="{FF2B5EF4-FFF2-40B4-BE49-F238E27FC236}">
                <a16:creationId xmlns:a16="http://schemas.microsoft.com/office/drawing/2014/main" id="{372B0D28-5E64-4F3F-88CB-6BEE41463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66" y="2619747"/>
            <a:ext cx="5329858" cy="2651604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1D4F49C-5EE1-6C4F-858E-AE02CC2C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137DA8B-09E3-4444-8B05-3687E47A86D7}"/>
              </a:ext>
            </a:extLst>
          </p:cNvPr>
          <p:cNvSpPr txBox="1"/>
          <p:nvPr/>
        </p:nvSpPr>
        <p:spPr>
          <a:xfrm>
            <a:off x="522466" y="2108132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>
                <a:latin typeface="Calibri" panose="020F0502020204030204" pitchFamily="34" charset="0"/>
                <a:ea typeface="DengXian" panose="02010600030101010101" pitchFamily="2" charset="-122"/>
              </a:rPr>
              <a:t>Light Mode Splash Screen</a:t>
            </a:r>
            <a:endParaRPr lang="en-SG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C573FC0-4BCE-4244-B1F4-9266ED26381D}"/>
              </a:ext>
            </a:extLst>
          </p:cNvPr>
          <p:cNvSpPr txBox="1"/>
          <p:nvPr/>
        </p:nvSpPr>
        <p:spPr>
          <a:xfrm>
            <a:off x="6390551" y="2027230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>
                <a:latin typeface="Calibri" panose="020F0502020204030204" pitchFamily="34" charset="0"/>
                <a:ea typeface="DengXian" panose="02010600030101010101" pitchFamily="2" charset="-122"/>
              </a:rPr>
              <a:t>Dark Mode Splash Screen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24150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3BB9E8-EDB0-4D73-B70B-FF501562E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59" cy="1268984"/>
          </a:xfrm>
        </p:spPr>
        <p:txBody>
          <a:bodyPr>
            <a:normAutofit/>
          </a:bodyPr>
          <a:lstStyle/>
          <a:p>
            <a:r>
              <a:rPr lang="en-SG" dirty="0"/>
              <a:t>Project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27CE0-DE54-455A-831D-05FDB71F8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4133559" cy="3601212"/>
          </a:xfrm>
        </p:spPr>
        <p:txBody>
          <a:bodyPr>
            <a:normAutofit/>
          </a:bodyPr>
          <a:lstStyle/>
          <a:p>
            <a:r>
              <a:rPr lang="en-SG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The user can create or open a .ch4 file</a:t>
            </a:r>
          </a:p>
          <a:p>
            <a:r>
              <a:rPr lang="en-SG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Open recent files from “Recent”.</a:t>
            </a:r>
          </a:p>
          <a:p>
            <a:r>
              <a:rPr lang="en-SG" dirty="0"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“Samples” </a:t>
            </a:r>
          </a:p>
          <a:p>
            <a:r>
              <a:rPr lang="en-SG" dirty="0"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Sample files cannot be edited.</a:t>
            </a:r>
            <a:endParaRPr lang="en-SG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2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hart, treemap chart&#10;&#10;Description automatically generated">
            <a:extLst>
              <a:ext uri="{FF2B5EF4-FFF2-40B4-BE49-F238E27FC236}">
                <a16:creationId xmlns:a16="http://schemas.microsoft.com/office/drawing/2014/main" id="{73AC3807-84E7-4DA5-BAD4-DAB76E5E6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027" y="897032"/>
            <a:ext cx="7440973" cy="519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998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1F52-68F3-4293-9474-12E373A34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About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6670B-94A4-443B-9391-63763D410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4635500" cy="3601212"/>
          </a:xfrm>
        </p:spPr>
        <p:txBody>
          <a:bodyPr>
            <a:noAutofit/>
          </a:bodyPr>
          <a:lstStyle/>
          <a:p>
            <a:pPr marL="457200">
              <a:lnSpc>
                <a:spcPct val="107000"/>
              </a:lnSpc>
              <a:tabLst>
                <a:tab pos="457200" algn="l"/>
              </a:tabLst>
            </a:pPr>
            <a:r>
              <a:rPr lang="en-S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Internalisation</a:t>
            </a:r>
            <a:endParaRPr lang="en-SG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6858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SG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ResourceBundle</a:t>
            </a:r>
            <a:endParaRPr lang="en-SG" dirty="0">
              <a:solidFill>
                <a:srgbClr val="000000"/>
              </a:solidFill>
              <a:latin typeface="Calibri" panose="020F0502020204030204" pitchFamily="34" charset="0"/>
              <a:ea typeface="DengXian" panose="02010600030101010101" pitchFamily="2" charset="-122"/>
              <a:cs typeface="Calibri" panose="020F0502020204030204" pitchFamily="34" charset="0"/>
            </a:endParaRPr>
          </a:p>
          <a:p>
            <a:pPr marL="6858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S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Language options: English, Chinese, Malay, French</a:t>
            </a:r>
            <a:endParaRPr lang="en-SG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SG" dirty="0"/>
          </a:p>
        </p:txBody>
      </p:sp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BA8056E-7DA2-4018-9B70-760F0FC91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0" y="1507083"/>
            <a:ext cx="6494780" cy="433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125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3BB9E8-EDB0-4D73-B70B-FF501562E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060" y="280178"/>
            <a:ext cx="4133559" cy="1268984"/>
          </a:xfrm>
        </p:spPr>
        <p:txBody>
          <a:bodyPr>
            <a:normAutofit/>
          </a:bodyPr>
          <a:lstStyle/>
          <a:p>
            <a:r>
              <a:rPr lang="en-SG" dirty="0"/>
              <a:t>Workspace</a:t>
            </a:r>
          </a:p>
        </p:txBody>
      </p:sp>
      <p:pic>
        <p:nvPicPr>
          <p:cNvPr id="7" name="Content Placeholder 6" descr="Chart, bubble chart&#10;&#10;Description automatically generated">
            <a:extLst>
              <a:ext uri="{FF2B5EF4-FFF2-40B4-BE49-F238E27FC236}">
                <a16:creationId xmlns:a16="http://schemas.microsoft.com/office/drawing/2014/main" id="{60DD41B6-1516-43ED-BB00-BC6C790D4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57" y="995837"/>
            <a:ext cx="8121724" cy="564459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7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352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92753-28E8-421C-8631-965874459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1. Drag and Drop Atoms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BF165-C9EB-4D99-9C28-7AD5CD48A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4270" y="1733296"/>
            <a:ext cx="4840605" cy="3601212"/>
          </a:xfrm>
        </p:spPr>
        <p:txBody>
          <a:bodyPr>
            <a:normAutofit fontScale="92500"/>
          </a:bodyPr>
          <a:lstStyle/>
          <a:p>
            <a:r>
              <a:rPr lang="en-SG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By clicking on an atom in the “Atoms” </a:t>
            </a:r>
            <a:r>
              <a:rPr lang="en-SG" dirty="0" err="1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titledpane</a:t>
            </a:r>
            <a:r>
              <a:rPr lang="en-SG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, the atom will appear in the canvas. The atom is draggable. </a:t>
            </a:r>
          </a:p>
          <a:p>
            <a:r>
              <a:rPr lang="en-SG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By right-clicking on the atom, users can create bonds and delete the atom.</a:t>
            </a:r>
          </a:p>
          <a:p>
            <a:r>
              <a:rPr lang="en-SG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The atoms also have </a:t>
            </a:r>
            <a:r>
              <a:rPr lang="en-SG" b="1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custom tooltips </a:t>
            </a:r>
            <a:r>
              <a:rPr lang="en-SG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which display useful information about the atom for users to learn.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98019F-EE23-453F-A6A4-B439A2A1C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929" y="1660186"/>
            <a:ext cx="2638793" cy="48584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87011B-EF79-4AB5-A51E-96B18E3BD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270" y="4818127"/>
            <a:ext cx="2819794" cy="19147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D9FFEB-5161-400C-B91A-2930883E7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4546" y="1657144"/>
            <a:ext cx="3236893" cy="486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161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FBCB94-7711-438C-A400-6F5DD92D6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59" cy="1268984"/>
          </a:xfrm>
        </p:spPr>
        <p:txBody>
          <a:bodyPr>
            <a:normAutofit/>
          </a:bodyPr>
          <a:lstStyle/>
          <a:p>
            <a:r>
              <a:rPr lang="en-SG" dirty="0"/>
              <a:t>2.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BB18C-B20F-4498-94AF-8EF0633D8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4133559" cy="3601212"/>
          </a:xfrm>
        </p:spPr>
        <p:txBody>
          <a:bodyPr>
            <a:normAutofit/>
          </a:bodyPr>
          <a:lstStyle/>
          <a:p>
            <a:r>
              <a:rPr lang="en-SG" dirty="0"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Zoomable </a:t>
            </a:r>
            <a:r>
              <a:rPr lang="en-SG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by scrolling mouse</a:t>
            </a:r>
          </a:p>
          <a:p>
            <a:r>
              <a:rPr lang="en-SG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Pannable</a:t>
            </a:r>
            <a:r>
              <a:rPr lang="en-SG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 via holding the right mouse button and dragging over the canvas</a:t>
            </a:r>
            <a:endParaRPr lang="en-SG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683B64-FB4A-4667-8C55-F5B5D8020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971" y="562898"/>
            <a:ext cx="6332588" cy="590513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341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EE54E-02CA-4F43-8251-4CE11616F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3. Bonds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E3BB5-8845-4C7D-800E-920C6E4FE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171" y="1874266"/>
            <a:ext cx="7335835" cy="4640834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Bond creation </a:t>
            </a:r>
          </a:p>
          <a:p>
            <a:r>
              <a:rPr lang="en-S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Bond deletion -&gt; A bond can be deleted by right-clicking on it and selecting the “delete” option. </a:t>
            </a:r>
          </a:p>
          <a:p>
            <a:r>
              <a:rPr lang="en-S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UI -&gt; The bond is bound to the atoms, so when the atoms it is bound to are dragged, the bond moves with the atoms. </a:t>
            </a:r>
          </a:p>
          <a:p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471C80-DD33-4DCC-9141-389BCA8A1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8206" y="418754"/>
            <a:ext cx="2819794" cy="19147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67FBD2-DBA3-489E-AAEE-DFDF4CCD2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936" y="2580978"/>
            <a:ext cx="2038635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134478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LightSeedRightStep">
      <a:dk1>
        <a:srgbClr val="000000"/>
      </a:dk1>
      <a:lt1>
        <a:srgbClr val="FFFFFF"/>
      </a:lt1>
      <a:dk2>
        <a:srgbClr val="41242F"/>
      </a:dk2>
      <a:lt2>
        <a:srgbClr val="E2E8E6"/>
      </a:lt2>
      <a:accent1>
        <a:srgbClr val="CA93A7"/>
      </a:accent1>
      <a:accent2>
        <a:srgbClr val="BE7E7B"/>
      </a:accent2>
      <a:accent3>
        <a:srgbClr val="C09E7F"/>
      </a:accent3>
      <a:accent4>
        <a:srgbClr val="ACA56F"/>
      </a:accent4>
      <a:accent5>
        <a:srgbClr val="9BA97B"/>
      </a:accent5>
      <a:accent6>
        <a:srgbClr val="82AE70"/>
      </a:accent6>
      <a:hlink>
        <a:srgbClr val="568F7A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624</Words>
  <Application>Microsoft Office PowerPoint</Application>
  <PresentationFormat>Widescreen</PresentationFormat>
  <Paragraphs>72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Neue Haas Grotesk Text Pro</vt:lpstr>
      <vt:lpstr>PunchcardVTI</vt:lpstr>
      <vt:lpstr>CS Project: CH4</vt:lpstr>
      <vt:lpstr>Description</vt:lpstr>
      <vt:lpstr>Splash Screen</vt:lpstr>
      <vt:lpstr>Project View</vt:lpstr>
      <vt:lpstr>About Program</vt:lpstr>
      <vt:lpstr>Workspace</vt:lpstr>
      <vt:lpstr>1. Drag and Drop Atoms</vt:lpstr>
      <vt:lpstr>2. Canvas</vt:lpstr>
      <vt:lpstr>3. Bonds</vt:lpstr>
      <vt:lpstr>4. Clear Canvas</vt:lpstr>
      <vt:lpstr>5. Analyses Properties of Molecule </vt:lpstr>
      <vt:lpstr>6. File I/O</vt:lpstr>
      <vt:lpstr>7. Dark/Light Mode</vt:lpstr>
      <vt:lpstr>8. Search</vt:lpstr>
      <vt:lpstr>9. Experiments</vt:lpstr>
      <vt:lpstr>MVC Format</vt:lpstr>
      <vt:lpstr>OOP Design</vt:lpstr>
      <vt:lpstr>Testing</vt:lpstr>
      <vt:lpstr>Reflections: Obstacles</vt:lpstr>
      <vt:lpstr>Reflections: Additional Features</vt:lpstr>
      <vt:lpstr>Reflections: JavaFX and Task</vt:lpstr>
      <vt:lpstr>insert project 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Project: CH4</dc:title>
  <dc:creator>KaiWen Khoo</dc:creator>
  <cp:lastModifiedBy>KaiWen Khoo</cp:lastModifiedBy>
  <cp:revision>18</cp:revision>
  <dcterms:created xsi:type="dcterms:W3CDTF">2021-10-11T12:09:56Z</dcterms:created>
  <dcterms:modified xsi:type="dcterms:W3CDTF">2021-10-12T03:27:36Z</dcterms:modified>
</cp:coreProperties>
</file>