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92" r:id="rId7"/>
    <p:sldId id="286" r:id="rId8"/>
    <p:sldId id="289" r:id="rId9"/>
    <p:sldId id="291" r:id="rId10"/>
    <p:sldId id="293" r:id="rId11"/>
    <p:sldId id="287" r:id="rId12"/>
    <p:sldId id="290" r:id="rId13"/>
    <p:sldId id="295" r:id="rId14"/>
    <p:sldId id="303" r:id="rId15"/>
    <p:sldId id="288" r:id="rId16"/>
    <p:sldId id="297" r:id="rId17"/>
    <p:sldId id="294" r:id="rId18"/>
    <p:sldId id="309" r:id="rId19"/>
    <p:sldId id="304" r:id="rId20"/>
    <p:sldId id="296" r:id="rId21"/>
    <p:sldId id="299" r:id="rId22"/>
    <p:sldId id="307" r:id="rId23"/>
    <p:sldId id="308" r:id="rId24"/>
    <p:sldId id="298" r:id="rId25"/>
    <p:sldId id="306" r:id="rId26"/>
    <p:sldId id="300" r:id="rId27"/>
    <p:sldId id="302" r:id="rId28"/>
    <p:sldId id="30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68508" autoAdjust="0"/>
  </p:normalViewPr>
  <p:slideViewPr>
    <p:cSldViewPr snapToGrid="0">
      <p:cViewPr varScale="1">
        <p:scale>
          <a:sx n="78" d="100"/>
          <a:sy n="78" d="100"/>
        </p:scale>
        <p:origin x="181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1/23/2024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recording</a:t>
            </a:r>
          </a:p>
          <a:p>
            <a:r>
              <a:rPr lang="en-US"/>
              <a:t>Introduce myself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901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Poll:</a:t>
            </a:r>
          </a:p>
          <a:p>
            <a:r>
              <a:rPr lang="en-US" dirty="0"/>
              <a:t>How much do you know about Dev Containers?</a:t>
            </a:r>
          </a:p>
          <a:p>
            <a:r>
              <a:rPr lang="en-US" dirty="0"/>
              <a:t>Never heard of them</a:t>
            </a:r>
          </a:p>
          <a:p>
            <a:r>
              <a:rPr lang="en-US" dirty="0"/>
              <a:t>Heard of the term and have an idea of what they are</a:t>
            </a:r>
          </a:p>
          <a:p>
            <a:r>
              <a:rPr lang="en-US" dirty="0"/>
              <a:t>Used them a few times</a:t>
            </a:r>
          </a:p>
          <a:p>
            <a:r>
              <a:rPr lang="en-US" dirty="0"/>
              <a:t>I'm an expert. I only joined to make sure Dan gives accurate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804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First show blog </a:t>
            </a:r>
            <a:r>
              <a:rPr lang="en-US" dirty="0" err="1"/>
              <a:t>devcontainer</a:t>
            </a:r>
            <a:r>
              <a:rPr lang="en-US" dirty="0"/>
              <a:t> with </a:t>
            </a:r>
            <a:r>
              <a:rPr lang="en-US" dirty="0" err="1"/>
              <a:t>Dockerfile</a:t>
            </a:r>
            <a:r>
              <a:rPr lang="en-US" dirty="0"/>
              <a:t>, then updated version without </a:t>
            </a:r>
            <a:r>
              <a:rPr lang="en-US" dirty="0" err="1"/>
              <a:t>Dockerfile</a:t>
            </a:r>
            <a:r>
              <a:rPr lang="en-US" dirty="0"/>
              <a:t> and using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41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Ensure Docker Desktop is running</a:t>
            </a:r>
          </a:p>
          <a:p>
            <a:r>
              <a:rPr lang="en-US" dirty="0"/>
              <a:t>- Open VS Extensions and show the Dev Containers extension and Remote Development extension pack</a:t>
            </a:r>
          </a:p>
          <a:p>
            <a:r>
              <a:rPr lang="en-US" dirty="0"/>
              <a:t>- Open </a:t>
            </a:r>
            <a:r>
              <a:rPr lang="en-US" dirty="0" err="1"/>
              <a:t>PowerShell.tiPS</a:t>
            </a:r>
            <a:r>
              <a:rPr lang="en-US" dirty="0"/>
              <a:t> project and build project and run tests</a:t>
            </a:r>
          </a:p>
          <a:p>
            <a:r>
              <a:rPr lang="en-US" dirty="0"/>
              <a:t>  - Show PowerShell version in container vs local machine. $</a:t>
            </a:r>
            <a:r>
              <a:rPr lang="en-US" dirty="0" err="1"/>
              <a:t>PSVersionTable</a:t>
            </a:r>
            <a:endParaRPr lang="en-US" dirty="0"/>
          </a:p>
          <a:p>
            <a:r>
              <a:rPr lang="en-US" dirty="0"/>
              <a:t>  - Show how long it takes VS Code to start up in local vs. dev container</a:t>
            </a:r>
          </a:p>
          <a:p>
            <a:r>
              <a:rPr lang="en-US" dirty="0"/>
              <a:t>- Create new C# Dev Container from template</a:t>
            </a:r>
          </a:p>
          <a:p>
            <a:r>
              <a:rPr lang="en-US" dirty="0"/>
              <a:t>  - dotnet new console</a:t>
            </a:r>
          </a:p>
          <a:p>
            <a:r>
              <a:rPr lang="en-US" dirty="0"/>
              <a:t>  - dotnet build</a:t>
            </a:r>
          </a:p>
          <a:p>
            <a:r>
              <a:rPr lang="en-US" dirty="0"/>
              <a:t>  - dotnet run</a:t>
            </a:r>
          </a:p>
          <a:p>
            <a:r>
              <a:rPr lang="en-US" dirty="0"/>
              <a:t>- Show that files only exist in the container, not on local machine</a:t>
            </a:r>
          </a:p>
          <a:p>
            <a:r>
              <a:rPr lang="en-US" dirty="0"/>
              <a:t>- Add ReadMe.md file with bad syntax</a:t>
            </a:r>
          </a:p>
          <a:p>
            <a:r>
              <a:rPr lang="en-US" dirty="0"/>
              <a:t>  - Add the </a:t>
            </a:r>
            <a:r>
              <a:rPr lang="en-US" dirty="0" err="1"/>
              <a:t>MarkdownLint</a:t>
            </a:r>
            <a:r>
              <a:rPr lang="en-US" dirty="0"/>
              <a:t> extension to the </a:t>
            </a:r>
            <a:r>
              <a:rPr lang="en-US" dirty="0" err="1"/>
              <a:t>devcontainer.json</a:t>
            </a:r>
            <a:r>
              <a:rPr lang="en-US" dirty="0"/>
              <a:t> file and rebuild container</a:t>
            </a:r>
          </a:p>
          <a:p>
            <a:r>
              <a:rPr lang="en-US" dirty="0"/>
              <a:t>  - Show that extensions can be installed without adding to </a:t>
            </a:r>
            <a:r>
              <a:rPr lang="en-US" dirty="0" err="1"/>
              <a:t>devcontainer.json</a:t>
            </a:r>
            <a:r>
              <a:rPr lang="en-US" dirty="0"/>
              <a:t>, but not a good idea</a:t>
            </a:r>
          </a:p>
          <a:p>
            <a:r>
              <a:rPr lang="en-US" dirty="0"/>
              <a:t>- Show that if you add a .</a:t>
            </a:r>
            <a:r>
              <a:rPr lang="en-US" dirty="0" err="1"/>
              <a:t>devcontainer</a:t>
            </a:r>
            <a:r>
              <a:rPr lang="en-US" dirty="0"/>
              <a:t> file to your project already on disk, it will exist both on disk and in container and changes show </a:t>
            </a:r>
            <a:r>
              <a:rPr lang="en-US"/>
              <a:t>up in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87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843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Open </a:t>
            </a:r>
            <a:r>
              <a:rPr lang="en-US" dirty="0" err="1"/>
              <a:t>PowerShell.tiPS</a:t>
            </a:r>
            <a:r>
              <a:rPr lang="en-US" dirty="0"/>
              <a:t> in </a:t>
            </a:r>
            <a:r>
              <a:rPr lang="en-US" dirty="0" err="1"/>
              <a:t>Codespaces</a:t>
            </a:r>
            <a:endParaRPr lang="en-US" dirty="0"/>
          </a:p>
          <a:p>
            <a:r>
              <a:rPr lang="en-US" dirty="0"/>
              <a:t>  - Show how to open a new </a:t>
            </a:r>
            <a:r>
              <a:rPr lang="en-US" dirty="0" err="1"/>
              <a:t>Codespace</a:t>
            </a:r>
            <a:r>
              <a:rPr lang="en-US" dirty="0"/>
              <a:t>, and while it gets created show how to open an existing one</a:t>
            </a:r>
          </a:p>
          <a:p>
            <a:r>
              <a:rPr lang="en-US" dirty="0"/>
              <a:t>- Show VS Code in GitHub vs. </a:t>
            </a:r>
            <a:r>
              <a:rPr lang="en-US" dirty="0" err="1"/>
              <a:t>Codespaces</a:t>
            </a:r>
            <a:endParaRPr lang="en-US" dirty="0"/>
          </a:p>
          <a:p>
            <a:r>
              <a:rPr lang="en-US" dirty="0"/>
              <a:t>  - No terminal</a:t>
            </a:r>
          </a:p>
          <a:p>
            <a:r>
              <a:rPr lang="en-US" dirty="0"/>
              <a:t>  - Cannot build, run tests, run tasks, etc.</a:t>
            </a:r>
          </a:p>
          <a:p>
            <a:r>
              <a:rPr lang="en-US" dirty="0"/>
              <a:t>  - No extensions</a:t>
            </a:r>
          </a:p>
          <a:p>
            <a:r>
              <a:rPr lang="en-US" dirty="0"/>
              <a:t>- Show you edit an existing code space (rename, change type, etc.) and then delete it</a:t>
            </a:r>
          </a:p>
          <a:p>
            <a:r>
              <a:rPr lang="en-US" dirty="0"/>
              <a:t>- Show creating new React </a:t>
            </a:r>
            <a:r>
              <a:rPr lang="en-US" dirty="0" err="1"/>
              <a:t>Codespace</a:t>
            </a:r>
            <a:r>
              <a:rPr lang="en-US" dirty="0"/>
              <a:t> from the template and running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75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ytona.io/dotfiles/ultimate-guide-to-dev-container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cppblog/dev-containers-for-c-in-visual-studio/" TargetMode="External"/><Relationship Id="rId2" Type="http://schemas.openxmlformats.org/officeDocument/2006/relationships/hyperlink" Target="https://containers.dev/supporting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espaces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spaces" TargetMode="External"/><Relationship Id="rId2" Type="http://schemas.openxmlformats.org/officeDocument/2006/relationships/hyperlink" Target="https://docs.github.com/en/codespaces/getting-started/understanding-the-codespace-lifecycle#timeouts-for-github-codespace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ainers.dev/guide/dockerfile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devcontainers/containers" TargetMode="External"/><Relationship Id="rId2" Type="http://schemas.openxmlformats.org/officeDocument/2006/relationships/hyperlink" Target="https://containers.dev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github.com/en/codespaces/overview#benefits-of-github-codespaces" TargetMode="External"/><Relationship Id="rId4" Type="http://schemas.openxmlformats.org/officeDocument/2006/relationships/hyperlink" Target="https://docs.github.com/en/codespaces/setting-up-your-project-for-codespaces/adding-a-dev-container-configuration/introduction-to-dev-container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ytona.io/dotfiles/ultimate-guide-to-dev-container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iners.dev/featur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iners.dev/supporting" TargetMode="External"/><Relationship Id="rId2" Type="http://schemas.openxmlformats.org/officeDocument/2006/relationships/hyperlink" Target="https://github.com/devcontainers/cli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766458"/>
            <a:ext cx="8325612" cy="2839212"/>
          </a:xfrm>
        </p:spPr>
        <p:txBody>
          <a:bodyPr/>
          <a:lstStyle/>
          <a:p>
            <a:r>
              <a:rPr lang="en-US" dirty="0"/>
              <a:t>Exploring </a:t>
            </a:r>
            <a:br>
              <a:rPr lang="en-US" dirty="0"/>
            </a:br>
            <a:r>
              <a:rPr lang="en-US" dirty="0"/>
              <a:t>Dev Containers +</a:t>
            </a:r>
            <a:br>
              <a:rPr lang="en-US" dirty="0"/>
            </a:br>
            <a:r>
              <a:rPr lang="en-US" dirty="0"/>
              <a:t>GitHub Codespaces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7" y="4687965"/>
            <a:ext cx="8580429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Lunch &amp; Learn with Dan Schroeder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C6205-FC08-40D5-8BF2-DBDB883CE853}"/>
              </a:ext>
            </a:extLst>
          </p:cNvPr>
          <p:cNvSpPr txBox="1"/>
          <p:nvPr/>
        </p:nvSpPr>
        <p:spPr>
          <a:xfrm>
            <a:off x="10295858" y="624140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January 2024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2878282"/>
            <a:ext cx="9873673" cy="28403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/>
              <a:t>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1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144" y="1422112"/>
            <a:ext cx="9140537" cy="4447309"/>
          </a:xfrm>
        </p:spPr>
        <p:txBody>
          <a:bodyPr>
            <a:normAutofit/>
          </a:bodyPr>
          <a:lstStyle/>
          <a:p>
            <a:r>
              <a:rPr lang="en-US" sz="2800" b="0" i="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  <a:t>Dev containers are isolated, lightweight environments that provide a pre-configured development environment inside your editor or IDE. They save time by eliminating the need for manual setup and ensure a clean environment every time. Dev containers offer benefits such as pre-configured build environments, isolated environments, reproducible builds, less setup time, and flexibility in choosing base images.</a:t>
            </a:r>
            <a:br>
              <a:rPr lang="en-US" sz="2800" b="0" i="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</a:br>
            <a:br>
              <a:rPr lang="en-US" sz="2800" b="0" i="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</a:br>
            <a:r>
              <a:rPr lang="en-US" sz="2000" b="0" i="0" kern="1200" dirty="0">
                <a:solidFill>
                  <a:srgbClr val="00B0F0"/>
                </a:solidFill>
                <a:effectLst/>
                <a:latin typeface="Trebuchet MS" panose="020B0603020202020204" pitchFamily="34" charset="0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https://www.daytona.io/dotfiles/ultimate-guide-to-dev-containers</a:t>
            </a:r>
            <a:r>
              <a:rPr lang="en-US" sz="2000" b="0" i="0" kern="1200" dirty="0">
                <a:solidFill>
                  <a:srgbClr val="00B0F0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  <a:t> 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9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When to use them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82482"/>
            <a:ext cx="11127391" cy="5397718"/>
          </a:xfrm>
        </p:spPr>
        <p:txBody>
          <a:bodyPr/>
          <a:lstStyle/>
          <a:p>
            <a:r>
              <a:rPr lang="en-US" sz="2400" dirty="0"/>
              <a:t>Ideally, always</a:t>
            </a:r>
          </a:p>
          <a:p>
            <a:r>
              <a:rPr lang="en-US" sz="2400" dirty="0"/>
              <a:t>In practicality, when your primary IDE supports it (VS Code)</a:t>
            </a:r>
          </a:p>
          <a:p>
            <a:pPr lvl="1"/>
            <a:r>
              <a:rPr lang="en-US" sz="2200" dirty="0"/>
              <a:t>Front-end web development, Node.js, …</a:t>
            </a:r>
          </a:p>
          <a:p>
            <a:pPr lvl="1"/>
            <a:r>
              <a:rPr lang="en-US" sz="2200" dirty="0"/>
              <a:t>PowerShell, Python, Bash, Ruby, Auto Hotkey, …</a:t>
            </a:r>
          </a:p>
          <a:p>
            <a:pPr lvl="1"/>
            <a:r>
              <a:rPr lang="en-US" sz="2200" dirty="0"/>
              <a:t>Terraform, Puppet, Azure CLI, …</a:t>
            </a:r>
          </a:p>
          <a:p>
            <a:pPr lvl="1"/>
            <a:r>
              <a:rPr lang="en-US" sz="2200" dirty="0"/>
              <a:t>Markdown</a:t>
            </a:r>
          </a:p>
          <a:p>
            <a:pPr lvl="1"/>
            <a:r>
              <a:rPr lang="en-US" sz="2200" dirty="0"/>
              <a:t>Linting and code formatting enforced (</a:t>
            </a:r>
            <a:r>
              <a:rPr lang="en-US" sz="2200" dirty="0" err="1"/>
              <a:t>Editorconfig</a:t>
            </a:r>
            <a:r>
              <a:rPr lang="en-US" sz="2200" dirty="0"/>
              <a:t>, Prettier, Spellcheck, etc.)</a:t>
            </a:r>
          </a:p>
          <a:p>
            <a:pPr lvl="2"/>
            <a:r>
              <a:rPr lang="en-US" sz="2000" dirty="0"/>
              <a:t>Shift left</a:t>
            </a:r>
          </a:p>
          <a:p>
            <a:pPr lvl="1"/>
            <a:r>
              <a:rPr lang="en-US" sz="2200" dirty="0"/>
              <a:t>Open-source software</a:t>
            </a:r>
          </a:p>
          <a:p>
            <a:r>
              <a:rPr lang="en-US" sz="2400" dirty="0"/>
              <a:t>Want to keep your local machine clean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</a:p>
          <a:p>
            <a:r>
              <a:rPr lang="en-US" sz="2400" dirty="0"/>
              <a:t>Working with projects of the same type that depend on different versions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Downsides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82482"/>
            <a:ext cx="10912765" cy="5054815"/>
          </a:xfrm>
        </p:spPr>
        <p:txBody>
          <a:bodyPr/>
          <a:lstStyle/>
          <a:p>
            <a:r>
              <a:rPr lang="en-US" sz="2400" dirty="0"/>
              <a:t>Limitations</a:t>
            </a:r>
          </a:p>
          <a:p>
            <a:pPr lvl="1"/>
            <a:r>
              <a:rPr lang="en-US" sz="2200" dirty="0"/>
              <a:t>Do not support </a:t>
            </a:r>
            <a:r>
              <a:rPr lang="en-US" sz="2200"/>
              <a:t>Windows containers (yet)</a:t>
            </a:r>
            <a:endParaRPr lang="en-US" sz="2200" dirty="0"/>
          </a:p>
          <a:p>
            <a:pPr lvl="1"/>
            <a:r>
              <a:rPr lang="en-US" sz="2200" dirty="0"/>
              <a:t>Not supported by many IDEs: </a:t>
            </a:r>
            <a:r>
              <a:rPr lang="en-US" sz="22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https://containers.dev/supporting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</a:p>
          <a:p>
            <a:pPr lvl="1"/>
            <a:r>
              <a:rPr lang="en-US" sz="2200" dirty="0"/>
              <a:t>No Visual Studio support* </a:t>
            </a:r>
          </a:p>
          <a:p>
            <a:pPr lvl="2"/>
            <a:r>
              <a:rPr lang="en-US" sz="20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https://devblogs.microsoft.com/cppblog/dev-containers-for-c-in-visual-studio/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</a:p>
          <a:p>
            <a:endParaRPr lang="en-US" sz="2400" dirty="0"/>
          </a:p>
          <a:p>
            <a:r>
              <a:rPr lang="en-US" sz="2400" dirty="0"/>
              <a:t>Longer startup time and image rebuilds</a:t>
            </a:r>
          </a:p>
          <a:p>
            <a:r>
              <a:rPr lang="en-US" sz="2400" dirty="0"/>
              <a:t>Windows vs. Unix commands</a:t>
            </a:r>
          </a:p>
          <a:p>
            <a:endParaRPr lang="en-US" sz="2400" dirty="0"/>
          </a:p>
          <a:p>
            <a:r>
              <a:rPr lang="en-US" sz="2400" dirty="0"/>
              <a:t>Tip: Keep Dev Container Docker image/dependencies in sync with CI pipeline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5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Cleanup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2660073"/>
            <a:ext cx="10375901" cy="3058555"/>
          </a:xfrm>
        </p:spPr>
        <p:txBody>
          <a:bodyPr/>
          <a:lstStyle/>
          <a:p>
            <a:r>
              <a:rPr lang="en-US" sz="2400" dirty="0"/>
              <a:t>Docker images can eat up a lot of disk space</a:t>
            </a:r>
            <a:r>
              <a:rPr lang="en-US" sz="2200" dirty="0"/>
              <a:t>, so remove old images</a:t>
            </a:r>
          </a:p>
          <a:p>
            <a:pPr lvl="1"/>
            <a:r>
              <a:rPr lang="en-US" sz="2200" dirty="0"/>
              <a:t>Command line (remove all images)</a:t>
            </a:r>
          </a:p>
          <a:p>
            <a:pPr lvl="2"/>
            <a:r>
              <a:rPr lang="de-DE" sz="2000" dirty="0"/>
              <a:t>docker rmi $(docker images -a -q)</a:t>
            </a:r>
          </a:p>
          <a:p>
            <a:pPr lvl="2"/>
            <a:r>
              <a:rPr lang="en-US" sz="2000" dirty="0"/>
              <a:t>docker system prune –a      (deletes networks and cache too)</a:t>
            </a:r>
          </a:p>
          <a:p>
            <a:pPr lvl="1"/>
            <a:r>
              <a:rPr lang="en-US" sz="2200" dirty="0"/>
              <a:t>Docker Desktop UI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1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GB" dirty="0"/>
          </a:p>
        </p:txBody>
      </p:sp>
      <p:pic>
        <p:nvPicPr>
          <p:cNvPr id="3" name="Picture Placeholder 32" descr="Head with Gears">
            <a:extLst>
              <a:ext uri="{FF2B5EF4-FFF2-40B4-BE49-F238E27FC236}">
                <a16:creationId xmlns:a16="http://schemas.microsoft.com/office/drawing/2014/main" id="{B1497D8C-694C-E3B2-EF1F-98FBCE680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3957737" y="2791287"/>
            <a:ext cx="1259505" cy="125950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2480661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1" y="3886200"/>
            <a:ext cx="8852224" cy="859055"/>
          </a:xfrm>
        </p:spPr>
        <p:txBody>
          <a:bodyPr>
            <a:normAutofit/>
          </a:bodyPr>
          <a:lstStyle/>
          <a:p>
            <a:r>
              <a:rPr lang="en-US" dirty="0"/>
              <a:t>GitHub Codespaces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248" y="4754880"/>
            <a:ext cx="7189932" cy="365760"/>
          </a:xfrm>
        </p:spPr>
        <p:txBody>
          <a:bodyPr>
            <a:noAutofit/>
          </a:bodyPr>
          <a:lstStyle/>
          <a:p>
            <a:r>
              <a:rPr lang="en-US" sz="2400" dirty="0"/>
              <a:t>Write your code on the go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4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Codespaces – What is it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987420"/>
            <a:ext cx="10912765" cy="4349877"/>
          </a:xfrm>
        </p:spPr>
        <p:txBody>
          <a:bodyPr/>
          <a:lstStyle/>
          <a:p>
            <a:r>
              <a:rPr lang="en-US" sz="2400" dirty="0"/>
              <a:t>GitHub runs your dev container for you on their servers</a:t>
            </a:r>
          </a:p>
          <a:p>
            <a:pPr lvl="1"/>
            <a:r>
              <a:rPr lang="en-US" sz="2200" dirty="0"/>
              <a:t>Containers will persist until explicitly deleted</a:t>
            </a:r>
          </a:p>
          <a:p>
            <a:r>
              <a:rPr lang="en-US" sz="2400" dirty="0"/>
              <a:t>Connect to container from:</a:t>
            </a:r>
          </a:p>
          <a:p>
            <a:pPr lvl="1"/>
            <a:r>
              <a:rPr lang="en-US" sz="2200" dirty="0"/>
              <a:t>Web browser</a:t>
            </a:r>
          </a:p>
          <a:p>
            <a:pPr lvl="1"/>
            <a:r>
              <a:rPr lang="en-US" sz="2200" dirty="0"/>
              <a:t>Command line</a:t>
            </a:r>
          </a:p>
          <a:p>
            <a:pPr lvl="1"/>
            <a:r>
              <a:rPr lang="en-US" sz="2200" dirty="0"/>
              <a:t>Desktop app: VS Code, JetBrains, </a:t>
            </a:r>
            <a:r>
              <a:rPr lang="en-US" sz="2200" dirty="0" err="1"/>
              <a:t>Jupyter</a:t>
            </a:r>
            <a:endParaRPr lang="en-US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8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Codespaces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2847109"/>
            <a:ext cx="10912765" cy="3490188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/>
              <a:t>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6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Codespaces – Why use them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96954"/>
            <a:ext cx="10912765" cy="4629795"/>
          </a:xfrm>
        </p:spPr>
        <p:txBody>
          <a:bodyPr/>
          <a:lstStyle/>
          <a:p>
            <a:r>
              <a:rPr lang="en-US" sz="2400" dirty="0"/>
              <a:t>Local machine is under-resourced</a:t>
            </a:r>
          </a:p>
          <a:p>
            <a:r>
              <a:rPr lang="en-US" sz="2400" dirty="0"/>
              <a:t>Work from any device with a web browser</a:t>
            </a:r>
          </a:p>
          <a:p>
            <a:r>
              <a:rPr lang="en-US" sz="2400" dirty="0"/>
              <a:t>Do not need to clone the repo to your local machine</a:t>
            </a:r>
          </a:p>
          <a:p>
            <a:r>
              <a:rPr lang="en-US" sz="2400" dirty="0"/>
              <a:t>Pick up where you left off on another device without committing code</a:t>
            </a:r>
          </a:p>
          <a:p>
            <a:pPr lvl="1"/>
            <a:r>
              <a:rPr lang="en-US" sz="2200" dirty="0"/>
              <a:t>Try to treat them as ephemeral though</a:t>
            </a:r>
          </a:p>
          <a:p>
            <a:r>
              <a:rPr lang="en-US" sz="2400" dirty="0"/>
              <a:t>Sandbox without a repo and not on your local machine</a:t>
            </a:r>
          </a:p>
          <a:p>
            <a:r>
              <a:rPr lang="en-US" sz="2400" dirty="0"/>
              <a:t>Templates to start from - </a:t>
            </a:r>
            <a:r>
              <a:rPr lang="en-US" sz="2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https://github.com/codespaces</a:t>
            </a:r>
            <a:r>
              <a:rPr lang="en-US" sz="24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0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1" y="3886200"/>
            <a:ext cx="8852224" cy="859055"/>
          </a:xfrm>
        </p:spPr>
        <p:txBody>
          <a:bodyPr>
            <a:normAutofit/>
          </a:bodyPr>
          <a:lstStyle/>
          <a:p>
            <a:r>
              <a:rPr lang="en-US" dirty="0"/>
              <a:t>Dev(</a:t>
            </a:r>
            <a:r>
              <a:rPr lang="en-US" dirty="0" err="1"/>
              <a:t>elopment</a:t>
            </a:r>
            <a:r>
              <a:rPr lang="en-US" dirty="0"/>
              <a:t>) Containers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248" y="4754880"/>
            <a:ext cx="7189932" cy="365760"/>
          </a:xfrm>
        </p:spPr>
        <p:txBody>
          <a:bodyPr>
            <a:noAutofit/>
          </a:bodyPr>
          <a:lstStyle/>
          <a:p>
            <a:r>
              <a:rPr lang="en-US" sz="2400" dirty="0"/>
              <a:t>Enhancing your team’s dev environment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Codespaces – Gotchas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4450E09-80F3-293D-3FF1-079AA89D1AEF}"/>
              </a:ext>
            </a:extLst>
          </p:cNvPr>
          <p:cNvSpPr txBox="1">
            <a:spLocks/>
          </p:cNvSpPr>
          <p:nvPr/>
        </p:nvSpPr>
        <p:spPr>
          <a:xfrm>
            <a:off x="444499" y="1282482"/>
            <a:ext cx="10912765" cy="5054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200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C460ADD-297A-DEEA-55B5-38A37E6444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82482"/>
            <a:ext cx="10912765" cy="2232505"/>
          </a:xfrm>
        </p:spPr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effectLst/>
                <a:ea typeface="+mn-ea"/>
                <a:cs typeface="+mn-cs"/>
              </a:rPr>
              <a:t>Browser keyboard shortcuts</a:t>
            </a:r>
            <a:endParaRPr lang="en-US" sz="2400" dirty="0">
              <a:effectLst/>
            </a:endParaRPr>
          </a:p>
          <a:p>
            <a:pPr marL="45720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1200" dirty="0">
                <a:effectLst/>
                <a:ea typeface="+mn-ea"/>
                <a:cs typeface="+mn-cs"/>
              </a:rPr>
              <a:t>Ctrl + Shift + P, etc.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925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Codespaces – Cleanup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70A185B-7C79-4D87-17EA-31E5D7894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82482"/>
            <a:ext cx="10912765" cy="2232505"/>
          </a:xfrm>
        </p:spPr>
        <p:txBody>
          <a:bodyPr/>
          <a:lstStyle/>
          <a:p>
            <a:r>
              <a:rPr lang="en-US" sz="2400" dirty="0"/>
              <a:t>Stop your Codespaces when done with them</a:t>
            </a:r>
          </a:p>
          <a:p>
            <a:pPr lvl="1"/>
            <a:r>
              <a:rPr lang="en-US" sz="2000" dirty="0"/>
              <a:t>Defaults to stop after 30 minutes of inactivity (</a:t>
            </a:r>
            <a:r>
              <a:rPr lang="en-US" sz="20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</a:t>
            </a:r>
            <a:r>
              <a:rPr lang="en-US" sz="2000" dirty="0"/>
              <a:t>)</a:t>
            </a:r>
          </a:p>
          <a:p>
            <a:r>
              <a:rPr lang="en-US" sz="2200" dirty="0"/>
              <a:t>View all your Codespaces at </a:t>
            </a:r>
            <a:r>
              <a:rPr lang="en-US" sz="22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https://github.com/codespaces</a:t>
            </a:r>
            <a:r>
              <a:rPr lang="en-US" sz="2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DC764-ECFD-BB1B-392E-F3224A0F6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80" y="2827972"/>
            <a:ext cx="8826500" cy="39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8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Not Covered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82482"/>
            <a:ext cx="10912765" cy="5054815"/>
          </a:xfrm>
        </p:spPr>
        <p:txBody>
          <a:bodyPr/>
          <a:lstStyle/>
          <a:p>
            <a:r>
              <a:rPr lang="en-US" sz="2400" dirty="0"/>
              <a:t>Dev Containers</a:t>
            </a:r>
          </a:p>
          <a:p>
            <a:pPr lvl="1"/>
            <a:r>
              <a:rPr lang="en-US" sz="2200" dirty="0"/>
              <a:t>Can use docker-compose for multiple dev docker images</a:t>
            </a:r>
          </a:p>
          <a:p>
            <a:pPr lvl="2"/>
            <a:r>
              <a:rPr lang="en-US" sz="20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https://containers.dev/guide/dockerfile</a:t>
            </a:r>
            <a:r>
              <a:rPr lang="en-US" sz="2000" dirty="0"/>
              <a:t> </a:t>
            </a:r>
          </a:p>
          <a:p>
            <a:pPr lvl="1"/>
            <a:r>
              <a:rPr lang="en-US" sz="2200" dirty="0"/>
              <a:t>Can have multiple Dev Containers defined</a:t>
            </a:r>
            <a:endParaRPr lang="en-US" sz="2000" dirty="0"/>
          </a:p>
          <a:p>
            <a:pPr lvl="2"/>
            <a:r>
              <a:rPr lang="en-US" sz="2000" dirty="0"/>
              <a:t>.</a:t>
            </a:r>
            <a:r>
              <a:rPr lang="en-US" sz="2000" dirty="0" err="1"/>
              <a:t>devcontainer</a:t>
            </a:r>
            <a:r>
              <a:rPr lang="en-US" sz="2000" dirty="0"/>
              <a:t>/database-dev/</a:t>
            </a:r>
            <a:r>
              <a:rPr lang="en-US" sz="2000" dirty="0" err="1"/>
              <a:t>devcontainer.json</a:t>
            </a:r>
            <a:endParaRPr lang="en-US" sz="2000" dirty="0"/>
          </a:p>
          <a:p>
            <a:pPr lvl="2"/>
            <a:r>
              <a:rPr lang="en-US" sz="2000" dirty="0"/>
              <a:t>.</a:t>
            </a:r>
            <a:r>
              <a:rPr lang="en-US" sz="2000" dirty="0" err="1"/>
              <a:t>devcontainer</a:t>
            </a:r>
            <a:r>
              <a:rPr lang="en-US" sz="2000" dirty="0"/>
              <a:t>/</a:t>
            </a:r>
            <a:r>
              <a:rPr lang="en-US" sz="2000" dirty="0" err="1"/>
              <a:t>gui</a:t>
            </a:r>
            <a:r>
              <a:rPr lang="en-US" sz="2000" dirty="0"/>
              <a:t>-dev/</a:t>
            </a:r>
            <a:r>
              <a:rPr lang="en-US" sz="2000" dirty="0" err="1"/>
              <a:t>devcontainer.json</a:t>
            </a:r>
            <a:endParaRPr lang="en-US" sz="2000" dirty="0"/>
          </a:p>
          <a:p>
            <a:pPr lvl="1"/>
            <a:r>
              <a:rPr lang="en-US" sz="2200" dirty="0"/>
              <a:t>How to use the Dev Container CLI without VS Code</a:t>
            </a:r>
          </a:p>
          <a:p>
            <a:pPr lvl="1"/>
            <a:endParaRPr lang="en-US" sz="2200" dirty="0"/>
          </a:p>
          <a:p>
            <a:r>
              <a:rPr lang="en-US" sz="2400" dirty="0"/>
              <a:t>GitHub Codespaces</a:t>
            </a:r>
          </a:p>
          <a:p>
            <a:pPr lvl="1"/>
            <a:r>
              <a:rPr lang="en-US" sz="2200" dirty="0"/>
              <a:t>Connecting to containers via command line and other IDEs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GB" dirty="0"/>
          </a:p>
        </p:txBody>
      </p:sp>
      <p:pic>
        <p:nvPicPr>
          <p:cNvPr id="3" name="Picture Placeholder 32" descr="Head with Gears">
            <a:extLst>
              <a:ext uri="{FF2B5EF4-FFF2-40B4-BE49-F238E27FC236}">
                <a16:creationId xmlns:a16="http://schemas.microsoft.com/office/drawing/2014/main" id="{B1497D8C-694C-E3B2-EF1F-98FBCE680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3957737" y="2791287"/>
            <a:ext cx="1259505" cy="125950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83720939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B9032-8478-E486-9F40-C3F3ADA1DE50}"/>
              </a:ext>
            </a:extLst>
          </p:cNvPr>
          <p:cNvSpPr txBox="1"/>
          <p:nvPr/>
        </p:nvSpPr>
        <p:spPr>
          <a:xfrm>
            <a:off x="159392" y="1409350"/>
            <a:ext cx="1179492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Dev Containers</a:t>
            </a:r>
          </a:p>
          <a:p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https://containers.dev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https://code.visualstudio.com/docs/devcontainers/containers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https://docs.github.com/en/codespaces/setting-up-your-project-for-codespaces/adding-a-dev-container-configuration/introduction-to-dev-containers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https://www.daytona.io/dotfiles/ultimate-guide-to-dev-containers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GitHub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Codespaces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https://docs.github.com/en/codespaces/overview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32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640A7-53BB-B480-8C66-EE81895768BD}"/>
              </a:ext>
            </a:extLst>
          </p:cNvPr>
          <p:cNvSpPr txBox="1"/>
          <p:nvPr/>
        </p:nvSpPr>
        <p:spPr>
          <a:xfrm>
            <a:off x="6587412" y="5887617"/>
            <a:ext cx="5115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Follow-up survey will be sent shortly</a:t>
            </a:r>
          </a:p>
        </p:txBody>
      </p:sp>
    </p:spTree>
    <p:extLst>
      <p:ext uri="{BB962C8B-B14F-4D97-AF65-F5344CB8AC3E}">
        <p14:creationId xmlns:p14="http://schemas.microsoft.com/office/powerpoint/2010/main" val="316685450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144" y="1422112"/>
            <a:ext cx="9140537" cy="4447309"/>
          </a:xfrm>
        </p:spPr>
        <p:txBody>
          <a:bodyPr>
            <a:normAutofit/>
          </a:bodyPr>
          <a:lstStyle/>
          <a:p>
            <a:r>
              <a:rPr lang="en-US" sz="2800" b="0" i="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  <a:t>Dev containers are isolated, lightweight environments that provide a pre-configured development environment inside your editor or IDE. They save time by eliminating the need for manual setup and ensure a clean environment every time. Dev containers offer benefits such as pre-configured build environments, isolated environments, reproducible builds, less setup time, and flexibility in choosing base images.</a:t>
            </a:r>
            <a:br>
              <a:rPr lang="en-US" sz="2800" b="0" i="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</a:br>
            <a:br>
              <a:rPr lang="en-US" sz="2800" b="0" i="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</a:br>
            <a:r>
              <a:rPr lang="en-US" sz="2000" b="0" i="0" kern="1200" dirty="0">
                <a:solidFill>
                  <a:srgbClr val="00B0F0"/>
                </a:solidFill>
                <a:effectLst/>
                <a:latin typeface="Trebuchet MS" panose="020B0603020202020204" pitchFamily="34" charset="0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https://www.daytona.io/dotfiles/ultimate-guide-to-dev-containers</a:t>
            </a:r>
            <a:r>
              <a:rPr lang="en-US" sz="2000" b="0" i="0" kern="1200" dirty="0">
                <a:solidFill>
                  <a:srgbClr val="00B0F0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  <a:t> 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9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What are they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2836718"/>
            <a:ext cx="9873673" cy="2906669"/>
          </a:xfrm>
        </p:spPr>
        <p:txBody>
          <a:bodyPr/>
          <a:lstStyle/>
          <a:p>
            <a:r>
              <a:rPr lang="en-US" sz="2400" dirty="0"/>
              <a:t>Develop (write code) inside of a Docker container, rather than using your local machine’s software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A diagram of a product&#10;&#10;Description automatically generated">
            <a:extLst>
              <a:ext uri="{FF2B5EF4-FFF2-40B4-BE49-F238E27FC236}">
                <a16:creationId xmlns:a16="http://schemas.microsoft.com/office/drawing/2014/main" id="{5E14CF38-EFAC-C88C-B44F-EE0298B2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5" y="0"/>
            <a:ext cx="11989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1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What it looks like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1693718"/>
            <a:ext cx="9873673" cy="4049669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dirty="0" err="1"/>
              <a:t>DevContainer.json</a:t>
            </a:r>
            <a:r>
              <a:rPr lang="en-US" sz="2400" dirty="0"/>
              <a:t> file that defines:</a:t>
            </a:r>
          </a:p>
          <a:p>
            <a:pPr lvl="1"/>
            <a:r>
              <a:rPr lang="en-US" sz="2200" dirty="0"/>
              <a:t>The base Docker image and features (or </a:t>
            </a:r>
            <a:r>
              <a:rPr lang="en-US" sz="2200" dirty="0" err="1"/>
              <a:t>Dockerfile</a:t>
            </a:r>
            <a:r>
              <a:rPr lang="en-US" sz="2200" dirty="0"/>
              <a:t>) to use</a:t>
            </a:r>
          </a:p>
          <a:p>
            <a:pPr lvl="1"/>
            <a:r>
              <a:rPr lang="en-US" sz="2200" dirty="0"/>
              <a:t>Additional commands to run when the container is created</a:t>
            </a:r>
          </a:p>
          <a:p>
            <a:pPr lvl="1"/>
            <a:r>
              <a:rPr lang="en-US" sz="2200" dirty="0"/>
              <a:t>Ports to forward to the container</a:t>
            </a:r>
          </a:p>
          <a:p>
            <a:pPr lvl="1"/>
            <a:r>
              <a:rPr lang="en-US" sz="2200" dirty="0"/>
              <a:t>VS Code extensions to install</a:t>
            </a:r>
          </a:p>
          <a:p>
            <a:pPr lvl="1"/>
            <a:r>
              <a:rPr lang="en-US" sz="2200" dirty="0"/>
              <a:t>Default settings (VS Code shell, format on save, etc.)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5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What it looks like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3002973"/>
            <a:ext cx="9873673" cy="1015354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/>
              <a:t>Let’s see some code!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99677-1F90-F31F-E192-7A9664022275}"/>
              </a:ext>
            </a:extLst>
          </p:cNvPr>
          <p:cNvSpPr txBox="1"/>
          <p:nvPr/>
        </p:nvSpPr>
        <p:spPr>
          <a:xfrm>
            <a:off x="279092" y="5712011"/>
            <a:ext cx="430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https://containers.dev/features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698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Why use them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427956"/>
            <a:ext cx="9873673" cy="4837760"/>
          </a:xfrm>
        </p:spPr>
        <p:txBody>
          <a:bodyPr/>
          <a:lstStyle/>
          <a:p>
            <a:r>
              <a:rPr lang="en-US" sz="2400" dirty="0"/>
              <a:t>Lightweight (aside from Docker image)</a:t>
            </a:r>
          </a:p>
          <a:p>
            <a:r>
              <a:rPr lang="en-US" sz="2400" dirty="0"/>
              <a:t>Consistency (same dev experience for everyone)</a:t>
            </a:r>
          </a:p>
          <a:p>
            <a:r>
              <a:rPr lang="en-US" sz="2400" dirty="0"/>
              <a:t>Reproducibility</a:t>
            </a:r>
          </a:p>
          <a:p>
            <a:r>
              <a:rPr lang="en-US" sz="2400" dirty="0"/>
              <a:t>Portability</a:t>
            </a:r>
          </a:p>
          <a:p>
            <a:r>
              <a:rPr lang="en-US" sz="2400" dirty="0"/>
              <a:t>Stored in source control</a:t>
            </a:r>
          </a:p>
          <a:p>
            <a:endParaRPr lang="en-US" sz="2400" dirty="0"/>
          </a:p>
          <a:p>
            <a:r>
              <a:rPr lang="en-US" sz="2400" dirty="0"/>
              <a:t>Pre-configured, isolated build environments</a:t>
            </a:r>
          </a:p>
          <a:p>
            <a:pPr lvl="1"/>
            <a:r>
              <a:rPr lang="en-US" sz="2200" dirty="0"/>
              <a:t>Reproducible builds, less setup time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D3B2F-C18D-BDBE-2A79-BF184655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948" y="542925"/>
            <a:ext cx="2585624" cy="249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8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Prerequisites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9873673" cy="4954709"/>
          </a:xfrm>
        </p:spPr>
        <p:txBody>
          <a:bodyPr/>
          <a:lstStyle/>
          <a:p>
            <a:r>
              <a:rPr lang="en-US" sz="2400" dirty="0"/>
              <a:t>Docker (Docker Desktop for Windows)</a:t>
            </a:r>
          </a:p>
          <a:p>
            <a:endParaRPr lang="en-US" sz="2400" dirty="0"/>
          </a:p>
          <a:p>
            <a:r>
              <a:rPr lang="en-US" sz="2400" dirty="0"/>
              <a:t>Editor - Visual Studio Code (IntelliJ IDEA, JetBrains WebStorm)</a:t>
            </a:r>
          </a:p>
          <a:p>
            <a:pPr lvl="1"/>
            <a:r>
              <a:rPr lang="en-US" sz="2200" dirty="0"/>
              <a:t>Dev Containers VS Code extension</a:t>
            </a:r>
          </a:p>
          <a:p>
            <a:pPr lvl="2"/>
            <a:r>
              <a:rPr lang="en-US" sz="2000" dirty="0"/>
              <a:t>Or Remote Development extension pack</a:t>
            </a:r>
            <a:endParaRPr lang="en-US" sz="2200" dirty="0"/>
          </a:p>
          <a:p>
            <a:pPr marL="0" indent="0">
              <a:buNone/>
            </a:pPr>
            <a:r>
              <a:rPr lang="en-US" sz="2400" dirty="0"/>
              <a:t>OR</a:t>
            </a:r>
            <a:endParaRPr lang="en-US" sz="2200" dirty="0"/>
          </a:p>
          <a:p>
            <a:r>
              <a:rPr lang="en-US" sz="2400" dirty="0" err="1"/>
              <a:t>DevContainers</a:t>
            </a:r>
            <a:r>
              <a:rPr lang="en-US" sz="2400" dirty="0"/>
              <a:t> CLI</a:t>
            </a:r>
          </a:p>
          <a:p>
            <a:pPr lvl="1"/>
            <a:r>
              <a:rPr lang="en-US" sz="22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https://github.com/devcontainers/cli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</a:p>
          <a:p>
            <a:pPr lvl="1"/>
            <a:endParaRPr lang="en-US" sz="22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/>
              <a:t>Supported editors and tools: </a:t>
            </a:r>
            <a:r>
              <a:rPr lang="en-US" sz="2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https://containers.dev/supporting</a:t>
            </a:r>
            <a:r>
              <a:rPr lang="en-US" sz="24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0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3275</TotalTime>
  <Words>1265</Words>
  <Application>Microsoft Office PowerPoint</Application>
  <PresentationFormat>Widescreen</PresentationFormat>
  <Paragraphs>184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Trade Gothic LT Pro</vt:lpstr>
      <vt:lpstr>Trebuchet MS</vt:lpstr>
      <vt:lpstr>Office Theme</vt:lpstr>
      <vt:lpstr>Exploring  Dev Containers + GitHub Codespaces</vt:lpstr>
      <vt:lpstr>Dev(elopment) Containers</vt:lpstr>
      <vt:lpstr>Dev containers are isolated, lightweight environments that provide a pre-configured development environment inside your editor or IDE. They save time by eliminating the need for manual setup and ensure a clean environment every time. Dev containers offer benefits such as pre-configured build environments, isolated environments, reproducible builds, less setup time, and flexibility in choosing base images.  https://www.daytona.io/dotfiles/ultimate-guide-to-dev-containers </vt:lpstr>
      <vt:lpstr>Dev Containers – What are they</vt:lpstr>
      <vt:lpstr>PowerPoint Presentation</vt:lpstr>
      <vt:lpstr>Dev Containers – What it looks like</vt:lpstr>
      <vt:lpstr>Dev Containers – What it looks like</vt:lpstr>
      <vt:lpstr>Dev Containers – Why use them</vt:lpstr>
      <vt:lpstr>Dev Containers – Prerequisites</vt:lpstr>
      <vt:lpstr>Dev Containers</vt:lpstr>
      <vt:lpstr>Dev containers are isolated, lightweight environments that provide a pre-configured development environment inside your editor or IDE. They save time by eliminating the need for manual setup and ensure a clean environment every time. Dev containers offer benefits such as pre-configured build environments, isolated environments, reproducible builds, less setup time, and flexibility in choosing base images.  https://www.daytona.io/dotfiles/ultimate-guide-to-dev-containers </vt:lpstr>
      <vt:lpstr>Dev Containers – When to use them</vt:lpstr>
      <vt:lpstr>Dev Containers – Downsides</vt:lpstr>
      <vt:lpstr>Dev Containers – Cleanup</vt:lpstr>
      <vt:lpstr>Questions?</vt:lpstr>
      <vt:lpstr>GitHub Codespaces</vt:lpstr>
      <vt:lpstr>GitHub Codespaces – What is it</vt:lpstr>
      <vt:lpstr>GitHub Codespaces</vt:lpstr>
      <vt:lpstr>GitHub Codespaces – Why use them</vt:lpstr>
      <vt:lpstr>GitHub Codespaces – Gotchas</vt:lpstr>
      <vt:lpstr>GitHub Codespaces – Cleanup</vt:lpstr>
      <vt:lpstr>Things Not Covered Here</vt:lpstr>
      <vt:lpstr>Questions?</vt:lpstr>
      <vt:lpstr>More Information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Containers + GitHub Codespaces</dc:title>
  <dc:creator>Dan Schroeder</dc:creator>
  <cp:lastModifiedBy>Dan Schroeder</cp:lastModifiedBy>
  <cp:revision>51</cp:revision>
  <dcterms:created xsi:type="dcterms:W3CDTF">2024-01-11T20:14:57Z</dcterms:created>
  <dcterms:modified xsi:type="dcterms:W3CDTF">2024-01-23T16:45:21Z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