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89" r:id="rId6"/>
    <p:sldId id="258" r:id="rId7"/>
    <p:sldId id="286" r:id="rId8"/>
    <p:sldId id="287" r:id="rId9"/>
    <p:sldId id="294" r:id="rId10"/>
    <p:sldId id="300" r:id="rId11"/>
    <p:sldId id="304" r:id="rId12"/>
    <p:sldId id="295" r:id="rId13"/>
    <p:sldId id="296" r:id="rId14"/>
    <p:sldId id="305" r:id="rId15"/>
    <p:sldId id="299" r:id="rId16"/>
    <p:sldId id="298" r:id="rId17"/>
    <p:sldId id="301" r:id="rId18"/>
    <p:sldId id="303" r:id="rId19"/>
    <p:sldId id="3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3" autoAdjust="0"/>
    <p:restoredTop sz="52758" autoAdjust="0"/>
  </p:normalViewPr>
  <p:slideViewPr>
    <p:cSldViewPr snapToGrid="0">
      <p:cViewPr varScale="1">
        <p:scale>
          <a:sx n="59" d="100"/>
          <a:sy n="59" d="100"/>
        </p:scale>
        <p:origin x="2532" y="60"/>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Wear PowerShell Podcast t-shirt</a:t>
            </a:r>
          </a:p>
          <a:p>
            <a:pPr marL="171450" indent="-171450">
              <a:buFontTx/>
              <a:buChar char="-"/>
            </a:pPr>
            <a:r>
              <a:rPr lang="en-US" dirty="0"/>
              <a:t>Turn off Slack / Outlook</a:t>
            </a:r>
          </a:p>
          <a:p>
            <a:pPr marL="171450" indent="-171450">
              <a:buFontTx/>
              <a:buChar char="-"/>
            </a:pPr>
            <a:r>
              <a:rPr lang="en-US" dirty="0"/>
              <a:t>Disconnect Azure and k8s from terminal</a:t>
            </a:r>
          </a:p>
          <a:p>
            <a:pPr marL="628650" lvl="1" indent="-171450">
              <a:buFontTx/>
              <a:buChar char="-"/>
            </a:pPr>
            <a:r>
              <a:rPr lang="en-US" dirty="0" err="1"/>
              <a:t>az</a:t>
            </a:r>
            <a:r>
              <a:rPr lang="en-US" dirty="0"/>
              <a:t> logout</a:t>
            </a:r>
          </a:p>
          <a:p>
            <a:pPr marL="628650" lvl="1" indent="-171450">
              <a:buFontTx/>
              <a:buChar char="-"/>
            </a:pPr>
            <a:r>
              <a:rPr lang="en-US" dirty="0"/>
              <a:t>Disconnect-</a:t>
            </a:r>
            <a:r>
              <a:rPr lang="en-US" dirty="0" err="1"/>
              <a:t>AzAccount</a:t>
            </a:r>
            <a:endParaRPr lang="en-US" dirty="0"/>
          </a:p>
          <a:p>
            <a:pPr marL="628650" lvl="1" indent="-171450">
              <a:buFontTx/>
              <a:buChar char="-"/>
            </a:pPr>
            <a:r>
              <a:rPr lang="en-US" dirty="0"/>
              <a:t>k config unset current-context</a:t>
            </a:r>
          </a:p>
          <a:p>
            <a:pPr marL="171450" indent="-171450">
              <a:buFontTx/>
              <a:buChar char="-"/>
            </a:pPr>
            <a:r>
              <a:rPr lang="en-US" dirty="0"/>
              <a:t>Turn desk light on</a:t>
            </a:r>
          </a:p>
          <a:p>
            <a:pPr marL="171450" indent="-171450">
              <a:buFontTx/>
              <a:buChar char="-"/>
            </a:pPr>
            <a:r>
              <a:rPr lang="en-US" dirty="0"/>
              <a:t>Start recording</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a:t>
            </a:fld>
            <a:endParaRPr lang="en-US" noProof="0" dirty="0"/>
          </a:p>
        </p:txBody>
      </p:sp>
    </p:spTree>
    <p:extLst>
      <p:ext uri="{BB962C8B-B14F-4D97-AF65-F5344CB8AC3E}">
        <p14:creationId xmlns:p14="http://schemas.microsoft.com/office/powerpoint/2010/main" val="2888632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Merge in PR</a:t>
            </a:r>
          </a:p>
          <a:p>
            <a:pPr marL="171450" indent="-171450">
              <a:buFontTx/>
              <a:buChar char="-"/>
            </a:pPr>
            <a:r>
              <a:rPr lang="en-US" dirty="0"/>
              <a:t>Walk through each of the ADRs and explain them a bit</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dirty="0">
                <a:solidFill>
                  <a:srgbClr val="000000"/>
                </a:solidFill>
                <a:effectLst/>
                <a:highlight>
                  <a:srgbClr val="FFFFFF"/>
                </a:highlight>
                <a:latin typeface="Calibri" panose="020F0502020204030204" pitchFamily="34" charset="0"/>
              </a:rPr>
              <a:t>C# project vs. PowerShell project </a:t>
            </a:r>
            <a:endParaRPr lang="en-US" sz="1200" b="0" i="0" dirty="0">
              <a:solidFill>
                <a:srgbClr val="000000"/>
              </a:solidFill>
              <a:effectLst/>
              <a:highlight>
                <a:srgbClr val="FFFFFF"/>
              </a:highligh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b="0" i="0" dirty="0">
                <a:solidFill>
                  <a:srgbClr val="000000"/>
                </a:solidFill>
                <a:effectLst/>
                <a:highlight>
                  <a:srgbClr val="FFFFFF"/>
                </a:highlight>
                <a:latin typeface="Calibri" panose="020F0502020204030204" pitchFamily="34" charset="0"/>
              </a:rPr>
              <a:t>Combining all files into a single .psm1 file for load speed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800" b="0" i="0" u="none" strike="noStrike" dirty="0">
                <a:solidFill>
                  <a:srgbClr val="000000"/>
                </a:solidFill>
                <a:effectLst/>
                <a:highlight>
                  <a:srgbClr val="FFFFFF"/>
                </a:highlight>
                <a:latin typeface="Calibri" panose="020F0502020204030204" pitchFamily="34" charset="0"/>
              </a:rPr>
              <a:t>Test.ps1 in </a:t>
            </a:r>
            <a:r>
              <a:rPr lang="en-US" sz="1800" b="0" i="0" u="none" strike="noStrike" dirty="0" err="1">
                <a:solidFill>
                  <a:srgbClr val="000000"/>
                </a:solidFill>
                <a:effectLst/>
                <a:highlight>
                  <a:srgbClr val="FFFFFF"/>
                </a:highlight>
                <a:latin typeface="Calibri" panose="020F0502020204030204" pitchFamily="34" charset="0"/>
              </a:rPr>
              <a:t>tiPS</a:t>
            </a:r>
            <a:r>
              <a:rPr lang="en-US" sz="1800" b="0" i="0" u="none" strike="noStrike" dirty="0">
                <a:solidFill>
                  <a:srgbClr val="000000"/>
                </a:solidFill>
                <a:effectLst/>
                <a:highlight>
                  <a:srgbClr val="FFFFFF"/>
                </a:highlight>
                <a:latin typeface="Calibri" panose="020F0502020204030204" pitchFamily="34" charset="0"/>
              </a:rPr>
              <a:t> repo</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800" b="0" i="0" u="none" strike="noStrike" dirty="0" err="1">
                <a:solidFill>
                  <a:srgbClr val="000000"/>
                </a:solidFill>
                <a:effectLst/>
                <a:highlight>
                  <a:srgbClr val="FFFFFF"/>
                </a:highlight>
                <a:latin typeface="Calibri" panose="020F0502020204030204" pitchFamily="34" charset="0"/>
              </a:rPr>
              <a:t>PSModuleRoot</a:t>
            </a:r>
            <a:r>
              <a:rPr lang="en-US" sz="1800" b="0" i="0" u="none" strike="noStrike" dirty="0">
                <a:solidFill>
                  <a:srgbClr val="000000"/>
                </a:solidFill>
                <a:effectLst/>
                <a:highlight>
                  <a:srgbClr val="FFFFFF"/>
                </a:highlight>
                <a:latin typeface="Calibri" panose="020F0502020204030204" pitchFamily="34" charset="0"/>
              </a:rPr>
              <a:t> variable in .psm1 file</a:t>
            </a:r>
            <a:endParaRPr lang="en-US" sz="1200" b="0" i="0" u="none" strike="noStrike" dirty="0">
              <a:solidFill>
                <a:srgbClr val="000000"/>
              </a:solidFill>
              <a:effectLst/>
              <a:highlight>
                <a:srgbClr val="FFFFFF"/>
              </a:highligh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b="0" i="0" u="none" strike="noStrike" dirty="0">
                <a:solidFill>
                  <a:srgbClr val="000000"/>
                </a:solidFill>
                <a:effectLst/>
                <a:highlight>
                  <a:srgbClr val="FFFFFF"/>
                </a:highlight>
                <a:latin typeface="Calibri" panose="020F0502020204030204" pitchFamily="34" charset="0"/>
              </a:rPr>
              <a:t>Different ways to load classes for performance (blog post link)</a:t>
            </a:r>
            <a:r>
              <a:rPr lang="en-US" sz="1800" b="0" i="0" dirty="0">
                <a:solidFill>
                  <a:srgbClr val="000000"/>
                </a:solidFill>
                <a:effectLst/>
                <a:highlight>
                  <a:srgbClr val="FFFFFF"/>
                </a:highlight>
                <a:latin typeface="Calibri" panose="020F0502020204030204" pitchFamily="34" charset="0"/>
              </a:rPr>
              <a:t> </a:t>
            </a:r>
            <a:endParaRPr lang="en-US" b="0" i="0" dirty="0">
              <a:solidFill>
                <a:srgbClr val="000000"/>
              </a:solidFill>
              <a:effectLst/>
              <a:highlight>
                <a:srgbClr val="FFFFFF"/>
              </a:highlight>
              <a:latin typeface="Segoe UI" panose="020B0502040204020203" pitchFamily="34" charset="0"/>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1565053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Poll: Did you </a:t>
            </a:r>
            <a:r>
              <a:rPr lang="en-US"/>
              <a:t>learn something?</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4133105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Please consider contributing your own tips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2087113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3-ClassAndEnum.ps1</a:t>
            </a:r>
          </a:p>
          <a:p>
            <a:pPr marL="171450" indent="-171450">
              <a:buFontTx/>
              <a:buChar char="-"/>
            </a:pPr>
            <a:r>
              <a:rPr lang="en-US" dirty="0"/>
              <a:t>Comment out Blond enum value and run to show it throws an error and lists possible valid enum values</a:t>
            </a:r>
          </a:p>
          <a:p>
            <a:pPr marL="171450" indent="-171450">
              <a:buFontTx/>
              <a:buChar char="-"/>
            </a:pPr>
            <a:endParaRPr lang="en-US" dirty="0"/>
          </a:p>
          <a:p>
            <a:pPr marL="171450" indent="-171450">
              <a:buFontTx/>
              <a:buChar char="-"/>
            </a:pPr>
            <a:r>
              <a:rPr lang="en-US" dirty="0"/>
              <a:t>Set-</a:t>
            </a:r>
            <a:r>
              <a:rPr lang="en-US" dirty="0" err="1"/>
              <a:t>TiPSConfiguration</a:t>
            </a:r>
            <a:r>
              <a:rPr lang="en-US" dirty="0"/>
              <a:t> -</a:t>
            </a:r>
            <a:r>
              <a:rPr lang="en-US" dirty="0" err="1"/>
              <a:t>AutomaticallyWritePowerShellTip</a:t>
            </a:r>
            <a:r>
              <a:rPr lang="en-US" dirty="0"/>
              <a:t> Daily (show enum autocomplete for free; no </a:t>
            </a:r>
            <a:r>
              <a:rPr lang="en-US" dirty="0" err="1"/>
              <a:t>ValidateSet</a:t>
            </a:r>
            <a:r>
              <a:rPr lang="en-US" dirty="0"/>
              <a:t> needed)</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13</a:t>
            </a:fld>
            <a:endParaRPr lang="en-US" noProof="0" dirty="0"/>
          </a:p>
        </p:txBody>
      </p:sp>
    </p:spTree>
    <p:extLst>
      <p:ext uri="{BB962C8B-B14F-4D97-AF65-F5344CB8AC3E}">
        <p14:creationId xmlns:p14="http://schemas.microsoft.com/office/powerpoint/2010/main" val="2713588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4-NewSessionEveryTime.ps1</a:t>
            </a:r>
          </a:p>
          <a:p>
            <a:pPr marL="171450" indent="-171450">
              <a:buFontTx/>
              <a:buChar char="-"/>
            </a:pPr>
            <a:r>
              <a:rPr lang="en-US" dirty="0"/>
              <a:t>Disable temporary console. Search settings for “</a:t>
            </a:r>
            <a:r>
              <a:rPr lang="en-US" dirty="0" err="1"/>
              <a:t>powershell</a:t>
            </a:r>
            <a:r>
              <a:rPr lang="en-US" dirty="0"/>
              <a:t> temporary”</a:t>
            </a:r>
          </a:p>
          <a:p>
            <a:pPr marL="171450" indent="-171450">
              <a:buFontTx/>
              <a:buChar char="-"/>
            </a:pPr>
            <a:r>
              <a:rPr lang="en-US" dirty="0"/>
              <a:t>Run script</a:t>
            </a:r>
          </a:p>
          <a:p>
            <a:pPr marL="171450" indent="-171450">
              <a:buFontTx/>
              <a:buChar char="-"/>
            </a:pPr>
            <a:r>
              <a:rPr lang="en-US" dirty="0"/>
              <a:t>Change $</a:t>
            </a:r>
            <a:r>
              <a:rPr lang="en-US" dirty="0" err="1"/>
              <a:t>lastName</a:t>
            </a:r>
            <a:r>
              <a:rPr lang="en-US" dirty="0"/>
              <a:t> to $</a:t>
            </a:r>
            <a:r>
              <a:rPr lang="en-US" dirty="0" err="1"/>
              <a:t>sirName</a:t>
            </a:r>
            <a:endParaRPr lang="en-US" dirty="0"/>
          </a:p>
          <a:p>
            <a:pPr marL="171450" indent="-171450">
              <a:buFontTx/>
              <a:buChar char="-"/>
            </a:pPr>
            <a:r>
              <a:rPr lang="en-US" dirty="0"/>
              <a:t>Run script (notice it spit out the old name)</a:t>
            </a:r>
          </a:p>
          <a:p>
            <a:pPr marL="171450" indent="-171450">
              <a:buFontTx/>
              <a:buChar char="-"/>
            </a:pPr>
            <a:r>
              <a:rPr lang="en-US" dirty="0"/>
              <a:t>Re-enable temporary console and run script (now has modified blank name)</a:t>
            </a:r>
          </a:p>
          <a:p>
            <a:pPr marL="171450" indent="-171450">
              <a:buFontTx/>
              <a:buChar char="-"/>
            </a:pPr>
            <a:r>
              <a:rPr lang="en-US" dirty="0"/>
              <a:t>Uncomment Set-</a:t>
            </a:r>
            <a:r>
              <a:rPr lang="en-US" dirty="0" err="1"/>
              <a:t>StrictMode</a:t>
            </a:r>
            <a:r>
              <a:rPr lang="en-US" dirty="0"/>
              <a:t> and run to show it creates an error</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14</a:t>
            </a:fld>
            <a:endParaRPr lang="en-US" noProof="0" dirty="0"/>
          </a:p>
        </p:txBody>
      </p:sp>
    </p:spTree>
    <p:extLst>
      <p:ext uri="{BB962C8B-B14F-4D97-AF65-F5344CB8AC3E}">
        <p14:creationId xmlns:p14="http://schemas.microsoft.com/office/powerpoint/2010/main" val="68410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AutomaticModuleUpdateFunctions.Tests.ps1</a:t>
            </a:r>
          </a:p>
          <a:p>
            <a:pPr marL="171450" indent="-171450">
              <a:buFontTx/>
              <a:buChar char="-"/>
            </a:pPr>
            <a:r>
              <a:rPr lang="en-US" dirty="0"/>
              <a:t>Use $</a:t>
            </a:r>
            <a:r>
              <a:rPr lang="en-US" dirty="0" err="1"/>
              <a:t>TestDrive</a:t>
            </a:r>
            <a:r>
              <a:rPr lang="en-US" dirty="0"/>
              <a:t> instead of </a:t>
            </a:r>
            <a:r>
              <a:rPr lang="en-US" dirty="0" err="1"/>
              <a:t>TestDrive</a:t>
            </a:r>
            <a:r>
              <a:rPr lang="en-US" dirty="0"/>
              <a:t>: so .NET methods can resolve the path</a:t>
            </a:r>
          </a:p>
          <a:p>
            <a:pPr marL="171450" indent="-171450">
              <a:buFontTx/>
              <a:buChar char="-"/>
            </a:pPr>
            <a:r>
              <a:rPr lang="en-US" dirty="0"/>
              <a:t>We use .NET methods for performance reasons</a:t>
            </a:r>
          </a:p>
          <a:p>
            <a:pPr marL="171450" indent="-171450">
              <a:buFontTx/>
              <a:buChar char="-"/>
            </a:pPr>
            <a:r>
              <a:rPr lang="en-US" dirty="0"/>
              <a:t>Use </a:t>
            </a:r>
            <a:r>
              <a:rPr lang="en-US" dirty="0" err="1"/>
              <a:t>InModuleScope</a:t>
            </a:r>
            <a:r>
              <a:rPr lang="en-US" dirty="0"/>
              <a:t> to be able to access private module functions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15</a:t>
            </a:fld>
            <a:endParaRPr lang="en-US" noProof="0" dirty="0"/>
          </a:p>
        </p:txBody>
      </p:sp>
    </p:spTree>
    <p:extLst>
      <p:ext uri="{BB962C8B-B14F-4D97-AF65-F5344CB8AC3E}">
        <p14:creationId xmlns:p14="http://schemas.microsoft.com/office/powerpoint/2010/main" val="3042024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Show pipeline for PR we merged in earlier</a:t>
            </a:r>
          </a:p>
          <a:p>
            <a:pPr marL="171450" indent="-171450">
              <a:buFontTx/>
              <a:buChar char="-"/>
            </a:pPr>
            <a:r>
              <a:rPr lang="en-US" dirty="0"/>
              <a:t>Caught a Windows PowerShell issue when installing the module with an emoji in the module manifest description</a:t>
            </a:r>
          </a:p>
          <a:p>
            <a:pPr marL="171450" indent="-171450">
              <a:buFontTx/>
              <a:buChar char="-"/>
            </a:pPr>
            <a:r>
              <a:rPr lang="en-US" dirty="0"/>
              <a:t>Caught a cross-platform bug when saving the module settings to the local user’s directory (I think I was using $</a:t>
            </a:r>
            <a:r>
              <a:rPr lang="en-US" dirty="0" err="1"/>
              <a:t>Env:AppData</a:t>
            </a:r>
            <a:r>
              <a:rPr lang="en-US" dirty="0"/>
              <a:t>)</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16</a:t>
            </a:fld>
            <a:endParaRPr lang="en-US" noProof="0" dirty="0"/>
          </a:p>
        </p:txBody>
      </p:sp>
    </p:spTree>
    <p:extLst>
      <p:ext uri="{BB962C8B-B14F-4D97-AF65-F5344CB8AC3E}">
        <p14:creationId xmlns:p14="http://schemas.microsoft.com/office/powerpoint/2010/main" val="221003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155630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Also </a:t>
            </a:r>
            <a:r>
              <a:rPr lang="en-US" dirty="0"/>
              <a:t>now a PowerShell and DevOps </a:t>
            </a:r>
            <a:r>
              <a:rPr lang="en-US"/>
              <a:t>MS MVP.</a:t>
            </a:r>
          </a:p>
          <a:p>
            <a:pPr marL="171450" indent="-171450">
              <a:buFontTx/>
              <a:buChar char="-"/>
            </a:pPr>
            <a:r>
              <a:rPr lang="en-US"/>
              <a:t>Shout out to James Brundage for nominating me!</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4081484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1-RunHello.</a:t>
            </a:r>
            <a:r>
              <a:rPr lang="en-US" dirty="0"/>
              <a:t>cmd</a:t>
            </a:r>
          </a:p>
          <a:p>
            <a:pPr marL="171450" indent="-171450">
              <a:buFontTx/>
              <a:buChar char="-"/>
            </a:pPr>
            <a:endParaRPr lang="en-US" dirty="0"/>
          </a:p>
          <a:p>
            <a:pPr marL="171450" indent="-171450">
              <a:buFontTx/>
              <a:buChar char="-"/>
            </a:pPr>
            <a:r>
              <a:rPr lang="en-US" dirty="0"/>
              <a:t>Basic PowerShell post was one of my most popular for years</a:t>
            </a:r>
          </a:p>
          <a:p>
            <a:pPr marL="171450" indent="-171450">
              <a:buFontTx/>
              <a:buChar char="-"/>
            </a:pPr>
            <a:r>
              <a:rPr lang="en-US" dirty="0"/>
              <a:t>Got into programming because I wanted to make video games</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Poll: AutoHotkey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2-AutoHotkey.ahk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indent="-171450">
              <a:buFontTx/>
              <a:buChar char="-"/>
            </a:pPr>
            <a:r>
              <a:rPr lang="en-US" dirty="0"/>
              <a:t>Windows Scheduled Task </a:t>
            </a:r>
            <a:r>
              <a:rPr lang="en-US" dirty="0" err="1"/>
              <a:t>AzDO</a:t>
            </a:r>
            <a:r>
              <a:rPr lang="en-US" dirty="0"/>
              <a:t> extension uses PowerShell, and started off as PowerShell scripts</a:t>
            </a:r>
          </a:p>
          <a:p>
            <a:pPr marL="171450" indent="-171450">
              <a:buFontTx/>
              <a:buChar char="-"/>
            </a:pPr>
            <a:endParaRPr lang="en-US" dirty="0"/>
          </a:p>
          <a:p>
            <a:pPr marL="171450" indent="-171450">
              <a:buFontTx/>
              <a:buChar char="-"/>
            </a:pPr>
            <a:r>
              <a:rPr lang="en-US" dirty="0"/>
              <a:t>Poll: Modules in Azure Artifacts</a:t>
            </a:r>
          </a:p>
          <a:p>
            <a:pPr marL="171450" indent="-171450">
              <a:buFontTx/>
              <a:buChar char="-"/>
            </a:pPr>
            <a:endParaRPr lang="en-US" dirty="0"/>
          </a:p>
          <a:p>
            <a:pPr marL="171450" indent="-171450">
              <a:buFontTx/>
              <a:buChar char="-"/>
            </a:pPr>
            <a:r>
              <a:rPr lang="en-US" dirty="0"/>
              <a:t>Poll: Heard of </a:t>
            </a:r>
            <a:r>
              <a:rPr lang="en-US" dirty="0" err="1"/>
              <a:t>tiPS</a:t>
            </a:r>
            <a:r>
              <a:rPr lang="en-US" dirty="0"/>
              <a:t> before?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3485468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1. Install-Module -Name </a:t>
            </a:r>
            <a:r>
              <a:rPr lang="en-US" dirty="0" err="1"/>
              <a:t>tiPS</a:t>
            </a:r>
            <a:r>
              <a:rPr lang="en-US" dirty="0"/>
              <a:t> -Scope </a:t>
            </a:r>
            <a:r>
              <a:rPr lang="en-US" dirty="0" err="1"/>
              <a:t>CurrentUser</a:t>
            </a:r>
            <a:r>
              <a:rPr lang="en-US" dirty="0"/>
              <a:t> (don’t actually run it, since it’s already installed)</a:t>
            </a:r>
          </a:p>
          <a:p>
            <a:pPr marL="0" indent="0">
              <a:buFontTx/>
              <a:buNone/>
            </a:pPr>
            <a:r>
              <a:rPr lang="en-US" dirty="0"/>
              <a:t>2. Get-Command -Module </a:t>
            </a:r>
            <a:r>
              <a:rPr lang="en-US" dirty="0" err="1"/>
              <a:t>tiPS</a:t>
            </a:r>
            <a:r>
              <a:rPr lang="en-US" dirty="0"/>
              <a:t> -All</a:t>
            </a:r>
          </a:p>
          <a:p>
            <a:pPr marL="0" indent="0">
              <a:buFontTx/>
              <a:buNone/>
            </a:pPr>
            <a:r>
              <a:rPr lang="en-US" dirty="0"/>
              <a:t>3. Write-</a:t>
            </a:r>
            <a:r>
              <a:rPr lang="en-US" dirty="0" err="1"/>
              <a:t>PowerShellTip</a:t>
            </a:r>
            <a:endParaRPr lang="en-US" dirty="0"/>
          </a:p>
          <a:p>
            <a:pPr marL="0" indent="0">
              <a:buFontTx/>
              <a:buNone/>
            </a:pPr>
            <a:r>
              <a:rPr lang="en-US" dirty="0"/>
              <a:t>4. tips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Get-</a:t>
            </a:r>
            <a:r>
              <a:rPr lang="en-US" dirty="0" err="1"/>
              <a:t>PowerShellTip</a:t>
            </a:r>
            <a:r>
              <a:rPr lang="en-US" dirty="0"/>
              <a:t> (has all the info, but kind of ugly to read)</a:t>
            </a:r>
          </a:p>
          <a:p>
            <a:pPr marL="0" indent="0">
              <a:buFontTx/>
              <a:buNone/>
            </a:pPr>
            <a:r>
              <a:rPr lang="en-US" dirty="0"/>
              <a:t>6. Get-</a:t>
            </a:r>
            <a:r>
              <a:rPr lang="en-US" dirty="0" err="1"/>
              <a:t>PowerShellTip</a:t>
            </a:r>
            <a:r>
              <a:rPr lang="en-US" dirty="0"/>
              <a:t> –</a:t>
            </a:r>
            <a:r>
              <a:rPr lang="en-US" dirty="0" err="1"/>
              <a:t>AllTips</a:t>
            </a:r>
            <a:endParaRPr lang="en-US" dirty="0"/>
          </a:p>
          <a:p>
            <a:pPr marL="0" indent="0">
              <a:buFontTx/>
              <a:buNone/>
            </a:pPr>
            <a:r>
              <a:rPr lang="en-US" dirty="0"/>
              <a:t>7. Get-</a:t>
            </a:r>
            <a:r>
              <a:rPr lang="en-US" dirty="0" err="1"/>
              <a:t>PowerShellTip</a:t>
            </a:r>
            <a:r>
              <a:rPr lang="en-US" dirty="0"/>
              <a:t> –</a:t>
            </a:r>
            <a:r>
              <a:rPr lang="en-US" dirty="0" err="1"/>
              <a:t>AllTips</a:t>
            </a:r>
            <a:r>
              <a:rPr lang="en-US" dirty="0"/>
              <a:t> | gm (shows us it’s an ordered dictionary)</a:t>
            </a:r>
          </a:p>
          <a:p>
            <a:pPr marL="0" indent="0">
              <a:buFontTx/>
              <a:buNone/>
            </a:pPr>
            <a:r>
              <a:rPr lang="en-US" dirty="0"/>
              <a:t>8. (Get-</a:t>
            </a:r>
            <a:r>
              <a:rPr lang="en-US" dirty="0" err="1"/>
              <a:t>PowerShellTip</a:t>
            </a:r>
            <a:r>
              <a:rPr lang="en-US" dirty="0"/>
              <a:t> -</a:t>
            </a:r>
            <a:r>
              <a:rPr lang="en-US" dirty="0" err="1"/>
              <a:t>AllTips</a:t>
            </a:r>
            <a:r>
              <a:rPr lang="en-US" dirty="0"/>
              <a:t>).Count</a:t>
            </a:r>
          </a:p>
          <a:p>
            <a:pPr marL="0" indent="0">
              <a:buFontTx/>
              <a:buNone/>
            </a:pPr>
            <a:r>
              <a:rPr lang="en-US" dirty="0"/>
              <a:t>9. Set-</a:t>
            </a:r>
            <a:r>
              <a:rPr lang="en-US" dirty="0" err="1"/>
              <a:t>TiPSConfiguration</a:t>
            </a:r>
            <a:r>
              <a:rPr lang="en-US" dirty="0"/>
              <a:t> -</a:t>
            </a:r>
            <a:r>
              <a:rPr lang="en-US" dirty="0" err="1"/>
              <a:t>AutomaticallyWritePowerShellTip</a:t>
            </a:r>
            <a:r>
              <a:rPr lang="en-US" dirty="0"/>
              <a:t> Daily -</a:t>
            </a:r>
            <a:r>
              <a:rPr lang="en-US" dirty="0" err="1"/>
              <a:t>AutomaticallyUpdateModule</a:t>
            </a:r>
            <a:r>
              <a:rPr lang="en-US" dirty="0"/>
              <a:t> Weekly (gets warning)</a:t>
            </a:r>
          </a:p>
          <a:p>
            <a:pPr marL="0" indent="0">
              <a:buFontTx/>
              <a:buNone/>
            </a:pPr>
            <a:r>
              <a:rPr lang="en-US" dirty="0"/>
              <a:t>10. $Profile</a:t>
            </a:r>
          </a:p>
          <a:p>
            <a:pPr marL="0" indent="0">
              <a:buFontTx/>
              <a:buNone/>
            </a:pPr>
            <a:r>
              <a:rPr lang="en-US" dirty="0"/>
              <a:t>11. $Profile | gm</a:t>
            </a:r>
          </a:p>
          <a:p>
            <a:pPr marL="0" indent="0">
              <a:buFontTx/>
              <a:buNone/>
            </a:pPr>
            <a:r>
              <a:rPr lang="en-US" dirty="0"/>
              <a:t>12. code $</a:t>
            </a:r>
            <a:r>
              <a:rPr lang="en-US" dirty="0" err="1"/>
              <a:t>Profile.CurrentUserAllHosts</a:t>
            </a:r>
            <a:endParaRPr lang="en-US" dirty="0"/>
          </a:p>
          <a:p>
            <a:pPr marL="0" indent="0">
              <a:buFontTx/>
              <a:buNone/>
            </a:pPr>
            <a:r>
              <a:rPr lang="en-US" dirty="0"/>
              <a:t>13. Add-</a:t>
            </a:r>
            <a:r>
              <a:rPr lang="en-US" dirty="0" err="1"/>
              <a:t>TiPSImportToPowerShellProfile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 Set-</a:t>
            </a:r>
            <a:r>
              <a:rPr lang="en-US" dirty="0" err="1"/>
              <a:t>TiPSConfiguration</a:t>
            </a:r>
            <a:r>
              <a:rPr lang="en-US" dirty="0"/>
              <a:t> -</a:t>
            </a:r>
            <a:r>
              <a:rPr lang="en-US" dirty="0" err="1"/>
              <a:t>AutomaticallyWritePowerShellTip</a:t>
            </a:r>
            <a:r>
              <a:rPr lang="en-US" dirty="0"/>
              <a:t> Daily -</a:t>
            </a:r>
            <a:r>
              <a:rPr lang="en-US" dirty="0" err="1"/>
              <a:t>AutomaticallyUpdateModule</a:t>
            </a:r>
            <a:r>
              <a:rPr lang="en-US" dirty="0"/>
              <a:t> Weekly (no more warning)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Set-</a:t>
            </a:r>
            <a:r>
              <a:rPr lang="en-US" dirty="0" err="1"/>
              <a:t>TiPSConfiguration</a:t>
            </a:r>
            <a:r>
              <a:rPr lang="en-US" dirty="0"/>
              <a:t> -</a:t>
            </a:r>
            <a:r>
              <a:rPr lang="en-US" dirty="0" err="1"/>
              <a:t>AutomaticallyWritePowerShellTip</a:t>
            </a:r>
            <a:r>
              <a:rPr lang="en-US" dirty="0"/>
              <a:t> </a:t>
            </a:r>
            <a:r>
              <a:rPr lang="en-US" dirty="0" err="1"/>
              <a:t>EverySession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 Open new PowerShell tabs and show tips auto-loading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 Set-</a:t>
            </a:r>
            <a:r>
              <a:rPr lang="en-US" dirty="0" err="1"/>
              <a:t>TiPSConfiguration</a:t>
            </a:r>
            <a:r>
              <a:rPr lang="en-US" dirty="0"/>
              <a:t> -</a:t>
            </a:r>
            <a:r>
              <a:rPr lang="en-US" dirty="0" err="1"/>
              <a:t>AutomaticallyWritePowerShellTip</a:t>
            </a:r>
            <a:r>
              <a:rPr lang="en-US" dirty="0"/>
              <a:t> Daily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18. Get-Command -Module </a:t>
            </a:r>
            <a:r>
              <a:rPr lang="en-US" dirty="0" err="1"/>
              <a:t>tiPS</a:t>
            </a:r>
            <a:r>
              <a:rPr lang="en-US" dirty="0"/>
              <a:t> –All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 Test-</a:t>
            </a:r>
            <a:r>
              <a:rPr lang="en-US" dirty="0" err="1"/>
              <a:t>PowerShellProfileImportsTiPS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 Get-</a:t>
            </a:r>
            <a:r>
              <a:rPr lang="en-US" dirty="0" err="1"/>
              <a:t>TiPSConfiguration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21. Show all of the text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22. Remove-</a:t>
            </a:r>
            <a:r>
              <a:rPr lang="en-US" dirty="0" err="1"/>
              <a:t>TiPSImportFromPowerShellProfile</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515091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3664700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Create a new branch first so we can create a PR and show the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a:t>
            </a:r>
            <a:r>
              <a:rPr lang="en-US" b="0" dirty="0">
                <a:solidFill>
                  <a:srgbClr val="CE9178"/>
                </a:solidFill>
                <a:effectLst/>
                <a:highlight>
                  <a:srgbClr val="1E1E1E"/>
                </a:highlight>
                <a:latin typeface="CaskaydiaCove Nerd Font Mono" panose="020B0509020204030204" pitchFamily="49" charset="0"/>
              </a:rPr>
              <a:t>Join the Research Triangle PowerShell User Group!</a:t>
            </a:r>
            <a:endParaRPr lang="en-US" b="0" dirty="0">
              <a:solidFill>
                <a:srgbClr val="D4D4D4"/>
              </a:solidFill>
              <a:effectLst/>
              <a:highlight>
                <a:srgbClr val="1E1E1E"/>
              </a:highlight>
              <a:latin typeface="CaskaydiaCove Nerd Font Mono" panose="020B0509020204030204" pitchFamily="49" charset="0"/>
            </a:endParaRPr>
          </a:p>
          <a:p>
            <a:pPr marL="0" indent="0">
              <a:buFontTx/>
              <a:buNone/>
            </a:pPr>
            <a:r>
              <a:rPr lang="en-US" dirty="0" err="1"/>
              <a:t>TipText</a:t>
            </a:r>
            <a:r>
              <a:rPr lang="en-US" dirty="0"/>
              <a:t>: The </a:t>
            </a:r>
            <a:r>
              <a:rPr lang="en-US" b="0" dirty="0">
                <a:solidFill>
                  <a:srgbClr val="CE9178"/>
                </a:solidFill>
                <a:effectLst/>
                <a:highlight>
                  <a:srgbClr val="1E1E1E"/>
                </a:highlight>
                <a:latin typeface="CaskaydiaCove Nerd Font Mono" panose="020B0509020204030204" pitchFamily="49" charset="0"/>
              </a:rPr>
              <a:t>Research Triangle </a:t>
            </a:r>
            <a:r>
              <a:rPr lang="en-US" dirty="0"/>
              <a:t>User Group (RTPSUG) meets virtually, typically twice a month, to share ideas and discuss all things PowerShell. Community members often demo modules they’ve built or PowerShell things they have learned. It’s free to attend and everyone is welcome. You can even reach out to the organizers to present something you’ve built or learned. Presentations are often uploaded to YouTube, allowing you to catch up on sessions you’ve missed. RTPSUG is an excellent way to stay up to date with both PowerShell technology and the PowerShell community.</a:t>
            </a:r>
          </a:p>
          <a:p>
            <a:pPr marL="0" indent="0">
              <a:buFontTx/>
              <a:buNone/>
            </a:pPr>
            <a:r>
              <a:rPr lang="en-US" dirty="0"/>
              <a:t>Url: https://www.meetup.com/research-triangle-powershell-users-group/</a:t>
            </a:r>
          </a:p>
          <a:p>
            <a:pPr marL="0" indent="0">
              <a:buFontTx/>
              <a:buNone/>
            </a:pPr>
            <a:r>
              <a:rPr lang="en-US" dirty="0"/>
              <a:t>Url2: https://www.youtube.com/c/RTPSUG/ </a:t>
            </a:r>
          </a:p>
          <a:p>
            <a:pPr marL="0" indent="0">
              <a:buFontTx/>
              <a:buNone/>
            </a:pPr>
            <a:r>
              <a:rPr lang="en-US" dirty="0"/>
              <a:t>Url3: https://x.com/rtpsug</a:t>
            </a:r>
          </a:p>
          <a:p>
            <a:pPr marL="0" indent="0">
              <a:buFontTx/>
              <a:buNone/>
            </a:pPr>
            <a:r>
              <a:rPr lang="en-US" dirty="0"/>
              <a:t>Category: Community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a:t>
            </a:r>
            <a:r>
              <a:rPr lang="en-US" b="0" dirty="0">
                <a:solidFill>
                  <a:srgbClr val="CE9178"/>
                </a:solidFill>
                <a:effectLst/>
                <a:highlight>
                  <a:srgbClr val="1E1E1E"/>
                </a:highlight>
                <a:latin typeface="CaskaydiaCove Nerd Font Mono" panose="020B0509020204030204" pitchFamily="49" charset="0"/>
              </a:rPr>
              <a:t>Daniel Schroeder (</a:t>
            </a:r>
            <a:r>
              <a:rPr lang="en-US" b="0" dirty="0" err="1">
                <a:solidFill>
                  <a:srgbClr val="CE9178"/>
                </a:solidFill>
                <a:effectLst/>
                <a:highlight>
                  <a:srgbClr val="1E1E1E"/>
                </a:highlight>
                <a:latin typeface="CaskaydiaCove Nerd Font Mono" panose="020B0509020204030204" pitchFamily="49" charset="0"/>
              </a:rPr>
              <a:t>deadlydog</a:t>
            </a:r>
            <a:r>
              <a:rPr lang="en-US" b="0" dirty="0">
                <a:solidFill>
                  <a:srgbClr val="CE9178"/>
                </a:solidFill>
                <a:effectLst/>
                <a:highlight>
                  <a:srgbClr val="1E1E1E"/>
                </a:highlight>
                <a:latin typeface="CaskaydiaCove Nerd Font Mono" panose="020B05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E9178"/>
              </a:solidFill>
              <a:effectLst/>
              <a:highlight>
                <a:srgbClr val="1E1E1E"/>
              </a:highlight>
              <a:latin typeface="CaskaydiaCove Nerd Font Mono" panose="020B05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Build locally so it generates </a:t>
            </a:r>
            <a:r>
              <a:rPr lang="en-US" b="0" dirty="0" err="1">
                <a:solidFill>
                  <a:srgbClr val="CE9178"/>
                </a:solidFill>
                <a:effectLst/>
                <a:highlight>
                  <a:srgbClr val="1E1E1E"/>
                </a:highlight>
                <a:latin typeface="CaskaydiaCove Nerd Font Mono" panose="020B0509020204030204" pitchFamily="49" charset="0"/>
              </a:rPr>
              <a:t>PowerShellTips.json</a:t>
            </a:r>
            <a:r>
              <a:rPr lang="en-US" b="0" dirty="0">
                <a:solidFill>
                  <a:srgbClr val="CE9178"/>
                </a:solidFill>
                <a:effectLst/>
                <a:highlight>
                  <a:srgbClr val="1E1E1E"/>
                </a:highlight>
                <a:latin typeface="CaskaydiaCove Nerd Font Mono" panose="020B0509020204030204" pitchFamily="49" charset="0"/>
              </a:rPr>
              <a:t> file and commit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Note that there are 2 files and that we’ll come back to that (in the ADRs).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Commit change and open a PR.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Merge the PR when it’s done building.</a:t>
            </a:r>
            <a:endParaRPr lang="en-US" b="0" dirty="0">
              <a:solidFill>
                <a:srgbClr val="D4D4D4"/>
              </a:solidFill>
              <a:effectLst/>
              <a:highlight>
                <a:srgbClr val="1E1E1E"/>
              </a:highlight>
              <a:latin typeface="CaskaydiaCove Nerd Font Mono" panose="020B0509020204030204" pitchFamily="49" charset="0"/>
            </a:endParaRPr>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2012329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Poll: Adding a tip</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103221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Had a 7-week sabbatical in the summer of 2023 and was walking my dogs every day while listening to the PowerShell podcast</a:t>
            </a:r>
          </a:p>
          <a:p>
            <a:pPr marL="171450" indent="-171450">
              <a:buFontTx/>
              <a:buChar char="-"/>
            </a:pPr>
            <a:r>
              <a:rPr lang="en-US" dirty="0"/>
              <a:t>Jordan Hammond and Andrew Pla were always talking about the community and giving back, and I was looking for a side project</a:t>
            </a:r>
          </a:p>
          <a:p>
            <a:pPr marL="171450" indent="-171450">
              <a:buFontTx/>
              <a:buChar char="-"/>
            </a:pPr>
            <a:r>
              <a:rPr lang="en-US" dirty="0"/>
              <a:t>They also called out people to submit talks for PowerShell Summit</a:t>
            </a:r>
          </a:p>
          <a:p>
            <a:pPr marL="171450" indent="-171450">
              <a:buFontTx/>
              <a:buChar char="-"/>
            </a:pPr>
            <a:r>
              <a:rPr lang="en-US" dirty="0"/>
              <a:t>Andrew wore the </a:t>
            </a:r>
            <a:r>
              <a:rPr lang="en-US" dirty="0" err="1"/>
              <a:t>tiPS</a:t>
            </a:r>
            <a:r>
              <a:rPr lang="en-US" dirty="0"/>
              <a:t> t-shirt on his talk with Justin Grote a couple weeks back</a:t>
            </a:r>
          </a:p>
          <a:p>
            <a:pPr marL="171450" indent="-171450">
              <a:buFontTx/>
              <a:buChar char="-"/>
            </a:pPr>
            <a:r>
              <a:rPr lang="en-US" dirty="0"/>
              <a:t>James Brundage was just on the PowerShell Podcast as well</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3559046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eadlydog/PowerShell.Experiment.ClassPerformanceComparison"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blog.danskingdom.com/Easily-profile-your-PowerShell-code-with-the-Profiler-module/"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deadlydog/Presentation.tiPSWelcome" TargetMode="External"/><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hyperlink" Target="https://x.com/deadlydog" TargetMode="External"/><Relationship Id="rId5" Type="http://schemas.openxmlformats.org/officeDocument/2006/relationships/hyperlink" Target="https://github.com/deadlydog" TargetMode="External"/><Relationship Id="rId4" Type="http://schemas.openxmlformats.org/officeDocument/2006/relationships/hyperlink" Target="https://blog.danskingdom.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eadlydog/PowerShell.Experiment.ClassInModule"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pester.dev/docs/usage/testdrive"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deadlydog/PathLengthChecker" TargetMode="External"/><Relationship Id="rId3" Type="http://schemas.openxmlformats.org/officeDocument/2006/relationships/hyperlink" Target="https://blog.danskingdom.com/about/" TargetMode="External"/><Relationship Id="rId7" Type="http://schemas.openxmlformats.org/officeDocument/2006/relationships/hyperlink" Target="https://github.com/deadlydog/AzureDevOps.WindowsScheduledTasks" TargetMode="External"/><Relationship Id="rId12" Type="http://schemas.openxmlformats.org/officeDocument/2006/relationships/hyperlink" Target="https://github.com/deadlydog/PowerShell.ScriptModuleRepositoryTemplate"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hyperlink" Target="https://github.com/deadlydog/AHKCommandPicker" TargetMode="External"/><Relationship Id="rId11" Type="http://schemas.openxmlformats.org/officeDocument/2006/relationships/hyperlink" Target="https://github.com/deadlydog/AzureArtifactsPowerShellModuleHelper" TargetMode="External"/><Relationship Id="rId5" Type="http://schemas.openxmlformats.org/officeDocument/2006/relationships/hyperlink" Target="http://xnaparticles.com/DemoVideos.php" TargetMode="External"/><Relationship Id="rId10" Type="http://schemas.openxmlformats.org/officeDocument/2006/relationships/hyperlink" Target="https://github.com/deadlydog/New-NuGetPackage" TargetMode="External"/><Relationship Id="rId4" Type="http://schemas.openxmlformats.org/officeDocument/2006/relationships/hyperlink" Target="https://blog.danskingdom.com/allow-others-to-run-your-powershell-scripts-from-a-batch-file-they-will-love-you-for-it/" TargetMode="External"/><Relationship Id="rId9" Type="http://schemas.openxmlformats.org/officeDocument/2006/relationships/hyperlink" Target="https://github.com/deadlydog/Invoke-MsBuil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eadlydog/PowerShell.tiPS"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eadlydog/PowerShell.tiPS?tab=readme-ov-file#-roadmap"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eadlydog/PowerShell.tiP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err="1"/>
              <a:t>tiPS</a:t>
            </a:r>
            <a:r>
              <a:rPr lang="en-US" dirty="0"/>
              <a:t> Welcome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8668512" cy="868680"/>
          </a:xfrm>
        </p:spPr>
        <p:txBody>
          <a:bodyPr>
            <a:noAutofit/>
          </a:bodyPr>
          <a:lstStyle/>
          <a:p>
            <a:pPr marL="0" indent="0">
              <a:buNone/>
            </a:pPr>
            <a:r>
              <a:rPr lang="en-US" sz="2800" dirty="0"/>
              <a:t>A look at the </a:t>
            </a:r>
            <a:r>
              <a:rPr lang="en-US" sz="2800" dirty="0" err="1"/>
              <a:t>tiPS</a:t>
            </a:r>
            <a:r>
              <a:rPr lang="en-US" sz="2800" dirty="0"/>
              <a:t> PowerShell module and some lessons learned while developing it</a:t>
            </a:r>
          </a:p>
        </p:txBody>
      </p:sp>
      <p:sp>
        <p:nvSpPr>
          <p:cNvPr id="4" name="Subtitle 2">
            <a:extLst>
              <a:ext uri="{FF2B5EF4-FFF2-40B4-BE49-F238E27FC236}">
                <a16:creationId xmlns:a16="http://schemas.microsoft.com/office/drawing/2014/main" id="{214C3256-8454-9F4B-D98C-02AAF7670726}"/>
              </a:ext>
            </a:extLst>
          </p:cNvPr>
          <p:cNvSpPr txBox="1">
            <a:spLocks/>
          </p:cNvSpPr>
          <p:nvPr/>
        </p:nvSpPr>
        <p:spPr>
          <a:xfrm>
            <a:off x="6118268" y="5985163"/>
            <a:ext cx="5627160" cy="4720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Abadi" panose="020B0604020104020204" pitchFamily="34" charset="0"/>
              </a:rPr>
              <a:t>Presented by Daniel Schroeder</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Decisions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Architecture Decision Records (ADRs)</a:t>
            </a:r>
          </a:p>
          <a:p>
            <a:endParaRPr lang="en-US" sz="2800" dirty="0"/>
          </a:p>
          <a:p>
            <a:r>
              <a:rPr lang="en-US" sz="2800" dirty="0"/>
              <a:t>Written in PowerShell instead of C# for community support</a:t>
            </a:r>
          </a:p>
          <a:p>
            <a:r>
              <a:rPr lang="en-US" sz="2800" dirty="0"/>
              <a:t>Combine tips files into a single </a:t>
            </a:r>
            <a:r>
              <a:rPr lang="en-US" sz="2800" dirty="0" err="1"/>
              <a:t>json</a:t>
            </a:r>
            <a:r>
              <a:rPr lang="en-US" sz="2800" dirty="0"/>
              <a:t> file for performance</a:t>
            </a:r>
          </a:p>
          <a:p>
            <a:r>
              <a:rPr lang="en-US" sz="2800" dirty="0"/>
              <a:t>Combine module files into a single .psm1 file during build for performance</a:t>
            </a:r>
          </a:p>
          <a:p>
            <a:r>
              <a:rPr lang="en-US" sz="2800" dirty="0"/>
              <a:t>Compile classes to C# assembly for performance</a:t>
            </a:r>
          </a:p>
          <a:p>
            <a:pPr lvl="1"/>
            <a:r>
              <a:rPr lang="en-US" sz="26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https://github.com/deadlydog/PowerShell.Experiment.ClassPerformanceComparison</a:t>
            </a:r>
            <a:r>
              <a:rPr lang="en-US" sz="26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43075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xEl>
                                              <p:pRg st="6" end="6"/>
                                            </p:txEl>
                                          </p:spTgt>
                                        </p:tgtEl>
                                        <p:attrNameLst>
                                          <p:attrName>style.visibility</p:attrName>
                                        </p:attrNameLst>
                                      </p:cBhvr>
                                      <p:to>
                                        <p:strVal val="visible"/>
                                      </p:to>
                                    </p:set>
                                    <p:animEffect transition="in" filter="fade">
                                      <p:cBhvr>
                                        <p:cTn id="24"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Questions and Discussion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endParaRPr lang="en-US" sz="2800" dirty="0"/>
          </a:p>
          <a:p>
            <a:r>
              <a:rPr lang="en-US" sz="2800" dirty="0"/>
              <a:t>Anything you want to know more about?</a:t>
            </a:r>
          </a:p>
          <a:p>
            <a:r>
              <a:rPr lang="en-US" sz="2800" dirty="0"/>
              <a:t>What was your favourite thing you learned or saw?</a:t>
            </a:r>
          </a:p>
          <a:p>
            <a:pPr marL="0" indent="0">
              <a:buNone/>
            </a:pPr>
            <a:endParaRPr lang="en-US" sz="2800" dirty="0"/>
          </a:p>
          <a:p>
            <a:endParaRPr lang="en-US" sz="2800" dirty="0"/>
          </a:p>
          <a:p>
            <a:r>
              <a:rPr lang="en-US" sz="2800" dirty="0"/>
              <a:t>Shout out to the Profiler module for finding perf issues:</a:t>
            </a:r>
            <a:r>
              <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 https://blog.danskingdom.com/Easily-profile-your-PowerShell-code-with-the-Profiler-module/</a:t>
            </a:r>
            <a:r>
              <a:rPr lang="en-US" sz="2800" dirty="0"/>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394681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096000" y="1682846"/>
            <a:ext cx="4945598" cy="1243584"/>
          </a:xfrm>
        </p:spPr>
        <p:txBody>
          <a:bodyPr/>
          <a:lstStyle/>
          <a:p>
            <a:r>
              <a:rPr lang="en-US" sz="7200" dirty="0"/>
              <a:t>Thank You!</a:t>
            </a:r>
            <a:endParaRPr lang="en-GB" sz="7200" dirty="0"/>
          </a:p>
        </p:txBody>
      </p:sp>
      <p:sp>
        <p:nvSpPr>
          <p:cNvPr id="3" name="Title 1">
            <a:extLst>
              <a:ext uri="{FF2B5EF4-FFF2-40B4-BE49-F238E27FC236}">
                <a16:creationId xmlns:a16="http://schemas.microsoft.com/office/drawing/2014/main" id="{0AB9C4BC-1D53-4A50-18E2-39D67A5E28A6}"/>
              </a:ext>
            </a:extLst>
          </p:cNvPr>
          <p:cNvSpPr txBox="1">
            <a:spLocks/>
          </p:cNvSpPr>
          <p:nvPr/>
        </p:nvSpPr>
        <p:spPr>
          <a:xfrm>
            <a:off x="1483441" y="5548356"/>
            <a:ext cx="9892131" cy="10592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Slide Deck:</a:t>
            </a:r>
          </a:p>
          <a:p>
            <a:r>
              <a:rPr lang="en-US" sz="2800" dirty="0">
                <a:solidFill>
                  <a:schemeClr val="accent1">
                    <a:lumMod val="60000"/>
                    <a:lumOff val="40000"/>
                  </a:schemeClr>
                </a:solidFill>
                <a:latin typeface="+mn-lt"/>
                <a:hlinkClick r:id="rId3">
                  <a:extLst>
                    <a:ext uri="{A12FA001-AC4F-418D-AE19-62706E023703}">
                      <ahyp:hlinkClr xmlns:ahyp="http://schemas.microsoft.com/office/drawing/2018/hyperlinkcolor" val="tx"/>
                    </a:ext>
                  </a:extLst>
                </a:hlinkClick>
              </a:rPr>
              <a:t>https://github.com/deadlydog/Presentation.tiPSWelcome</a:t>
            </a:r>
            <a:r>
              <a:rPr lang="en-US" sz="2800" dirty="0">
                <a:solidFill>
                  <a:schemeClr val="accent1">
                    <a:lumMod val="60000"/>
                    <a:lumOff val="40000"/>
                  </a:schemeClr>
                </a:solidFill>
                <a:latin typeface="+mn-lt"/>
              </a:rPr>
              <a:t> </a:t>
            </a:r>
          </a:p>
        </p:txBody>
      </p:sp>
      <p:sp>
        <p:nvSpPr>
          <p:cNvPr id="6" name="Title 1">
            <a:extLst>
              <a:ext uri="{FF2B5EF4-FFF2-40B4-BE49-F238E27FC236}">
                <a16:creationId xmlns:a16="http://schemas.microsoft.com/office/drawing/2014/main" id="{ACE1F121-6324-786E-E2AF-49301B095864}"/>
              </a:ext>
            </a:extLst>
          </p:cNvPr>
          <p:cNvSpPr txBox="1">
            <a:spLocks/>
          </p:cNvSpPr>
          <p:nvPr/>
        </p:nvSpPr>
        <p:spPr>
          <a:xfrm>
            <a:off x="3200203" y="3599775"/>
            <a:ext cx="6633116" cy="5702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Blog: </a:t>
            </a:r>
            <a:r>
              <a:rPr lang="en-US" sz="2800" dirty="0">
                <a:solidFill>
                  <a:schemeClr val="accent1">
                    <a:lumMod val="60000"/>
                    <a:lumOff val="40000"/>
                  </a:schemeClr>
                </a:solidFill>
                <a:latin typeface="+mn-lt"/>
                <a:hlinkClick r:id="rId4">
                  <a:extLst>
                    <a:ext uri="{A12FA001-AC4F-418D-AE19-62706E023703}">
                      <ahyp:hlinkClr xmlns:ahyp="http://schemas.microsoft.com/office/drawing/2018/hyperlinkcolor" val="tx"/>
                    </a:ext>
                  </a:extLst>
                </a:hlinkClick>
              </a:rPr>
              <a:t>https://blog.danskingdom.com</a:t>
            </a:r>
            <a:r>
              <a:rPr lang="en-US" sz="2800" dirty="0">
                <a:solidFill>
                  <a:schemeClr val="accent1">
                    <a:lumMod val="60000"/>
                    <a:lumOff val="40000"/>
                  </a:schemeClr>
                </a:solidFill>
                <a:latin typeface="+mn-lt"/>
              </a:rPr>
              <a:t> </a:t>
            </a:r>
          </a:p>
        </p:txBody>
      </p:sp>
      <p:sp>
        <p:nvSpPr>
          <p:cNvPr id="7" name="Title 1">
            <a:extLst>
              <a:ext uri="{FF2B5EF4-FFF2-40B4-BE49-F238E27FC236}">
                <a16:creationId xmlns:a16="http://schemas.microsoft.com/office/drawing/2014/main" id="{10A4B1F2-FFBD-884F-C20F-B41E9211B235}"/>
              </a:ext>
            </a:extLst>
          </p:cNvPr>
          <p:cNvSpPr txBox="1">
            <a:spLocks/>
          </p:cNvSpPr>
          <p:nvPr/>
        </p:nvSpPr>
        <p:spPr>
          <a:xfrm>
            <a:off x="2542643" y="4273120"/>
            <a:ext cx="7290676" cy="5702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GitHub: </a:t>
            </a:r>
            <a:r>
              <a:rPr lang="en-US" sz="2800" dirty="0">
                <a:solidFill>
                  <a:schemeClr val="accent1">
                    <a:lumMod val="60000"/>
                    <a:lumOff val="40000"/>
                  </a:schemeClr>
                </a:solidFill>
                <a:latin typeface="+mn-lt"/>
                <a:hlinkClick r:id="rId5">
                  <a:extLst>
                    <a:ext uri="{A12FA001-AC4F-418D-AE19-62706E023703}">
                      <ahyp:hlinkClr xmlns:ahyp="http://schemas.microsoft.com/office/drawing/2018/hyperlinkcolor" val="tx"/>
                    </a:ext>
                  </a:extLst>
                </a:hlinkClick>
              </a:rPr>
              <a:t>https://github.com/deadlydog</a:t>
            </a:r>
            <a:r>
              <a:rPr lang="en-US" sz="2800" dirty="0">
                <a:solidFill>
                  <a:schemeClr val="accent1">
                    <a:lumMod val="60000"/>
                    <a:lumOff val="40000"/>
                  </a:schemeClr>
                </a:solidFill>
                <a:latin typeface="+mn-lt"/>
              </a:rPr>
              <a:t>  </a:t>
            </a:r>
          </a:p>
        </p:txBody>
      </p:sp>
      <p:sp>
        <p:nvSpPr>
          <p:cNvPr id="8" name="Title 1">
            <a:extLst>
              <a:ext uri="{FF2B5EF4-FFF2-40B4-BE49-F238E27FC236}">
                <a16:creationId xmlns:a16="http://schemas.microsoft.com/office/drawing/2014/main" id="{A929F614-BEFE-67F2-00AC-464F14B947DC}"/>
              </a:ext>
            </a:extLst>
          </p:cNvPr>
          <p:cNvSpPr txBox="1">
            <a:spLocks/>
          </p:cNvSpPr>
          <p:nvPr/>
        </p:nvSpPr>
        <p:spPr>
          <a:xfrm>
            <a:off x="1993395" y="4946465"/>
            <a:ext cx="8337650" cy="5702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X / Twitter: </a:t>
            </a:r>
            <a:r>
              <a:rPr lang="en-US" sz="2800" dirty="0">
                <a:solidFill>
                  <a:schemeClr val="accent1">
                    <a:lumMod val="60000"/>
                    <a:lumOff val="40000"/>
                  </a:schemeClr>
                </a:solidFill>
                <a:latin typeface="+mn-lt"/>
                <a:hlinkClick r:id="rId6">
                  <a:extLst>
                    <a:ext uri="{A12FA001-AC4F-418D-AE19-62706E023703}">
                      <ahyp:hlinkClr xmlns:ahyp="http://schemas.microsoft.com/office/drawing/2018/hyperlinkcolor" val="tx"/>
                    </a:ext>
                  </a:extLst>
                </a:hlinkClick>
              </a:rPr>
              <a:t>https://x.com/deadlydog</a:t>
            </a:r>
            <a:r>
              <a:rPr lang="en-US" sz="2800" dirty="0">
                <a:solidFill>
                  <a:schemeClr val="accent1">
                    <a:lumMod val="60000"/>
                    <a:lumOff val="40000"/>
                  </a:schemeClr>
                </a:solidFill>
                <a:latin typeface="+mn-lt"/>
              </a:rPr>
              <a:t>   </a:t>
            </a:r>
          </a:p>
        </p:txBody>
      </p:sp>
    </p:spTree>
    <p:extLst>
      <p:ext uri="{BB962C8B-B14F-4D97-AF65-F5344CB8AC3E}">
        <p14:creationId xmlns:p14="http://schemas.microsoft.com/office/powerpoint/2010/main" val="297720505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Classes and Enums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195755"/>
            <a:ext cx="11467867" cy="5373858"/>
          </a:xfrm>
        </p:spPr>
        <p:txBody>
          <a:bodyPr/>
          <a:lstStyle/>
          <a:p>
            <a:r>
              <a:rPr lang="en-US" sz="2800" dirty="0"/>
              <a:t>Enum</a:t>
            </a:r>
          </a:p>
          <a:p>
            <a:pPr lvl="1"/>
            <a:r>
              <a:rPr lang="en-US" sz="2600" dirty="0"/>
              <a:t>Predefined set of values to choose from</a:t>
            </a:r>
          </a:p>
          <a:p>
            <a:pPr lvl="1"/>
            <a:r>
              <a:rPr lang="en-US" sz="2600" dirty="0"/>
              <a:t>Automatic validations and autocomplete</a:t>
            </a:r>
          </a:p>
          <a:p>
            <a:r>
              <a:rPr lang="en-US" sz="2800" dirty="0"/>
              <a:t>Class</a:t>
            </a:r>
          </a:p>
          <a:p>
            <a:pPr lvl="1"/>
            <a:r>
              <a:rPr lang="en-US" sz="2600" dirty="0"/>
              <a:t>Strongly typed object with data + functions</a:t>
            </a:r>
          </a:p>
          <a:p>
            <a:pPr lvl="1"/>
            <a:r>
              <a:rPr lang="en-US" sz="2600" dirty="0"/>
              <a:t>All objects guaranteed to have the same properties and functions</a:t>
            </a:r>
          </a:p>
          <a:p>
            <a:pPr marL="457200" lvl="1" indent="0">
              <a:buNone/>
            </a:pPr>
            <a:endParaRPr lang="en-US" sz="2800" dirty="0"/>
          </a:p>
          <a:p>
            <a:pPr marL="457200" lvl="1" indent="0">
              <a:buNone/>
            </a:pPr>
            <a:endParaRPr lang="en-US" sz="2800" dirty="0"/>
          </a:p>
          <a:p>
            <a:r>
              <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https://github.com/deadlydog/PowerShell.Experiment.ClassInModule</a:t>
            </a:r>
            <a:r>
              <a:rPr lang="en-US" sz="28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108943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Tips: Use Temporary Console and </a:t>
            </a:r>
            <a:r>
              <a:rPr lang="en-US" dirty="0" err="1"/>
              <a:t>StrictMode</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4"/>
            <a:ext cx="11467867" cy="5054815"/>
          </a:xfrm>
        </p:spPr>
        <p:txBody>
          <a:bodyPr/>
          <a:lstStyle/>
          <a:p>
            <a:r>
              <a:rPr lang="en-US" sz="2800" dirty="0"/>
              <a:t>VS Code Setting: Create Temporary Integrated Console</a:t>
            </a:r>
          </a:p>
          <a:p>
            <a:pPr lvl="1"/>
            <a:r>
              <a:rPr lang="en-US" sz="2600" dirty="0"/>
              <a:t>Helps surface errors, especially during refactoring </a:t>
            </a:r>
          </a:p>
          <a:p>
            <a:pPr lvl="1"/>
            <a:r>
              <a:rPr lang="en-US" sz="2600" dirty="0"/>
              <a:t>Avoid reloading VS Code when using Add-Type to import assemblies and working with classes / </a:t>
            </a:r>
            <a:r>
              <a:rPr lang="en-US" sz="2600" dirty="0" err="1"/>
              <a:t>enums</a:t>
            </a:r>
            <a:endParaRPr lang="en-US" sz="2600" dirty="0"/>
          </a:p>
          <a:p>
            <a:endParaRPr lang="en-US" sz="2800" dirty="0"/>
          </a:p>
          <a:p>
            <a:r>
              <a:rPr lang="en-US" sz="2800" dirty="0"/>
              <a:t>Set-</a:t>
            </a:r>
            <a:r>
              <a:rPr lang="en-US" sz="2800" dirty="0" err="1"/>
              <a:t>StrictMode</a:t>
            </a:r>
            <a:r>
              <a:rPr lang="en-US" sz="2800" dirty="0"/>
              <a:t> -Version Latest</a:t>
            </a:r>
          </a:p>
          <a:p>
            <a:pPr lvl="1"/>
            <a:r>
              <a:rPr lang="en-US" sz="2600" dirty="0"/>
              <a:t>Helps catch errors that might otherwise go unnoticed</a:t>
            </a:r>
          </a:p>
          <a:p>
            <a:pPr lvl="1"/>
            <a:r>
              <a:rPr lang="en-US" sz="2600" dirty="0"/>
              <a:t>Caveat: Be careful introducing this into existing scripts, or scripts that are dot-sourced into other scripts, as it applies to the current scope and all child scopes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67060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4" end="4"/>
                                            </p:txEl>
                                          </p:spTgt>
                                        </p:tgtEl>
                                        <p:attrNameLst>
                                          <p:attrName>style.visibility</p:attrName>
                                        </p:attrNameLst>
                                      </p:cBhvr>
                                      <p:to>
                                        <p:strVal val="visible"/>
                                      </p:to>
                                    </p:set>
                                    <p:animEffect transition="in" filter="fade">
                                      <p:cBhvr>
                                        <p:cTn id="16" dur="500"/>
                                        <p:tgtEl>
                                          <p:spTgt spid="10">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500"/>
                                        <p:tgtEl>
                                          <p:spTgt spid="10">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fade">
                                      <p:cBhvr>
                                        <p:cTn id="2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Pester Tests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Use $</a:t>
            </a:r>
            <a:r>
              <a:rPr lang="en-US" sz="2800" dirty="0" err="1"/>
              <a:t>TestDrive</a:t>
            </a:r>
            <a:r>
              <a:rPr lang="en-US" sz="2800" dirty="0"/>
              <a:t> to write files to a temp directory</a:t>
            </a:r>
          </a:p>
          <a:p>
            <a:pPr lvl="1"/>
            <a:r>
              <a:rPr lang="en-US" sz="2600" dirty="0" err="1"/>
              <a:t>TestDrive</a:t>
            </a:r>
            <a:r>
              <a:rPr lang="en-US" sz="2600" dirty="0"/>
              <a:t>: cannot be resolved in .NET methods</a:t>
            </a:r>
          </a:p>
          <a:p>
            <a:pPr lvl="1"/>
            <a:r>
              <a:rPr lang="en-US" sz="2600" dirty="0"/>
              <a:t>E.g. use “$</a:t>
            </a:r>
            <a:r>
              <a:rPr lang="en-US" sz="2600" dirty="0" err="1"/>
              <a:t>TestDrive</a:t>
            </a:r>
            <a:r>
              <a:rPr lang="en-US" sz="2600" dirty="0"/>
              <a:t>\test.txt” instead of “</a:t>
            </a:r>
            <a:r>
              <a:rPr lang="en-US" sz="2600" dirty="0" err="1"/>
              <a:t>TestDrive</a:t>
            </a:r>
            <a:r>
              <a:rPr lang="en-US" sz="2600" dirty="0"/>
              <a:t>:\test.txt”</a:t>
            </a:r>
          </a:p>
          <a:p>
            <a:pPr lvl="1"/>
            <a:r>
              <a:rPr lang="en-US" sz="26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https://pester.dev/docs/usage/testdrive</a:t>
            </a:r>
            <a:r>
              <a:rPr lang="en-US" sz="2600" dirty="0"/>
              <a:t> </a:t>
            </a:r>
          </a:p>
          <a:p>
            <a:r>
              <a:rPr lang="en-US" sz="2800" dirty="0"/>
              <a:t>Use </a:t>
            </a:r>
            <a:r>
              <a:rPr lang="en-US" sz="2800" dirty="0" err="1"/>
              <a:t>InModuleScope</a:t>
            </a:r>
            <a:r>
              <a:rPr lang="en-US" sz="2800" dirty="0"/>
              <a:t> to access private module functions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28951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Smoke Tests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Tests the module/app after it has been deployed to ensure it works correctly</a:t>
            </a:r>
          </a:p>
          <a:p>
            <a:endParaRPr lang="en-US" sz="2800" dirty="0"/>
          </a:p>
          <a:p>
            <a:r>
              <a:rPr lang="en-US" sz="2800" dirty="0"/>
              <a:t>Test the real end-user experience</a:t>
            </a:r>
          </a:p>
          <a:p>
            <a:r>
              <a:rPr lang="en-US" sz="2800" dirty="0"/>
              <a:t>Test backward compatibility</a:t>
            </a:r>
          </a:p>
          <a:p>
            <a:r>
              <a:rPr lang="en-US" sz="2800" dirty="0"/>
              <a:t>Test cross-platform compatibility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337141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Agenda</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Who is this guy and what stuff has he made?</a:t>
            </a:r>
          </a:p>
          <a:p>
            <a:r>
              <a:rPr lang="en-US" sz="2800" dirty="0"/>
              <a:t>What is </a:t>
            </a:r>
            <a:r>
              <a:rPr lang="en-US" sz="2800" dirty="0" err="1"/>
              <a:t>tiPS</a:t>
            </a:r>
            <a:r>
              <a:rPr lang="en-US" sz="2800" dirty="0"/>
              <a:t>?</a:t>
            </a:r>
          </a:p>
          <a:p>
            <a:r>
              <a:rPr lang="en-US" sz="2800" dirty="0"/>
              <a:t>Discussion</a:t>
            </a:r>
          </a:p>
          <a:p>
            <a:r>
              <a:rPr lang="en-US" sz="2800" dirty="0"/>
              <a:t>How to add a tip</a:t>
            </a:r>
          </a:p>
          <a:p>
            <a:r>
              <a:rPr lang="en-US" sz="2800" dirty="0" err="1"/>
              <a:t>tiPS</a:t>
            </a:r>
            <a:r>
              <a:rPr lang="en-US" sz="2800" dirty="0"/>
              <a:t> origin story</a:t>
            </a:r>
          </a:p>
          <a:p>
            <a:r>
              <a:rPr lang="en-US" sz="2800" dirty="0"/>
              <a:t>Lessons learned while building </a:t>
            </a:r>
            <a:r>
              <a:rPr lang="en-US" sz="2800" dirty="0" err="1"/>
              <a:t>tiPS</a:t>
            </a:r>
            <a:endParaRPr lang="en-US" sz="2800" dirty="0"/>
          </a:p>
          <a:p>
            <a:r>
              <a:rPr lang="en-US" sz="2800" dirty="0"/>
              <a:t>Discussion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25670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Who am 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5" name="Picture 4">
            <a:extLst>
              <a:ext uri="{FF2B5EF4-FFF2-40B4-BE49-F238E27FC236}">
                <a16:creationId xmlns:a16="http://schemas.microsoft.com/office/drawing/2014/main" id="{26B971D5-1962-EB2D-3994-F3D18167C6A7}"/>
              </a:ext>
            </a:extLst>
          </p:cNvPr>
          <p:cNvPicPr>
            <a:picLocks noChangeAspect="1"/>
          </p:cNvPicPr>
          <p:nvPr/>
        </p:nvPicPr>
        <p:blipFill>
          <a:blip r:embed="rId3"/>
          <a:stretch>
            <a:fillRect/>
          </a:stretch>
        </p:blipFill>
        <p:spPr>
          <a:xfrm>
            <a:off x="106564" y="1710227"/>
            <a:ext cx="11749814" cy="5064085"/>
          </a:xfrm>
          <a:prstGeom prst="rect">
            <a:avLst/>
          </a:prstGeom>
        </p:spPr>
      </p:pic>
      <p:pic>
        <p:nvPicPr>
          <p:cNvPr id="6" name="Picture 5" descr="A person holding a bunch of bread&#10;&#10;Description automatically generated">
            <a:extLst>
              <a:ext uri="{FF2B5EF4-FFF2-40B4-BE49-F238E27FC236}">
                <a16:creationId xmlns:a16="http://schemas.microsoft.com/office/drawing/2014/main" id="{253BCBE6-9948-7B4C-CA08-4EBAF16A96AC}"/>
              </a:ext>
            </a:extLst>
          </p:cNvPr>
          <p:cNvPicPr>
            <a:picLocks noChangeAspect="1"/>
          </p:cNvPicPr>
          <p:nvPr/>
        </p:nvPicPr>
        <p:blipFill>
          <a:blip r:embed="rId4"/>
          <a:stretch>
            <a:fillRect/>
          </a:stretch>
        </p:blipFill>
        <p:spPr>
          <a:xfrm>
            <a:off x="5971291" y="454217"/>
            <a:ext cx="4261769" cy="31963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Some things I’ve made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15896" y="1578428"/>
            <a:ext cx="11747501" cy="4562599"/>
          </a:xfrm>
        </p:spPr>
        <p:txBody>
          <a:bodyPr/>
          <a:lstStyle/>
          <a:p>
            <a:r>
              <a:rPr lang="en-US" sz="24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https://blog.danskingdom.com/about/</a:t>
            </a:r>
            <a:r>
              <a:rPr lang="en-US" sz="2400" dirty="0"/>
              <a:t> - </a:t>
            </a:r>
            <a:r>
              <a:rPr lang="en-US" sz="24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popular post</a:t>
            </a:r>
            <a:endParaRPr lang="en-US" sz="2400" dirty="0">
              <a:solidFill>
                <a:schemeClr val="accent1">
                  <a:lumMod val="60000"/>
                  <a:lumOff val="40000"/>
                </a:schemeClr>
              </a:solidFill>
            </a:endParaRPr>
          </a:p>
          <a:p>
            <a:r>
              <a:rPr lang="en-US" sz="2400" dirty="0">
                <a:solidFill>
                  <a:schemeClr val="accent1">
                    <a:lumMod val="60000"/>
                    <a:lumOff val="40000"/>
                  </a:schemeClr>
                </a:solidFill>
                <a:hlinkClick r:id="rId5">
                  <a:extLst>
                    <a:ext uri="{A12FA001-AC4F-418D-AE19-62706E023703}">
                      <ahyp:hlinkClr xmlns:ahyp="http://schemas.microsoft.com/office/drawing/2018/hyperlinkcolor" val="tx"/>
                    </a:ext>
                  </a:extLst>
                </a:hlinkClick>
              </a:rPr>
              <a:t>http://xnaparticles.com/DemoVideos.php</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6">
                  <a:extLst>
                    <a:ext uri="{A12FA001-AC4F-418D-AE19-62706E023703}">
                      <ahyp:hlinkClr xmlns:ahyp="http://schemas.microsoft.com/office/drawing/2018/hyperlinkcolor" val="tx"/>
                    </a:ext>
                  </a:extLst>
                </a:hlinkClick>
              </a:rPr>
              <a:t>https://github.com/deadlydog/AHKCommandPicker</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7">
                  <a:extLst>
                    <a:ext uri="{A12FA001-AC4F-418D-AE19-62706E023703}">
                      <ahyp:hlinkClr xmlns:ahyp="http://schemas.microsoft.com/office/drawing/2018/hyperlinkcolor" val="tx"/>
                    </a:ext>
                  </a:extLst>
                </a:hlinkClick>
              </a:rPr>
              <a:t>https://github.com/deadlydog/AzureDevOps.WindowsScheduledTasks</a:t>
            </a:r>
            <a:endParaRPr lang="en-US" sz="2400" dirty="0">
              <a:solidFill>
                <a:schemeClr val="accent1">
                  <a:lumMod val="60000"/>
                  <a:lumOff val="40000"/>
                </a:schemeClr>
              </a:solidFill>
            </a:endParaRPr>
          </a:p>
          <a:p>
            <a:r>
              <a:rPr lang="en-US" sz="2400" dirty="0">
                <a:solidFill>
                  <a:schemeClr val="accent1">
                    <a:lumMod val="60000"/>
                    <a:lumOff val="40000"/>
                  </a:schemeClr>
                </a:solidFill>
                <a:hlinkClick r:id="rId8">
                  <a:extLst>
                    <a:ext uri="{A12FA001-AC4F-418D-AE19-62706E023703}">
                      <ahyp:hlinkClr xmlns:ahyp="http://schemas.microsoft.com/office/drawing/2018/hyperlinkcolor" val="tx"/>
                    </a:ext>
                  </a:extLst>
                </a:hlinkClick>
              </a:rPr>
              <a:t>https://github.com/deadlydog/PathLengthChecker</a:t>
            </a:r>
            <a:r>
              <a:rPr lang="en-US" sz="2400" dirty="0"/>
              <a:t> - Started as a PS script 🙂</a:t>
            </a:r>
          </a:p>
          <a:p>
            <a:r>
              <a:rPr lang="en-US" sz="2400" dirty="0">
                <a:solidFill>
                  <a:schemeClr val="accent1">
                    <a:lumMod val="60000"/>
                    <a:lumOff val="40000"/>
                  </a:schemeClr>
                </a:solidFill>
                <a:hlinkClick r:id="rId9">
                  <a:extLst>
                    <a:ext uri="{A12FA001-AC4F-418D-AE19-62706E023703}">
                      <ahyp:hlinkClr xmlns:ahyp="http://schemas.microsoft.com/office/drawing/2018/hyperlinkcolor" val="tx"/>
                    </a:ext>
                  </a:extLst>
                </a:hlinkClick>
              </a:rPr>
              <a:t>https://github.com/deadlydog/Invoke-MsBuild</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0">
                  <a:extLst>
                    <a:ext uri="{A12FA001-AC4F-418D-AE19-62706E023703}">
                      <ahyp:hlinkClr xmlns:ahyp="http://schemas.microsoft.com/office/drawing/2018/hyperlinkcolor" val="tx"/>
                    </a:ext>
                  </a:extLst>
                </a:hlinkClick>
              </a:rPr>
              <a:t>https://github.com/deadlydog/New-NuGetPackage</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1">
                  <a:extLst>
                    <a:ext uri="{A12FA001-AC4F-418D-AE19-62706E023703}">
                      <ahyp:hlinkClr xmlns:ahyp="http://schemas.microsoft.com/office/drawing/2018/hyperlinkcolor" val="tx"/>
                    </a:ext>
                  </a:extLst>
                </a:hlinkClick>
              </a:rPr>
              <a:t>https://github.com/deadlydog/AzureArtifactsPowerShellModuleHelper</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2">
                  <a:extLst>
                    <a:ext uri="{A12FA001-AC4F-418D-AE19-62706E023703}">
                      <ahyp:hlinkClr xmlns:ahyp="http://schemas.microsoft.com/office/drawing/2018/hyperlinkcolor" val="tx"/>
                    </a:ext>
                  </a:extLst>
                </a:hlinkClick>
              </a:rPr>
              <a:t>https://github.com/deadlydog/PowerShell.ScriptModuleRepositoryTemplate</a:t>
            </a:r>
            <a:r>
              <a:rPr lang="en-US" sz="24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62490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PowerShell Module Demo</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0807700" cy="967690"/>
          </a:xfrm>
        </p:spPr>
        <p:txBody>
          <a:bodyPr/>
          <a:lstStyle/>
          <a:p>
            <a:pPr marL="0" indent="0">
              <a:buNone/>
            </a:pPr>
            <a:r>
              <a:rPr lang="en-US" sz="2800" kern="1200" dirty="0">
                <a:solidFill>
                  <a:schemeClr val="accent1">
                    <a:lumMod val="60000"/>
                    <a:lumOff val="40000"/>
                  </a:schemeClr>
                </a:solidFill>
                <a:effectLst/>
                <a:ea typeface="+mn-ea"/>
                <a:cs typeface="Arial" panose="020B0604020202020204" pitchFamily="34" charset="0"/>
                <a:hlinkClick r:id="rId3">
                  <a:extLst>
                    <a:ext uri="{A12FA001-AC4F-418D-AE19-62706E023703}">
                      <ahyp:hlinkClr xmlns:ahyp="http://schemas.microsoft.com/office/drawing/2018/hyperlinkcolor" val="tx"/>
                    </a:ext>
                  </a:extLst>
                </a:hlinkClick>
              </a:rPr>
              <a:t>https://github.com/deadlydog/PowerShell.tiPS</a:t>
            </a:r>
            <a:r>
              <a:rPr lang="en-US" sz="28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Text Placeholder 9">
            <a:extLst>
              <a:ext uri="{FF2B5EF4-FFF2-40B4-BE49-F238E27FC236}">
                <a16:creationId xmlns:a16="http://schemas.microsoft.com/office/drawing/2014/main" id="{EB116BF4-0934-F72C-F3B6-77B163806CCC}"/>
              </a:ext>
            </a:extLst>
          </p:cNvPr>
          <p:cNvSpPr txBox="1">
            <a:spLocks/>
          </p:cNvSpPr>
          <p:nvPr/>
        </p:nvSpPr>
        <p:spPr>
          <a:xfrm>
            <a:off x="444500" y="3429000"/>
            <a:ext cx="11214100" cy="96769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t>Let’s see </a:t>
            </a:r>
            <a:r>
              <a:rPr lang="en-US" sz="4800" dirty="0" err="1"/>
              <a:t>tiPS</a:t>
            </a:r>
            <a:r>
              <a:rPr lang="en-US" sz="4800" dirty="0"/>
              <a:t>!!!</a:t>
            </a:r>
          </a:p>
        </p:txBody>
      </p:sp>
    </p:spTree>
    <p:extLst>
      <p:ext uri="{BB962C8B-B14F-4D97-AF65-F5344CB8AC3E}">
        <p14:creationId xmlns:p14="http://schemas.microsoft.com/office/powerpoint/2010/main" val="132165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Discussion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How many people use </a:t>
            </a:r>
            <a:r>
              <a:rPr lang="en-US" sz="2800" dirty="0" err="1"/>
              <a:t>tiPS</a:t>
            </a:r>
            <a:r>
              <a:rPr lang="en-US" sz="2800" dirty="0"/>
              <a:t> already?</a:t>
            </a:r>
          </a:p>
          <a:p>
            <a:r>
              <a:rPr lang="en-US" sz="2800" dirty="0"/>
              <a:t>Initial impressions?</a:t>
            </a:r>
          </a:p>
          <a:p>
            <a:r>
              <a:rPr lang="en-US" sz="2800" dirty="0"/>
              <a:t>Got any feature ideas?</a:t>
            </a:r>
          </a:p>
          <a:p>
            <a:endPar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endParaRPr>
          </a:p>
          <a:p>
            <a:r>
              <a:rPr lang="en-US" sz="2800" dirty="0" err="1">
                <a:solidFill>
                  <a:schemeClr val="accent1">
                    <a:lumMod val="60000"/>
                    <a:lumOff val="40000"/>
                  </a:schemeClr>
                </a:solidFill>
                <a:hlinkClick r:id="rId3">
                  <a:extLst>
                    <a:ext uri="{A12FA001-AC4F-418D-AE19-62706E023703}">
                      <ahyp:hlinkClr xmlns:ahyp="http://schemas.microsoft.com/office/drawing/2018/hyperlinkcolor" val="tx"/>
                    </a:ext>
                  </a:extLst>
                </a:hlinkClick>
              </a:rPr>
              <a:t>tiPS</a:t>
            </a:r>
            <a:r>
              <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 Roadmap</a:t>
            </a:r>
            <a:endParaRPr lang="en-US" sz="2800" dirty="0">
              <a:solidFill>
                <a:schemeClr val="accent1">
                  <a:lumMod val="60000"/>
                  <a:lumOff val="40000"/>
                </a:schemeClr>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92428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Contributing Demo</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0807700" cy="1267940"/>
          </a:xfrm>
        </p:spPr>
        <p:txBody>
          <a:bodyPr/>
          <a:lstStyle/>
          <a:p>
            <a:pPr marL="0" indent="0">
              <a:buNone/>
            </a:pPr>
            <a:r>
              <a:rPr lang="en-US" sz="2800" kern="1200" dirty="0">
                <a:solidFill>
                  <a:schemeClr val="accent1">
                    <a:lumMod val="60000"/>
                    <a:lumOff val="40000"/>
                  </a:schemeClr>
                </a:solidFill>
                <a:effectLst/>
                <a:ea typeface="+mn-ea"/>
                <a:cs typeface="Arial" panose="020B0604020202020204" pitchFamily="34" charset="0"/>
                <a:hlinkClick r:id="rId3">
                  <a:extLst>
                    <a:ext uri="{A12FA001-AC4F-418D-AE19-62706E023703}">
                      <ahyp:hlinkClr xmlns:ahyp="http://schemas.microsoft.com/office/drawing/2018/hyperlinkcolor" val="tx"/>
                    </a:ext>
                  </a:extLst>
                </a:hlinkClick>
              </a:rPr>
              <a:t>https://github.com/deadlydog/PowerShell.tiPS</a:t>
            </a:r>
            <a:r>
              <a:rPr lang="en-US" sz="28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Text Placeholder 9">
            <a:extLst>
              <a:ext uri="{FF2B5EF4-FFF2-40B4-BE49-F238E27FC236}">
                <a16:creationId xmlns:a16="http://schemas.microsoft.com/office/drawing/2014/main" id="{EB116BF4-0934-F72C-F3B6-77B163806CCC}"/>
              </a:ext>
            </a:extLst>
          </p:cNvPr>
          <p:cNvSpPr txBox="1">
            <a:spLocks/>
          </p:cNvSpPr>
          <p:nvPr/>
        </p:nvSpPr>
        <p:spPr>
          <a:xfrm>
            <a:off x="444500" y="3429000"/>
            <a:ext cx="11214100" cy="258733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t>Let’s add a tip!!!</a:t>
            </a:r>
          </a:p>
        </p:txBody>
      </p:sp>
    </p:spTree>
    <p:extLst>
      <p:ext uri="{BB962C8B-B14F-4D97-AF65-F5344CB8AC3E}">
        <p14:creationId xmlns:p14="http://schemas.microsoft.com/office/powerpoint/2010/main" val="241362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When should you contribute a tip?</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373137"/>
            <a:ext cx="11467867" cy="5054815"/>
          </a:xfrm>
        </p:spPr>
        <p:txBody>
          <a:bodyPr/>
          <a:lstStyle/>
          <a:p>
            <a:r>
              <a:rPr lang="en-US" sz="2800" dirty="0"/>
              <a:t>Learned something new about PowerShell</a:t>
            </a:r>
          </a:p>
          <a:p>
            <a:r>
              <a:rPr lang="en-US" sz="2800" dirty="0"/>
              <a:t>Promote your own scripts, modules, and </a:t>
            </a:r>
            <a:r>
              <a:rPr lang="en-US" sz="2800" dirty="0" err="1"/>
              <a:t>gists</a:t>
            </a:r>
            <a:endParaRPr lang="en-US" sz="2800" dirty="0"/>
          </a:p>
          <a:p>
            <a:r>
              <a:rPr lang="en-US" sz="2800" dirty="0"/>
              <a:t>See a cool PowerShell-related post on social media</a:t>
            </a:r>
          </a:p>
          <a:p>
            <a:r>
              <a:rPr lang="en-US" sz="2800" dirty="0"/>
              <a:t>Blogged about something PowerShell related</a:t>
            </a:r>
          </a:p>
          <a:p>
            <a:endParaRPr lang="en-US" sz="2800" dirty="0"/>
          </a:p>
          <a:p>
            <a:r>
              <a:rPr lang="en-US" sz="2800" dirty="0"/>
              <a:t>Why? Help others in the community and get your name known</a:t>
            </a:r>
          </a:p>
          <a:p>
            <a:endParaRPr lang="en-US" sz="2800" dirty="0"/>
          </a:p>
          <a:p>
            <a:r>
              <a:rPr lang="en-US" sz="2800" dirty="0"/>
              <a:t>Tip:</a:t>
            </a:r>
          </a:p>
          <a:p>
            <a:pPr lvl="1"/>
            <a:r>
              <a:rPr lang="en-US" sz="2600" dirty="0"/>
              <a:t>Fork </a:t>
            </a:r>
            <a:r>
              <a:rPr lang="en-US" sz="2600" dirty="0" err="1"/>
              <a:t>tiPS</a:t>
            </a:r>
            <a:r>
              <a:rPr lang="en-US" sz="2600" dirty="0"/>
              <a:t> and leave it cloned on your machine for easy PR submissions</a:t>
            </a:r>
          </a:p>
          <a:p>
            <a:endParaRPr lang="en-US" sz="2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33694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Origin Story</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91276" y="1625385"/>
            <a:ext cx="11214100" cy="4390951"/>
          </a:xfrm>
        </p:spPr>
        <p:txBody>
          <a:bodyPr/>
          <a:lstStyle/>
          <a:p>
            <a:r>
              <a:rPr lang="en-US" sz="2800" dirty="0"/>
              <a:t>Shoutout to the PowerShell Podcast</a:t>
            </a:r>
          </a:p>
          <a:p>
            <a:r>
              <a:rPr lang="en-US" sz="2800" dirty="0"/>
              <a:t>Congrats </a:t>
            </a:r>
            <a:r>
              <a:rPr lang="en-US" sz="3600" dirty="0">
                <a:solidFill>
                  <a:srgbClr val="FFFF00"/>
                </a:solidFill>
              </a:rPr>
              <a:t>Andrew Pla</a:t>
            </a:r>
            <a:r>
              <a:rPr lang="en-US" sz="2800" dirty="0"/>
              <a:t> on becoming a PS MVP!</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3" name="Picture 2" descr="Two dogs lying on a bed&#10;&#10;Description automatically generated">
            <a:extLst>
              <a:ext uri="{FF2B5EF4-FFF2-40B4-BE49-F238E27FC236}">
                <a16:creationId xmlns:a16="http://schemas.microsoft.com/office/drawing/2014/main" id="{4B084A2D-333A-1D00-18BF-CC459B35F655}"/>
              </a:ext>
            </a:extLst>
          </p:cNvPr>
          <p:cNvPicPr>
            <a:picLocks noChangeAspect="1"/>
          </p:cNvPicPr>
          <p:nvPr/>
        </p:nvPicPr>
        <p:blipFill>
          <a:blip r:embed="rId3"/>
          <a:stretch>
            <a:fillRect/>
          </a:stretch>
        </p:blipFill>
        <p:spPr>
          <a:xfrm>
            <a:off x="289755" y="2927206"/>
            <a:ext cx="6350000" cy="4762500"/>
          </a:xfrm>
          <a:prstGeom prst="rect">
            <a:avLst/>
          </a:prstGeom>
        </p:spPr>
      </p:pic>
      <p:pic>
        <p:nvPicPr>
          <p:cNvPr id="4" name="Picture 3" descr="A dog lying on its back on a dog bed&#10;&#10;Description automatically generated">
            <a:extLst>
              <a:ext uri="{FF2B5EF4-FFF2-40B4-BE49-F238E27FC236}">
                <a16:creationId xmlns:a16="http://schemas.microsoft.com/office/drawing/2014/main" id="{52C9C819-4317-7431-F2E1-E0C379C62D25}"/>
              </a:ext>
            </a:extLst>
          </p:cNvPr>
          <p:cNvPicPr>
            <a:picLocks noChangeAspect="1"/>
          </p:cNvPicPr>
          <p:nvPr/>
        </p:nvPicPr>
        <p:blipFill>
          <a:blip r:embed="rId4"/>
          <a:stretch>
            <a:fillRect/>
          </a:stretch>
        </p:blipFill>
        <p:spPr>
          <a:xfrm rot="10800000">
            <a:off x="6896299" y="2927206"/>
            <a:ext cx="5149290" cy="3861967"/>
          </a:xfrm>
          <a:prstGeom prst="rect">
            <a:avLst/>
          </a:prstGeom>
        </p:spPr>
      </p:pic>
      <p:pic>
        <p:nvPicPr>
          <p:cNvPr id="5" name="Picture 4" descr="A white dog standing on a deck&#10;&#10;Description automatically generated">
            <a:extLst>
              <a:ext uri="{FF2B5EF4-FFF2-40B4-BE49-F238E27FC236}">
                <a16:creationId xmlns:a16="http://schemas.microsoft.com/office/drawing/2014/main" id="{3DF2B721-A15B-9530-72ED-B0A1282A0B04}"/>
              </a:ext>
            </a:extLst>
          </p:cNvPr>
          <p:cNvPicPr>
            <a:picLocks noChangeAspect="1"/>
          </p:cNvPicPr>
          <p:nvPr/>
        </p:nvPicPr>
        <p:blipFill>
          <a:blip r:embed="rId5"/>
          <a:stretch>
            <a:fillRect/>
          </a:stretch>
        </p:blipFill>
        <p:spPr>
          <a:xfrm>
            <a:off x="8406098" y="56036"/>
            <a:ext cx="3639491" cy="2729618"/>
          </a:xfrm>
          <a:prstGeom prst="rect">
            <a:avLst/>
          </a:prstGeom>
        </p:spPr>
      </p:pic>
    </p:spTree>
    <p:extLst>
      <p:ext uri="{BB962C8B-B14F-4D97-AF65-F5344CB8AC3E}">
        <p14:creationId xmlns:p14="http://schemas.microsoft.com/office/powerpoint/2010/main" val="71286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fade">
                                      <p:cBhvr>
                                        <p:cTn id="2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4589</TotalTime>
  <Words>1517</Words>
  <Application>Microsoft Office PowerPoint</Application>
  <PresentationFormat>Widescreen</PresentationFormat>
  <Paragraphs>221</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Abadi</vt:lpstr>
      <vt:lpstr>Arial</vt:lpstr>
      <vt:lpstr>Calibri</vt:lpstr>
      <vt:lpstr>CaskaydiaCove Nerd Font Mono</vt:lpstr>
      <vt:lpstr>Segoe UI</vt:lpstr>
      <vt:lpstr>Trade Gothic LT Pro</vt:lpstr>
      <vt:lpstr>Trebuchet MS</vt:lpstr>
      <vt:lpstr>Office Theme</vt:lpstr>
      <vt:lpstr>tiPS Welcome</vt:lpstr>
      <vt:lpstr>Agenda</vt:lpstr>
      <vt:lpstr>Who am I?</vt:lpstr>
      <vt:lpstr>Some things I’ve made</vt:lpstr>
      <vt:lpstr>tiPS PowerShell Module Demo</vt:lpstr>
      <vt:lpstr>tiPS Discussion</vt:lpstr>
      <vt:lpstr>tiPS Contributing Demo</vt:lpstr>
      <vt:lpstr>When should you contribute a tip?</vt:lpstr>
      <vt:lpstr>tiPS Origin Story</vt:lpstr>
      <vt:lpstr>tiPS Decisions</vt:lpstr>
      <vt:lpstr>Questions and Discussion</vt:lpstr>
      <vt:lpstr>Thank You!</vt:lpstr>
      <vt:lpstr>Classes and Enums</vt:lpstr>
      <vt:lpstr>Tips: Use Temporary Console and StrictMode</vt:lpstr>
      <vt:lpstr>Pester Tests</vt:lpstr>
      <vt:lpstr>Smoke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Welcome</dc:title>
  <dc:creator>Dan Schroeder</dc:creator>
  <cp:lastModifiedBy>Dan Schroeder</cp:lastModifiedBy>
  <cp:revision>74</cp:revision>
  <dcterms:created xsi:type="dcterms:W3CDTF">2024-06-10T19:32:03Z</dcterms:created>
  <dcterms:modified xsi:type="dcterms:W3CDTF">2024-11-06T23:32:56Z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