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handoutMasterIdLst>
    <p:handoutMasterId r:id="rId38"/>
  </p:handoutMasterIdLst>
  <p:sldIdLst>
    <p:sldId id="256" r:id="rId5"/>
    <p:sldId id="289" r:id="rId6"/>
    <p:sldId id="258" r:id="rId7"/>
    <p:sldId id="286" r:id="rId8"/>
    <p:sldId id="287" r:id="rId9"/>
    <p:sldId id="294" r:id="rId10"/>
    <p:sldId id="300" r:id="rId11"/>
    <p:sldId id="304" r:id="rId12"/>
    <p:sldId id="295" r:id="rId13"/>
    <p:sldId id="296" r:id="rId14"/>
    <p:sldId id="298" r:id="rId15"/>
    <p:sldId id="301" r:id="rId16"/>
    <p:sldId id="303" r:id="rId17"/>
    <p:sldId id="302" r:id="rId18"/>
    <p:sldId id="305" r:id="rId19"/>
    <p:sldId id="299" r:id="rId20"/>
    <p:sldId id="293" r:id="rId21"/>
    <p:sldId id="291" r:id="rId22"/>
    <p:sldId id="292" r:id="rId23"/>
    <p:sldId id="257" r:id="rId24"/>
    <p:sldId id="260" r:id="rId25"/>
    <p:sldId id="288" r:id="rId26"/>
    <p:sldId id="261" r:id="rId27"/>
    <p:sldId id="262" r:id="rId28"/>
    <p:sldId id="283" r:id="rId29"/>
    <p:sldId id="264" r:id="rId30"/>
    <p:sldId id="266" r:id="rId31"/>
    <p:sldId id="284" r:id="rId32"/>
    <p:sldId id="267" r:id="rId33"/>
    <p:sldId id="269" r:id="rId34"/>
    <p:sldId id="268" r:id="rId35"/>
    <p:sldId id="28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3" autoAdjust="0"/>
    <p:restoredTop sz="53819" autoAdjust="0"/>
  </p:normalViewPr>
  <p:slideViewPr>
    <p:cSldViewPr snapToGrid="0">
      <p:cViewPr varScale="1">
        <p:scale>
          <a:sx n="61" d="100"/>
          <a:sy n="61" d="100"/>
        </p:scale>
        <p:origin x="2454" y="72"/>
      </p:cViewPr>
      <p:guideLst>
        <p:guide orient="horz" pos="2160"/>
        <p:guide pos="3840"/>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6/11/2024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6/11/2024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Wear PowerShell Podcast t-shirt</a:t>
            </a:r>
          </a:p>
          <a:p>
            <a:pPr marL="171450" indent="-171450">
              <a:buFontTx/>
              <a:buChar char="-"/>
            </a:pPr>
            <a:r>
              <a:rPr lang="en-US" dirty="0"/>
              <a:t>Turn off Slack / Outlook</a:t>
            </a:r>
          </a:p>
          <a:p>
            <a:pPr marL="171450" indent="-171450">
              <a:buFontTx/>
              <a:buChar char="-"/>
            </a:pPr>
            <a:r>
              <a:rPr lang="en-US" dirty="0"/>
              <a:t>Disconnect Azure and k8s from terminal</a:t>
            </a:r>
          </a:p>
          <a:p>
            <a:pPr marL="628650" lvl="1" indent="-171450">
              <a:buFontTx/>
              <a:buChar char="-"/>
            </a:pPr>
            <a:r>
              <a:rPr lang="en-US" dirty="0" err="1"/>
              <a:t>az</a:t>
            </a:r>
            <a:r>
              <a:rPr lang="en-US" dirty="0"/>
              <a:t> logout</a:t>
            </a:r>
          </a:p>
          <a:p>
            <a:pPr marL="628650" lvl="1" indent="-171450">
              <a:buFontTx/>
              <a:buChar char="-"/>
            </a:pPr>
            <a:r>
              <a:rPr lang="en-US" dirty="0"/>
              <a:t>k config unset current-context</a:t>
            </a:r>
          </a:p>
          <a:p>
            <a:pPr marL="171450" indent="-171450">
              <a:buFontTx/>
              <a:buChar char="-"/>
            </a:pPr>
            <a:r>
              <a:rPr lang="en-US" dirty="0"/>
              <a:t>Start recording</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a:t>
            </a:fld>
            <a:endParaRPr lang="en-US" noProof="0" dirty="0"/>
          </a:p>
        </p:txBody>
      </p:sp>
    </p:spTree>
    <p:extLst>
      <p:ext uri="{BB962C8B-B14F-4D97-AF65-F5344CB8AC3E}">
        <p14:creationId xmlns:p14="http://schemas.microsoft.com/office/powerpoint/2010/main" val="2888632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4-NewSessionEveryTime.ps1</a:t>
            </a:r>
          </a:p>
          <a:p>
            <a:pPr marL="171450" indent="-171450">
              <a:buFontTx/>
              <a:buChar char="-"/>
            </a:pPr>
            <a:r>
              <a:rPr lang="en-US" dirty="0"/>
              <a:t>Disable temporary console</a:t>
            </a:r>
          </a:p>
          <a:p>
            <a:pPr marL="171450" indent="-171450">
              <a:buFontTx/>
              <a:buChar char="-"/>
            </a:pPr>
            <a:r>
              <a:rPr lang="en-US" dirty="0"/>
              <a:t>Run script</a:t>
            </a:r>
          </a:p>
          <a:p>
            <a:pPr marL="171450" indent="-171450">
              <a:buFontTx/>
              <a:buChar char="-"/>
            </a:pPr>
            <a:r>
              <a:rPr lang="en-US" dirty="0"/>
              <a:t>Change $</a:t>
            </a:r>
            <a:r>
              <a:rPr lang="en-US" dirty="0" err="1"/>
              <a:t>lastName</a:t>
            </a:r>
            <a:r>
              <a:rPr lang="en-US" dirty="0"/>
              <a:t> to $lastName1</a:t>
            </a:r>
          </a:p>
          <a:p>
            <a:pPr marL="171450" indent="-171450">
              <a:buFontTx/>
              <a:buChar char="-"/>
            </a:pPr>
            <a:r>
              <a:rPr lang="en-US" dirty="0"/>
              <a:t>Run script (notice it spit out the old name)</a:t>
            </a:r>
          </a:p>
          <a:p>
            <a:pPr marL="171450" indent="-171450">
              <a:buFontTx/>
              <a:buChar char="-"/>
            </a:pPr>
            <a:r>
              <a:rPr lang="en-US" dirty="0"/>
              <a:t>Re-enable temporary console and run script (not has modified blank name)</a:t>
            </a:r>
          </a:p>
          <a:p>
            <a:pPr marL="171450" indent="-171450">
              <a:buFontTx/>
              <a:buChar char="-"/>
            </a:pPr>
            <a:r>
              <a:rPr lang="en-US" dirty="0"/>
              <a:t>Uncomment Set-</a:t>
            </a:r>
            <a:r>
              <a:rPr lang="en-US" dirty="0" err="1"/>
              <a:t>StrictMode</a:t>
            </a:r>
            <a:r>
              <a:rPr lang="en-US" dirty="0"/>
              <a:t> and run to show it creates an error</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12</a:t>
            </a:fld>
            <a:endParaRPr lang="en-US" noProof="0" dirty="0"/>
          </a:p>
        </p:txBody>
      </p:sp>
    </p:spTree>
    <p:extLst>
      <p:ext uri="{BB962C8B-B14F-4D97-AF65-F5344CB8AC3E}">
        <p14:creationId xmlns:p14="http://schemas.microsoft.com/office/powerpoint/2010/main" val="68410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AutomaticModuleUpdateFunctions.Tests.ps1</a:t>
            </a:r>
          </a:p>
          <a:p>
            <a:pPr marL="171450" indent="-171450">
              <a:buFontTx/>
              <a:buChar char="-"/>
            </a:pPr>
            <a:r>
              <a:rPr lang="en-US" dirty="0"/>
              <a:t>Use $</a:t>
            </a:r>
            <a:r>
              <a:rPr lang="en-US" dirty="0" err="1"/>
              <a:t>TestDrive</a:t>
            </a:r>
            <a:r>
              <a:rPr lang="en-US" dirty="0"/>
              <a:t> instead of </a:t>
            </a:r>
            <a:r>
              <a:rPr lang="en-US" dirty="0" err="1"/>
              <a:t>TestDrive</a:t>
            </a:r>
            <a:r>
              <a:rPr lang="en-US" dirty="0"/>
              <a:t>: so .NET methods can resolve the path</a:t>
            </a:r>
          </a:p>
          <a:p>
            <a:pPr marL="171450" indent="-171450">
              <a:buFontTx/>
              <a:buChar char="-"/>
            </a:pPr>
            <a:r>
              <a:rPr lang="en-US" dirty="0"/>
              <a:t>We use .NET methods for performance reasons</a:t>
            </a:r>
          </a:p>
          <a:p>
            <a:pPr marL="171450" indent="-171450">
              <a:buFontTx/>
              <a:buChar char="-"/>
            </a:pPr>
            <a:r>
              <a:rPr lang="en-US" dirty="0"/>
              <a:t>Use </a:t>
            </a:r>
            <a:r>
              <a:rPr lang="en-US" dirty="0" err="1"/>
              <a:t>InModuleScope</a:t>
            </a:r>
            <a:r>
              <a:rPr lang="en-US" dirty="0"/>
              <a:t> to be able to access private module functions</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13</a:t>
            </a:fld>
            <a:endParaRPr lang="en-US" noProof="0" dirty="0"/>
          </a:p>
        </p:txBody>
      </p:sp>
    </p:spTree>
    <p:extLst>
      <p:ext uri="{BB962C8B-B14F-4D97-AF65-F5344CB8AC3E}">
        <p14:creationId xmlns:p14="http://schemas.microsoft.com/office/powerpoint/2010/main" val="3042024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Show pipeline for PR we merged in earlier</a:t>
            </a:r>
          </a:p>
          <a:p>
            <a:pPr marL="171450" indent="-171450">
              <a:buFontTx/>
              <a:buChar char="-"/>
            </a:pPr>
            <a:r>
              <a:rPr lang="en-US" dirty="0"/>
              <a:t>Caught a Windows PowerShell issue when installing the module with an emoji in the module manifest description</a:t>
            </a:r>
          </a:p>
          <a:p>
            <a:pPr marL="171450" indent="-171450">
              <a:buFontTx/>
              <a:buChar char="-"/>
            </a:pPr>
            <a:r>
              <a:rPr lang="en-US" dirty="0"/>
              <a:t>Caught a cross-platform bug when saving the module settings to the local user’s directory (I think I was using $</a:t>
            </a:r>
            <a:r>
              <a:rPr lang="en-US" dirty="0" err="1"/>
              <a:t>Env:AppData</a:t>
            </a:r>
            <a:r>
              <a:rPr lang="en-US" dirty="0"/>
              <a:t>)</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14</a:t>
            </a:fld>
            <a:endParaRPr lang="en-US" noProof="0" dirty="0"/>
          </a:p>
        </p:txBody>
      </p:sp>
    </p:spTree>
    <p:extLst>
      <p:ext uri="{BB962C8B-B14F-4D97-AF65-F5344CB8AC3E}">
        <p14:creationId xmlns:p14="http://schemas.microsoft.com/office/powerpoint/2010/main" val="2210032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 lot of things </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15</a:t>
            </a:fld>
            <a:endParaRPr lang="en-US" noProof="0" dirty="0"/>
          </a:p>
        </p:txBody>
      </p:sp>
    </p:spTree>
    <p:extLst>
      <p:ext uri="{BB962C8B-B14F-4D97-AF65-F5344CB8AC3E}">
        <p14:creationId xmlns:p14="http://schemas.microsoft.com/office/powerpoint/2010/main" val="4133105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Please consider contributing your own tips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16</a:t>
            </a:fld>
            <a:endParaRPr lang="en-US" noProof="0" dirty="0"/>
          </a:p>
        </p:txBody>
      </p:sp>
    </p:spTree>
    <p:extLst>
      <p:ext uri="{BB962C8B-B14F-4D97-AF65-F5344CB8AC3E}">
        <p14:creationId xmlns:p14="http://schemas.microsoft.com/office/powerpoint/2010/main" val="2087113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2</a:t>
            </a:fld>
            <a:endParaRPr lang="en-US" noProof="0" dirty="0"/>
          </a:p>
        </p:txBody>
      </p:sp>
    </p:spTree>
    <p:extLst>
      <p:ext uri="{BB962C8B-B14F-4D97-AF65-F5344CB8AC3E}">
        <p14:creationId xmlns:p14="http://schemas.microsoft.com/office/powerpoint/2010/main" val="1556301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1-RunHellow.cmd</a:t>
            </a:r>
          </a:p>
          <a:p>
            <a:pPr marL="171450" indent="-171450">
              <a:buFontTx/>
              <a:buChar char="-"/>
            </a:pPr>
            <a:endParaRPr lang="en-US" dirty="0"/>
          </a:p>
          <a:p>
            <a:pPr marL="171450" indent="-171450">
              <a:buFontTx/>
              <a:buChar char="-"/>
            </a:pPr>
            <a:r>
              <a:rPr lang="en-US" dirty="0"/>
              <a:t>Basic PowerShell post was one of my most popular for years</a:t>
            </a:r>
          </a:p>
          <a:p>
            <a:pPr marL="171450" indent="-171450">
              <a:buFontTx/>
              <a:buChar char="-"/>
            </a:pPr>
            <a:r>
              <a:rPr lang="en-US" dirty="0"/>
              <a:t>Got into programming because I wanted to make video games</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Who here knows what AutoHotkey is?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2-AutoHotkey.ahk</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indent="-171450">
              <a:buFontTx/>
              <a:buChar char="-"/>
            </a:pPr>
            <a:r>
              <a:rPr lang="en-US" dirty="0"/>
              <a:t>Windows Scheduled Task </a:t>
            </a:r>
            <a:r>
              <a:rPr lang="en-US" dirty="0" err="1"/>
              <a:t>AzDO</a:t>
            </a:r>
            <a:r>
              <a:rPr lang="en-US" dirty="0"/>
              <a:t> extension uses PowerShell, and started off as PowerShell scripts</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4</a:t>
            </a:fld>
            <a:endParaRPr lang="en-US" noProof="0" dirty="0"/>
          </a:p>
        </p:txBody>
      </p:sp>
    </p:spTree>
    <p:extLst>
      <p:ext uri="{BB962C8B-B14F-4D97-AF65-F5344CB8AC3E}">
        <p14:creationId xmlns:p14="http://schemas.microsoft.com/office/powerpoint/2010/main" val="3485468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1. Install-Module -Name </a:t>
            </a:r>
            <a:r>
              <a:rPr lang="en-US" dirty="0" err="1"/>
              <a:t>tiPS</a:t>
            </a:r>
            <a:r>
              <a:rPr lang="en-US" dirty="0"/>
              <a:t> -Scope </a:t>
            </a:r>
            <a:r>
              <a:rPr lang="en-US" dirty="0" err="1"/>
              <a:t>CurrentUser</a:t>
            </a:r>
            <a:r>
              <a:rPr lang="en-US" dirty="0"/>
              <a:t> (don’t actually run it, since it’s already installed)</a:t>
            </a:r>
          </a:p>
          <a:p>
            <a:pPr marL="0" indent="0">
              <a:buFontTx/>
              <a:buNone/>
            </a:pPr>
            <a:r>
              <a:rPr lang="en-US" dirty="0"/>
              <a:t>2. Get-</a:t>
            </a:r>
            <a:r>
              <a:rPr lang="en-US" dirty="0" err="1"/>
              <a:t>PowerShellTip</a:t>
            </a:r>
            <a:r>
              <a:rPr lang="en-US" dirty="0"/>
              <a:t> (has all the info, but kind of ugly to read)</a:t>
            </a:r>
          </a:p>
          <a:p>
            <a:pPr marL="0" indent="0">
              <a:buFontTx/>
              <a:buNone/>
            </a:pPr>
            <a:r>
              <a:rPr lang="en-US" dirty="0"/>
              <a:t>3. Write-</a:t>
            </a:r>
            <a:r>
              <a:rPr lang="en-US" dirty="0" err="1"/>
              <a:t>PowerShellTip</a:t>
            </a:r>
            <a:endParaRPr lang="en-US" dirty="0"/>
          </a:p>
          <a:p>
            <a:pPr marL="0" indent="0">
              <a:buFontTx/>
              <a:buNone/>
            </a:pPr>
            <a:r>
              <a:rPr lang="en-US" dirty="0"/>
              <a:t>4. tips</a:t>
            </a:r>
          </a:p>
          <a:p>
            <a:pPr marL="0" indent="0">
              <a:buFontTx/>
              <a:buNone/>
            </a:pPr>
            <a:r>
              <a:rPr lang="en-US" dirty="0"/>
              <a:t>5. Get-</a:t>
            </a:r>
            <a:r>
              <a:rPr lang="en-US" dirty="0" err="1"/>
              <a:t>PowerShellTip</a:t>
            </a:r>
            <a:r>
              <a:rPr lang="en-US" dirty="0"/>
              <a:t> –</a:t>
            </a:r>
            <a:r>
              <a:rPr lang="en-US" dirty="0" err="1"/>
              <a:t>AllTips</a:t>
            </a:r>
            <a:endParaRPr lang="en-US" dirty="0"/>
          </a:p>
          <a:p>
            <a:pPr marL="0" indent="0">
              <a:buFontTx/>
              <a:buNone/>
            </a:pPr>
            <a:r>
              <a:rPr lang="en-US" dirty="0"/>
              <a:t>6. Get-</a:t>
            </a:r>
            <a:r>
              <a:rPr lang="en-US" dirty="0" err="1"/>
              <a:t>PowerShellTip</a:t>
            </a:r>
            <a:r>
              <a:rPr lang="en-US" dirty="0"/>
              <a:t> –</a:t>
            </a:r>
            <a:r>
              <a:rPr lang="en-US" dirty="0" err="1"/>
              <a:t>AllTips</a:t>
            </a:r>
            <a:r>
              <a:rPr lang="en-US" dirty="0"/>
              <a:t> | gm (shows us it’s an ordered dictionary)</a:t>
            </a:r>
          </a:p>
          <a:p>
            <a:pPr marL="0" indent="0">
              <a:buFontTx/>
              <a:buNone/>
            </a:pPr>
            <a:r>
              <a:rPr lang="en-US" dirty="0"/>
              <a:t>7. (Get-</a:t>
            </a:r>
            <a:r>
              <a:rPr lang="en-US" dirty="0" err="1"/>
              <a:t>PowerShellTip</a:t>
            </a:r>
            <a:r>
              <a:rPr lang="en-US" dirty="0"/>
              <a:t> -</a:t>
            </a:r>
            <a:r>
              <a:rPr lang="en-US" dirty="0" err="1"/>
              <a:t>AllTips</a:t>
            </a:r>
            <a:r>
              <a:rPr lang="en-US" dirty="0"/>
              <a:t>).Count</a:t>
            </a:r>
          </a:p>
          <a:p>
            <a:pPr marL="0" indent="0">
              <a:buFontTx/>
              <a:buNone/>
            </a:pPr>
            <a:r>
              <a:rPr lang="en-US" dirty="0"/>
              <a:t>8. Set-</a:t>
            </a:r>
            <a:r>
              <a:rPr lang="en-US" dirty="0" err="1"/>
              <a:t>TiPSConfiguration</a:t>
            </a:r>
            <a:r>
              <a:rPr lang="en-US" dirty="0"/>
              <a:t> -</a:t>
            </a:r>
            <a:r>
              <a:rPr lang="en-US" dirty="0" err="1"/>
              <a:t>AutomaticallyWritePowerShellTip</a:t>
            </a:r>
            <a:r>
              <a:rPr lang="en-US" dirty="0"/>
              <a:t> Daily -</a:t>
            </a:r>
            <a:r>
              <a:rPr lang="en-US" dirty="0" err="1"/>
              <a:t>AutomaticallyUpdateModule</a:t>
            </a:r>
            <a:r>
              <a:rPr lang="en-US" dirty="0"/>
              <a:t> Weekly (gets warning)</a:t>
            </a:r>
          </a:p>
          <a:p>
            <a:pPr marL="0" indent="0">
              <a:buFontTx/>
              <a:buNone/>
            </a:pPr>
            <a:r>
              <a:rPr lang="en-US" dirty="0"/>
              <a:t>9. $Profile</a:t>
            </a:r>
          </a:p>
          <a:p>
            <a:pPr marL="0" indent="0">
              <a:buFontTx/>
              <a:buNone/>
            </a:pPr>
            <a:r>
              <a:rPr lang="en-US" dirty="0"/>
              <a:t>10. $Profile | gm</a:t>
            </a:r>
          </a:p>
          <a:p>
            <a:pPr marL="0" indent="0">
              <a:buFontTx/>
              <a:buNone/>
            </a:pPr>
            <a:r>
              <a:rPr lang="en-US" dirty="0"/>
              <a:t>11. code $</a:t>
            </a:r>
            <a:r>
              <a:rPr lang="en-US" dirty="0" err="1"/>
              <a:t>Profile.CurrentUserAllHosts</a:t>
            </a:r>
            <a:endParaRPr lang="en-US" dirty="0"/>
          </a:p>
          <a:p>
            <a:pPr marL="0" indent="0">
              <a:buFontTx/>
              <a:buNone/>
            </a:pPr>
            <a:r>
              <a:rPr lang="en-US" dirty="0"/>
              <a:t>12. Add-</a:t>
            </a:r>
            <a:r>
              <a:rPr lang="en-US" dirty="0" err="1"/>
              <a:t>TiPSImportToPowerShellProfile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13. Set-</a:t>
            </a:r>
            <a:r>
              <a:rPr lang="en-US" dirty="0" err="1"/>
              <a:t>TiPSConfiguration</a:t>
            </a:r>
            <a:r>
              <a:rPr lang="en-US" dirty="0"/>
              <a:t> -</a:t>
            </a:r>
            <a:r>
              <a:rPr lang="en-US" dirty="0" err="1"/>
              <a:t>AutomaticallyWritePowerShellTip</a:t>
            </a:r>
            <a:r>
              <a:rPr lang="en-US" dirty="0"/>
              <a:t> Daily -</a:t>
            </a:r>
            <a:r>
              <a:rPr lang="en-US" dirty="0" err="1"/>
              <a:t>AutomaticallyUpdateModule</a:t>
            </a:r>
            <a:r>
              <a:rPr lang="en-US" dirty="0"/>
              <a:t> Weekly (no more warning)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14. Set-</a:t>
            </a:r>
            <a:r>
              <a:rPr lang="en-US" dirty="0" err="1"/>
              <a:t>TiPSConfiguration</a:t>
            </a:r>
            <a:r>
              <a:rPr lang="en-US" dirty="0"/>
              <a:t> -</a:t>
            </a:r>
            <a:r>
              <a:rPr lang="en-US" dirty="0" err="1"/>
              <a:t>AutomaticallyWritePowerShellTip</a:t>
            </a:r>
            <a:r>
              <a:rPr lang="en-US" dirty="0"/>
              <a:t> </a:t>
            </a:r>
            <a:r>
              <a:rPr lang="en-US" dirty="0" err="1"/>
              <a:t>EverySession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15. Open new PowerShell tabs and show tips auto-loading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16. Set-</a:t>
            </a:r>
            <a:r>
              <a:rPr lang="en-US" dirty="0" err="1"/>
              <a:t>TiPSConfiguration</a:t>
            </a:r>
            <a:r>
              <a:rPr lang="en-US" dirty="0"/>
              <a:t> -</a:t>
            </a:r>
            <a:r>
              <a:rPr lang="en-US" dirty="0" err="1"/>
              <a:t>AutomaticallyWritePowerShellTip</a:t>
            </a:r>
            <a:r>
              <a:rPr lang="en-US" dirty="0"/>
              <a:t> Daily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 Get-Command -Module </a:t>
            </a:r>
            <a:r>
              <a:rPr lang="en-US" dirty="0" err="1"/>
              <a:t>tiPS</a:t>
            </a:r>
            <a:r>
              <a:rPr lang="en-US" dirty="0"/>
              <a:t> –All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18. Test-</a:t>
            </a:r>
            <a:r>
              <a:rPr lang="en-US" dirty="0" err="1"/>
              <a:t>PowerShellProfileImportsTiPS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19. Get-</a:t>
            </a:r>
            <a:r>
              <a:rPr lang="en-US" dirty="0" err="1"/>
              <a:t>TiPSConfiguration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 Show all of the text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21. Remove-</a:t>
            </a:r>
            <a:r>
              <a:rPr lang="en-US" dirty="0" err="1"/>
              <a:t>TiPSImportFromPowerShellProfile</a:t>
            </a: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5</a:t>
            </a:fld>
            <a:endParaRPr lang="en-US" noProof="0" dirty="0"/>
          </a:p>
        </p:txBody>
      </p:sp>
    </p:spTree>
    <p:extLst>
      <p:ext uri="{BB962C8B-B14F-4D97-AF65-F5344CB8AC3E}">
        <p14:creationId xmlns:p14="http://schemas.microsoft.com/office/powerpoint/2010/main" val="515091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Thinking of adding a Write-</a:t>
            </a:r>
            <a:r>
              <a:rPr lang="en-US" dirty="0" err="1"/>
              <a:t>PowerShellTip</a:t>
            </a:r>
            <a:r>
              <a:rPr lang="en-US" dirty="0"/>
              <a:t> –Previous switch to output the previous tip</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6</a:t>
            </a:fld>
            <a:endParaRPr lang="en-US" noProof="0" dirty="0"/>
          </a:p>
        </p:txBody>
      </p:sp>
    </p:spTree>
    <p:extLst>
      <p:ext uri="{BB962C8B-B14F-4D97-AF65-F5344CB8AC3E}">
        <p14:creationId xmlns:p14="http://schemas.microsoft.com/office/powerpoint/2010/main" val="3664700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Create a new branch first so we can create a PR and show the 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a:t>
            </a:r>
            <a:r>
              <a:rPr lang="en-US" b="0" dirty="0">
                <a:solidFill>
                  <a:srgbClr val="CE9178"/>
                </a:solidFill>
                <a:effectLst/>
                <a:highlight>
                  <a:srgbClr val="1E1E1E"/>
                </a:highlight>
                <a:latin typeface="CaskaydiaCove Nerd Font Mono" panose="020B0509020204030204" pitchFamily="49" charset="0"/>
              </a:rPr>
              <a:t>Join the Pacific PowerShell User Group!</a:t>
            </a:r>
            <a:endParaRPr lang="en-US" b="0" dirty="0">
              <a:solidFill>
                <a:srgbClr val="D4D4D4"/>
              </a:solidFill>
              <a:effectLst/>
              <a:highlight>
                <a:srgbClr val="1E1E1E"/>
              </a:highlight>
              <a:latin typeface="CaskaydiaCove Nerd Font Mono" panose="020B0509020204030204" pitchFamily="49" charset="0"/>
            </a:endParaRPr>
          </a:p>
          <a:p>
            <a:pPr marL="0" indent="0">
              <a:buFontTx/>
              <a:buNone/>
            </a:pPr>
            <a:r>
              <a:rPr lang="en-US" dirty="0" err="1"/>
              <a:t>TipText</a:t>
            </a:r>
            <a:r>
              <a:rPr lang="en-US" dirty="0"/>
              <a:t>: The Pacific PowerShell User Group meets virtually once a month to share ideas and discuss all things PowerShell. This is a casual meetup where everyone is welcome, from seasoned professionals to complete PowerShell newbies. Feel free </a:t>
            </a:r>
          </a:p>
          <a:p>
            <a:pPr marL="0" indent="0">
              <a:buFontTx/>
              <a:buNone/>
            </a:pPr>
            <a:r>
              <a:rPr lang="en-US" dirty="0"/>
              <a:t>Url: https://www.meetup.com/pacific-powershell-user-group/</a:t>
            </a:r>
          </a:p>
          <a:p>
            <a:pPr marL="0" indent="0">
              <a:buFontTx/>
              <a:buNone/>
            </a:pPr>
            <a:r>
              <a:rPr lang="en-US" dirty="0"/>
              <a:t>Category: Community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 </a:t>
            </a:r>
            <a:r>
              <a:rPr lang="en-US" b="0" dirty="0">
                <a:solidFill>
                  <a:srgbClr val="CE9178"/>
                </a:solidFill>
                <a:effectLst/>
                <a:highlight>
                  <a:srgbClr val="1E1E1E"/>
                </a:highlight>
                <a:latin typeface="CaskaydiaCove Nerd Font Mono" panose="020B0509020204030204" pitchFamily="49" charset="0"/>
              </a:rPr>
              <a:t>Daniel Schroeder (</a:t>
            </a:r>
            <a:r>
              <a:rPr lang="en-US" b="0" dirty="0" err="1">
                <a:solidFill>
                  <a:srgbClr val="CE9178"/>
                </a:solidFill>
                <a:effectLst/>
                <a:highlight>
                  <a:srgbClr val="1E1E1E"/>
                </a:highlight>
                <a:latin typeface="CaskaydiaCove Nerd Font Mono" panose="020B0509020204030204" pitchFamily="49" charset="0"/>
              </a:rPr>
              <a:t>deadlydog</a:t>
            </a:r>
            <a:r>
              <a:rPr lang="en-US" b="0" dirty="0">
                <a:solidFill>
                  <a:srgbClr val="CE9178"/>
                </a:solidFill>
                <a:effectLst/>
                <a:highlight>
                  <a:srgbClr val="1E1E1E"/>
                </a:highlight>
                <a:latin typeface="CaskaydiaCove Nerd Font Mono" panose="020B05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E9178"/>
              </a:solidFill>
              <a:effectLst/>
              <a:highlight>
                <a:srgbClr val="1E1E1E"/>
              </a:highlight>
              <a:latin typeface="CaskaydiaCove Nerd Font Mono" panose="020B05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E9178"/>
                </a:solidFill>
                <a:effectLst/>
                <a:highlight>
                  <a:srgbClr val="1E1E1E"/>
                </a:highlight>
                <a:latin typeface="CaskaydiaCove Nerd Font Mono" panose="020B0509020204030204" pitchFamily="49" charset="0"/>
              </a:rPr>
              <a:t>Build locally so it generates </a:t>
            </a:r>
            <a:r>
              <a:rPr lang="en-US" b="0" dirty="0" err="1">
                <a:solidFill>
                  <a:srgbClr val="CE9178"/>
                </a:solidFill>
                <a:effectLst/>
                <a:highlight>
                  <a:srgbClr val="1E1E1E"/>
                </a:highlight>
                <a:latin typeface="CaskaydiaCove Nerd Font Mono" panose="020B0509020204030204" pitchFamily="49" charset="0"/>
              </a:rPr>
              <a:t>PowerShellTips.json</a:t>
            </a:r>
            <a:r>
              <a:rPr lang="en-US" b="0" dirty="0">
                <a:solidFill>
                  <a:srgbClr val="CE9178"/>
                </a:solidFill>
                <a:effectLst/>
                <a:highlight>
                  <a:srgbClr val="1E1E1E"/>
                </a:highlight>
                <a:latin typeface="CaskaydiaCove Nerd Font Mono" panose="020B0509020204030204" pitchFamily="49" charset="0"/>
              </a:rPr>
              <a:t> file and commit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E9178"/>
                </a:solidFill>
                <a:effectLst/>
                <a:highlight>
                  <a:srgbClr val="1E1E1E"/>
                </a:highlight>
                <a:latin typeface="CaskaydiaCove Nerd Font Mono" panose="020B0509020204030204" pitchFamily="49" charset="0"/>
              </a:rPr>
              <a:t>Note that there are 2 files and that we’ll come back to that (in the ADRs).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E9178"/>
                </a:solidFill>
                <a:effectLst/>
                <a:highlight>
                  <a:srgbClr val="1E1E1E"/>
                </a:highlight>
                <a:latin typeface="CaskaydiaCove Nerd Font Mono" panose="020B0509020204030204" pitchFamily="49" charset="0"/>
              </a:rPr>
              <a:t>Commit change and open a PR.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CE9178"/>
                </a:solidFill>
                <a:effectLst/>
                <a:highlight>
                  <a:srgbClr val="1E1E1E"/>
                </a:highlight>
                <a:latin typeface="CaskaydiaCove Nerd Font Mono" panose="020B0509020204030204" pitchFamily="49" charset="0"/>
              </a:rPr>
              <a:t>Merge the PR when it’s done building.</a:t>
            </a:r>
            <a:endParaRPr lang="en-US" b="0" dirty="0">
              <a:solidFill>
                <a:srgbClr val="D4D4D4"/>
              </a:solidFill>
              <a:effectLst/>
              <a:highlight>
                <a:srgbClr val="1E1E1E"/>
              </a:highlight>
              <a:latin typeface="CaskaydiaCove Nerd Font Mono" panose="020B0509020204030204" pitchFamily="49" charset="0"/>
            </a:endParaRPr>
          </a:p>
        </p:txBody>
      </p:sp>
      <p:sp>
        <p:nvSpPr>
          <p:cNvPr id="4" name="Slide Number Placeholder 3"/>
          <p:cNvSpPr>
            <a:spLocks noGrp="1"/>
          </p:cNvSpPr>
          <p:nvPr>
            <p:ph type="sldNum" sz="quarter" idx="5"/>
          </p:nvPr>
        </p:nvSpPr>
        <p:spPr/>
        <p:txBody>
          <a:bodyPr/>
          <a:lstStyle/>
          <a:p>
            <a:fld id="{1734D747-9380-41EE-9946-EC9EC0CA5D1E}" type="slidenum">
              <a:rPr lang="en-US" noProof="0" smtClean="0"/>
              <a:t>7</a:t>
            </a:fld>
            <a:endParaRPr lang="en-US" noProof="0" dirty="0"/>
          </a:p>
        </p:txBody>
      </p:sp>
    </p:spTree>
    <p:extLst>
      <p:ext uri="{BB962C8B-B14F-4D97-AF65-F5344CB8AC3E}">
        <p14:creationId xmlns:p14="http://schemas.microsoft.com/office/powerpoint/2010/main" val="2012329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Had a 7-week sabbatical in the summer of 2023 and was walking my dogs every day while listening to the PowerShell podcast</a:t>
            </a:r>
          </a:p>
          <a:p>
            <a:pPr marL="171450" indent="-171450">
              <a:buFontTx/>
              <a:buChar char="-"/>
            </a:pPr>
            <a:r>
              <a:rPr lang="en-US" dirty="0"/>
              <a:t>Jordan Hammond and Andrew Pla were always talking about the community and giving back, and I was looking for a side project</a:t>
            </a:r>
          </a:p>
          <a:p>
            <a:pPr marL="171450" indent="-171450">
              <a:buFontTx/>
              <a:buChar char="-"/>
            </a:pPr>
            <a:r>
              <a:rPr lang="en-US" dirty="0"/>
              <a:t>They also called out people to submit talks for PowerShell Summit</a:t>
            </a:r>
          </a:p>
          <a:p>
            <a:pPr marL="171450" indent="-171450">
              <a:buFontTx/>
              <a:buChar char="-"/>
            </a:pPr>
            <a:r>
              <a:rPr lang="en-US" dirty="0"/>
              <a:t>Andrew wore the </a:t>
            </a:r>
            <a:r>
              <a:rPr lang="en-US" dirty="0" err="1"/>
              <a:t>tiPS</a:t>
            </a:r>
            <a:r>
              <a:rPr lang="en-US" dirty="0"/>
              <a:t> t-shirt on his talk with Justin Grote a couple weeks back</a:t>
            </a:r>
          </a:p>
          <a:p>
            <a:pPr marL="171450" indent="-171450">
              <a:buFontTx/>
              <a:buChar char="-"/>
            </a:pPr>
            <a:r>
              <a:rPr lang="en-US" dirty="0"/>
              <a:t>James Brundage was just on the PowerShell Podcast as well</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9</a:t>
            </a:fld>
            <a:endParaRPr lang="en-US" noProof="0" dirty="0"/>
          </a:p>
        </p:txBody>
      </p:sp>
    </p:spTree>
    <p:extLst>
      <p:ext uri="{BB962C8B-B14F-4D97-AF65-F5344CB8AC3E}">
        <p14:creationId xmlns:p14="http://schemas.microsoft.com/office/powerpoint/2010/main" val="3559046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Merge in PR</a:t>
            </a:r>
          </a:p>
          <a:p>
            <a:pPr marL="171450" indent="-171450">
              <a:buFontTx/>
              <a:buChar char="-"/>
            </a:pPr>
            <a:r>
              <a:rPr lang="en-US" dirty="0"/>
              <a:t>Walk through each of the ADRs and explain them a bit</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dirty="0">
                <a:solidFill>
                  <a:srgbClr val="000000"/>
                </a:solidFill>
                <a:effectLst/>
                <a:highlight>
                  <a:srgbClr val="FFFFFF"/>
                </a:highlight>
                <a:latin typeface="Calibri" panose="020F0502020204030204" pitchFamily="34" charset="0"/>
              </a:rPr>
              <a:t>C# project vs. PowerShell project </a:t>
            </a:r>
            <a:endParaRPr lang="en-US" sz="1200" b="0" i="0" dirty="0">
              <a:solidFill>
                <a:srgbClr val="000000"/>
              </a:solidFill>
              <a:effectLst/>
              <a:highlight>
                <a:srgbClr val="FFFFFF"/>
              </a:highligh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800" b="0" i="0" dirty="0">
                <a:solidFill>
                  <a:srgbClr val="000000"/>
                </a:solidFill>
                <a:effectLst/>
                <a:highlight>
                  <a:srgbClr val="FFFFFF"/>
                </a:highlight>
                <a:latin typeface="Calibri" panose="020F0502020204030204" pitchFamily="34" charset="0"/>
              </a:rPr>
              <a:t>Combining all files into a single .psm1 file for load speed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800" b="0" i="0" u="none" strike="noStrike" dirty="0">
                <a:solidFill>
                  <a:srgbClr val="000000"/>
                </a:solidFill>
                <a:effectLst/>
                <a:highlight>
                  <a:srgbClr val="FFFFFF"/>
                </a:highlight>
                <a:latin typeface="Calibri" panose="020F0502020204030204" pitchFamily="34" charset="0"/>
              </a:rPr>
              <a:t>Test.ps1 in </a:t>
            </a:r>
            <a:r>
              <a:rPr lang="en-US" sz="1800" b="0" i="0" u="none" strike="noStrike" dirty="0" err="1">
                <a:solidFill>
                  <a:srgbClr val="000000"/>
                </a:solidFill>
                <a:effectLst/>
                <a:highlight>
                  <a:srgbClr val="FFFFFF"/>
                </a:highlight>
                <a:latin typeface="Calibri" panose="020F0502020204030204" pitchFamily="34" charset="0"/>
              </a:rPr>
              <a:t>tiPS</a:t>
            </a:r>
            <a:r>
              <a:rPr lang="en-US" sz="1800" b="0" i="0" u="none" strike="noStrike" dirty="0">
                <a:solidFill>
                  <a:srgbClr val="000000"/>
                </a:solidFill>
                <a:effectLst/>
                <a:highlight>
                  <a:srgbClr val="FFFFFF"/>
                </a:highlight>
                <a:latin typeface="Calibri" panose="020F0502020204030204" pitchFamily="34" charset="0"/>
              </a:rPr>
              <a:t> repo</a:t>
            </a:r>
            <a:endParaRPr lang="en-US" sz="1200" b="0" i="0" u="none" strike="noStrike" dirty="0">
              <a:solidFill>
                <a:srgbClr val="000000"/>
              </a:solidFill>
              <a:effectLst/>
              <a:highlight>
                <a:srgbClr val="FFFFFF"/>
              </a:highligh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800" b="0" i="0" u="none" strike="noStrike" dirty="0">
                <a:solidFill>
                  <a:srgbClr val="000000"/>
                </a:solidFill>
                <a:effectLst/>
                <a:highlight>
                  <a:srgbClr val="FFFFFF"/>
                </a:highlight>
                <a:latin typeface="Calibri" panose="020F0502020204030204" pitchFamily="34" charset="0"/>
              </a:rPr>
              <a:t>Different ways to load classes for performance (blog post link)</a:t>
            </a:r>
            <a:r>
              <a:rPr lang="en-US" sz="1800" b="0" i="0" dirty="0">
                <a:solidFill>
                  <a:srgbClr val="000000"/>
                </a:solidFill>
                <a:effectLst/>
                <a:highlight>
                  <a:srgbClr val="FFFFFF"/>
                </a:highlight>
                <a:latin typeface="Calibri" panose="020F0502020204030204" pitchFamily="34" charset="0"/>
              </a:rPr>
              <a:t> </a:t>
            </a:r>
            <a:endParaRPr lang="en-US" b="0" i="0" dirty="0">
              <a:solidFill>
                <a:srgbClr val="000000"/>
              </a:solidFill>
              <a:effectLst/>
              <a:highlight>
                <a:srgbClr val="FFFFFF"/>
              </a:highlight>
              <a:latin typeface="Segoe UI" panose="020B0502040204020203" pitchFamily="34" charset="0"/>
            </a:endParaRP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10</a:t>
            </a:fld>
            <a:endParaRPr lang="en-US" noProof="0" dirty="0"/>
          </a:p>
        </p:txBody>
      </p:sp>
    </p:spTree>
    <p:extLst>
      <p:ext uri="{BB962C8B-B14F-4D97-AF65-F5344CB8AC3E}">
        <p14:creationId xmlns:p14="http://schemas.microsoft.com/office/powerpoint/2010/main" val="1565053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3-ClassAndEnum.ps1</a:t>
            </a:r>
          </a:p>
          <a:p>
            <a:pPr marL="171450" indent="-171450">
              <a:buFontTx/>
              <a:buChar char="-"/>
            </a:pPr>
            <a:r>
              <a:rPr lang="en-US" dirty="0"/>
              <a:t>Comment out Blond enum value and run to show it throws an error and lists possible valid enum values</a:t>
            </a:r>
          </a:p>
          <a:p>
            <a:pPr marL="171450" indent="-171450">
              <a:buFontTx/>
              <a:buChar char="-"/>
            </a:pPr>
            <a:endParaRPr lang="en-US" dirty="0"/>
          </a:p>
          <a:p>
            <a:pPr marL="171450" indent="-171450">
              <a:buFontTx/>
              <a:buChar char="-"/>
            </a:pPr>
            <a:r>
              <a:rPr lang="en-US" dirty="0"/>
              <a:t>Set-</a:t>
            </a:r>
            <a:r>
              <a:rPr lang="en-US" dirty="0" err="1"/>
              <a:t>TiPSConfiguration</a:t>
            </a:r>
            <a:r>
              <a:rPr lang="en-US" dirty="0"/>
              <a:t> -</a:t>
            </a:r>
            <a:r>
              <a:rPr lang="en-US" dirty="0" err="1"/>
              <a:t>AutomaticallyWritePowerShellTip</a:t>
            </a:r>
            <a:r>
              <a:rPr lang="en-US" dirty="0"/>
              <a:t> Daily (show enum autocomplete for free; no </a:t>
            </a:r>
            <a:r>
              <a:rPr lang="en-US" dirty="0" err="1"/>
              <a:t>ValidateSet</a:t>
            </a:r>
            <a:r>
              <a:rPr lang="en-US" dirty="0"/>
              <a:t> needed)</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11</a:t>
            </a:fld>
            <a:endParaRPr lang="en-US" noProof="0" dirty="0"/>
          </a:p>
        </p:txBody>
      </p:sp>
    </p:spTree>
    <p:extLst>
      <p:ext uri="{BB962C8B-B14F-4D97-AF65-F5344CB8AC3E}">
        <p14:creationId xmlns:p14="http://schemas.microsoft.com/office/powerpoint/2010/main" val="2713588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eadlydog/PowerShell.Experiment.ClassPerformanceComparison"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deadlydog/PowerShell.Experiment.ClassInModule"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pester.dev/docs/usage/testdrive"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blog.danskingdom.com/Easily-profile-your-PowerShell-code-with-the-Profiler-module/"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deadlydog/Presentation.tiPSWelcome" TargetMode="External"/><Relationship Id="rId2" Type="http://schemas.openxmlformats.org/officeDocument/2006/relationships/notesSlide" Target="../notesSlides/notesSlide14.xml"/><Relationship Id="rId1" Type="http://schemas.openxmlformats.org/officeDocument/2006/relationships/slideLayout" Target="../slideLayouts/slideLayout17.xml"/><Relationship Id="rId6" Type="http://schemas.openxmlformats.org/officeDocument/2006/relationships/hyperlink" Target="https://x.com/deadlydog" TargetMode="External"/><Relationship Id="rId5" Type="http://schemas.openxmlformats.org/officeDocument/2006/relationships/hyperlink" Target="https://github.com/deadlydog" TargetMode="External"/><Relationship Id="rId4" Type="http://schemas.openxmlformats.org/officeDocument/2006/relationships/hyperlink" Target="https://blog.danskingdom.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deadlydog/AzureDevOps.WindowsScheduledTasks" TargetMode="External"/><Relationship Id="rId13" Type="http://schemas.openxmlformats.org/officeDocument/2006/relationships/hyperlink" Target="https://github.com/deadlydog/PowerShell.ScriptModuleRepositoryTemplate" TargetMode="External"/><Relationship Id="rId3" Type="http://schemas.openxmlformats.org/officeDocument/2006/relationships/hyperlink" Target="https://blog.danskingdom.com/about/" TargetMode="External"/><Relationship Id="rId7" Type="http://schemas.openxmlformats.org/officeDocument/2006/relationships/hyperlink" Target="https://github.com/deadlydog/NotifyWhenMicrosoftOutlookReminderWindowIsOpen" TargetMode="External"/><Relationship Id="rId12" Type="http://schemas.openxmlformats.org/officeDocument/2006/relationships/hyperlink" Target="https://github.com/deadlydog/AzureArtifactsPowerShellModuleHelper"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s://github.com/deadlydog/AHKCommandPicker" TargetMode="External"/><Relationship Id="rId11" Type="http://schemas.openxmlformats.org/officeDocument/2006/relationships/hyperlink" Target="https://github.com/deadlydog/New-NuGetPackage" TargetMode="External"/><Relationship Id="rId5" Type="http://schemas.openxmlformats.org/officeDocument/2006/relationships/hyperlink" Target="http://xnaparticles.com/DemoVideos.php" TargetMode="External"/><Relationship Id="rId10" Type="http://schemas.openxmlformats.org/officeDocument/2006/relationships/hyperlink" Target="https://github.com/deadlydog/Invoke-MsBuild" TargetMode="External"/><Relationship Id="rId4" Type="http://schemas.openxmlformats.org/officeDocument/2006/relationships/hyperlink" Target="https://blog.danskingdom.com/allow-others-to-run-your-powershell-scripts-from-a-batch-file-they-will-love-you-for-it/" TargetMode="External"/><Relationship Id="rId9" Type="http://schemas.openxmlformats.org/officeDocument/2006/relationships/hyperlink" Target="https://github.com/deadlydog/PathLengthChecker"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deadlydog/PowerShell.tiPS"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deadlydog/PowerShell.tiPS?tab=readme-ov-file#-roadmap"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eadlydog/PowerShell.tiPS"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5.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err="1"/>
              <a:t>tiPS</a:t>
            </a:r>
            <a:r>
              <a:rPr lang="en-US" dirty="0"/>
              <a:t> Welcome</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8"/>
            <a:ext cx="8668512" cy="868680"/>
          </a:xfrm>
        </p:spPr>
        <p:txBody>
          <a:bodyPr>
            <a:noAutofit/>
          </a:bodyPr>
          <a:lstStyle/>
          <a:p>
            <a:pPr marL="0" indent="0">
              <a:buNone/>
            </a:pPr>
            <a:r>
              <a:rPr lang="en-US" sz="2800" dirty="0"/>
              <a:t>A look at the </a:t>
            </a:r>
            <a:r>
              <a:rPr lang="en-US" sz="2800" dirty="0" err="1"/>
              <a:t>tiPS</a:t>
            </a:r>
            <a:r>
              <a:rPr lang="en-US" sz="2800" dirty="0"/>
              <a:t> PowerShell module and some lessons learned while developing it</a:t>
            </a:r>
          </a:p>
        </p:txBody>
      </p:sp>
      <p:sp>
        <p:nvSpPr>
          <p:cNvPr id="4" name="Subtitle 2">
            <a:extLst>
              <a:ext uri="{FF2B5EF4-FFF2-40B4-BE49-F238E27FC236}">
                <a16:creationId xmlns:a16="http://schemas.microsoft.com/office/drawing/2014/main" id="{214C3256-8454-9F4B-D98C-02AAF7670726}"/>
              </a:ext>
            </a:extLst>
          </p:cNvPr>
          <p:cNvSpPr txBox="1">
            <a:spLocks/>
          </p:cNvSpPr>
          <p:nvPr/>
        </p:nvSpPr>
        <p:spPr>
          <a:xfrm>
            <a:off x="6118268" y="5985163"/>
            <a:ext cx="5627160" cy="4720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Abadi" panose="020B0604020104020204" pitchFamily="34" charset="0"/>
              </a:rPr>
              <a:t>Presented by Daniel Schroeder</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tiPS</a:t>
            </a:r>
            <a:r>
              <a:rPr lang="en-US" dirty="0"/>
              <a:t> Decisions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11467867" cy="4390951"/>
          </a:xfrm>
        </p:spPr>
        <p:txBody>
          <a:bodyPr/>
          <a:lstStyle/>
          <a:p>
            <a:r>
              <a:rPr lang="en-US" sz="2800" dirty="0"/>
              <a:t>Architecture Decision Records (ADRs)</a:t>
            </a:r>
          </a:p>
          <a:p>
            <a:endParaRPr lang="en-US" sz="2800" dirty="0"/>
          </a:p>
          <a:p>
            <a:r>
              <a:rPr lang="en-US" sz="2800" dirty="0"/>
              <a:t>Written in PowerShell instead of C# for community support</a:t>
            </a:r>
          </a:p>
          <a:p>
            <a:r>
              <a:rPr lang="en-US" sz="2800" dirty="0"/>
              <a:t>Combine tips files into a single </a:t>
            </a:r>
            <a:r>
              <a:rPr lang="en-US" sz="2800" dirty="0" err="1"/>
              <a:t>json</a:t>
            </a:r>
            <a:r>
              <a:rPr lang="en-US" sz="2800" dirty="0"/>
              <a:t> file for performance</a:t>
            </a:r>
          </a:p>
          <a:p>
            <a:r>
              <a:rPr lang="en-US" sz="2800" dirty="0"/>
              <a:t>Combine module files into a single .psm1 file during build for performance</a:t>
            </a:r>
          </a:p>
          <a:p>
            <a:r>
              <a:rPr lang="en-US" sz="2800" dirty="0"/>
              <a:t>Compile classes to C# assembly for performance</a:t>
            </a:r>
          </a:p>
          <a:p>
            <a:pPr lvl="1"/>
            <a:r>
              <a:rPr lang="en-US" sz="26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https://github.com/deadlydog/PowerShell.Experiment.ClassPerformanceComparison</a:t>
            </a:r>
            <a:r>
              <a:rPr lang="en-US" sz="2600" dirty="0">
                <a:solidFill>
                  <a:schemeClr val="accent1">
                    <a:lumMod val="60000"/>
                    <a:lumOff val="40000"/>
                  </a:schemeClr>
                </a:solidFill>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43075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fade">
                                      <p:cBhvr>
                                        <p:cTn id="17" dur="500"/>
                                        <p:tgtEl>
                                          <p:spTgt spid="10">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xEl>
                                              <p:pRg st="4" end="4"/>
                                            </p:txEl>
                                          </p:spTgt>
                                        </p:tgtEl>
                                        <p:attrNameLst>
                                          <p:attrName>style.visibility</p:attrName>
                                        </p:attrNameLst>
                                      </p:cBhvr>
                                      <p:to>
                                        <p:strVal val="visible"/>
                                      </p:to>
                                    </p:set>
                                    <p:animEffect transition="in" filter="fade">
                                      <p:cBhvr>
                                        <p:cTn id="20" dur="500"/>
                                        <p:tgtEl>
                                          <p:spTgt spid="10">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animEffect transition="in" filter="fade">
                                      <p:cBhvr>
                                        <p:cTn id="23" dur="500"/>
                                        <p:tgtEl>
                                          <p:spTgt spid="10">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xEl>
                                              <p:pRg st="6" end="6"/>
                                            </p:txEl>
                                          </p:spTgt>
                                        </p:tgtEl>
                                        <p:attrNameLst>
                                          <p:attrName>style.visibility</p:attrName>
                                        </p:attrNameLst>
                                      </p:cBhvr>
                                      <p:to>
                                        <p:strVal val="visible"/>
                                      </p:to>
                                    </p:set>
                                    <p:animEffect transition="in" filter="fade">
                                      <p:cBhvr>
                                        <p:cTn id="26"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Classes and Enums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195755"/>
            <a:ext cx="11467867" cy="5373858"/>
          </a:xfrm>
        </p:spPr>
        <p:txBody>
          <a:bodyPr/>
          <a:lstStyle/>
          <a:p>
            <a:r>
              <a:rPr lang="en-US" sz="2800" dirty="0"/>
              <a:t>Enum</a:t>
            </a:r>
          </a:p>
          <a:p>
            <a:pPr lvl="1"/>
            <a:r>
              <a:rPr lang="en-US" sz="2600" dirty="0"/>
              <a:t>Predefined set of values to choose from</a:t>
            </a:r>
          </a:p>
          <a:p>
            <a:pPr lvl="1"/>
            <a:r>
              <a:rPr lang="en-US" sz="2600" dirty="0"/>
              <a:t>Automatic validations and autocomplete</a:t>
            </a:r>
          </a:p>
          <a:p>
            <a:r>
              <a:rPr lang="en-US" sz="2800" dirty="0"/>
              <a:t>Class</a:t>
            </a:r>
          </a:p>
          <a:p>
            <a:pPr lvl="1"/>
            <a:r>
              <a:rPr lang="en-US" sz="2600" dirty="0"/>
              <a:t>Strongly typed object with data + functions</a:t>
            </a:r>
          </a:p>
          <a:p>
            <a:pPr lvl="1"/>
            <a:r>
              <a:rPr lang="en-US" sz="2600" dirty="0"/>
              <a:t>All objects guaranteed to have the same properties and functions</a:t>
            </a:r>
          </a:p>
          <a:p>
            <a:pPr marL="457200" lvl="1" indent="0">
              <a:buNone/>
            </a:pPr>
            <a:endParaRPr lang="en-US" sz="2800" dirty="0"/>
          </a:p>
          <a:p>
            <a:pPr marL="457200" lvl="1" indent="0">
              <a:buNone/>
            </a:pPr>
            <a:endParaRPr lang="en-US" sz="2800" dirty="0"/>
          </a:p>
          <a:p>
            <a:r>
              <a:rPr lang="en-US" sz="28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https://github.com/deadlydog/PowerShell.Experiment.ClassInModule</a:t>
            </a:r>
            <a:r>
              <a:rPr lang="en-US" sz="2800" dirty="0">
                <a:solidFill>
                  <a:schemeClr val="accent1">
                    <a:lumMod val="60000"/>
                    <a:lumOff val="40000"/>
                  </a:schemeClr>
                </a:solidFill>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108943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Tips: Use Temporary Console and </a:t>
            </a:r>
            <a:r>
              <a:rPr lang="en-US" dirty="0" err="1"/>
              <a:t>StrictMode</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4"/>
            <a:ext cx="11467867" cy="5054815"/>
          </a:xfrm>
        </p:spPr>
        <p:txBody>
          <a:bodyPr/>
          <a:lstStyle/>
          <a:p>
            <a:r>
              <a:rPr lang="en-US" sz="2800" dirty="0"/>
              <a:t>VS Code Setting: Create Temporary Integrated Console</a:t>
            </a:r>
          </a:p>
          <a:p>
            <a:pPr lvl="1"/>
            <a:r>
              <a:rPr lang="en-US" sz="2600" dirty="0"/>
              <a:t>Helps surface errors, especially during refactoring </a:t>
            </a:r>
          </a:p>
          <a:p>
            <a:pPr lvl="1"/>
            <a:r>
              <a:rPr lang="en-US" sz="2600" dirty="0"/>
              <a:t>Avoid reloading VS Code when using Add-Type to import assemblies and working with classes / </a:t>
            </a:r>
            <a:r>
              <a:rPr lang="en-US" sz="2600" dirty="0" err="1"/>
              <a:t>enums</a:t>
            </a:r>
            <a:endParaRPr lang="en-US" sz="2600" dirty="0"/>
          </a:p>
          <a:p>
            <a:endParaRPr lang="en-US" sz="2800" dirty="0"/>
          </a:p>
          <a:p>
            <a:r>
              <a:rPr lang="en-US" sz="2800" dirty="0"/>
              <a:t>Set-</a:t>
            </a:r>
            <a:r>
              <a:rPr lang="en-US" sz="2800" dirty="0" err="1"/>
              <a:t>StrictMode</a:t>
            </a:r>
            <a:r>
              <a:rPr lang="en-US" sz="2800" dirty="0"/>
              <a:t> -Version Latest</a:t>
            </a:r>
          </a:p>
          <a:p>
            <a:pPr lvl="1"/>
            <a:r>
              <a:rPr lang="en-US" sz="2600" dirty="0"/>
              <a:t>Helps catch errors that might otherwise go unnoticed</a:t>
            </a:r>
          </a:p>
          <a:p>
            <a:pPr lvl="1"/>
            <a:r>
              <a:rPr lang="en-US" sz="2600" dirty="0"/>
              <a:t>Caveat: Be careful introducing this into existing scripts, or scripts that are dot-sourced into other scripts, as it applies to the current scope and all child scopes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Tree>
    <p:extLst>
      <p:ext uri="{BB962C8B-B14F-4D97-AF65-F5344CB8AC3E}">
        <p14:creationId xmlns:p14="http://schemas.microsoft.com/office/powerpoint/2010/main" val="670609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Pester Tests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11467867" cy="4390951"/>
          </a:xfrm>
        </p:spPr>
        <p:txBody>
          <a:bodyPr/>
          <a:lstStyle/>
          <a:p>
            <a:r>
              <a:rPr lang="en-US" sz="2800" dirty="0"/>
              <a:t>Use $</a:t>
            </a:r>
            <a:r>
              <a:rPr lang="en-US" sz="2800" dirty="0" err="1"/>
              <a:t>TestDrive</a:t>
            </a:r>
            <a:r>
              <a:rPr lang="en-US" sz="2800" dirty="0"/>
              <a:t> to write files to a temp directory</a:t>
            </a:r>
          </a:p>
          <a:p>
            <a:pPr lvl="1"/>
            <a:r>
              <a:rPr lang="en-US" sz="2600" dirty="0" err="1"/>
              <a:t>TestDrive</a:t>
            </a:r>
            <a:r>
              <a:rPr lang="en-US" sz="2600" dirty="0"/>
              <a:t>: cannot be resolved in .NET methods</a:t>
            </a:r>
          </a:p>
          <a:p>
            <a:pPr lvl="1"/>
            <a:r>
              <a:rPr lang="en-US" sz="2600" dirty="0"/>
              <a:t>E.g. use “$</a:t>
            </a:r>
            <a:r>
              <a:rPr lang="en-US" sz="2600" dirty="0" err="1"/>
              <a:t>TestDrive</a:t>
            </a:r>
            <a:r>
              <a:rPr lang="en-US" sz="2600" dirty="0"/>
              <a:t>\test.txt” instead of “</a:t>
            </a:r>
            <a:r>
              <a:rPr lang="en-US" sz="2600" dirty="0" err="1"/>
              <a:t>TestDrive</a:t>
            </a:r>
            <a:r>
              <a:rPr lang="en-US" sz="2600" dirty="0"/>
              <a:t>:\test.txt”</a:t>
            </a:r>
          </a:p>
          <a:p>
            <a:pPr lvl="1"/>
            <a:r>
              <a:rPr lang="en-US" sz="26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https://pester.dev/docs/usage/testdrive</a:t>
            </a:r>
            <a:r>
              <a:rPr lang="en-US" sz="2600" dirty="0"/>
              <a:t> </a:t>
            </a:r>
          </a:p>
          <a:p>
            <a:r>
              <a:rPr lang="en-US" sz="2800" dirty="0"/>
              <a:t>Use </a:t>
            </a:r>
            <a:r>
              <a:rPr lang="en-US" sz="2800" dirty="0" err="1"/>
              <a:t>InModuleScope</a:t>
            </a:r>
            <a:r>
              <a:rPr lang="en-US" sz="2800" dirty="0"/>
              <a:t> to access private module functions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28951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500"/>
                                        <p:tgtEl>
                                          <p:spTgt spid="10">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fade">
                                      <p:cBhvr>
                                        <p:cTn id="21"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Smoke Tests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11467867" cy="4390951"/>
          </a:xfrm>
        </p:spPr>
        <p:txBody>
          <a:bodyPr/>
          <a:lstStyle/>
          <a:p>
            <a:r>
              <a:rPr lang="en-US" sz="2800" dirty="0"/>
              <a:t>Tests the module/app after it has been deployed to ensure it works correctly</a:t>
            </a:r>
          </a:p>
          <a:p>
            <a:endParaRPr lang="en-US" sz="2800" dirty="0"/>
          </a:p>
          <a:p>
            <a:r>
              <a:rPr lang="en-US" sz="2800" dirty="0"/>
              <a:t>Test the real end-user experience</a:t>
            </a:r>
          </a:p>
          <a:p>
            <a:r>
              <a:rPr lang="en-US" sz="2800" dirty="0"/>
              <a:t>Test backward compatibility</a:t>
            </a:r>
          </a:p>
          <a:p>
            <a:r>
              <a:rPr lang="en-US" sz="2800" dirty="0"/>
              <a:t>Test cross-platform compatibility</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337141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Questions and Discussion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11467867" cy="4390951"/>
          </a:xfrm>
        </p:spPr>
        <p:txBody>
          <a:bodyPr/>
          <a:lstStyle/>
          <a:p>
            <a:r>
              <a:rPr lang="en-US" sz="2800" dirty="0"/>
              <a:t>Anything you want to know more about?</a:t>
            </a:r>
          </a:p>
          <a:p>
            <a:r>
              <a:rPr lang="en-US" sz="2800" dirty="0"/>
              <a:t>What was your favourite thing you learned or saw?</a:t>
            </a:r>
          </a:p>
          <a:p>
            <a:endParaRPr lang="en-US" sz="2800" dirty="0"/>
          </a:p>
          <a:p>
            <a:pPr marL="0" indent="0">
              <a:buNone/>
            </a:pPr>
            <a:endParaRPr lang="en-US" sz="2800" dirty="0"/>
          </a:p>
          <a:p>
            <a:endParaRPr lang="en-US" sz="2800" dirty="0"/>
          </a:p>
          <a:p>
            <a:r>
              <a:rPr lang="en-US" sz="2800" dirty="0"/>
              <a:t>Shout out to the Profiler module for finding perf issues:</a:t>
            </a:r>
            <a:r>
              <a:rPr lang="en-US" sz="28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 https://blog.danskingdom.com/Easily-profile-your-PowerShell-code-with-the-Profiler-module/</a:t>
            </a:r>
            <a:r>
              <a:rPr lang="en-US" sz="2800" dirty="0"/>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Tree>
    <p:extLst>
      <p:ext uri="{BB962C8B-B14F-4D97-AF65-F5344CB8AC3E}">
        <p14:creationId xmlns:p14="http://schemas.microsoft.com/office/powerpoint/2010/main" val="394681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096000" y="1682846"/>
            <a:ext cx="4945598" cy="1243584"/>
          </a:xfrm>
        </p:spPr>
        <p:txBody>
          <a:bodyPr/>
          <a:lstStyle/>
          <a:p>
            <a:r>
              <a:rPr lang="en-US" sz="7200" dirty="0"/>
              <a:t>Thank You!</a:t>
            </a:r>
            <a:endParaRPr lang="en-GB" sz="7200" dirty="0"/>
          </a:p>
        </p:txBody>
      </p:sp>
      <p:sp>
        <p:nvSpPr>
          <p:cNvPr id="3" name="Title 1">
            <a:extLst>
              <a:ext uri="{FF2B5EF4-FFF2-40B4-BE49-F238E27FC236}">
                <a16:creationId xmlns:a16="http://schemas.microsoft.com/office/drawing/2014/main" id="{0AB9C4BC-1D53-4A50-18E2-39D67A5E28A6}"/>
              </a:ext>
            </a:extLst>
          </p:cNvPr>
          <p:cNvSpPr txBox="1">
            <a:spLocks/>
          </p:cNvSpPr>
          <p:nvPr/>
        </p:nvSpPr>
        <p:spPr>
          <a:xfrm>
            <a:off x="1483441" y="5548356"/>
            <a:ext cx="9892131" cy="10592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r>
              <a:rPr lang="en-US" sz="2800" dirty="0">
                <a:latin typeface="+mn-lt"/>
              </a:rPr>
              <a:t>Slide Deck:</a:t>
            </a:r>
          </a:p>
          <a:p>
            <a:r>
              <a:rPr lang="en-US" sz="2800" dirty="0">
                <a:solidFill>
                  <a:schemeClr val="accent1">
                    <a:lumMod val="60000"/>
                    <a:lumOff val="40000"/>
                  </a:schemeClr>
                </a:solidFill>
                <a:latin typeface="+mn-lt"/>
                <a:hlinkClick r:id="rId3">
                  <a:extLst>
                    <a:ext uri="{A12FA001-AC4F-418D-AE19-62706E023703}">
                      <ahyp:hlinkClr xmlns:ahyp="http://schemas.microsoft.com/office/drawing/2018/hyperlinkcolor" val="tx"/>
                    </a:ext>
                  </a:extLst>
                </a:hlinkClick>
              </a:rPr>
              <a:t>https://github.com/deadlydog/Presentation.tiPSWelcome</a:t>
            </a:r>
            <a:r>
              <a:rPr lang="en-US" sz="2800" dirty="0">
                <a:solidFill>
                  <a:schemeClr val="accent1">
                    <a:lumMod val="60000"/>
                    <a:lumOff val="40000"/>
                  </a:schemeClr>
                </a:solidFill>
                <a:latin typeface="+mn-lt"/>
              </a:rPr>
              <a:t> </a:t>
            </a:r>
          </a:p>
        </p:txBody>
      </p:sp>
      <p:sp>
        <p:nvSpPr>
          <p:cNvPr id="6" name="Title 1">
            <a:extLst>
              <a:ext uri="{FF2B5EF4-FFF2-40B4-BE49-F238E27FC236}">
                <a16:creationId xmlns:a16="http://schemas.microsoft.com/office/drawing/2014/main" id="{ACE1F121-6324-786E-E2AF-49301B095864}"/>
              </a:ext>
            </a:extLst>
          </p:cNvPr>
          <p:cNvSpPr txBox="1">
            <a:spLocks/>
          </p:cNvSpPr>
          <p:nvPr/>
        </p:nvSpPr>
        <p:spPr>
          <a:xfrm>
            <a:off x="3200203" y="3599775"/>
            <a:ext cx="6633116" cy="5702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r>
              <a:rPr lang="en-US" sz="2800" dirty="0">
                <a:latin typeface="+mn-lt"/>
              </a:rPr>
              <a:t>Blog: </a:t>
            </a:r>
            <a:r>
              <a:rPr lang="en-US" sz="2800" dirty="0">
                <a:solidFill>
                  <a:schemeClr val="accent1">
                    <a:lumMod val="60000"/>
                    <a:lumOff val="40000"/>
                  </a:schemeClr>
                </a:solidFill>
                <a:latin typeface="+mn-lt"/>
                <a:hlinkClick r:id="rId4">
                  <a:extLst>
                    <a:ext uri="{A12FA001-AC4F-418D-AE19-62706E023703}">
                      <ahyp:hlinkClr xmlns:ahyp="http://schemas.microsoft.com/office/drawing/2018/hyperlinkcolor" val="tx"/>
                    </a:ext>
                  </a:extLst>
                </a:hlinkClick>
              </a:rPr>
              <a:t>https://blog.danskingdom.com</a:t>
            </a:r>
            <a:r>
              <a:rPr lang="en-US" sz="2800" dirty="0">
                <a:solidFill>
                  <a:schemeClr val="accent1">
                    <a:lumMod val="60000"/>
                    <a:lumOff val="40000"/>
                  </a:schemeClr>
                </a:solidFill>
                <a:latin typeface="+mn-lt"/>
              </a:rPr>
              <a:t> </a:t>
            </a:r>
          </a:p>
        </p:txBody>
      </p:sp>
      <p:sp>
        <p:nvSpPr>
          <p:cNvPr id="7" name="Title 1">
            <a:extLst>
              <a:ext uri="{FF2B5EF4-FFF2-40B4-BE49-F238E27FC236}">
                <a16:creationId xmlns:a16="http://schemas.microsoft.com/office/drawing/2014/main" id="{10A4B1F2-FFBD-884F-C20F-B41E9211B235}"/>
              </a:ext>
            </a:extLst>
          </p:cNvPr>
          <p:cNvSpPr txBox="1">
            <a:spLocks/>
          </p:cNvSpPr>
          <p:nvPr/>
        </p:nvSpPr>
        <p:spPr>
          <a:xfrm>
            <a:off x="2542643" y="4273120"/>
            <a:ext cx="7290676" cy="5702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r>
              <a:rPr lang="en-US" sz="2800" dirty="0">
                <a:latin typeface="+mn-lt"/>
              </a:rPr>
              <a:t>GitHub: </a:t>
            </a:r>
            <a:r>
              <a:rPr lang="en-US" sz="2800" dirty="0">
                <a:solidFill>
                  <a:schemeClr val="accent1">
                    <a:lumMod val="60000"/>
                    <a:lumOff val="40000"/>
                  </a:schemeClr>
                </a:solidFill>
                <a:latin typeface="+mn-lt"/>
                <a:hlinkClick r:id="rId5">
                  <a:extLst>
                    <a:ext uri="{A12FA001-AC4F-418D-AE19-62706E023703}">
                      <ahyp:hlinkClr xmlns:ahyp="http://schemas.microsoft.com/office/drawing/2018/hyperlinkcolor" val="tx"/>
                    </a:ext>
                  </a:extLst>
                </a:hlinkClick>
              </a:rPr>
              <a:t>https://github.com/deadlydog</a:t>
            </a:r>
            <a:r>
              <a:rPr lang="en-US" sz="2800" dirty="0">
                <a:solidFill>
                  <a:schemeClr val="accent1">
                    <a:lumMod val="60000"/>
                    <a:lumOff val="40000"/>
                  </a:schemeClr>
                </a:solidFill>
                <a:latin typeface="+mn-lt"/>
              </a:rPr>
              <a:t>  </a:t>
            </a:r>
          </a:p>
        </p:txBody>
      </p:sp>
      <p:sp>
        <p:nvSpPr>
          <p:cNvPr id="8" name="Title 1">
            <a:extLst>
              <a:ext uri="{FF2B5EF4-FFF2-40B4-BE49-F238E27FC236}">
                <a16:creationId xmlns:a16="http://schemas.microsoft.com/office/drawing/2014/main" id="{A929F614-BEFE-67F2-00AC-464F14B947DC}"/>
              </a:ext>
            </a:extLst>
          </p:cNvPr>
          <p:cNvSpPr txBox="1">
            <a:spLocks/>
          </p:cNvSpPr>
          <p:nvPr/>
        </p:nvSpPr>
        <p:spPr>
          <a:xfrm>
            <a:off x="1993395" y="4946465"/>
            <a:ext cx="8337650" cy="5702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Tahoma" panose="020B0604030504040204" pitchFamily="34" charset="0"/>
                <a:cs typeface="Tahoma" panose="020B0604030504040204" pitchFamily="34" charset="0"/>
              </a:defRPr>
            </a:lvl1pPr>
          </a:lstStyle>
          <a:p>
            <a:r>
              <a:rPr lang="en-US" sz="2800" dirty="0">
                <a:latin typeface="+mn-lt"/>
              </a:rPr>
              <a:t>Twitter / X: </a:t>
            </a:r>
            <a:r>
              <a:rPr lang="en-US" sz="2800" dirty="0">
                <a:solidFill>
                  <a:schemeClr val="accent1">
                    <a:lumMod val="60000"/>
                    <a:lumOff val="40000"/>
                  </a:schemeClr>
                </a:solidFill>
                <a:latin typeface="+mn-lt"/>
                <a:hlinkClick r:id="rId6">
                  <a:extLst>
                    <a:ext uri="{A12FA001-AC4F-418D-AE19-62706E023703}">
                      <ahyp:hlinkClr xmlns:ahyp="http://schemas.microsoft.com/office/drawing/2018/hyperlinkcolor" val="tx"/>
                    </a:ext>
                  </a:extLst>
                </a:hlinkClick>
              </a:rPr>
              <a:t>https://x.com/deadlydog</a:t>
            </a:r>
            <a:r>
              <a:rPr lang="en-US" sz="2800" dirty="0">
                <a:solidFill>
                  <a:schemeClr val="accent1">
                    <a:lumMod val="60000"/>
                    <a:lumOff val="40000"/>
                  </a:schemeClr>
                </a:solidFill>
                <a:latin typeface="+mn-lt"/>
              </a:rPr>
              <a:t>   </a:t>
            </a:r>
          </a:p>
        </p:txBody>
      </p:sp>
    </p:spTree>
    <p:extLst>
      <p:ext uri="{BB962C8B-B14F-4D97-AF65-F5344CB8AC3E}">
        <p14:creationId xmlns:p14="http://schemas.microsoft.com/office/powerpoint/2010/main" val="297720505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1214100" cy="4390951"/>
          </a:xfrm>
        </p:spPr>
        <p:txBody>
          <a:bodyPr/>
          <a:lstStyle/>
          <a:p>
            <a:r>
              <a:rPr lang="en-US" sz="2800" dirty="0"/>
              <a:t>Lorem</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Tree>
    <p:extLst>
      <p:ext uri="{BB962C8B-B14F-4D97-AF65-F5344CB8AC3E}">
        <p14:creationId xmlns:p14="http://schemas.microsoft.com/office/powerpoint/2010/main" val="116196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1214100" cy="4390951"/>
          </a:xfrm>
        </p:spPr>
        <p:txBody>
          <a:bodyPr/>
          <a:lstStyle/>
          <a:p>
            <a:r>
              <a:rPr lang="en-US" sz="2800" dirty="0"/>
              <a:t>Lorem</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Tree>
    <p:extLst>
      <p:ext uri="{BB962C8B-B14F-4D97-AF65-F5344CB8AC3E}">
        <p14:creationId xmlns:p14="http://schemas.microsoft.com/office/powerpoint/2010/main" val="268847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1214100" cy="4390951"/>
          </a:xfrm>
        </p:spPr>
        <p:txBody>
          <a:bodyPr/>
          <a:lstStyle/>
          <a:p>
            <a:r>
              <a:rPr lang="en-US" sz="2800" dirty="0"/>
              <a:t>Lorem</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Tree>
    <p:extLst>
      <p:ext uri="{BB962C8B-B14F-4D97-AF65-F5344CB8AC3E}">
        <p14:creationId xmlns:p14="http://schemas.microsoft.com/office/powerpoint/2010/main" val="761298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Agenda</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1214100" cy="4390951"/>
          </a:xfrm>
        </p:spPr>
        <p:txBody>
          <a:bodyPr/>
          <a:lstStyle/>
          <a:p>
            <a:r>
              <a:rPr lang="en-US" sz="2800" dirty="0"/>
              <a:t>Who is this guy and what stuff has he made?</a:t>
            </a:r>
          </a:p>
          <a:p>
            <a:r>
              <a:rPr lang="en-US" sz="2800" dirty="0"/>
              <a:t>What is </a:t>
            </a:r>
            <a:r>
              <a:rPr lang="en-US" sz="2800" dirty="0" err="1"/>
              <a:t>tiPS</a:t>
            </a:r>
            <a:r>
              <a:rPr lang="en-US" sz="2800" dirty="0"/>
              <a:t>?</a:t>
            </a:r>
          </a:p>
          <a:p>
            <a:r>
              <a:rPr lang="en-US" sz="2800" dirty="0"/>
              <a:t>Discussion</a:t>
            </a:r>
          </a:p>
          <a:p>
            <a:r>
              <a:rPr lang="en-US" sz="2800" dirty="0"/>
              <a:t>How to add a tip</a:t>
            </a:r>
          </a:p>
          <a:p>
            <a:r>
              <a:rPr lang="en-US" sz="2800" dirty="0" err="1"/>
              <a:t>tiPS</a:t>
            </a:r>
            <a:r>
              <a:rPr lang="en-US" sz="2800" dirty="0"/>
              <a:t> origin story</a:t>
            </a:r>
          </a:p>
          <a:p>
            <a:r>
              <a:rPr lang="en-US" sz="2800" dirty="0"/>
              <a:t>Lessons learned while building </a:t>
            </a:r>
            <a:r>
              <a:rPr lang="en-US" sz="2800" dirty="0" err="1"/>
              <a:t>tiPS</a:t>
            </a:r>
            <a:endParaRPr lang="en-US" sz="2800" dirty="0"/>
          </a:p>
          <a:p>
            <a:r>
              <a:rPr lang="en-US" sz="2800" dirty="0"/>
              <a:t>Discussion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25670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Section Header01</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Section Header02</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21</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 01</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22</a:t>
            </a:fld>
            <a:endParaRPr lang="en-US" dirty="0"/>
          </a:p>
        </p:txBody>
      </p:sp>
    </p:spTree>
    <p:extLst>
      <p:ext uri="{BB962C8B-B14F-4D97-AF65-F5344CB8AC3E}">
        <p14:creationId xmlns:p14="http://schemas.microsoft.com/office/powerpoint/2010/main" val="178896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23</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24</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25</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26</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27</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28</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29</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Who am 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5" name="Picture 4">
            <a:extLst>
              <a:ext uri="{FF2B5EF4-FFF2-40B4-BE49-F238E27FC236}">
                <a16:creationId xmlns:a16="http://schemas.microsoft.com/office/drawing/2014/main" id="{26B971D5-1962-EB2D-3994-F3D18167C6A7}"/>
              </a:ext>
            </a:extLst>
          </p:cNvPr>
          <p:cNvPicPr>
            <a:picLocks noChangeAspect="1"/>
          </p:cNvPicPr>
          <p:nvPr/>
        </p:nvPicPr>
        <p:blipFill>
          <a:blip r:embed="rId2"/>
          <a:stretch>
            <a:fillRect/>
          </a:stretch>
        </p:blipFill>
        <p:spPr>
          <a:xfrm>
            <a:off x="106564" y="1710227"/>
            <a:ext cx="11749814" cy="5064085"/>
          </a:xfrm>
          <a:prstGeom prst="rect">
            <a:avLst/>
          </a:prstGeom>
        </p:spPr>
      </p:pic>
      <p:pic>
        <p:nvPicPr>
          <p:cNvPr id="6" name="Picture 5" descr="A person holding a bunch of bread&#10;&#10;Description automatically generated">
            <a:extLst>
              <a:ext uri="{FF2B5EF4-FFF2-40B4-BE49-F238E27FC236}">
                <a16:creationId xmlns:a16="http://schemas.microsoft.com/office/drawing/2014/main" id="{253BCBE6-9948-7B4C-CA08-4EBAF16A96AC}"/>
              </a:ext>
            </a:extLst>
          </p:cNvPr>
          <p:cNvPicPr>
            <a:picLocks noChangeAspect="1"/>
          </p:cNvPicPr>
          <p:nvPr/>
        </p:nvPicPr>
        <p:blipFill>
          <a:blip r:embed="rId3"/>
          <a:stretch>
            <a:fillRect/>
          </a:stretch>
        </p:blipFill>
        <p:spPr>
          <a:xfrm>
            <a:off x="5971291" y="454217"/>
            <a:ext cx="4261769" cy="319632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32</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Some things I’ve made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15896" y="1578428"/>
            <a:ext cx="11747501" cy="4562599"/>
          </a:xfrm>
        </p:spPr>
        <p:txBody>
          <a:bodyPr/>
          <a:lstStyle/>
          <a:p>
            <a:r>
              <a:rPr lang="en-US" sz="24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https://blog.danskingdom.com/about/</a:t>
            </a:r>
            <a:r>
              <a:rPr lang="en-US" sz="2400" dirty="0"/>
              <a:t> - </a:t>
            </a:r>
            <a:r>
              <a:rPr lang="en-US" sz="2400"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post</a:t>
            </a:r>
            <a:endParaRPr lang="en-US" sz="2400" dirty="0">
              <a:solidFill>
                <a:schemeClr val="accent1">
                  <a:lumMod val="60000"/>
                  <a:lumOff val="40000"/>
                </a:schemeClr>
              </a:solidFill>
            </a:endParaRPr>
          </a:p>
          <a:p>
            <a:r>
              <a:rPr lang="en-US" sz="2400" dirty="0">
                <a:solidFill>
                  <a:schemeClr val="accent1">
                    <a:lumMod val="60000"/>
                    <a:lumOff val="40000"/>
                  </a:schemeClr>
                </a:solidFill>
                <a:hlinkClick r:id="rId5">
                  <a:extLst>
                    <a:ext uri="{A12FA001-AC4F-418D-AE19-62706E023703}">
                      <ahyp:hlinkClr xmlns:ahyp="http://schemas.microsoft.com/office/drawing/2018/hyperlinkcolor" val="tx"/>
                    </a:ext>
                  </a:extLst>
                </a:hlinkClick>
              </a:rPr>
              <a:t>http://xnaparticles.com/DemoVideos.php</a:t>
            </a:r>
            <a:r>
              <a:rPr lang="en-US" sz="2400" dirty="0">
                <a:solidFill>
                  <a:schemeClr val="accent1">
                    <a:lumMod val="60000"/>
                    <a:lumOff val="40000"/>
                  </a:schemeClr>
                </a:solidFill>
              </a:rPr>
              <a:t>  </a:t>
            </a:r>
          </a:p>
          <a:p>
            <a:r>
              <a:rPr lang="en-US" sz="2400" dirty="0">
                <a:solidFill>
                  <a:schemeClr val="accent1">
                    <a:lumMod val="60000"/>
                    <a:lumOff val="40000"/>
                  </a:schemeClr>
                </a:solidFill>
                <a:hlinkClick r:id="rId6">
                  <a:extLst>
                    <a:ext uri="{A12FA001-AC4F-418D-AE19-62706E023703}">
                      <ahyp:hlinkClr xmlns:ahyp="http://schemas.microsoft.com/office/drawing/2018/hyperlinkcolor" val="tx"/>
                    </a:ext>
                  </a:extLst>
                </a:hlinkClick>
              </a:rPr>
              <a:t>https://github.com/deadlydog/AHKCommandPicker</a:t>
            </a:r>
            <a:r>
              <a:rPr lang="en-US" sz="2400" dirty="0">
                <a:solidFill>
                  <a:schemeClr val="accent1">
                    <a:lumMod val="60000"/>
                    <a:lumOff val="40000"/>
                  </a:schemeClr>
                </a:solidFill>
              </a:rPr>
              <a:t> </a:t>
            </a:r>
          </a:p>
          <a:p>
            <a:r>
              <a:rPr lang="en-US" sz="2400" dirty="0">
                <a:solidFill>
                  <a:schemeClr val="accent1">
                    <a:lumMod val="60000"/>
                    <a:lumOff val="40000"/>
                  </a:schemeClr>
                </a:solidFill>
                <a:hlinkClick r:id="rId7">
                  <a:extLst>
                    <a:ext uri="{A12FA001-AC4F-418D-AE19-62706E023703}">
                      <ahyp:hlinkClr xmlns:ahyp="http://schemas.microsoft.com/office/drawing/2018/hyperlinkcolor" val="tx"/>
                    </a:ext>
                  </a:extLst>
                </a:hlinkClick>
              </a:rPr>
              <a:t>https://github.com/deadlydog/NotifyWhenMicrosoftOutlookReminderWindow</a:t>
            </a:r>
            <a:r>
              <a:rPr lang="en-US" sz="2400" dirty="0">
                <a:solidFill>
                  <a:schemeClr val="accent1">
                    <a:lumMod val="50000"/>
                  </a:schemeClr>
                </a:solidFill>
                <a:hlinkClick r:id="rId7">
                  <a:extLst>
                    <a:ext uri="{A12FA001-AC4F-418D-AE19-62706E023703}">
                      <ahyp:hlinkClr xmlns:ahyp="http://schemas.microsoft.com/office/drawing/2018/hyperlinkcolor" val="tx"/>
                    </a:ext>
                  </a:extLst>
                </a:hlinkClick>
              </a:rPr>
              <a:t>IsOpen</a:t>
            </a:r>
            <a:r>
              <a:rPr lang="en-US" sz="2400" dirty="0">
                <a:solidFill>
                  <a:schemeClr val="accent1">
                    <a:lumMod val="50000"/>
                  </a:schemeClr>
                </a:solidFill>
              </a:rPr>
              <a:t> </a:t>
            </a:r>
          </a:p>
          <a:p>
            <a:r>
              <a:rPr lang="en-US" sz="2400" dirty="0">
                <a:solidFill>
                  <a:schemeClr val="accent1">
                    <a:lumMod val="60000"/>
                    <a:lumOff val="40000"/>
                  </a:schemeClr>
                </a:solidFill>
                <a:hlinkClick r:id="rId8">
                  <a:extLst>
                    <a:ext uri="{A12FA001-AC4F-418D-AE19-62706E023703}">
                      <ahyp:hlinkClr xmlns:ahyp="http://schemas.microsoft.com/office/drawing/2018/hyperlinkcolor" val="tx"/>
                    </a:ext>
                  </a:extLst>
                </a:hlinkClick>
              </a:rPr>
              <a:t>https://github.com/deadlydog/AzureDevOps.WindowsScheduledTasks</a:t>
            </a:r>
            <a:endParaRPr lang="en-US" sz="2400" dirty="0">
              <a:solidFill>
                <a:schemeClr val="accent1">
                  <a:lumMod val="60000"/>
                  <a:lumOff val="40000"/>
                </a:schemeClr>
              </a:solidFill>
            </a:endParaRPr>
          </a:p>
          <a:p>
            <a:r>
              <a:rPr lang="en-US" sz="2400" dirty="0">
                <a:solidFill>
                  <a:schemeClr val="accent1">
                    <a:lumMod val="60000"/>
                    <a:lumOff val="40000"/>
                  </a:schemeClr>
                </a:solidFill>
                <a:hlinkClick r:id="rId9">
                  <a:extLst>
                    <a:ext uri="{A12FA001-AC4F-418D-AE19-62706E023703}">
                      <ahyp:hlinkClr xmlns:ahyp="http://schemas.microsoft.com/office/drawing/2018/hyperlinkcolor" val="tx"/>
                    </a:ext>
                  </a:extLst>
                </a:hlinkClick>
              </a:rPr>
              <a:t>https://github.com/deadlydog/PathLengthChecker</a:t>
            </a:r>
            <a:r>
              <a:rPr lang="en-US" sz="2400" dirty="0"/>
              <a:t> - Started as a PS script 🙂</a:t>
            </a:r>
          </a:p>
          <a:p>
            <a:r>
              <a:rPr lang="en-US" sz="2400" dirty="0">
                <a:solidFill>
                  <a:schemeClr val="accent1">
                    <a:lumMod val="60000"/>
                    <a:lumOff val="40000"/>
                  </a:schemeClr>
                </a:solidFill>
                <a:hlinkClick r:id="rId10">
                  <a:extLst>
                    <a:ext uri="{A12FA001-AC4F-418D-AE19-62706E023703}">
                      <ahyp:hlinkClr xmlns:ahyp="http://schemas.microsoft.com/office/drawing/2018/hyperlinkcolor" val="tx"/>
                    </a:ext>
                  </a:extLst>
                </a:hlinkClick>
              </a:rPr>
              <a:t>https://github.com/deadlydog/Invoke-MsBuild</a:t>
            </a:r>
            <a:r>
              <a:rPr lang="en-US" sz="2400" dirty="0">
                <a:solidFill>
                  <a:schemeClr val="accent1">
                    <a:lumMod val="60000"/>
                    <a:lumOff val="40000"/>
                  </a:schemeClr>
                </a:solidFill>
              </a:rPr>
              <a:t> </a:t>
            </a:r>
          </a:p>
          <a:p>
            <a:r>
              <a:rPr lang="en-US" sz="2400" dirty="0">
                <a:solidFill>
                  <a:schemeClr val="accent1">
                    <a:lumMod val="60000"/>
                    <a:lumOff val="40000"/>
                  </a:schemeClr>
                </a:solidFill>
                <a:hlinkClick r:id="rId11">
                  <a:extLst>
                    <a:ext uri="{A12FA001-AC4F-418D-AE19-62706E023703}">
                      <ahyp:hlinkClr xmlns:ahyp="http://schemas.microsoft.com/office/drawing/2018/hyperlinkcolor" val="tx"/>
                    </a:ext>
                  </a:extLst>
                </a:hlinkClick>
              </a:rPr>
              <a:t>https://github.com/deadlydog/New-NuGetPackage</a:t>
            </a:r>
            <a:r>
              <a:rPr lang="en-US" sz="2400" dirty="0">
                <a:solidFill>
                  <a:schemeClr val="accent1">
                    <a:lumMod val="60000"/>
                    <a:lumOff val="40000"/>
                  </a:schemeClr>
                </a:solidFill>
              </a:rPr>
              <a:t> </a:t>
            </a:r>
          </a:p>
          <a:p>
            <a:r>
              <a:rPr lang="en-US" sz="2400" dirty="0">
                <a:solidFill>
                  <a:schemeClr val="accent1">
                    <a:lumMod val="60000"/>
                    <a:lumOff val="40000"/>
                  </a:schemeClr>
                </a:solidFill>
                <a:hlinkClick r:id="rId12">
                  <a:extLst>
                    <a:ext uri="{A12FA001-AC4F-418D-AE19-62706E023703}">
                      <ahyp:hlinkClr xmlns:ahyp="http://schemas.microsoft.com/office/drawing/2018/hyperlinkcolor" val="tx"/>
                    </a:ext>
                  </a:extLst>
                </a:hlinkClick>
              </a:rPr>
              <a:t>https://github.com/deadlydog/AzureArtifactsPowerShellModuleHelper</a:t>
            </a:r>
            <a:r>
              <a:rPr lang="en-US" sz="2400" dirty="0">
                <a:solidFill>
                  <a:schemeClr val="accent1">
                    <a:lumMod val="60000"/>
                    <a:lumOff val="40000"/>
                  </a:schemeClr>
                </a:solidFill>
              </a:rPr>
              <a:t> </a:t>
            </a:r>
          </a:p>
          <a:p>
            <a:r>
              <a:rPr lang="en-US" sz="2400" dirty="0">
                <a:solidFill>
                  <a:schemeClr val="accent1">
                    <a:lumMod val="60000"/>
                    <a:lumOff val="40000"/>
                  </a:schemeClr>
                </a:solidFill>
                <a:hlinkClick r:id="rId13">
                  <a:extLst>
                    <a:ext uri="{A12FA001-AC4F-418D-AE19-62706E023703}">
                      <ahyp:hlinkClr xmlns:ahyp="http://schemas.microsoft.com/office/drawing/2018/hyperlinkcolor" val="tx"/>
                    </a:ext>
                  </a:extLst>
                </a:hlinkClick>
              </a:rPr>
              <a:t>https://github.com/deadlydog/PowerShell.ScriptModuleRepositoryTemplate</a:t>
            </a:r>
            <a:r>
              <a:rPr lang="en-US" sz="2400" dirty="0">
                <a:solidFill>
                  <a:schemeClr val="accent1">
                    <a:lumMod val="60000"/>
                    <a:lumOff val="40000"/>
                  </a:schemeClr>
                </a:solidFill>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624905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tiPS</a:t>
            </a:r>
            <a:r>
              <a:rPr lang="en-US" dirty="0"/>
              <a:t> PowerShell Module Demo</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0807700" cy="967690"/>
          </a:xfrm>
        </p:spPr>
        <p:txBody>
          <a:bodyPr/>
          <a:lstStyle/>
          <a:p>
            <a:pPr marL="0" indent="0">
              <a:buNone/>
            </a:pPr>
            <a:r>
              <a:rPr lang="en-US" sz="2800" kern="1200" dirty="0">
                <a:solidFill>
                  <a:schemeClr val="accent1">
                    <a:lumMod val="60000"/>
                    <a:lumOff val="40000"/>
                  </a:schemeClr>
                </a:solidFill>
                <a:effectLst/>
                <a:ea typeface="+mn-ea"/>
                <a:cs typeface="Arial" panose="020B0604020202020204" pitchFamily="34" charset="0"/>
                <a:hlinkClick r:id="rId3">
                  <a:extLst>
                    <a:ext uri="{A12FA001-AC4F-418D-AE19-62706E023703}">
                      <ahyp:hlinkClr xmlns:ahyp="http://schemas.microsoft.com/office/drawing/2018/hyperlinkcolor" val="tx"/>
                    </a:ext>
                  </a:extLst>
                </a:hlinkClick>
              </a:rPr>
              <a:t>https://github.com/deadlydog/PowerShell.tiPS</a:t>
            </a:r>
            <a:r>
              <a:rPr lang="en-US" sz="2800" dirty="0">
                <a:solidFill>
                  <a:schemeClr val="accent1">
                    <a:lumMod val="60000"/>
                    <a:lumOff val="40000"/>
                  </a:schemeClr>
                </a:solidFill>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3" name="Text Placeholder 9">
            <a:extLst>
              <a:ext uri="{FF2B5EF4-FFF2-40B4-BE49-F238E27FC236}">
                <a16:creationId xmlns:a16="http://schemas.microsoft.com/office/drawing/2014/main" id="{EB116BF4-0934-F72C-F3B6-77B163806CCC}"/>
              </a:ext>
            </a:extLst>
          </p:cNvPr>
          <p:cNvSpPr txBox="1">
            <a:spLocks/>
          </p:cNvSpPr>
          <p:nvPr/>
        </p:nvSpPr>
        <p:spPr>
          <a:xfrm>
            <a:off x="444500" y="3429000"/>
            <a:ext cx="11214100" cy="96769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dirty="0"/>
              <a:t>Let’s see </a:t>
            </a:r>
            <a:r>
              <a:rPr lang="en-US" sz="4800" dirty="0" err="1"/>
              <a:t>tiPS</a:t>
            </a:r>
            <a:r>
              <a:rPr lang="en-US" sz="4800" dirty="0"/>
              <a:t>!!!</a:t>
            </a:r>
          </a:p>
        </p:txBody>
      </p:sp>
    </p:spTree>
    <p:extLst>
      <p:ext uri="{BB962C8B-B14F-4D97-AF65-F5344CB8AC3E}">
        <p14:creationId xmlns:p14="http://schemas.microsoft.com/office/powerpoint/2010/main" val="1321653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tiPS</a:t>
            </a:r>
            <a:r>
              <a:rPr lang="en-US" dirty="0"/>
              <a:t> Discussion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1214100" cy="4390951"/>
          </a:xfrm>
        </p:spPr>
        <p:txBody>
          <a:bodyPr/>
          <a:lstStyle/>
          <a:p>
            <a:r>
              <a:rPr lang="en-US" sz="2800" dirty="0"/>
              <a:t>How many people use </a:t>
            </a:r>
            <a:r>
              <a:rPr lang="en-US" sz="2800" dirty="0" err="1"/>
              <a:t>tiPS</a:t>
            </a:r>
            <a:r>
              <a:rPr lang="en-US" sz="2800" dirty="0"/>
              <a:t> already?</a:t>
            </a:r>
          </a:p>
          <a:p>
            <a:r>
              <a:rPr lang="en-US" sz="2800" dirty="0"/>
              <a:t>Initial impressions?</a:t>
            </a:r>
          </a:p>
          <a:p>
            <a:r>
              <a:rPr lang="en-US" sz="2800" dirty="0"/>
              <a:t>Got any feature ideas?</a:t>
            </a:r>
          </a:p>
          <a:p>
            <a:endParaRPr lang="en-US" sz="2800" dirty="0">
              <a:solidFill>
                <a:schemeClr val="accent1">
                  <a:lumMod val="60000"/>
                  <a:lumOff val="40000"/>
                </a:schemeClr>
              </a:solidFill>
              <a:hlinkClick r:id="rId3">
                <a:extLst>
                  <a:ext uri="{A12FA001-AC4F-418D-AE19-62706E023703}">
                    <ahyp:hlinkClr xmlns:ahyp="http://schemas.microsoft.com/office/drawing/2018/hyperlinkcolor" val="tx"/>
                  </a:ext>
                </a:extLst>
              </a:hlinkClick>
            </a:endParaRPr>
          </a:p>
          <a:p>
            <a:r>
              <a:rPr lang="en-US" sz="2800" dirty="0" err="1">
                <a:solidFill>
                  <a:schemeClr val="accent1">
                    <a:lumMod val="60000"/>
                    <a:lumOff val="40000"/>
                  </a:schemeClr>
                </a:solidFill>
                <a:hlinkClick r:id="rId3">
                  <a:extLst>
                    <a:ext uri="{A12FA001-AC4F-418D-AE19-62706E023703}">
                      <ahyp:hlinkClr xmlns:ahyp="http://schemas.microsoft.com/office/drawing/2018/hyperlinkcolor" val="tx"/>
                    </a:ext>
                  </a:extLst>
                </a:hlinkClick>
              </a:rPr>
              <a:t>tiPS</a:t>
            </a:r>
            <a:r>
              <a:rPr lang="en-US" sz="28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 Roadmap</a:t>
            </a:r>
            <a:endParaRPr lang="en-US" sz="2800" dirty="0">
              <a:solidFill>
                <a:schemeClr val="accent1">
                  <a:lumMod val="60000"/>
                  <a:lumOff val="40000"/>
                </a:schemeClr>
              </a:solidFill>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924286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tiPS</a:t>
            </a:r>
            <a:r>
              <a:rPr lang="en-US" dirty="0"/>
              <a:t> Contributing Demo</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0807700" cy="1267940"/>
          </a:xfrm>
        </p:spPr>
        <p:txBody>
          <a:bodyPr/>
          <a:lstStyle/>
          <a:p>
            <a:pPr marL="0" indent="0">
              <a:buNone/>
            </a:pPr>
            <a:r>
              <a:rPr lang="en-US" sz="2800" kern="1200" dirty="0">
                <a:solidFill>
                  <a:schemeClr val="accent1">
                    <a:lumMod val="60000"/>
                    <a:lumOff val="40000"/>
                  </a:schemeClr>
                </a:solidFill>
                <a:effectLst/>
                <a:ea typeface="+mn-ea"/>
                <a:cs typeface="Arial" panose="020B0604020202020204" pitchFamily="34" charset="0"/>
                <a:hlinkClick r:id="rId3">
                  <a:extLst>
                    <a:ext uri="{A12FA001-AC4F-418D-AE19-62706E023703}">
                      <ahyp:hlinkClr xmlns:ahyp="http://schemas.microsoft.com/office/drawing/2018/hyperlinkcolor" val="tx"/>
                    </a:ext>
                  </a:extLst>
                </a:hlinkClick>
              </a:rPr>
              <a:t>https://github.com/deadlydog/PowerShell.tiPS</a:t>
            </a:r>
            <a:r>
              <a:rPr lang="en-US" sz="2800" dirty="0">
                <a:solidFill>
                  <a:schemeClr val="accent1">
                    <a:lumMod val="60000"/>
                    <a:lumOff val="40000"/>
                  </a:schemeClr>
                </a:solidFill>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3" name="Text Placeholder 9">
            <a:extLst>
              <a:ext uri="{FF2B5EF4-FFF2-40B4-BE49-F238E27FC236}">
                <a16:creationId xmlns:a16="http://schemas.microsoft.com/office/drawing/2014/main" id="{EB116BF4-0934-F72C-F3B6-77B163806CCC}"/>
              </a:ext>
            </a:extLst>
          </p:cNvPr>
          <p:cNvSpPr txBox="1">
            <a:spLocks/>
          </p:cNvSpPr>
          <p:nvPr/>
        </p:nvSpPr>
        <p:spPr>
          <a:xfrm>
            <a:off x="444500" y="3429000"/>
            <a:ext cx="11214100" cy="258733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dirty="0"/>
              <a:t>Let’s add a tip!!!</a:t>
            </a:r>
          </a:p>
        </p:txBody>
      </p:sp>
    </p:spTree>
    <p:extLst>
      <p:ext uri="{BB962C8B-B14F-4D97-AF65-F5344CB8AC3E}">
        <p14:creationId xmlns:p14="http://schemas.microsoft.com/office/powerpoint/2010/main" val="241362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When should you contribute a tip?</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11467867" cy="4390951"/>
          </a:xfrm>
        </p:spPr>
        <p:txBody>
          <a:bodyPr/>
          <a:lstStyle/>
          <a:p>
            <a:r>
              <a:rPr lang="en-US" sz="2800" dirty="0"/>
              <a:t>Learned something new about PowerShell</a:t>
            </a:r>
          </a:p>
          <a:p>
            <a:r>
              <a:rPr lang="en-US" sz="2800" dirty="0"/>
              <a:t>Promote your own scripts, modules, and </a:t>
            </a:r>
            <a:r>
              <a:rPr lang="en-US" sz="2800" dirty="0" err="1"/>
              <a:t>gists</a:t>
            </a:r>
            <a:endParaRPr lang="en-US" sz="2800" dirty="0"/>
          </a:p>
          <a:p>
            <a:r>
              <a:rPr lang="en-US" sz="2800" dirty="0"/>
              <a:t>See a cool PowerShell-related post on social media</a:t>
            </a:r>
          </a:p>
          <a:p>
            <a:r>
              <a:rPr lang="en-US" sz="2800" dirty="0"/>
              <a:t>Blogged about something PowerShell related</a:t>
            </a:r>
          </a:p>
          <a:p>
            <a:endParaRPr lang="en-US" sz="2800" dirty="0"/>
          </a:p>
          <a:p>
            <a:r>
              <a:rPr lang="en-US" sz="2800" dirty="0"/>
              <a:t>Tip:</a:t>
            </a:r>
          </a:p>
          <a:p>
            <a:pPr lvl="1"/>
            <a:r>
              <a:rPr lang="en-US" sz="2600" dirty="0"/>
              <a:t>Fork </a:t>
            </a:r>
            <a:r>
              <a:rPr lang="en-US" sz="2600" dirty="0" err="1"/>
              <a:t>tiPS</a:t>
            </a:r>
            <a:r>
              <a:rPr lang="en-US" sz="2600" dirty="0"/>
              <a:t> and leave it cloned on your machine for easy PR submissions</a:t>
            </a:r>
          </a:p>
          <a:p>
            <a:endParaRPr lang="en-US" sz="28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333694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err="1"/>
              <a:t>tiPS</a:t>
            </a:r>
            <a:r>
              <a:rPr lang="en-US" dirty="0"/>
              <a:t> Origin Story</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91276" y="1625385"/>
            <a:ext cx="11214100" cy="4390951"/>
          </a:xfrm>
        </p:spPr>
        <p:txBody>
          <a:bodyPr/>
          <a:lstStyle/>
          <a:p>
            <a:r>
              <a:rPr lang="en-US" sz="2800" dirty="0"/>
              <a:t>Shoutout to the PowerShell Podcast</a:t>
            </a:r>
          </a:p>
          <a:p>
            <a:r>
              <a:rPr lang="en-US" sz="2800" dirty="0"/>
              <a:t>Congrats </a:t>
            </a:r>
            <a:r>
              <a:rPr lang="en-US" sz="3600" dirty="0">
                <a:solidFill>
                  <a:srgbClr val="FFFF00"/>
                </a:solidFill>
              </a:rPr>
              <a:t>Andrew Pla</a:t>
            </a:r>
            <a:r>
              <a:rPr lang="en-US" sz="2800" dirty="0"/>
              <a:t> on becoming a PS MVP!</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pic>
        <p:nvPicPr>
          <p:cNvPr id="3" name="Picture 2" descr="Two dogs lying on a bed&#10;&#10;Description automatically generated">
            <a:extLst>
              <a:ext uri="{FF2B5EF4-FFF2-40B4-BE49-F238E27FC236}">
                <a16:creationId xmlns:a16="http://schemas.microsoft.com/office/drawing/2014/main" id="{4B084A2D-333A-1D00-18BF-CC459B35F655}"/>
              </a:ext>
            </a:extLst>
          </p:cNvPr>
          <p:cNvPicPr>
            <a:picLocks noChangeAspect="1"/>
          </p:cNvPicPr>
          <p:nvPr/>
        </p:nvPicPr>
        <p:blipFill>
          <a:blip r:embed="rId3"/>
          <a:stretch>
            <a:fillRect/>
          </a:stretch>
        </p:blipFill>
        <p:spPr>
          <a:xfrm>
            <a:off x="289755" y="2927206"/>
            <a:ext cx="6350000" cy="4762500"/>
          </a:xfrm>
          <a:prstGeom prst="rect">
            <a:avLst/>
          </a:prstGeom>
        </p:spPr>
      </p:pic>
      <p:pic>
        <p:nvPicPr>
          <p:cNvPr id="4" name="Picture 3" descr="A dog lying on its back on a dog bed&#10;&#10;Description automatically generated">
            <a:extLst>
              <a:ext uri="{FF2B5EF4-FFF2-40B4-BE49-F238E27FC236}">
                <a16:creationId xmlns:a16="http://schemas.microsoft.com/office/drawing/2014/main" id="{52C9C819-4317-7431-F2E1-E0C379C62D25}"/>
              </a:ext>
            </a:extLst>
          </p:cNvPr>
          <p:cNvPicPr>
            <a:picLocks noChangeAspect="1"/>
          </p:cNvPicPr>
          <p:nvPr/>
        </p:nvPicPr>
        <p:blipFill>
          <a:blip r:embed="rId4"/>
          <a:stretch>
            <a:fillRect/>
          </a:stretch>
        </p:blipFill>
        <p:spPr>
          <a:xfrm rot="10800000">
            <a:off x="6896299" y="2927206"/>
            <a:ext cx="5149290" cy="3861967"/>
          </a:xfrm>
          <a:prstGeom prst="rect">
            <a:avLst/>
          </a:prstGeom>
        </p:spPr>
      </p:pic>
      <p:pic>
        <p:nvPicPr>
          <p:cNvPr id="5" name="Picture 4" descr="A white dog standing on a deck&#10;&#10;Description automatically generated">
            <a:extLst>
              <a:ext uri="{FF2B5EF4-FFF2-40B4-BE49-F238E27FC236}">
                <a16:creationId xmlns:a16="http://schemas.microsoft.com/office/drawing/2014/main" id="{3DF2B721-A15B-9530-72ED-B0A1282A0B04}"/>
              </a:ext>
            </a:extLst>
          </p:cNvPr>
          <p:cNvPicPr>
            <a:picLocks noChangeAspect="1"/>
          </p:cNvPicPr>
          <p:nvPr/>
        </p:nvPicPr>
        <p:blipFill>
          <a:blip r:embed="rId5"/>
          <a:stretch>
            <a:fillRect/>
          </a:stretch>
        </p:blipFill>
        <p:spPr>
          <a:xfrm>
            <a:off x="8406098" y="56036"/>
            <a:ext cx="3639491" cy="2729618"/>
          </a:xfrm>
          <a:prstGeom prst="rect">
            <a:avLst/>
          </a:prstGeom>
        </p:spPr>
      </p:pic>
    </p:spTree>
    <p:extLst>
      <p:ext uri="{BB962C8B-B14F-4D97-AF65-F5344CB8AC3E}">
        <p14:creationId xmlns:p14="http://schemas.microsoft.com/office/powerpoint/2010/main" val="71286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fade">
                                      <p:cBhvr>
                                        <p:cTn id="27"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3139</TotalTime>
  <Words>1775</Words>
  <Application>Microsoft Office PowerPoint</Application>
  <PresentationFormat>Widescreen</PresentationFormat>
  <Paragraphs>265</Paragraphs>
  <Slides>32</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Abadi</vt:lpstr>
      <vt:lpstr>Arial</vt:lpstr>
      <vt:lpstr>Calibri</vt:lpstr>
      <vt:lpstr>CaskaydiaCove Nerd Font Mono</vt:lpstr>
      <vt:lpstr>Segoe UI</vt:lpstr>
      <vt:lpstr>Trade Gothic LT Pro</vt:lpstr>
      <vt:lpstr>Trebuchet MS</vt:lpstr>
      <vt:lpstr>Office Theme</vt:lpstr>
      <vt:lpstr>tiPS Welcome</vt:lpstr>
      <vt:lpstr>Agenda</vt:lpstr>
      <vt:lpstr>Who am I?</vt:lpstr>
      <vt:lpstr>Some things I’ve made</vt:lpstr>
      <vt:lpstr>tiPS PowerShell Module Demo</vt:lpstr>
      <vt:lpstr>tiPS Discussion</vt:lpstr>
      <vt:lpstr>tiPS Contributing Demo</vt:lpstr>
      <vt:lpstr>When should you contribute a tip?</vt:lpstr>
      <vt:lpstr>tiPS Origin Story</vt:lpstr>
      <vt:lpstr>tiPS Decisions</vt:lpstr>
      <vt:lpstr>Classes and Enums</vt:lpstr>
      <vt:lpstr>Tips: Use Temporary Console and StrictMode</vt:lpstr>
      <vt:lpstr>Pester Tests</vt:lpstr>
      <vt:lpstr>Smoke Tests</vt:lpstr>
      <vt:lpstr>Questions and Discussion</vt:lpstr>
      <vt:lpstr>Thank You!</vt:lpstr>
      <vt:lpstr>Content Title</vt:lpstr>
      <vt:lpstr>Content Title</vt:lpstr>
      <vt:lpstr>Content Title</vt:lpstr>
      <vt:lpstr>Section Header01</vt:lpstr>
      <vt:lpstr>Section Header02</vt:lpstr>
      <vt:lpstr>Content Title 01</vt:lpstr>
      <vt:lpstr>Content Title 02</vt:lpstr>
      <vt:lpstr>Content Title</vt:lpstr>
      <vt:lpstr>Content Title 03</vt:lpstr>
      <vt:lpstr>Content Title 04</vt:lpstr>
      <vt:lpstr>Table</vt:lpstr>
      <vt:lpstr>Chart</vt:lpstr>
      <vt:lpstr>Quote appears here  Lorem ipsum dolor sit amet, consectetuer adipiscing elit.”  - Author</vt:lpstr>
      <vt:lpstr>Thank You 1</vt:lpstr>
      <vt:lpstr>Thank You 2</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Welcome</dc:title>
  <dc:creator>Dan Schroeder</dc:creator>
  <cp:lastModifiedBy>Dan Schroeder</cp:lastModifiedBy>
  <cp:revision>52</cp:revision>
  <dcterms:created xsi:type="dcterms:W3CDTF">2024-06-10T19:32:03Z</dcterms:created>
  <dcterms:modified xsi:type="dcterms:W3CDTF">2024-06-13T00:15:13Z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