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62" r:id="rId6"/>
    <p:sldId id="259" r:id="rId7"/>
    <p:sldId id="263" r:id="rId8"/>
  </p:sldIdLst>
  <p:sldSz cx="12192000" cy="6858000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8933"/>
    <a:srgbClr val="453B35"/>
    <a:srgbClr val="443635"/>
    <a:srgbClr val="8CB8CA"/>
    <a:srgbClr val="FFC72A"/>
    <a:srgbClr val="D3CEBC"/>
    <a:srgbClr val="813235"/>
    <a:srgbClr val="DB4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86436"/>
  </p:normalViewPr>
  <p:slideViewPr>
    <p:cSldViewPr snapToGrid="0" snapToObjects="1">
      <p:cViewPr varScale="1">
        <p:scale>
          <a:sx n="94" d="100"/>
          <a:sy n="9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239DFD-3B80-4262-919F-315C51EA987B}" type="datetimeFigureOut">
              <a:rPr lang="en-US"/>
              <a:pPr>
                <a:defRPr/>
              </a:pPr>
              <a:t>30-May-20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8336C5-66D5-40CC-84FA-96D90523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9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575659-37BF-4551-B1C6-705127255AC4}" type="datetimeFigureOut">
              <a:rPr lang="en-US"/>
              <a:pPr>
                <a:defRPr/>
              </a:pPr>
              <a:t>30-May-20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AE0119-88D2-4009-91DF-BC62C9FF2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2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Poi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tihad Altis Headline" charset="0"/>
                <a:ea typeface="Etihad Altis Headline" charset="0"/>
                <a:cs typeface="Etihad Altis Headlin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48" y="1451272"/>
            <a:ext cx="11111904" cy="4449079"/>
          </a:xfrm>
        </p:spPr>
        <p:txBody>
          <a:bodyPr/>
          <a:lstStyle>
            <a:lvl1pPr>
              <a:defRPr sz="2000" b="0" i="0">
                <a:latin typeface="Etihad Altis Book" charset="0"/>
                <a:ea typeface="Etihad Altis Book" charset="0"/>
                <a:cs typeface="Etihad Altis Book" charset="0"/>
              </a:defRPr>
            </a:lvl1pPr>
            <a:lvl2pPr>
              <a:defRPr sz="1800"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>
              <a:defRPr sz="1600"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>
              <a:defRPr sz="1600"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p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48" y="1467898"/>
            <a:ext cx="11111904" cy="776539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0048" y="2368444"/>
            <a:ext cx="11111904" cy="3350712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7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88075" y="1481138"/>
            <a:ext cx="5463877" cy="4351337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48" y="0"/>
            <a:ext cx="11111904" cy="1240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48" y="1481068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0048" y="0"/>
            <a:ext cx="11111904" cy="1240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197600" y="1481068"/>
            <a:ext cx="5454352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35173" y="1481069"/>
            <a:ext cx="5191125" cy="4351337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47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88075" y="1481139"/>
            <a:ext cx="2638425" cy="2100262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9013527" y="1481139"/>
            <a:ext cx="2638425" cy="2100262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8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88075" y="3732144"/>
            <a:ext cx="2638425" cy="2100262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13527" y="3732144"/>
            <a:ext cx="2638425" cy="2100262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0048" y="0"/>
            <a:ext cx="11111904" cy="1240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40048" y="1481068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30" y="0"/>
            <a:ext cx="110734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531" y="1325563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531" y="1987826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324982" y="1325563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324982" y="1987826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48" y="0"/>
            <a:ext cx="11111904" cy="1240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35173" y="1481069"/>
            <a:ext cx="5682779" cy="435133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460827" y="1481139"/>
            <a:ext cx="2524125" cy="2115788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9127827" y="1481139"/>
            <a:ext cx="2524125" cy="2115788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460827" y="3716618"/>
            <a:ext cx="2524125" cy="2115788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127827" y="3716618"/>
            <a:ext cx="2524125" cy="2115788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037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>
            <a:off x="636588" y="1003300"/>
            <a:ext cx="735012" cy="3175"/>
          </a:xfrm>
          <a:prstGeom prst="line">
            <a:avLst/>
          </a:prstGeom>
          <a:ln w="1174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26"/>
          <a:stretch>
            <a:fillRect/>
          </a:stretch>
        </p:blipFill>
        <p:spPr bwMode="auto">
          <a:xfrm>
            <a:off x="10753725" y="6110288"/>
            <a:ext cx="8985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9750" y="0"/>
            <a:ext cx="111125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750" y="1450975"/>
            <a:ext cx="111125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636588" y="1003300"/>
            <a:ext cx="735012" cy="3175"/>
          </a:xfrm>
          <a:prstGeom prst="line">
            <a:avLst/>
          </a:prstGeom>
          <a:ln w="1174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Etihad Altis Headline" charset="0"/>
          <a:ea typeface="Etihad Altis Headline" charset="0"/>
          <a:cs typeface="Etihad Altis Headline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tihad Altis Headline"/>
          <a:ea typeface="Etihad Altis Headline"/>
          <a:cs typeface="Etihad Altis Headline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tihad Altis Book" charset="0"/>
          <a:ea typeface="Etihad Altis Book" charset="0"/>
          <a:cs typeface="Etihad Altis Book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tihad Altis Book" charset="0"/>
          <a:ea typeface="Etihad Altis Book" charset="0"/>
          <a:cs typeface="Etihad Altis Book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Etihad Altis Book" charset="0"/>
          <a:ea typeface="Etihad Altis Book" charset="0"/>
          <a:cs typeface="Etihad Altis Book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Etihad Altis Book" charset="0"/>
          <a:ea typeface="Etihad Altis Book" charset="0"/>
          <a:cs typeface="Etihad Altis Book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Etihad Altis Book" charset="0"/>
          <a:ea typeface="Etihad Altis Book" charset="0"/>
          <a:cs typeface="Etihad Altis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21" y="1508014"/>
            <a:ext cx="5503371" cy="3121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6" y="1499026"/>
            <a:ext cx="5515905" cy="3677270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-41189"/>
            <a:ext cx="11112500" cy="1241425"/>
          </a:xfrm>
        </p:spPr>
        <p:txBody>
          <a:bodyPr/>
          <a:lstStyle/>
          <a:p>
            <a:r>
              <a:rPr lang="en-US" dirty="0"/>
              <a:t>DELIVERED AS PROMISED </a:t>
            </a:r>
            <a:endParaRPr lang="en-GB" altLang="en-US" dirty="0">
              <a:latin typeface="Etihad Altis Headline"/>
              <a:ea typeface="Etihad Altis Headline"/>
              <a:cs typeface="Etihad Altis Headlin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0565" y="1177163"/>
            <a:ext cx="5486400" cy="4089104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0565" y="5345067"/>
            <a:ext cx="10010502" cy="1389752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6290025" y="1184530"/>
            <a:ext cx="1350754" cy="27699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Etihad Altis Text" panose="020B0603030000000003" pitchFamily="34" charset="0"/>
              </a:rPr>
              <a:t>Regional Actuals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565" y="5345067"/>
            <a:ext cx="2756456" cy="307777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Etihad Altis Text" panose="020B0603030000000003" pitchFamily="34" charset="0"/>
              </a:rPr>
              <a:t>Actions | Initiatives | Escalations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576" y="5667017"/>
            <a:ext cx="99509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Etihad Altis Text" panose="020B0603030000000003" pitchFamily="34" charset="0"/>
              </a:rPr>
              <a:t>Last week DAP (</a:t>
            </a:r>
            <a:r>
              <a:rPr lang="en-US" sz="1050" b="1" dirty="0">
                <a:latin typeface="Etihad Altis Text" panose="020B0603030000000003" pitchFamily="34" charset="0"/>
              </a:rPr>
              <a:t>78.0%</a:t>
            </a:r>
            <a:r>
              <a:rPr lang="en-US" sz="1050" dirty="0">
                <a:latin typeface="Etihad Altis Text" panose="020B0603030000000003" pitchFamily="34" charset="0"/>
              </a:rPr>
              <a:t>), a increase of </a:t>
            </a:r>
            <a:r>
              <a:rPr lang="en-US" sz="1050" b="1" dirty="0">
                <a:latin typeface="Etihad Altis Text" panose="020B0603030000000003" pitchFamily="34" charset="0"/>
              </a:rPr>
              <a:t>7.5% </a:t>
            </a:r>
            <a:r>
              <a:rPr lang="en-US" sz="1050" dirty="0">
                <a:latin typeface="Etihad Altis Text" panose="020B0603030000000003" pitchFamily="34" charset="0"/>
              </a:rPr>
              <a:t>from the previous period.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Etihad Altis Text" panose="020B0603030000000003" pitchFamily="34" charset="0"/>
              </a:rPr>
              <a:t>At the Regional level: EUR &amp; AME </a:t>
            </a:r>
            <a:r>
              <a:rPr lang="en-US" sz="1050" b="1" dirty="0">
                <a:latin typeface="Etihad Altis Text" panose="020B0603030000000003" pitchFamily="34" charset="0"/>
              </a:rPr>
              <a:t>(+11.0%</a:t>
            </a:r>
            <a:r>
              <a:rPr lang="en-US" sz="1050" dirty="0">
                <a:latin typeface="Etihad Altis Text" panose="020B0603030000000003" pitchFamily="34" charset="0"/>
              </a:rPr>
              <a:t>), ME &amp; AFR (</a:t>
            </a:r>
            <a:r>
              <a:rPr lang="en-US" sz="1050" b="1" dirty="0">
                <a:latin typeface="Etihad Altis Text" panose="020B0603030000000003" pitchFamily="34" charset="0"/>
              </a:rPr>
              <a:t>+6.7%</a:t>
            </a:r>
            <a:r>
              <a:rPr lang="en-US" sz="1050" dirty="0">
                <a:latin typeface="Etihad Altis Text" panose="020B0603030000000003" pitchFamily="34" charset="0"/>
              </a:rPr>
              <a:t>), APA &amp; AUS </a:t>
            </a:r>
            <a:r>
              <a:rPr lang="en-US" sz="1050" b="1" dirty="0">
                <a:latin typeface="Etihad Altis Text" panose="020B0603030000000003" pitchFamily="34" charset="0"/>
              </a:rPr>
              <a:t>(+7.2%</a:t>
            </a:r>
            <a:r>
              <a:rPr lang="en-US" sz="1050" dirty="0">
                <a:latin typeface="Etihad Altis Text" panose="020B0603030000000003" pitchFamily="34" charset="0"/>
              </a:rPr>
              <a:t>) and UAE </a:t>
            </a:r>
            <a:r>
              <a:rPr lang="en-US" sz="1050" b="1" dirty="0">
                <a:latin typeface="Etihad Altis Text" panose="020B0603030000000003" pitchFamily="34" charset="0"/>
              </a:rPr>
              <a:t>(+4.7%)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Etihad Altis Text" panose="020B0603030000000003" pitchFamily="34" charset="0"/>
              </a:rPr>
              <a:t>DAP YTD is </a:t>
            </a:r>
            <a:r>
              <a:rPr lang="en-US" sz="1050" b="1" dirty="0">
                <a:latin typeface="Etihad Altis Text" panose="020B0603030000000003" pitchFamily="34" charset="0"/>
              </a:rPr>
              <a:t>84.1%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0025" y="4891099"/>
            <a:ext cx="4225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Etihad Altis Text" panose="020B0603030000000003" pitchFamily="34" charset="0"/>
              </a:rPr>
              <a:t>DAP = “Deliver As Promised” – NFD on time (system issues not counted as failures to Customer)</a:t>
            </a:r>
          </a:p>
          <a:p>
            <a:r>
              <a:rPr lang="en-US" sz="700" dirty="0">
                <a:latin typeface="Etihad Altis Text" panose="020B0603030000000003" pitchFamily="34" charset="0"/>
              </a:rPr>
              <a:t>RFS = “Road Feeder Service” – Stations with trucking contracts (Europe &amp; US)</a:t>
            </a:r>
          </a:p>
          <a:p>
            <a:r>
              <a:rPr lang="en-US" sz="700" dirty="0">
                <a:latin typeface="Etihad Altis Text" panose="020B0603030000000003" pitchFamily="34" charset="0"/>
              </a:rPr>
              <a:t>DAP target is </a:t>
            </a:r>
            <a:r>
              <a:rPr lang="en-US" sz="700" b="1" dirty="0">
                <a:latin typeface="Etihad Altis Text" panose="020B0603030000000003" pitchFamily="34" charset="0"/>
              </a:rPr>
              <a:t>90%</a:t>
            </a:r>
            <a:r>
              <a:rPr lang="en-US" sz="700" dirty="0">
                <a:latin typeface="Etihad Altis Text" panose="020B0603030000000003" pitchFamily="34" charset="0"/>
              </a:rPr>
              <a:t> by end of 2020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3680" y="3321278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rgbClr val="08468A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3680" y="3321278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rgbClr val="08468A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565" y="1183557"/>
            <a:ext cx="1328312" cy="27699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Etihad Altis Text" panose="020B0603030000000003" pitchFamily="34" charset="0"/>
              </a:rPr>
              <a:t>Network Actuals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90025" y="1177163"/>
            <a:ext cx="5486400" cy="4089104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DELIVERED AS PROMISED </a:t>
            </a:r>
            <a:r>
              <a:rPr lang="en-US" sz="2800" cap="all" dirty="0"/>
              <a:t>| </a:t>
            </a:r>
            <a:r>
              <a:rPr lang="en-US" sz="2800" cap="all" dirty="0">
                <a:latin typeface="Etihad Altis Book" panose="020B0503030000000003" pitchFamily="34" charset="0"/>
              </a:rPr>
              <a:t>BACKGROUND INFO</a:t>
            </a:r>
            <a:endParaRPr lang="en-US" altLang="x-none" sz="3000" dirty="0"/>
          </a:p>
        </p:txBody>
      </p:sp>
      <p:sp>
        <p:nvSpPr>
          <p:cNvPr id="37" name="Rectangle 36"/>
          <p:cNvSpPr/>
          <p:nvPr/>
        </p:nvSpPr>
        <p:spPr>
          <a:xfrm>
            <a:off x="654458" y="1182500"/>
            <a:ext cx="5344694" cy="3685833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48892" y="1213930"/>
            <a:ext cx="2743200" cy="3654403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Hello World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459" y="1188894"/>
            <a:ext cx="2068195" cy="26161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Etihad Altis Text" panose="020B0603030000000003" pitchFamily="34" charset="0"/>
              </a:rPr>
              <a:t>No Messages Failures for DAP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57963" y="1207601"/>
            <a:ext cx="1898277" cy="26161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Etihad Altis Text" panose="020B0603030000000003" pitchFamily="34" charset="0"/>
              </a:rPr>
              <a:t>Late Event Failures for DAP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8059" y="1505848"/>
            <a:ext cx="20783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Etihad Altis Text" panose="020B0603030000000003" pitchFamily="34" charset="0"/>
              </a:rPr>
              <a:t>No FSU Received (GHA Issue)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37526" y="1492881"/>
            <a:ext cx="22917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Etihad Altis Text" panose="020B0603030000000003" pitchFamily="34" charset="0"/>
              </a:rPr>
              <a:t>FSU Received (System Issue)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167861" y="1188894"/>
            <a:ext cx="2743200" cy="3679440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/>
              <a:t>Hello World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75434" y="1194069"/>
            <a:ext cx="2558714" cy="26161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Etihad Altis Text" panose="020B0603030000000003" pitchFamily="34" charset="0"/>
              </a:rPr>
              <a:t>Non Qual. Shipments Passing Op NFD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0565" y="5022357"/>
            <a:ext cx="10010502" cy="1590110"/>
          </a:xfrm>
          <a:prstGeom prst="rect">
            <a:avLst/>
          </a:prstGeom>
          <a:noFill/>
          <a:ln>
            <a:solidFill>
              <a:srgbClr val="7777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640565" y="5022357"/>
            <a:ext cx="2756456" cy="27699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Etihad Altis Text" panose="020B0603030000000003" pitchFamily="34" charset="0"/>
              </a:rPr>
              <a:t>Notes for 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7855B-0EAD-45B4-A7F5-74660A2D33A0}"/>
              </a:ext>
            </a:extLst>
          </p:cNvPr>
          <p:cNvSpPr txBox="1"/>
          <p:nvPr/>
        </p:nvSpPr>
        <p:spPr>
          <a:xfrm>
            <a:off x="652313" y="5350280"/>
            <a:ext cx="995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Etihad Altis Text" panose="020B0603030000000003" pitchFamily="34" charset="0"/>
              </a:rPr>
              <a:t>Hello World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Etihad Altis Text" panose="020B0603030000000003" pitchFamily="34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55547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DELIVERED AS PROMISED </a:t>
            </a:r>
            <a:r>
              <a:rPr lang="en-US" cap="all"/>
              <a:t>| </a:t>
            </a:r>
            <a:r>
              <a:rPr lang="en-US">
                <a:latin typeface="Etihad Altis Book" panose="020B0503030000000003" pitchFamily="34" charset="0"/>
              </a:rPr>
              <a:t>FAILURE</a:t>
            </a:r>
            <a:r>
              <a:rPr lang="en-US" cap="all"/>
              <a:t> </a:t>
            </a:r>
            <a:r>
              <a:rPr lang="en-US" cap="all">
                <a:latin typeface="Etihad Altis Book" panose="020B0503030000000003" pitchFamily="34" charset="0"/>
              </a:rPr>
              <a:t>BREAKDOWN</a:t>
            </a:r>
            <a:endParaRPr lang="en-GB" altLang="en-US" dirty="0">
              <a:latin typeface="Etihad Altis Headline"/>
              <a:ea typeface="Etihad Altis Headline"/>
              <a:cs typeface="Etihad Altis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22672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5234-33A8-4073-B4A5-1E70564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95E49-C7BB-4550-8165-9ACAE042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09" y="0"/>
            <a:ext cx="9915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IHAD COLOUR PALETTE">
      <a:dk1>
        <a:srgbClr val="453B3F"/>
      </a:dk1>
      <a:lt1>
        <a:srgbClr val="FFFFFF"/>
      </a:lt1>
      <a:dk2>
        <a:srgbClr val="A48933"/>
      </a:dk2>
      <a:lt2>
        <a:srgbClr val="FFFFFF"/>
      </a:lt2>
      <a:accent1>
        <a:srgbClr val="FFC72A"/>
      </a:accent1>
      <a:accent2>
        <a:srgbClr val="8CB8CA"/>
      </a:accent2>
      <a:accent3>
        <a:srgbClr val="F58C38"/>
      </a:accent3>
      <a:accent4>
        <a:srgbClr val="DA413A"/>
      </a:accent4>
      <a:accent5>
        <a:srgbClr val="803235"/>
      </a:accent5>
      <a:accent6>
        <a:srgbClr val="D3CEBC"/>
      </a:accent6>
      <a:hlink>
        <a:srgbClr val="0432FF"/>
      </a:hlink>
      <a:folHlink>
        <a:srgbClr val="DA413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0119 Strategy and transformation weekly pack [Compatibility Mode]" id="{4BC6FA9C-EE9D-416D-98B2-BF939CFE5898}" vid="{3A8A6A45-44F1-4506-B6AC-566A040D81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EDE0718E031647B2DF9220DECEC3C4" ma:contentTypeVersion="2" ma:contentTypeDescription="Create a new document." ma:contentTypeScope="" ma:versionID="83356511315c86c9ab04375f16404e6c">
  <xsd:schema xmlns:xsd="http://www.w3.org/2001/XMLSchema" xmlns:xs="http://www.w3.org/2001/XMLSchema" xmlns:p="http://schemas.microsoft.com/office/2006/metadata/properties" xmlns:ns2="7b95fb87-9648-4d3e-9565-c6f0976c9443" targetNamespace="http://schemas.microsoft.com/office/2006/metadata/properties" ma:root="true" ma:fieldsID="1b2795c39d82661a26d13f8682cb7678" ns2:_="">
    <xsd:import namespace="7b95fb87-9648-4d3e-9565-c6f0976c9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5fb87-9648-4d3e-9565-c6f0976c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754045-FAF8-472C-93B9-1E257FF41B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5fb87-9648-4d3e-9565-c6f0976c9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B15D2-9644-4148-92BD-400DA43D4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A4659-29D3-4FD1-B420-F3994243B7F1}">
  <ds:schemaRefs>
    <ds:schemaRef ds:uri="7b95fb87-9648-4d3e-9565-c6f0976c9443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5166</TotalTime>
  <Words>161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Etihad Altis Book</vt:lpstr>
      <vt:lpstr>Etihad Altis Headline</vt:lpstr>
      <vt:lpstr>Etihad Altis Medium</vt:lpstr>
      <vt:lpstr>Etihad Altis Text</vt:lpstr>
      <vt:lpstr>Arial</vt:lpstr>
      <vt:lpstr>Calibri</vt:lpstr>
      <vt:lpstr>Office Theme</vt:lpstr>
      <vt:lpstr>DELIVERED AS PROMISED </vt:lpstr>
      <vt:lpstr>DELIVERED AS PROMISED | BACKGROUND INFO</vt:lpstr>
      <vt:lpstr>DELIVERED AS PROMISED | FAILURE BREAKDOWN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William Inglis</dc:creator>
  <cp:lastModifiedBy>Pak Wong</cp:lastModifiedBy>
  <cp:revision>546</cp:revision>
  <cp:lastPrinted>2019-05-19T09:41:30Z</cp:lastPrinted>
  <dcterms:created xsi:type="dcterms:W3CDTF">2019-01-03T12:24:23Z</dcterms:created>
  <dcterms:modified xsi:type="dcterms:W3CDTF">2020-05-30T07:18:45Z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ets">
    <vt:lpwstr/>
  </property>
  <property fmtid="{D5CDD505-2E9C-101B-9397-08002B2CF9AE}" pid="3" name="ContentTypeId">
    <vt:lpwstr>0x0101003FEDE0718E031647B2DF9220DECEC3C4</vt:lpwstr>
  </property>
</Properties>
</file>