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5"/>
  </p:notesMasterIdLst>
  <p:sldIdLst>
    <p:sldId id="256" r:id="rId2"/>
    <p:sldId id="499" r:id="rId3"/>
    <p:sldId id="500" r:id="rId4"/>
    <p:sldId id="501" r:id="rId5"/>
    <p:sldId id="507" r:id="rId6"/>
    <p:sldId id="538" r:id="rId7"/>
    <p:sldId id="540" r:id="rId8"/>
    <p:sldId id="542" r:id="rId9"/>
    <p:sldId id="544" r:id="rId10"/>
    <p:sldId id="502" r:id="rId11"/>
    <p:sldId id="504" r:id="rId12"/>
    <p:sldId id="508" r:id="rId13"/>
    <p:sldId id="509" r:id="rId14"/>
    <p:sldId id="510" r:id="rId15"/>
    <p:sldId id="545" r:id="rId16"/>
    <p:sldId id="549" r:id="rId17"/>
    <p:sldId id="512" r:id="rId18"/>
    <p:sldId id="513" r:id="rId19"/>
    <p:sldId id="514" r:id="rId20"/>
    <p:sldId id="515" r:id="rId21"/>
    <p:sldId id="516" r:id="rId22"/>
    <p:sldId id="517" r:id="rId23"/>
    <p:sldId id="551" r:id="rId24"/>
    <p:sldId id="518" r:id="rId25"/>
    <p:sldId id="519" r:id="rId26"/>
    <p:sldId id="520" r:id="rId27"/>
    <p:sldId id="521" r:id="rId28"/>
    <p:sldId id="522" r:id="rId29"/>
    <p:sldId id="523" r:id="rId30"/>
    <p:sldId id="524" r:id="rId31"/>
    <p:sldId id="525" r:id="rId32"/>
    <p:sldId id="526" r:id="rId33"/>
    <p:sldId id="527" r:id="rId34"/>
    <p:sldId id="528" r:id="rId35"/>
    <p:sldId id="529" r:id="rId36"/>
    <p:sldId id="530" r:id="rId37"/>
    <p:sldId id="531" r:id="rId38"/>
    <p:sldId id="532" r:id="rId39"/>
    <p:sldId id="533" r:id="rId40"/>
    <p:sldId id="534" r:id="rId41"/>
    <p:sldId id="535" r:id="rId42"/>
    <p:sldId id="536" r:id="rId43"/>
    <p:sldId id="537" r:id="rId44"/>
    <p:sldId id="553" r:id="rId45"/>
    <p:sldId id="554" r:id="rId46"/>
    <p:sldId id="555" r:id="rId47"/>
    <p:sldId id="556" r:id="rId48"/>
    <p:sldId id="557" r:id="rId49"/>
    <p:sldId id="558" r:id="rId50"/>
    <p:sldId id="559" r:id="rId51"/>
    <p:sldId id="560" r:id="rId52"/>
    <p:sldId id="563" r:id="rId53"/>
    <p:sldId id="550" r:id="rId54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FFFF99"/>
    <a:srgbClr val="FF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41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8D886CC-0D26-46BB-84EA-22EA378C49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56504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0066"/>
              </a:buClr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0066"/>
              </a:buClr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0066"/>
              </a:buClr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0066"/>
              </a:buClr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CD62D973-C908-49CF-9611-BD894E88756C}" type="slidenum">
              <a:rPr lang="zh-CN" altLang="en-US" sz="1200" b="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033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CEC858C-DD44-41FF-A4DE-9BAF242573A2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8688" y="752475"/>
            <a:ext cx="4943475" cy="3708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784" y="4715907"/>
            <a:ext cx="4986535" cy="44659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39003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D3D76AE6-9C0C-47C2-9942-EEE13469C3C1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8688" y="752475"/>
            <a:ext cx="4943475" cy="3708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784" y="4715907"/>
            <a:ext cx="4986535" cy="44659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75472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1B34DBDB-73F3-400C-8362-A5C56A5AAFD1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8688" y="752475"/>
            <a:ext cx="4943475" cy="3708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784" y="4715907"/>
            <a:ext cx="4986535" cy="44659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32346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427EF10E-59E1-45F5-82EE-321E7C1F3FDC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8688" y="752475"/>
            <a:ext cx="4943475" cy="3708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784" y="4715907"/>
            <a:ext cx="4986535" cy="44659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33849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149D8EB4-D827-4464-A97E-74A6DADFD488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8688" y="752475"/>
            <a:ext cx="4943475" cy="3708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784" y="4715907"/>
            <a:ext cx="4986535" cy="44659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00299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ACBB3AA7-BB0F-4097-AFCD-6A171D850CEC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8688" y="752475"/>
            <a:ext cx="4943475" cy="3708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784" y="4715907"/>
            <a:ext cx="4986535" cy="44659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90744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7F818A6C-DCE8-49D1-87A8-956884C06700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8688" y="752475"/>
            <a:ext cx="4943475" cy="3708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784" y="4715907"/>
            <a:ext cx="4986535" cy="44659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42800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DAA63261-77B0-4156-BD03-B80151BE1F42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8688" y="752475"/>
            <a:ext cx="4943475" cy="3708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784" y="4715907"/>
            <a:ext cx="4986535" cy="44659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178375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1E48A62F-0FD8-4FA5-8A95-B5F50F901031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8688" y="752475"/>
            <a:ext cx="4943475" cy="3708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784" y="4715907"/>
            <a:ext cx="4986535" cy="44659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54841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C35CECF-AF7C-4F60-B4BB-9E2B717CA48F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8688" y="752475"/>
            <a:ext cx="4943475" cy="3708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784" y="4715907"/>
            <a:ext cx="4986535" cy="44659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62798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DA128-DFB3-4F14-AF9C-170B1D5E9E90}" type="slidenum">
              <a:rPr lang="en-GB" altLang="zh-CN"/>
              <a:pPr/>
              <a:t>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522232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877257FA-6B9C-42AF-9D33-D434686A5536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8688" y="752475"/>
            <a:ext cx="4943475" cy="3708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784" y="4715907"/>
            <a:ext cx="4986535" cy="44659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024375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0E4852E5-3398-4689-82BC-D208C838C7D1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8688" y="752475"/>
            <a:ext cx="4943475" cy="3708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784" y="4715907"/>
            <a:ext cx="4986535" cy="44659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822895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930B545E-E56A-4E93-8776-0E555B429BDB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8688" y="752475"/>
            <a:ext cx="4943475" cy="3708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784" y="4715907"/>
            <a:ext cx="4986535" cy="44659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66937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FE016CD8-3AE2-4759-BDFF-E01DFA42B6B9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8688" y="752475"/>
            <a:ext cx="4943475" cy="3708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784" y="4715907"/>
            <a:ext cx="4986535" cy="44659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27110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57341365-98F4-4459-855B-6D91351803F0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8688" y="752475"/>
            <a:ext cx="4943475" cy="3708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784" y="4715907"/>
            <a:ext cx="4986535" cy="44659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648791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0B3B3138-408D-49E1-A9CD-93FF22E18555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8688" y="752475"/>
            <a:ext cx="4943475" cy="3708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784" y="4715907"/>
            <a:ext cx="4986535" cy="44659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853222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BB96AA67-5920-4E73-BC0A-EBCC4ACCA36C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8688" y="752475"/>
            <a:ext cx="4943475" cy="3708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784" y="4715907"/>
            <a:ext cx="4986535" cy="44659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459586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F160EEBE-AC2F-460F-B78C-754F7C864763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8688" y="752475"/>
            <a:ext cx="4943475" cy="3708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784" y="4715907"/>
            <a:ext cx="4986535" cy="44659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157131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eaLnBrk="1" hangingPunct="1"/>
            <a:fld id="{97F2C766-7D7E-4C5E-847A-AFEF6C1BBC78}" type="slidenum">
              <a:rPr lang="en-US" altLang="zh-CN" sz="1200"/>
              <a:pPr eaLnBrk="1" hangingPunct="1"/>
              <a:t>46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381777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DA128-DFB3-4F14-AF9C-170B1D5E9E90}" type="slidenum">
              <a:rPr lang="en-GB" altLang="zh-CN"/>
              <a:pPr/>
              <a:t>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31515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DA128-DFB3-4F14-AF9C-170B1D5E9E90}" type="slidenum">
              <a:rPr lang="en-GB" altLang="zh-CN"/>
              <a:pPr/>
              <a:t>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66364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DA128-DFB3-4F14-AF9C-170B1D5E9E90}" type="slidenum">
              <a:rPr lang="en-GB" altLang="zh-CN"/>
              <a:pPr/>
              <a:t>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47511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8C36BBF8-558A-46AB-BFEA-566EE31CE4F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8688" y="752475"/>
            <a:ext cx="4943475" cy="3708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784" y="4715907"/>
            <a:ext cx="4986535" cy="44659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76840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3F65E6C6-CEF1-4840-A072-AFFCF70D4477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8688" y="752475"/>
            <a:ext cx="4943475" cy="3708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784" y="4715907"/>
            <a:ext cx="4986535" cy="44659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81121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73C468DE-5A94-4494-9217-37EFD3319EE7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8688" y="752475"/>
            <a:ext cx="4943475" cy="3708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784" y="4715907"/>
            <a:ext cx="4986535" cy="44659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31670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1D36078-C2A2-4B4D-97AA-027DC747B1D4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8688" y="752475"/>
            <a:ext cx="4943475" cy="3708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784" y="4715907"/>
            <a:ext cx="4986535" cy="44659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87792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73B4B-EE1C-44DA-B7EC-E517983C0395}" type="datetime1">
              <a:rPr lang="zh-CN" altLang="en-US"/>
              <a:pPr>
                <a:defRPr/>
              </a:pPr>
              <a:t>2017/3/8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A604B-6FAD-4963-9C7F-5B4945F24A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360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319D1-DB37-4A14-B817-D738513BBF05}" type="datetime1">
              <a:rPr lang="zh-CN" altLang="en-US"/>
              <a:pPr>
                <a:defRPr/>
              </a:pPr>
              <a:t>2017/3/8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D7DEC-05B1-4053-9390-814069E3E0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237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3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31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2E9B9-5C93-455C-9845-6EDC7DD6D14E}" type="datetime1">
              <a:rPr lang="zh-CN" altLang="en-US"/>
              <a:pPr>
                <a:defRPr/>
              </a:pPr>
              <a:t>2017/3/8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ABEDB-DAD3-48EC-A2CE-ABD1264295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1104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6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196975"/>
            <a:ext cx="8229600" cy="525621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422DD-387E-49AD-94AE-ABB195C5B63E}" type="datetime1">
              <a:rPr lang="zh-CN" altLang="en-US"/>
              <a:pPr>
                <a:defRPr/>
              </a:pPr>
              <a:t>2017/3/8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70170-9ADB-4595-95E1-B41C7AF936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9238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6840538" cy="720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243388" cy="5183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196975"/>
            <a:ext cx="4244975" cy="5183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68313" y="6524625"/>
            <a:ext cx="2133600" cy="40481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2011/12/12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59563" y="6524625"/>
            <a:ext cx="2133600" cy="404813"/>
          </a:xfrm>
        </p:spPr>
        <p:txBody>
          <a:bodyPr/>
          <a:lstStyle>
            <a:lvl1pPr>
              <a:defRPr/>
            </a:lvl1pPr>
          </a:lstStyle>
          <a:p>
            <a:fld id="{6B2B0D4D-2A08-4013-9413-FC6ED11A87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997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D6C69-3E15-43B9-948E-0F61B1077EA6}" type="datetime1">
              <a:rPr lang="zh-CN" altLang="en-US"/>
              <a:pPr>
                <a:defRPr/>
              </a:pPr>
              <a:t>2017/3/8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FC92E-C79A-434D-A66B-AD49F7A867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943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D6D20-7903-4B27-A379-4D78B6026C51}" type="datetime1">
              <a:rPr lang="zh-CN" altLang="en-US"/>
              <a:pPr>
                <a:defRPr/>
              </a:pPr>
              <a:t>2017/3/8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58F78-F269-4605-B411-9FE6BDB93E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627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96975"/>
            <a:ext cx="4038600" cy="5256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196975"/>
            <a:ext cx="4038600" cy="5256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13B47-1517-4FD9-9B0E-972849C9E076}" type="datetime1">
              <a:rPr lang="zh-CN" altLang="en-US"/>
              <a:pPr>
                <a:defRPr/>
              </a:pPr>
              <a:t>2017/3/8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A322A-AFEA-44F7-BEC6-C0E02FEBAC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940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78DC9-CC21-4ABE-BFB6-9E97706C43E1}" type="datetime1">
              <a:rPr lang="zh-CN" altLang="en-US"/>
              <a:pPr>
                <a:defRPr/>
              </a:pPr>
              <a:t>2017/3/8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564ED-C703-4DF3-BA84-4D2975CE91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233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B8D2D-C700-4388-B5FF-1AB7CCEBDB0E}" type="datetime1">
              <a:rPr lang="zh-CN" altLang="en-US"/>
              <a:pPr>
                <a:defRPr/>
              </a:pPr>
              <a:t>2017/3/8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ECD2-7527-479C-AB3F-57D3F433C0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89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DFA47-F8E8-486B-A7BF-E03BA2AECCB6}" type="datetime1">
              <a:rPr lang="zh-CN" altLang="en-US"/>
              <a:pPr>
                <a:defRPr/>
              </a:pPr>
              <a:t>2017/3/8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CA417-0CBA-4C81-8AD7-287DCC730F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99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026BA-718D-42E4-B044-D9F2A6F05610}" type="datetime1">
              <a:rPr lang="zh-CN" altLang="en-US"/>
              <a:pPr>
                <a:defRPr/>
              </a:pPr>
              <a:t>2017/3/8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AC551-0DB9-470B-9CAF-BC8A10CDD9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262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CD46A-B5E9-42AD-BDE5-DF1424F30227}" type="datetime1">
              <a:rPr lang="zh-CN" altLang="en-US"/>
              <a:pPr>
                <a:defRPr/>
              </a:pPr>
              <a:t>2017/3/8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E142B-BF38-44DA-8D51-91A1A1FB64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198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006475"/>
          </a:xfrm>
          <a:prstGeom prst="rect">
            <a:avLst/>
          </a:prstGeom>
          <a:solidFill>
            <a:srgbClr val="003300">
              <a:alpha val="8901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96975"/>
            <a:ext cx="822960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3" y="6597650"/>
            <a:ext cx="2133600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5E0DD54-A86E-42B3-9A35-9F06EEC76A04}" type="datetime1">
              <a:rPr lang="zh-CN" altLang="en-US"/>
              <a:pPr>
                <a:defRPr/>
              </a:pPr>
              <a:t>2017/3/8</a:t>
            </a:fld>
            <a:endParaRPr lang="en-US" altLang="zh-C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6167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8EF7140-F642-4211-BA77-B156741D95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3000" kern="1200">
          <a:solidFill>
            <a:srgbClr val="0000FF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u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p"/>
        <a:defRPr sz="23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Ø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jpeg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3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1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6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9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erarchical_clustering" TargetMode="External"/><Relationship Id="rId2" Type="http://schemas.openxmlformats.org/officeDocument/2006/relationships/hyperlink" Target="http://bonsai.hgc.jp/~mdehoon/software/cluste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846CA144-7DC6-4E21-9A41-7FCA2DE8BD60}" type="datetime1">
              <a:rPr lang="zh-CN" altLang="en-US" smtClean="0"/>
              <a:pPr/>
              <a:t>2017/3/8</a:t>
            </a:fld>
            <a:endParaRPr lang="en-US" altLang="zh-CN" smtClean="0"/>
          </a:p>
        </p:txBody>
      </p:sp>
      <p:sp>
        <p:nvSpPr>
          <p:cNvPr id="3075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658318BA-34E8-483B-9595-B3B24A216DBA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765175"/>
            <a:ext cx="8713788" cy="1470025"/>
          </a:xfrm>
        </p:spPr>
        <p:txBody>
          <a:bodyPr/>
          <a:lstStyle/>
          <a:p>
            <a:r>
              <a:rPr lang="en-US" altLang="zh-CN" sz="4900" smtClean="0">
                <a:latin typeface="Calibri" pitchFamily="34" charset="0"/>
              </a:rPr>
              <a:t/>
            </a:r>
            <a:br>
              <a:rPr lang="en-US" altLang="zh-CN" sz="4900" smtClean="0">
                <a:latin typeface="Calibri" pitchFamily="34" charset="0"/>
              </a:rPr>
            </a:br>
            <a:r>
              <a:rPr lang="en-US" altLang="zh-CN" sz="4900" smtClean="0">
                <a:latin typeface="Calibri" pitchFamily="34" charset="0"/>
              </a:rPr>
              <a:t>Big Data Analysis and Mining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600" dirty="0" smtClean="0"/>
              <a:t>Weixiong Rao </a:t>
            </a:r>
            <a:r>
              <a:rPr lang="zh-CN" altLang="en-US" sz="2600" dirty="0" smtClean="0"/>
              <a:t>饶卫雄</a:t>
            </a:r>
            <a:endParaRPr lang="fi-FI" altLang="zh-CN" sz="2600" dirty="0" smtClean="0"/>
          </a:p>
          <a:p>
            <a:pPr>
              <a:lnSpc>
                <a:spcPct val="80000"/>
              </a:lnSpc>
            </a:pPr>
            <a:r>
              <a:rPr lang="fi-FI" altLang="zh-CN" sz="2000" dirty="0" smtClean="0">
                <a:solidFill>
                  <a:srgbClr val="002060"/>
                </a:solidFill>
              </a:rPr>
              <a:t>wxrao</a:t>
            </a:r>
            <a:r>
              <a:rPr lang="fi-FI" altLang="zh-CN" sz="2000" dirty="0" smtClean="0">
                <a:solidFill>
                  <a:srgbClr val="002060"/>
                </a:solidFill>
              </a:rPr>
              <a:t>@tongji.edu.cn</a:t>
            </a:r>
            <a:endParaRPr lang="fi-FI" altLang="zh-CN" sz="2000" dirty="0" smtClean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</a:pPr>
            <a:endParaRPr lang="fi-FI" altLang="zh-CN" sz="2600" dirty="0" smtClean="0"/>
          </a:p>
          <a:p>
            <a:pPr>
              <a:lnSpc>
                <a:spcPct val="80000"/>
              </a:lnSpc>
            </a:pPr>
            <a:r>
              <a:rPr lang="fi-FI" altLang="zh-CN" sz="2600" dirty="0" smtClean="0"/>
              <a:t>2017 </a:t>
            </a:r>
            <a:r>
              <a:rPr lang="fi-FI" altLang="zh-CN" sz="2600" dirty="0" smtClean="0"/>
              <a:t>Fall</a:t>
            </a:r>
            <a:endParaRPr lang="en-US" altLang="zh-CN" sz="26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843463" y="2492375"/>
            <a:ext cx="408316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 Basics</a:t>
            </a:r>
            <a:endParaRPr lang="zh-CN" altLang="en-US" sz="36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19672" y="6237312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Some slides are borrowed from </a:t>
            </a:r>
            <a:r>
              <a:rPr lang="en-US" altLang="zh-CN" dirty="0" err="1" smtClean="0"/>
              <a:t>Qinpei</a:t>
            </a:r>
            <a:r>
              <a:rPr lang="en-US" altLang="zh-CN" dirty="0" smtClean="0"/>
              <a:t> Zhao’s lecture notes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1143000" y="178539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1143000" y="2394992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Euclidean distance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233192"/>
            <a:ext cx="73152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ea typeface="SimSun" pitchFamily="2" charset="-122"/>
              </a:rPr>
              <a:t>Here </a:t>
            </a:r>
            <a:r>
              <a:rPr lang="en-US" altLang="zh-CN" sz="2800" i="1" dirty="0">
                <a:ea typeface="SimSun" pitchFamily="2" charset="-122"/>
              </a:rPr>
              <a:t>D</a:t>
            </a:r>
            <a:r>
              <a:rPr lang="en-US" altLang="zh-CN" sz="2800" dirty="0" smtClean="0">
                <a:ea typeface="SimSun" pitchFamily="2" charset="-122"/>
              </a:rPr>
              <a:t> </a:t>
            </a:r>
            <a:r>
              <a:rPr lang="en-US" altLang="zh-CN" sz="2800" dirty="0">
                <a:ea typeface="SimSun" pitchFamily="2" charset="-122"/>
              </a:rPr>
              <a:t>is the number of dimensions in the data vector.  For instance: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SimSun" pitchFamily="2" charset="-122"/>
              </a:rPr>
              <a:t>RGB color channel in images</a:t>
            </a:r>
            <a:endParaRPr lang="en-US" altLang="zh-CN" sz="2400" dirty="0">
              <a:ea typeface="SimSun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 err="1" smtClean="0">
                <a:ea typeface="SimSun" pitchFamily="2" charset="-122"/>
              </a:rPr>
              <a:t>Logitude</a:t>
            </a:r>
            <a:r>
              <a:rPr lang="en-US" altLang="zh-CN" sz="2400" dirty="0" smtClean="0">
                <a:ea typeface="SimSun" pitchFamily="2" charset="-122"/>
              </a:rPr>
              <a:t> and latitude in GPS data</a:t>
            </a:r>
            <a:endParaRPr lang="en-US" altLang="zh-CN" sz="2400" dirty="0">
              <a:ea typeface="SimSun" pitchFamily="2" charset="-122"/>
            </a:endParaRP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762000" y="1556792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762000" y="2775992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1143000" y="1785392"/>
            <a:ext cx="381000" cy="6096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1066800" y="1709192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1447800" y="2318792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3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677025"/>
              </p:ext>
            </p:extLst>
          </p:nvPr>
        </p:nvGraphicFramePr>
        <p:xfrm>
          <a:off x="2386013" y="1670497"/>
          <a:ext cx="4713287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1" name="公式" r:id="rId3" imgW="1815840" imgH="482400" progId="Equation.3">
                  <p:embed/>
                </p:oleObj>
              </mc:Choice>
              <mc:Fallback>
                <p:oleObj name="公式" r:id="rId3" imgW="18158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1670497"/>
                        <a:ext cx="4713287" cy="125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05" name="Picture 5" descr="https://andynor.net/media/large_2013-03-08_223525_c330c6n4316hgt5v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55" y="1552725"/>
            <a:ext cx="8731625" cy="36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59563" y="6524625"/>
            <a:ext cx="2133600" cy="404813"/>
          </a:xfrm>
        </p:spPr>
        <p:txBody>
          <a:bodyPr/>
          <a:lstStyle/>
          <a:p>
            <a:fld id="{EB7D8B4D-9F51-42AE-A89A-B57F4BE40E77}" type="slidenum">
              <a:rPr lang="en-US" altLang="zh-CN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372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Pearson Linear Correlation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5113286"/>
            <a:ext cx="7772400" cy="1584176"/>
          </a:xfrm>
        </p:spPr>
        <p:txBody>
          <a:bodyPr/>
          <a:lstStyle/>
          <a:p>
            <a:r>
              <a:rPr lang="en-US" altLang="zh-CN" sz="2000" dirty="0">
                <a:ea typeface="SimSun" pitchFamily="2" charset="-122"/>
              </a:rPr>
              <a:t>We’re shifting the expression profiles down (subtracting the means) and scaling by the standard deviations (i.e., making the data have mean = 0 and </a:t>
            </a:r>
            <a:r>
              <a:rPr lang="en-US" altLang="zh-CN" sz="2000" dirty="0" err="1">
                <a:ea typeface="SimSun" pitchFamily="2" charset="-122"/>
              </a:rPr>
              <a:t>std</a:t>
            </a:r>
            <a:r>
              <a:rPr lang="en-US" altLang="zh-CN" sz="2000" dirty="0">
                <a:ea typeface="SimSun" pitchFamily="2" charset="-122"/>
              </a:rPr>
              <a:t> = 1</a:t>
            </a:r>
            <a:r>
              <a:rPr lang="en-US" altLang="zh-CN" sz="2000" dirty="0" smtClean="0">
                <a:ea typeface="SimSun" pitchFamily="2" charset="-122"/>
              </a:rPr>
              <a:t>)</a:t>
            </a:r>
          </a:p>
          <a:p>
            <a:r>
              <a:rPr lang="en-US" altLang="zh-CN" sz="2000" dirty="0">
                <a:ea typeface="SimSun" pitchFamily="2" charset="-122"/>
              </a:rPr>
              <a:t>Always between –1 and +1 (perfectly anti-correlated and perfectly correlated)</a:t>
            </a:r>
          </a:p>
          <a:p>
            <a:endParaRPr lang="en-US" altLang="zh-CN" sz="2000" dirty="0">
              <a:ea typeface="SimSun" pitchFamily="2" charset="-122"/>
            </a:endParaRP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57000"/>
              </p:ext>
            </p:extLst>
          </p:nvPr>
        </p:nvGraphicFramePr>
        <p:xfrm>
          <a:off x="323528" y="1149218"/>
          <a:ext cx="4419600" cy="34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5" name="Equation" r:id="rId3" imgW="2298600" imgH="1777680" progId="Equation.3">
                  <p:embed/>
                </p:oleObj>
              </mc:Choice>
              <mc:Fallback>
                <p:oleObj name="Equation" r:id="rId3" imgW="2298600" imgH="1777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149218"/>
                        <a:ext cx="4419600" cy="342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228" name="Picture 4" descr="http://www.opexresources.com/images/uploads/articles/correlation-picture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124744"/>
            <a:ext cx="3312368" cy="395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59563" y="6524625"/>
            <a:ext cx="2133600" cy="404813"/>
          </a:xfrm>
        </p:spPr>
        <p:txBody>
          <a:bodyPr/>
          <a:lstStyle/>
          <a:p>
            <a:fld id="{EB7D8B4D-9F51-42AE-A89A-B57F4BE40E77}" type="slidenum">
              <a:rPr lang="en-US" altLang="zh-CN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960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Hierarchical Clustering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/>
            <a:r>
              <a:rPr lang="en-US" altLang="zh-CN" dirty="0" smtClean="0">
                <a:solidFill>
                  <a:schemeClr val="tx1"/>
                </a:solidFill>
              </a:rPr>
              <a:t>Produces a set of </a:t>
            </a:r>
            <a:r>
              <a:rPr lang="en-US" altLang="zh-CN" b="1" dirty="0" smtClean="0"/>
              <a:t>nested clusters </a:t>
            </a:r>
            <a:r>
              <a:rPr lang="en-US" altLang="zh-CN" b="1" i="1" dirty="0" smtClean="0"/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organized as a hierarchical tree.</a:t>
            </a:r>
          </a:p>
          <a:p>
            <a:pPr marL="292100" indent="-292100"/>
            <a:r>
              <a:rPr lang="en-US" altLang="zh-CN" dirty="0" smtClean="0">
                <a:solidFill>
                  <a:schemeClr val="tx1"/>
                </a:solidFill>
              </a:rPr>
              <a:t>Can be visualized as a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dendrogram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800100" lvl="1" indent="-342900"/>
            <a:r>
              <a:rPr lang="en-US" altLang="zh-CN" dirty="0" smtClean="0"/>
              <a:t>A tree-like diagram that records the sequences of merges or splits</a:t>
            </a:r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61048"/>
            <a:ext cx="3960440" cy="247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036412"/>
              </p:ext>
            </p:extLst>
          </p:nvPr>
        </p:nvGraphicFramePr>
        <p:xfrm>
          <a:off x="5257800" y="3803691"/>
          <a:ext cx="2626568" cy="2673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1" name="VISIO" r:id="rId5" imgW="3168720" imgH="3227760" progId="">
                  <p:embed/>
                </p:oleObj>
              </mc:Choice>
              <mc:Fallback>
                <p:oleObj name="VISIO" r:id="rId5" imgW="3168720" imgH="3227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803691"/>
                        <a:ext cx="2626568" cy="2673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59563" y="6524625"/>
            <a:ext cx="2133600" cy="404813"/>
          </a:xfrm>
        </p:spPr>
        <p:txBody>
          <a:bodyPr/>
          <a:lstStyle/>
          <a:p>
            <a:fld id="{EB7D8B4D-9F51-42AE-A89A-B57F4BE40E77}" type="slidenum">
              <a:rPr lang="en-US" altLang="zh-CN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98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Strengths of Hierarchical Clustering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>
              <a:lnSpc>
                <a:spcPct val="90000"/>
              </a:lnSpc>
            </a:pPr>
            <a:r>
              <a:rPr lang="en-US" altLang="zh-CN" dirty="0" smtClean="0"/>
              <a:t>No assumptions on the number of clusters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CN" dirty="0" smtClean="0"/>
              <a:t>Any desired number of clusters can be obtained by ‘cutting’ the </a:t>
            </a:r>
            <a:r>
              <a:rPr lang="en-US" altLang="zh-CN" dirty="0" err="1" smtClean="0"/>
              <a:t>dendogram</a:t>
            </a:r>
            <a:r>
              <a:rPr lang="en-US" altLang="zh-CN" dirty="0" smtClean="0"/>
              <a:t> at the proper level</a:t>
            </a:r>
          </a:p>
          <a:p>
            <a:pPr marL="292100" indent="-292100">
              <a:lnSpc>
                <a:spcPct val="90000"/>
              </a:lnSpc>
              <a:buFont typeface="Wingdings" pitchFamily="2" charset="2"/>
              <a:buNone/>
            </a:pPr>
            <a:endParaRPr lang="en-US" altLang="zh-CN" dirty="0" smtClean="0"/>
          </a:p>
          <a:p>
            <a:pPr marL="292100" indent="-292100">
              <a:lnSpc>
                <a:spcPct val="90000"/>
              </a:lnSpc>
            </a:pPr>
            <a:r>
              <a:rPr lang="en-US" altLang="zh-CN" dirty="0" smtClean="0"/>
              <a:t>Hierarchical clustering may correspond to meaningful taxonomies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CN" dirty="0" smtClean="0"/>
              <a:t>Example in biological sciences (e.g., phylogeny reconstruction,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), web (e.g., product catalogs) etc.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59563" y="6524625"/>
            <a:ext cx="2133600" cy="404813"/>
          </a:xfrm>
        </p:spPr>
        <p:txBody>
          <a:bodyPr/>
          <a:lstStyle/>
          <a:p>
            <a:fld id="{EB7D8B4D-9F51-42AE-A89A-B57F4BE40E77}" type="slidenum">
              <a:rPr lang="en-US" altLang="zh-CN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0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Hierarchical Clustering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92100" indent="-292100">
              <a:lnSpc>
                <a:spcPct val="90000"/>
              </a:lnSpc>
            </a:pPr>
            <a:r>
              <a:rPr lang="en-US" altLang="zh-CN" sz="2800" dirty="0" smtClean="0"/>
              <a:t>Two main types of hierarchical clustering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Agglomerative:  </a:t>
            </a:r>
          </a:p>
          <a:p>
            <a:pPr marL="914400" lvl="2" indent="0">
              <a:lnSpc>
                <a:spcPct val="90000"/>
              </a:lnSpc>
            </a:pPr>
            <a:r>
              <a:rPr lang="en-US" altLang="zh-CN" sz="2000" dirty="0" smtClean="0"/>
              <a:t> Start with the points as individual clusters</a:t>
            </a:r>
          </a:p>
          <a:p>
            <a:pPr marL="914400" lvl="2" indent="0">
              <a:lnSpc>
                <a:spcPct val="90000"/>
              </a:lnSpc>
            </a:pPr>
            <a:r>
              <a:rPr lang="en-US" altLang="zh-CN" sz="2000" dirty="0" smtClean="0"/>
              <a:t> At each step,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</a:t>
            </a:r>
            <a:r>
              <a:rPr lang="en-US" altLang="zh-CN" sz="2000" dirty="0" smtClean="0"/>
              <a:t> the closest pair of clusters until only one cluster (or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k</a:t>
            </a:r>
            <a:r>
              <a:rPr lang="en-US" altLang="zh-CN" sz="2000" dirty="0" smtClean="0"/>
              <a:t> clusters) left</a:t>
            </a:r>
          </a:p>
          <a:p>
            <a:pPr lvl="4">
              <a:lnSpc>
                <a:spcPct val="90000"/>
              </a:lnSpc>
            </a:pPr>
            <a:endParaRPr lang="en-US" altLang="zh-CN" sz="1600" dirty="0" smtClean="0"/>
          </a:p>
          <a:p>
            <a:pPr marL="800100" lvl="1" indent="-342900"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Divisive:  </a:t>
            </a:r>
          </a:p>
          <a:p>
            <a:pPr marL="914400" lvl="2" indent="0">
              <a:lnSpc>
                <a:spcPct val="90000"/>
              </a:lnSpc>
            </a:pPr>
            <a:r>
              <a:rPr lang="en-US" altLang="zh-CN" sz="2000" dirty="0" smtClean="0"/>
              <a:t> Start with one, all-inclusive cluster </a:t>
            </a:r>
          </a:p>
          <a:p>
            <a:pPr marL="914400" lvl="2" indent="0">
              <a:lnSpc>
                <a:spcPct val="90000"/>
              </a:lnSpc>
            </a:pPr>
            <a:r>
              <a:rPr lang="en-US" altLang="zh-CN" sz="2000" dirty="0" smtClean="0"/>
              <a:t> At each step,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 </a:t>
            </a:r>
            <a:r>
              <a:rPr lang="en-US" altLang="zh-CN" sz="2000" dirty="0" smtClean="0"/>
              <a:t>a cluster until each cluster contains a point (or there are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k</a:t>
            </a:r>
            <a:r>
              <a:rPr lang="en-US" altLang="zh-CN" sz="2000" dirty="0" smtClean="0"/>
              <a:t> clusters)</a:t>
            </a:r>
          </a:p>
          <a:p>
            <a:pPr lvl="4">
              <a:lnSpc>
                <a:spcPct val="90000"/>
              </a:lnSpc>
            </a:pPr>
            <a:endParaRPr lang="en-US" altLang="zh-CN" sz="1600" dirty="0" smtClean="0"/>
          </a:p>
          <a:p>
            <a:pPr marL="292100" indent="-292100">
              <a:lnSpc>
                <a:spcPct val="90000"/>
              </a:lnSpc>
            </a:pPr>
            <a:r>
              <a:rPr lang="en-US" altLang="zh-CN" sz="2800" dirty="0" smtClean="0"/>
              <a:t>Traditional hierarchical algorithms use a similarity or distance matrix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CN" sz="2000" dirty="0" smtClean="0"/>
              <a:t>Merge or split one cluster at a time</a:t>
            </a:r>
          </a:p>
          <a:p>
            <a:pPr lvl="4">
              <a:lnSpc>
                <a:spcPct val="90000"/>
              </a:lnSpc>
            </a:pPr>
            <a:endParaRPr lang="en-US" altLang="zh-CN" sz="700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59563" y="6524625"/>
            <a:ext cx="2133600" cy="404813"/>
          </a:xfrm>
        </p:spPr>
        <p:txBody>
          <a:bodyPr/>
          <a:lstStyle/>
          <a:p>
            <a:fld id="{EB7D8B4D-9F51-42AE-A89A-B57F4BE40E77}" type="slidenum">
              <a:rPr lang="en-US" altLang="zh-CN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726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60"/>
          <p:cNvSpPr>
            <a:spLocks noGrp="1"/>
          </p:cNvSpPr>
          <p:nvPr>
            <p:ph type="sldNum" sz="quarter" idx="4294967295"/>
          </p:nvPr>
        </p:nvSpPr>
        <p:spPr>
          <a:xfrm>
            <a:off x="6804248" y="6309320"/>
            <a:ext cx="1905000" cy="457200"/>
          </a:xfrm>
          <a:prstGeom prst="rect">
            <a:avLst/>
          </a:prstGeom>
        </p:spPr>
        <p:txBody>
          <a:bodyPr/>
          <a:lstStyle/>
          <a:p>
            <a:fld id="{57199B38-2149-4F10-8AFD-13F8813C2964}" type="slidenum">
              <a:rPr lang="en-GB" altLang="zh-CN"/>
              <a:pPr/>
              <a:t>15</a:t>
            </a:fld>
            <a:endParaRPr lang="en-GB" altLang="zh-CN"/>
          </a:p>
        </p:txBody>
      </p:sp>
      <p:grpSp>
        <p:nvGrpSpPr>
          <p:cNvPr id="228355" name="Group 3"/>
          <p:cNvGrpSpPr>
            <a:grpSpLocks/>
          </p:cNvGrpSpPr>
          <p:nvPr/>
        </p:nvGrpSpPr>
        <p:grpSpPr bwMode="auto">
          <a:xfrm>
            <a:off x="1066800" y="1911364"/>
            <a:ext cx="6873875" cy="3535052"/>
            <a:chOff x="1200" y="1725"/>
            <a:chExt cx="4279" cy="2327"/>
          </a:xfrm>
        </p:grpSpPr>
        <p:sp>
          <p:nvSpPr>
            <p:cNvPr id="228356" name="Line 4"/>
            <p:cNvSpPr>
              <a:spLocks noChangeShapeType="1"/>
            </p:cNvSpPr>
            <p:nvPr/>
          </p:nvSpPr>
          <p:spPr bwMode="auto">
            <a:xfrm>
              <a:off x="1200" y="2112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8357" name="Group 5"/>
            <p:cNvGrpSpPr>
              <a:grpSpLocks/>
            </p:cNvGrpSpPr>
            <p:nvPr/>
          </p:nvGrpSpPr>
          <p:grpSpPr bwMode="auto">
            <a:xfrm>
              <a:off x="1365" y="1729"/>
              <a:ext cx="480" cy="383"/>
              <a:chOff x="1029" y="1729"/>
              <a:chExt cx="480" cy="383"/>
            </a:xfrm>
          </p:grpSpPr>
          <p:sp>
            <p:nvSpPr>
              <p:cNvPr id="228358" name="Line 6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8359" name="Text Box 7"/>
              <p:cNvSpPr txBox="1">
                <a:spLocks noChangeArrowheads="1"/>
              </p:cNvSpPr>
              <p:nvPr/>
            </p:nvSpPr>
            <p:spPr bwMode="auto">
              <a:xfrm>
                <a:off x="1029" y="1729"/>
                <a:ext cx="480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1800" dirty="0">
                    <a:ea typeface="SimSun" pitchFamily="2" charset="-122"/>
                  </a:rPr>
                  <a:t>Step 0</a:t>
                </a:r>
                <a:endParaRPr lang="en-US" altLang="zh-CN" dirty="0">
                  <a:ea typeface="SimSun" pitchFamily="2" charset="-122"/>
                </a:endParaRPr>
              </a:p>
            </p:txBody>
          </p:sp>
        </p:grpSp>
        <p:grpSp>
          <p:nvGrpSpPr>
            <p:cNvPr id="228360" name="Group 8"/>
            <p:cNvGrpSpPr>
              <a:grpSpLocks/>
            </p:cNvGrpSpPr>
            <p:nvPr/>
          </p:nvGrpSpPr>
          <p:grpSpPr bwMode="auto">
            <a:xfrm>
              <a:off x="1903" y="1725"/>
              <a:ext cx="480" cy="378"/>
              <a:chOff x="1039" y="1734"/>
              <a:chExt cx="480" cy="378"/>
            </a:xfrm>
          </p:grpSpPr>
          <p:sp>
            <p:nvSpPr>
              <p:cNvPr id="228361" name="Line 9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8362" name="Text Box 10"/>
              <p:cNvSpPr txBox="1">
                <a:spLocks noChangeArrowheads="1"/>
              </p:cNvSpPr>
              <p:nvPr/>
            </p:nvSpPr>
            <p:spPr bwMode="auto">
              <a:xfrm>
                <a:off x="1039" y="1734"/>
                <a:ext cx="480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1800" dirty="0">
                    <a:ea typeface="SimSun" pitchFamily="2" charset="-122"/>
                  </a:rPr>
                  <a:t>Step 1</a:t>
                </a:r>
                <a:endParaRPr lang="en-US" altLang="zh-CN" dirty="0">
                  <a:ea typeface="SimSun" pitchFamily="2" charset="-122"/>
                </a:endParaRPr>
              </a:p>
            </p:txBody>
          </p:sp>
        </p:grpSp>
        <p:grpSp>
          <p:nvGrpSpPr>
            <p:cNvPr id="228363" name="Group 11"/>
            <p:cNvGrpSpPr>
              <a:grpSpLocks/>
            </p:cNvGrpSpPr>
            <p:nvPr/>
          </p:nvGrpSpPr>
          <p:grpSpPr bwMode="auto">
            <a:xfrm>
              <a:off x="2441" y="1729"/>
              <a:ext cx="480" cy="374"/>
              <a:chOff x="1049" y="1738"/>
              <a:chExt cx="480" cy="374"/>
            </a:xfrm>
          </p:grpSpPr>
          <p:sp>
            <p:nvSpPr>
              <p:cNvPr id="228364" name="Line 12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8365" name="Text Box 13"/>
              <p:cNvSpPr txBox="1">
                <a:spLocks noChangeArrowheads="1"/>
              </p:cNvSpPr>
              <p:nvPr/>
            </p:nvSpPr>
            <p:spPr bwMode="auto">
              <a:xfrm>
                <a:off x="1049" y="1738"/>
                <a:ext cx="480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1800" dirty="0">
                    <a:ea typeface="SimSun" pitchFamily="2" charset="-122"/>
                  </a:rPr>
                  <a:t>Step 2</a:t>
                </a:r>
                <a:endParaRPr lang="en-US" altLang="zh-CN" dirty="0">
                  <a:ea typeface="SimSun" pitchFamily="2" charset="-122"/>
                </a:endParaRPr>
              </a:p>
            </p:txBody>
          </p:sp>
        </p:grpSp>
        <p:grpSp>
          <p:nvGrpSpPr>
            <p:cNvPr id="228366" name="Group 14"/>
            <p:cNvGrpSpPr>
              <a:grpSpLocks/>
            </p:cNvGrpSpPr>
            <p:nvPr/>
          </p:nvGrpSpPr>
          <p:grpSpPr bwMode="auto">
            <a:xfrm>
              <a:off x="2934" y="1729"/>
              <a:ext cx="480" cy="374"/>
              <a:chOff x="1062" y="1738"/>
              <a:chExt cx="480" cy="374"/>
            </a:xfrm>
          </p:grpSpPr>
          <p:sp>
            <p:nvSpPr>
              <p:cNvPr id="228367" name="Line 15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8368" name="Text Box 16"/>
              <p:cNvSpPr txBox="1">
                <a:spLocks noChangeArrowheads="1"/>
              </p:cNvSpPr>
              <p:nvPr/>
            </p:nvSpPr>
            <p:spPr bwMode="auto">
              <a:xfrm>
                <a:off x="1062" y="1738"/>
                <a:ext cx="480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1800" dirty="0">
                    <a:ea typeface="SimSun" pitchFamily="2" charset="-122"/>
                  </a:rPr>
                  <a:t>Step 3</a:t>
                </a:r>
                <a:endParaRPr lang="en-US" altLang="zh-CN" dirty="0">
                  <a:ea typeface="SimSun" pitchFamily="2" charset="-122"/>
                </a:endParaRPr>
              </a:p>
            </p:txBody>
          </p:sp>
        </p:grpSp>
        <p:grpSp>
          <p:nvGrpSpPr>
            <p:cNvPr id="228369" name="Group 17"/>
            <p:cNvGrpSpPr>
              <a:grpSpLocks/>
            </p:cNvGrpSpPr>
            <p:nvPr/>
          </p:nvGrpSpPr>
          <p:grpSpPr bwMode="auto">
            <a:xfrm>
              <a:off x="3382" y="1729"/>
              <a:ext cx="481" cy="374"/>
              <a:chOff x="1030" y="1738"/>
              <a:chExt cx="481" cy="374"/>
            </a:xfrm>
          </p:grpSpPr>
          <p:sp>
            <p:nvSpPr>
              <p:cNvPr id="228370" name="Line 18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8371" name="Text Box 19"/>
              <p:cNvSpPr txBox="1">
                <a:spLocks noChangeArrowheads="1"/>
              </p:cNvSpPr>
              <p:nvPr/>
            </p:nvSpPr>
            <p:spPr bwMode="auto">
              <a:xfrm>
                <a:off x="1030" y="1738"/>
                <a:ext cx="481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1800" dirty="0">
                    <a:ea typeface="SimSun" pitchFamily="2" charset="-122"/>
                  </a:rPr>
                  <a:t>Step 4</a:t>
                </a:r>
                <a:endParaRPr lang="en-US" altLang="zh-CN" dirty="0">
                  <a:ea typeface="SimSun" pitchFamily="2" charset="-122"/>
                </a:endParaRPr>
              </a:p>
            </p:txBody>
          </p:sp>
        </p:grpSp>
        <p:sp>
          <p:nvSpPr>
            <p:cNvPr id="228372" name="Text Box 20"/>
            <p:cNvSpPr txBox="1">
              <a:spLocks noChangeArrowheads="1"/>
            </p:cNvSpPr>
            <p:nvPr/>
          </p:nvSpPr>
          <p:spPr bwMode="auto">
            <a:xfrm>
              <a:off x="1440" y="2507"/>
              <a:ext cx="210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SimSun" pitchFamily="2" charset="-122"/>
                </a:rPr>
                <a:t>b</a:t>
              </a:r>
            </a:p>
          </p:txBody>
        </p:sp>
        <p:sp>
          <p:nvSpPr>
            <p:cNvPr id="228373" name="Text Box 21"/>
            <p:cNvSpPr txBox="1">
              <a:spLocks noChangeArrowheads="1"/>
            </p:cNvSpPr>
            <p:nvPr/>
          </p:nvSpPr>
          <p:spPr bwMode="auto">
            <a:xfrm>
              <a:off x="1440" y="3108"/>
              <a:ext cx="210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SimSun" pitchFamily="2" charset="-122"/>
                </a:rPr>
                <a:t>d</a:t>
              </a:r>
            </a:p>
          </p:txBody>
        </p:sp>
        <p:sp>
          <p:nvSpPr>
            <p:cNvPr id="228374" name="Text Box 22"/>
            <p:cNvSpPr txBox="1">
              <a:spLocks noChangeArrowheads="1"/>
            </p:cNvSpPr>
            <p:nvPr/>
          </p:nvSpPr>
          <p:spPr bwMode="auto">
            <a:xfrm>
              <a:off x="1440" y="2807"/>
              <a:ext cx="199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SimSun" pitchFamily="2" charset="-122"/>
                </a:rPr>
                <a:t>c</a:t>
              </a:r>
            </a:p>
          </p:txBody>
        </p:sp>
        <p:sp>
          <p:nvSpPr>
            <p:cNvPr id="228375" name="Text Box 23"/>
            <p:cNvSpPr txBox="1">
              <a:spLocks noChangeArrowheads="1"/>
            </p:cNvSpPr>
            <p:nvPr/>
          </p:nvSpPr>
          <p:spPr bwMode="auto">
            <a:xfrm>
              <a:off x="1440" y="3408"/>
              <a:ext cx="199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SimSun" pitchFamily="2" charset="-122"/>
                </a:rPr>
                <a:t>e</a:t>
              </a:r>
            </a:p>
          </p:txBody>
        </p:sp>
        <p:sp>
          <p:nvSpPr>
            <p:cNvPr id="228376" name="Text Box 24"/>
            <p:cNvSpPr txBox="1">
              <a:spLocks noChangeArrowheads="1"/>
            </p:cNvSpPr>
            <p:nvPr/>
          </p:nvSpPr>
          <p:spPr bwMode="auto">
            <a:xfrm>
              <a:off x="1440" y="2208"/>
              <a:ext cx="199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SimSun" pitchFamily="2" charset="-122"/>
                </a:rPr>
                <a:t>a</a:t>
              </a:r>
            </a:p>
          </p:txBody>
        </p:sp>
        <p:sp>
          <p:nvSpPr>
            <p:cNvPr id="228377" name="Oval 25"/>
            <p:cNvSpPr>
              <a:spLocks noChangeArrowheads="1"/>
            </p:cNvSpPr>
            <p:nvPr/>
          </p:nvSpPr>
          <p:spPr bwMode="auto">
            <a:xfrm>
              <a:off x="1392" y="225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78" name="Oval 26"/>
            <p:cNvSpPr>
              <a:spLocks noChangeArrowheads="1"/>
            </p:cNvSpPr>
            <p:nvPr/>
          </p:nvSpPr>
          <p:spPr bwMode="auto">
            <a:xfrm>
              <a:off x="1392" y="254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79" name="Oval 27"/>
            <p:cNvSpPr>
              <a:spLocks noChangeArrowheads="1"/>
            </p:cNvSpPr>
            <p:nvPr/>
          </p:nvSpPr>
          <p:spPr bwMode="auto">
            <a:xfrm>
              <a:off x="1392" y="2832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80" name="Oval 28"/>
            <p:cNvSpPr>
              <a:spLocks noChangeArrowheads="1"/>
            </p:cNvSpPr>
            <p:nvPr/>
          </p:nvSpPr>
          <p:spPr bwMode="auto">
            <a:xfrm>
              <a:off x="1392" y="312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81" name="Oval 29"/>
            <p:cNvSpPr>
              <a:spLocks noChangeArrowheads="1"/>
            </p:cNvSpPr>
            <p:nvPr/>
          </p:nvSpPr>
          <p:spPr bwMode="auto">
            <a:xfrm>
              <a:off x="1392" y="340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82" name="Text Box 30"/>
            <p:cNvSpPr txBox="1">
              <a:spLocks noChangeArrowheads="1"/>
            </p:cNvSpPr>
            <p:nvPr/>
          </p:nvSpPr>
          <p:spPr bwMode="auto">
            <a:xfrm>
              <a:off x="1968" y="2304"/>
              <a:ext cx="341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SimSun" pitchFamily="2" charset="-122"/>
                </a:rPr>
                <a:t>a b</a:t>
              </a:r>
            </a:p>
          </p:txBody>
        </p:sp>
        <p:sp>
          <p:nvSpPr>
            <p:cNvPr id="228383" name="Oval 31"/>
            <p:cNvSpPr>
              <a:spLocks noChangeArrowheads="1"/>
            </p:cNvSpPr>
            <p:nvPr/>
          </p:nvSpPr>
          <p:spPr bwMode="auto">
            <a:xfrm>
              <a:off x="1872" y="2352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84" name="Text Box 32"/>
            <p:cNvSpPr txBox="1">
              <a:spLocks noChangeArrowheads="1"/>
            </p:cNvSpPr>
            <p:nvPr/>
          </p:nvSpPr>
          <p:spPr bwMode="auto">
            <a:xfrm>
              <a:off x="2496" y="3216"/>
              <a:ext cx="340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SimSun" pitchFamily="2" charset="-122"/>
                </a:rPr>
                <a:t>d e</a:t>
              </a:r>
            </a:p>
          </p:txBody>
        </p:sp>
        <p:sp>
          <p:nvSpPr>
            <p:cNvPr id="228385" name="Oval 33"/>
            <p:cNvSpPr>
              <a:spLocks noChangeArrowheads="1"/>
            </p:cNvSpPr>
            <p:nvPr/>
          </p:nvSpPr>
          <p:spPr bwMode="auto">
            <a:xfrm>
              <a:off x="2400" y="3264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86" name="Text Box 34"/>
            <p:cNvSpPr txBox="1">
              <a:spLocks noChangeArrowheads="1"/>
            </p:cNvSpPr>
            <p:nvPr/>
          </p:nvSpPr>
          <p:spPr bwMode="auto">
            <a:xfrm>
              <a:off x="2880" y="2928"/>
              <a:ext cx="472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SimSun" pitchFamily="2" charset="-122"/>
                </a:rPr>
                <a:t>c d e</a:t>
              </a:r>
            </a:p>
          </p:txBody>
        </p:sp>
        <p:sp>
          <p:nvSpPr>
            <p:cNvPr id="228387" name="Oval 35"/>
            <p:cNvSpPr>
              <a:spLocks noChangeArrowheads="1"/>
            </p:cNvSpPr>
            <p:nvPr/>
          </p:nvSpPr>
          <p:spPr bwMode="auto">
            <a:xfrm>
              <a:off x="2784" y="2928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88" name="Text Box 36"/>
            <p:cNvSpPr txBox="1">
              <a:spLocks noChangeArrowheads="1"/>
            </p:cNvSpPr>
            <p:nvPr/>
          </p:nvSpPr>
          <p:spPr bwMode="auto">
            <a:xfrm>
              <a:off x="3215" y="2592"/>
              <a:ext cx="746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SimSun" pitchFamily="2" charset="-122"/>
                </a:rPr>
                <a:t>a b c d e</a:t>
              </a:r>
            </a:p>
          </p:txBody>
        </p:sp>
        <p:sp>
          <p:nvSpPr>
            <p:cNvPr id="228389" name="Oval 37"/>
            <p:cNvSpPr>
              <a:spLocks noChangeArrowheads="1"/>
            </p:cNvSpPr>
            <p:nvPr/>
          </p:nvSpPr>
          <p:spPr bwMode="auto">
            <a:xfrm>
              <a:off x="3120" y="2592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90" name="Line 38"/>
            <p:cNvSpPr>
              <a:spLocks noChangeShapeType="1"/>
            </p:cNvSpPr>
            <p:nvPr/>
          </p:nvSpPr>
          <p:spPr bwMode="auto">
            <a:xfrm>
              <a:off x="1200" y="3753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91" name="Line 39"/>
            <p:cNvSpPr>
              <a:spLocks noChangeShapeType="1"/>
            </p:cNvSpPr>
            <p:nvPr/>
          </p:nvSpPr>
          <p:spPr bwMode="auto">
            <a:xfrm flipH="1">
              <a:off x="1536" y="375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92" name="Text Box 40"/>
            <p:cNvSpPr txBox="1">
              <a:spLocks noChangeArrowheads="1"/>
            </p:cNvSpPr>
            <p:nvPr/>
          </p:nvSpPr>
          <p:spPr bwMode="auto">
            <a:xfrm>
              <a:off x="1440" y="3810"/>
              <a:ext cx="480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SimSun" pitchFamily="2" charset="-122"/>
                </a:rPr>
                <a:t>Step 4</a:t>
              </a:r>
              <a:endParaRPr lang="en-US" altLang="zh-CN">
                <a:ea typeface="SimSun" pitchFamily="2" charset="-122"/>
              </a:endParaRPr>
            </a:p>
          </p:txBody>
        </p:sp>
        <p:sp>
          <p:nvSpPr>
            <p:cNvPr id="228393" name="Line 41"/>
            <p:cNvSpPr>
              <a:spLocks noChangeShapeType="1"/>
            </p:cNvSpPr>
            <p:nvPr/>
          </p:nvSpPr>
          <p:spPr bwMode="auto">
            <a:xfrm flipH="1">
              <a:off x="2064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94" name="Text Box 42"/>
            <p:cNvSpPr txBox="1">
              <a:spLocks noChangeArrowheads="1"/>
            </p:cNvSpPr>
            <p:nvPr/>
          </p:nvSpPr>
          <p:spPr bwMode="auto">
            <a:xfrm>
              <a:off x="1968" y="3801"/>
              <a:ext cx="480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SimSun" pitchFamily="2" charset="-122"/>
                </a:rPr>
                <a:t>Step 3</a:t>
              </a:r>
              <a:endParaRPr lang="en-US" altLang="zh-CN">
                <a:ea typeface="SimSun" pitchFamily="2" charset="-122"/>
              </a:endParaRPr>
            </a:p>
          </p:txBody>
        </p:sp>
        <p:sp>
          <p:nvSpPr>
            <p:cNvPr id="228395" name="Line 43"/>
            <p:cNvSpPr>
              <a:spLocks noChangeShapeType="1"/>
            </p:cNvSpPr>
            <p:nvPr/>
          </p:nvSpPr>
          <p:spPr bwMode="auto">
            <a:xfrm flipH="1">
              <a:off x="259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96" name="Text Box 44"/>
            <p:cNvSpPr txBox="1">
              <a:spLocks noChangeArrowheads="1"/>
            </p:cNvSpPr>
            <p:nvPr/>
          </p:nvSpPr>
          <p:spPr bwMode="auto">
            <a:xfrm>
              <a:off x="2496" y="3801"/>
              <a:ext cx="480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SimSun" pitchFamily="2" charset="-122"/>
                </a:rPr>
                <a:t>Step 2</a:t>
              </a:r>
              <a:endParaRPr lang="en-US" altLang="zh-CN">
                <a:ea typeface="SimSun" pitchFamily="2" charset="-122"/>
              </a:endParaRPr>
            </a:p>
          </p:txBody>
        </p:sp>
        <p:sp>
          <p:nvSpPr>
            <p:cNvPr id="228397" name="Line 45"/>
            <p:cNvSpPr>
              <a:spLocks noChangeShapeType="1"/>
            </p:cNvSpPr>
            <p:nvPr/>
          </p:nvSpPr>
          <p:spPr bwMode="auto">
            <a:xfrm flipH="1">
              <a:off x="30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98" name="Text Box 46"/>
            <p:cNvSpPr txBox="1">
              <a:spLocks noChangeArrowheads="1"/>
            </p:cNvSpPr>
            <p:nvPr/>
          </p:nvSpPr>
          <p:spPr bwMode="auto">
            <a:xfrm>
              <a:off x="2976" y="3801"/>
              <a:ext cx="480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SimSun" pitchFamily="2" charset="-122"/>
                </a:rPr>
                <a:t>Step 1</a:t>
              </a:r>
              <a:endParaRPr lang="en-US" altLang="zh-CN">
                <a:ea typeface="SimSun" pitchFamily="2" charset="-122"/>
              </a:endParaRPr>
            </a:p>
          </p:txBody>
        </p:sp>
        <p:sp>
          <p:nvSpPr>
            <p:cNvPr id="228399" name="Line 47"/>
            <p:cNvSpPr>
              <a:spLocks noChangeShapeType="1"/>
            </p:cNvSpPr>
            <p:nvPr/>
          </p:nvSpPr>
          <p:spPr bwMode="auto">
            <a:xfrm flipH="1">
              <a:off x="355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400" name="Text Box 48"/>
            <p:cNvSpPr txBox="1">
              <a:spLocks noChangeArrowheads="1"/>
            </p:cNvSpPr>
            <p:nvPr/>
          </p:nvSpPr>
          <p:spPr bwMode="auto">
            <a:xfrm>
              <a:off x="3456" y="3801"/>
              <a:ext cx="481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SimSun" pitchFamily="2" charset="-122"/>
                </a:rPr>
                <a:t>Step 0</a:t>
              </a:r>
              <a:endParaRPr lang="en-US" altLang="zh-CN">
                <a:ea typeface="SimSun" pitchFamily="2" charset="-122"/>
              </a:endParaRPr>
            </a:p>
          </p:txBody>
        </p:sp>
        <p:sp>
          <p:nvSpPr>
            <p:cNvPr id="228401" name="Line 49"/>
            <p:cNvSpPr>
              <a:spLocks noChangeShapeType="1"/>
            </p:cNvSpPr>
            <p:nvPr/>
          </p:nvSpPr>
          <p:spPr bwMode="auto">
            <a:xfrm>
              <a:off x="1680" y="235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402" name="Line 50"/>
            <p:cNvSpPr>
              <a:spLocks noChangeShapeType="1"/>
            </p:cNvSpPr>
            <p:nvPr/>
          </p:nvSpPr>
          <p:spPr bwMode="auto">
            <a:xfrm flipV="1">
              <a:off x="1680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403" name="Line 51"/>
            <p:cNvSpPr>
              <a:spLocks noChangeShapeType="1"/>
            </p:cNvSpPr>
            <p:nvPr/>
          </p:nvSpPr>
          <p:spPr bwMode="auto">
            <a:xfrm>
              <a:off x="1680" y="321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404" name="Line 52"/>
            <p:cNvSpPr>
              <a:spLocks noChangeShapeType="1"/>
            </p:cNvSpPr>
            <p:nvPr/>
          </p:nvSpPr>
          <p:spPr bwMode="auto">
            <a:xfrm flipV="1">
              <a:off x="1680" y="3360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405" name="Line 53"/>
            <p:cNvSpPr>
              <a:spLocks noChangeShapeType="1"/>
            </p:cNvSpPr>
            <p:nvPr/>
          </p:nvSpPr>
          <p:spPr bwMode="auto">
            <a:xfrm>
              <a:off x="1680" y="2976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406" name="Line 54"/>
            <p:cNvSpPr>
              <a:spLocks noChangeShapeType="1"/>
            </p:cNvSpPr>
            <p:nvPr/>
          </p:nvSpPr>
          <p:spPr bwMode="auto">
            <a:xfrm flipV="1">
              <a:off x="2688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407" name="Line 55"/>
            <p:cNvSpPr>
              <a:spLocks noChangeShapeType="1"/>
            </p:cNvSpPr>
            <p:nvPr/>
          </p:nvSpPr>
          <p:spPr bwMode="auto">
            <a:xfrm>
              <a:off x="2400" y="2496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408" name="Line 56"/>
            <p:cNvSpPr>
              <a:spLocks noChangeShapeType="1"/>
            </p:cNvSpPr>
            <p:nvPr/>
          </p:nvSpPr>
          <p:spPr bwMode="auto">
            <a:xfrm flipV="1">
              <a:off x="3072" y="273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409" name="Text Box 57"/>
            <p:cNvSpPr txBox="1">
              <a:spLocks noChangeArrowheads="1"/>
            </p:cNvSpPr>
            <p:nvPr/>
          </p:nvSpPr>
          <p:spPr bwMode="auto">
            <a:xfrm>
              <a:off x="4409" y="1855"/>
              <a:ext cx="10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SimSun" pitchFamily="2" charset="-122"/>
                </a:rPr>
                <a:t>agglomerative</a:t>
              </a:r>
              <a:endParaRPr lang="en-US" altLang="zh-CN" b="1">
                <a:ea typeface="SimSun" pitchFamily="2" charset="-122"/>
              </a:endParaRPr>
            </a:p>
          </p:txBody>
        </p:sp>
        <p:sp>
          <p:nvSpPr>
            <p:cNvPr id="228410" name="Text Box 58"/>
            <p:cNvSpPr txBox="1">
              <a:spLocks noChangeArrowheads="1"/>
            </p:cNvSpPr>
            <p:nvPr/>
          </p:nvSpPr>
          <p:spPr bwMode="auto">
            <a:xfrm>
              <a:off x="4527" y="3583"/>
              <a:ext cx="62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SimSun" pitchFamily="2" charset="-122"/>
                </a:rPr>
                <a:t>divisive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endParaRPr>
            </a:p>
          </p:txBody>
        </p:sp>
      </p:grpSp>
      <p:sp>
        <p:nvSpPr>
          <p:cNvPr id="62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006475"/>
          </a:xfrm>
          <a:prstGeom prst="rect">
            <a:avLst/>
          </a:prstGeom>
          <a:solidFill>
            <a:srgbClr val="003300">
              <a:alpha val="8901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FF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/>
              <a:t>Hierarchical Clustering: two types</a:t>
            </a:r>
          </a:p>
        </p:txBody>
      </p:sp>
    </p:spTree>
    <p:extLst>
      <p:ext uri="{BB962C8B-B14F-4D97-AF65-F5344CB8AC3E}">
        <p14:creationId xmlns:p14="http://schemas.microsoft.com/office/powerpoint/2010/main" val="196585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60"/>
          <p:cNvSpPr>
            <a:spLocks noGrp="1"/>
          </p:cNvSpPr>
          <p:nvPr>
            <p:ph type="sldNum" sz="quarter" idx="4294967295"/>
          </p:nvPr>
        </p:nvSpPr>
        <p:spPr>
          <a:xfrm>
            <a:off x="6804248" y="6309320"/>
            <a:ext cx="1905000" cy="457200"/>
          </a:xfrm>
          <a:prstGeom prst="rect">
            <a:avLst/>
          </a:prstGeom>
        </p:spPr>
        <p:txBody>
          <a:bodyPr/>
          <a:lstStyle/>
          <a:p>
            <a:fld id="{57199B38-2149-4F10-8AFD-13F8813C2964}" type="slidenum">
              <a:rPr lang="en-GB" altLang="zh-CN"/>
              <a:pPr/>
              <a:t>16</a:t>
            </a:fld>
            <a:endParaRPr lang="en-GB" altLang="zh-CN"/>
          </a:p>
        </p:txBody>
      </p:sp>
      <p:sp>
        <p:nvSpPr>
          <p:cNvPr id="62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006475"/>
          </a:xfrm>
          <a:prstGeom prst="rect">
            <a:avLst/>
          </a:prstGeom>
          <a:solidFill>
            <a:srgbClr val="003300">
              <a:alpha val="8901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FF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/>
              <a:t>Practice?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84784"/>
            <a:ext cx="3108508" cy="34205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076" y="1700807"/>
            <a:ext cx="5053739" cy="43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3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61400" cy="8367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Agglomerative </a:t>
            </a:r>
            <a:r>
              <a:rPr lang="en-US" dirty="0" smtClean="0"/>
              <a:t>clustering </a:t>
            </a:r>
            <a:r>
              <a:rPr lang="en-US" dirty="0"/>
              <a:t>a</a:t>
            </a:r>
            <a:r>
              <a:rPr lang="en-US" dirty="0" smtClean="0"/>
              <a:t>lgorithm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68760"/>
            <a:ext cx="7916863" cy="4530725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zh-CN" sz="2400" dirty="0" smtClean="0"/>
              <a:t>Most popular hierarchical clustering technique</a:t>
            </a:r>
          </a:p>
          <a:p>
            <a:pPr marL="2209800" lvl="4" indent="-381000">
              <a:lnSpc>
                <a:spcPct val="90000"/>
              </a:lnSpc>
            </a:pPr>
            <a:endParaRPr lang="en-US" altLang="zh-CN" sz="700" dirty="0" smtClean="0"/>
          </a:p>
          <a:p>
            <a:pPr marL="533400" indent="-533400">
              <a:lnSpc>
                <a:spcPct val="90000"/>
              </a:lnSpc>
            </a:pPr>
            <a:r>
              <a:rPr lang="en-US" altLang="zh-CN" sz="2400" dirty="0" smtClean="0"/>
              <a:t>Basic algorithm</a:t>
            </a:r>
          </a:p>
          <a:p>
            <a:pPr marL="990600" lvl="1" indent="-533400">
              <a:lnSpc>
                <a:spcPct val="90000"/>
              </a:lnSpc>
              <a:buFont typeface="Arial" pitchFamily="34" charset="0"/>
              <a:buAutoNum type="arabicPeriod"/>
            </a:pPr>
            <a:r>
              <a:rPr lang="en-US" altLang="zh-CN" sz="2000" dirty="0" smtClean="0"/>
              <a:t>Compute the distance matrix between the input data points</a:t>
            </a:r>
          </a:p>
          <a:p>
            <a:pPr marL="990600" lvl="1" indent="-533400">
              <a:lnSpc>
                <a:spcPct val="90000"/>
              </a:lnSpc>
              <a:buFont typeface="Arial" pitchFamily="34" charset="0"/>
              <a:buAutoNum type="arabicPeriod"/>
            </a:pPr>
            <a:r>
              <a:rPr lang="en-US" altLang="zh-CN" sz="2000" dirty="0" smtClean="0"/>
              <a:t>Let each data point be a cluster</a:t>
            </a:r>
          </a:p>
          <a:p>
            <a:pPr marL="990600" lvl="1" indent="-533400">
              <a:lnSpc>
                <a:spcPct val="90000"/>
              </a:lnSpc>
              <a:buFont typeface="Arial" pitchFamily="34" charset="0"/>
              <a:buAutoNum type="arabicPeriod"/>
            </a:pPr>
            <a:r>
              <a:rPr lang="en-US" altLang="zh-CN" sz="2000" b="1" dirty="0" smtClean="0"/>
              <a:t>Repeat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000" dirty="0" smtClean="0"/>
              <a:t>	Merge the two closest clusters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000" dirty="0" smtClean="0"/>
              <a:t>	Update the distance matrix</a:t>
            </a:r>
          </a:p>
          <a:p>
            <a:pPr marL="990600" lvl="1" indent="-533400">
              <a:lnSpc>
                <a:spcPct val="90000"/>
              </a:lnSpc>
              <a:buFont typeface="Arial" pitchFamily="34" charset="0"/>
              <a:buAutoNum type="arabicPeriod"/>
            </a:pPr>
            <a:r>
              <a:rPr lang="en-US" altLang="zh-CN" sz="2000" b="1" dirty="0" smtClean="0"/>
              <a:t>Until</a:t>
            </a:r>
            <a:r>
              <a:rPr lang="en-US" altLang="zh-CN" sz="2000" dirty="0" smtClean="0"/>
              <a:t> only a single cluster remains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dirty="0" smtClean="0"/>
              <a:t> 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zh-CN" sz="2400" dirty="0" smtClean="0"/>
              <a:t>Key operation is the computation of the distance between two clusters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CN" sz="2000" dirty="0" smtClean="0"/>
              <a:t>Different definitions of the distance between clusters lead to  different algorithms</a:t>
            </a:r>
          </a:p>
        </p:txBody>
      </p:sp>
    </p:spTree>
    <p:extLst>
      <p:ext uri="{BB962C8B-B14F-4D97-AF65-F5344CB8AC3E}">
        <p14:creationId xmlns:p14="http://schemas.microsoft.com/office/powerpoint/2010/main" val="262715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Input/ Initial setting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/>
            <a:r>
              <a:rPr lang="en-US" altLang="zh-CN" dirty="0" smtClean="0"/>
              <a:t>Start with clusters of individual points and a distance/proximity matrix</a:t>
            </a:r>
          </a:p>
          <a:p>
            <a:pPr marL="800100" lvl="1" indent="-342900"/>
            <a:endParaRPr lang="en-US" altLang="zh-CN" dirty="0" smtClean="0"/>
          </a:p>
        </p:txBody>
      </p:sp>
      <p:sp>
        <p:nvSpPr>
          <p:cNvPr id="2053" name="Oval 4"/>
          <p:cNvSpPr>
            <a:spLocks noChangeArrowheads="1"/>
          </p:cNvSpPr>
          <p:nvPr/>
        </p:nvSpPr>
        <p:spPr bwMode="auto">
          <a:xfrm>
            <a:off x="685800" y="44037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2054" name="Oval 5"/>
          <p:cNvSpPr>
            <a:spLocks noChangeArrowheads="1"/>
          </p:cNvSpPr>
          <p:nvPr/>
        </p:nvSpPr>
        <p:spPr bwMode="auto">
          <a:xfrm>
            <a:off x="2743200" y="5470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2055" name="Oval 6"/>
          <p:cNvSpPr>
            <a:spLocks noChangeArrowheads="1"/>
          </p:cNvSpPr>
          <p:nvPr/>
        </p:nvSpPr>
        <p:spPr bwMode="auto">
          <a:xfrm>
            <a:off x="1600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2056" name="Oval 7"/>
          <p:cNvSpPr>
            <a:spLocks noChangeArrowheads="1"/>
          </p:cNvSpPr>
          <p:nvPr/>
        </p:nvSpPr>
        <p:spPr bwMode="auto">
          <a:xfrm>
            <a:off x="1447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2057" name="Oval 8"/>
          <p:cNvSpPr>
            <a:spLocks noChangeArrowheads="1"/>
          </p:cNvSpPr>
          <p:nvPr/>
        </p:nvSpPr>
        <p:spPr bwMode="auto">
          <a:xfrm>
            <a:off x="3124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2058" name="Oval 9"/>
          <p:cNvSpPr>
            <a:spLocks noChangeArrowheads="1"/>
          </p:cNvSpPr>
          <p:nvPr/>
        </p:nvSpPr>
        <p:spPr bwMode="auto">
          <a:xfrm>
            <a:off x="1600200" y="2955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2059" name="Oval 10"/>
          <p:cNvSpPr>
            <a:spLocks noChangeArrowheads="1"/>
          </p:cNvSpPr>
          <p:nvPr/>
        </p:nvSpPr>
        <p:spPr bwMode="auto">
          <a:xfrm>
            <a:off x="457200" y="4708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2060" name="Oval 11"/>
          <p:cNvSpPr>
            <a:spLocks noChangeArrowheads="1"/>
          </p:cNvSpPr>
          <p:nvPr/>
        </p:nvSpPr>
        <p:spPr bwMode="auto">
          <a:xfrm>
            <a:off x="1828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2061" name="Oval 12"/>
          <p:cNvSpPr>
            <a:spLocks noChangeArrowheads="1"/>
          </p:cNvSpPr>
          <p:nvPr/>
        </p:nvSpPr>
        <p:spPr bwMode="auto">
          <a:xfrm>
            <a:off x="3124200" y="5089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2062" name="Oval 13"/>
          <p:cNvSpPr>
            <a:spLocks noChangeArrowheads="1"/>
          </p:cNvSpPr>
          <p:nvPr/>
        </p:nvSpPr>
        <p:spPr bwMode="auto">
          <a:xfrm>
            <a:off x="2133600" y="3032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2063" name="Oval 14"/>
          <p:cNvSpPr>
            <a:spLocks noChangeArrowheads="1"/>
          </p:cNvSpPr>
          <p:nvPr/>
        </p:nvSpPr>
        <p:spPr bwMode="auto">
          <a:xfrm>
            <a:off x="3200400" y="4098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2064" name="Oval 15"/>
          <p:cNvSpPr>
            <a:spLocks noChangeArrowheads="1"/>
          </p:cNvSpPr>
          <p:nvPr/>
        </p:nvSpPr>
        <p:spPr bwMode="auto">
          <a:xfrm>
            <a:off x="3733800" y="3184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grpSp>
        <p:nvGrpSpPr>
          <p:cNvPr id="2065" name="Group 16"/>
          <p:cNvGrpSpPr>
            <a:grpSpLocks/>
          </p:cNvGrpSpPr>
          <p:nvPr/>
        </p:nvGrpSpPr>
        <p:grpSpPr bwMode="auto">
          <a:xfrm>
            <a:off x="5105400" y="2392363"/>
            <a:ext cx="3200400" cy="2789237"/>
            <a:chOff x="3456" y="1622"/>
            <a:chExt cx="2160" cy="2058"/>
          </a:xfrm>
        </p:grpSpPr>
        <p:sp>
          <p:nvSpPr>
            <p:cNvPr id="2067" name="Line 17"/>
            <p:cNvSpPr>
              <a:spLocks noChangeShapeType="1"/>
            </p:cNvSpPr>
            <p:nvPr/>
          </p:nvSpPr>
          <p:spPr bwMode="auto">
            <a:xfrm>
              <a:off x="369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" name="Line 18"/>
            <p:cNvSpPr>
              <a:spLocks noChangeShapeType="1"/>
            </p:cNvSpPr>
            <p:nvPr/>
          </p:nvSpPr>
          <p:spPr bwMode="auto">
            <a:xfrm>
              <a:off x="3504" y="1814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" name="Line 19"/>
            <p:cNvSpPr>
              <a:spLocks noChangeShapeType="1"/>
            </p:cNvSpPr>
            <p:nvPr/>
          </p:nvSpPr>
          <p:spPr bwMode="auto">
            <a:xfrm>
              <a:off x="4012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0" name="Line 20"/>
            <p:cNvSpPr>
              <a:spLocks noChangeShapeType="1"/>
            </p:cNvSpPr>
            <p:nvPr/>
          </p:nvSpPr>
          <p:spPr bwMode="auto">
            <a:xfrm>
              <a:off x="4329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1" name="Line 21"/>
            <p:cNvSpPr>
              <a:spLocks noChangeShapeType="1"/>
            </p:cNvSpPr>
            <p:nvPr/>
          </p:nvSpPr>
          <p:spPr bwMode="auto">
            <a:xfrm>
              <a:off x="464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2" name="Line 22"/>
            <p:cNvSpPr>
              <a:spLocks noChangeShapeType="1"/>
            </p:cNvSpPr>
            <p:nvPr/>
          </p:nvSpPr>
          <p:spPr bwMode="auto">
            <a:xfrm>
              <a:off x="4963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3" name="Line 23"/>
            <p:cNvSpPr>
              <a:spLocks noChangeShapeType="1"/>
            </p:cNvSpPr>
            <p:nvPr/>
          </p:nvSpPr>
          <p:spPr bwMode="auto">
            <a:xfrm>
              <a:off x="5280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4" name="Line 24"/>
            <p:cNvSpPr>
              <a:spLocks noChangeShapeType="1"/>
            </p:cNvSpPr>
            <p:nvPr/>
          </p:nvSpPr>
          <p:spPr bwMode="auto">
            <a:xfrm>
              <a:off x="3504" y="20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5" name="Line 25"/>
            <p:cNvSpPr>
              <a:spLocks noChangeShapeType="1"/>
            </p:cNvSpPr>
            <p:nvPr/>
          </p:nvSpPr>
          <p:spPr bwMode="auto">
            <a:xfrm>
              <a:off x="3504" y="23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6" name="Line 26"/>
            <p:cNvSpPr>
              <a:spLocks noChangeShapeType="1"/>
            </p:cNvSpPr>
            <p:nvPr/>
          </p:nvSpPr>
          <p:spPr bwMode="auto">
            <a:xfrm>
              <a:off x="3504" y="25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7" name="Line 27"/>
            <p:cNvSpPr>
              <a:spLocks noChangeShapeType="1"/>
            </p:cNvSpPr>
            <p:nvPr/>
          </p:nvSpPr>
          <p:spPr bwMode="auto">
            <a:xfrm>
              <a:off x="3504" y="28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" name="Line 28"/>
            <p:cNvSpPr>
              <a:spLocks noChangeShapeType="1"/>
            </p:cNvSpPr>
            <p:nvPr/>
          </p:nvSpPr>
          <p:spPr bwMode="auto">
            <a:xfrm>
              <a:off x="3504" y="311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" name="Text Box 29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p1</a:t>
              </a:r>
            </a:p>
          </p:txBody>
        </p:sp>
        <p:sp>
          <p:nvSpPr>
            <p:cNvPr id="2080" name="Text Box 30"/>
            <p:cNvSpPr txBox="1">
              <a:spLocks noChangeArrowheads="1"/>
            </p:cNvSpPr>
            <p:nvPr/>
          </p:nvSpPr>
          <p:spPr bwMode="auto">
            <a:xfrm>
              <a:off x="3456" y="2390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p3</a:t>
              </a:r>
            </a:p>
          </p:txBody>
        </p:sp>
        <p:sp>
          <p:nvSpPr>
            <p:cNvPr id="2081" name="Text Box 31"/>
            <p:cNvSpPr txBox="1">
              <a:spLocks noChangeArrowheads="1"/>
            </p:cNvSpPr>
            <p:nvPr/>
          </p:nvSpPr>
          <p:spPr bwMode="auto">
            <a:xfrm>
              <a:off x="3456" y="2917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p5</a:t>
              </a:r>
            </a:p>
          </p:txBody>
        </p:sp>
        <p:sp>
          <p:nvSpPr>
            <p:cNvPr id="2082" name="Text Box 32"/>
            <p:cNvSpPr txBox="1">
              <a:spLocks noChangeArrowheads="1"/>
            </p:cNvSpPr>
            <p:nvPr/>
          </p:nvSpPr>
          <p:spPr bwMode="auto">
            <a:xfrm>
              <a:off x="3456" y="2679"/>
              <a:ext cx="3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p4</a:t>
              </a:r>
            </a:p>
          </p:txBody>
        </p:sp>
        <p:sp>
          <p:nvSpPr>
            <p:cNvPr id="2083" name="Text Box 33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p2</a:t>
              </a:r>
            </a:p>
          </p:txBody>
        </p:sp>
        <p:sp>
          <p:nvSpPr>
            <p:cNvPr id="2084" name="Text Box 34"/>
            <p:cNvSpPr txBox="1">
              <a:spLocks noChangeArrowheads="1"/>
            </p:cNvSpPr>
            <p:nvPr/>
          </p:nvSpPr>
          <p:spPr bwMode="auto">
            <a:xfrm>
              <a:off x="3744" y="1622"/>
              <a:ext cx="33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p1</a:t>
              </a:r>
            </a:p>
          </p:txBody>
        </p:sp>
        <p:sp>
          <p:nvSpPr>
            <p:cNvPr id="2085" name="Text Box 35"/>
            <p:cNvSpPr txBox="1">
              <a:spLocks noChangeArrowheads="1"/>
            </p:cNvSpPr>
            <p:nvPr/>
          </p:nvSpPr>
          <p:spPr bwMode="auto">
            <a:xfrm>
              <a:off x="4032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p2</a:t>
              </a:r>
            </a:p>
          </p:txBody>
        </p:sp>
        <p:sp>
          <p:nvSpPr>
            <p:cNvPr id="2086" name="Text Box 36"/>
            <p:cNvSpPr txBox="1">
              <a:spLocks noChangeArrowheads="1"/>
            </p:cNvSpPr>
            <p:nvPr/>
          </p:nvSpPr>
          <p:spPr bwMode="auto">
            <a:xfrm>
              <a:off x="4368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p3</a:t>
              </a:r>
            </a:p>
          </p:txBody>
        </p:sp>
        <p:sp>
          <p:nvSpPr>
            <p:cNvPr id="2087" name="Text Box 37"/>
            <p:cNvSpPr txBox="1">
              <a:spLocks noChangeArrowheads="1"/>
            </p:cNvSpPr>
            <p:nvPr/>
          </p:nvSpPr>
          <p:spPr bwMode="auto">
            <a:xfrm>
              <a:off x="4704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p4</a:t>
              </a:r>
            </a:p>
          </p:txBody>
        </p:sp>
        <p:sp>
          <p:nvSpPr>
            <p:cNvPr id="2088" name="Text Box 38"/>
            <p:cNvSpPr txBox="1">
              <a:spLocks noChangeArrowheads="1"/>
            </p:cNvSpPr>
            <p:nvPr/>
          </p:nvSpPr>
          <p:spPr bwMode="auto">
            <a:xfrm>
              <a:off x="4944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p5</a:t>
              </a:r>
            </a:p>
          </p:txBody>
        </p:sp>
        <p:sp>
          <p:nvSpPr>
            <p:cNvPr id="2089" name="Text Box 39"/>
            <p:cNvSpPr txBox="1">
              <a:spLocks noChangeArrowheads="1"/>
            </p:cNvSpPr>
            <p:nvPr/>
          </p:nvSpPr>
          <p:spPr bwMode="auto">
            <a:xfrm>
              <a:off x="5280" y="1622"/>
              <a:ext cx="3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600" b="1">
                  <a:latin typeface="Arial" pitchFamily="34" charset="0"/>
                </a:rPr>
                <a:t>. . .</a:t>
              </a:r>
            </a:p>
          </p:txBody>
        </p:sp>
        <p:sp>
          <p:nvSpPr>
            <p:cNvPr id="2090" name="Text Box 40"/>
            <p:cNvSpPr txBox="1">
              <a:spLocks noChangeArrowheads="1"/>
            </p:cNvSpPr>
            <p:nvPr/>
          </p:nvSpPr>
          <p:spPr bwMode="auto">
            <a:xfrm>
              <a:off x="3504" y="3072"/>
              <a:ext cx="192" cy="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200" b="1">
                  <a:latin typeface="Arial" pitchFamily="34" charset="0"/>
                </a:rPr>
                <a:t>.</a:t>
              </a:r>
            </a:p>
            <a:p>
              <a:r>
                <a:rPr lang="en-US" altLang="zh-CN" sz="1200" b="1">
                  <a:latin typeface="Arial" pitchFamily="34" charset="0"/>
                </a:rPr>
                <a:t>.</a:t>
              </a:r>
            </a:p>
            <a:p>
              <a:r>
                <a:rPr lang="en-US" altLang="zh-CN" sz="1200" b="1">
                  <a:latin typeface="Arial" pitchFamily="34" charset="0"/>
                </a:rPr>
                <a:t>.</a:t>
              </a:r>
            </a:p>
          </p:txBody>
        </p:sp>
      </p:grpSp>
      <p:sp>
        <p:nvSpPr>
          <p:cNvPr id="2066" name="Text Box 41"/>
          <p:cNvSpPr txBox="1">
            <a:spLocks noChangeArrowheads="1"/>
          </p:cNvSpPr>
          <p:nvPr/>
        </p:nvSpPr>
        <p:spPr bwMode="auto">
          <a:xfrm>
            <a:off x="5105400" y="4724400"/>
            <a:ext cx="312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b="1">
                <a:latin typeface="Arial" pitchFamily="34" charset="0"/>
              </a:rPr>
              <a:t>Distance/Proximity Matrix</a:t>
            </a:r>
          </a:p>
        </p:txBody>
      </p:sp>
      <p:graphicFrame>
        <p:nvGraphicFramePr>
          <p:cNvPr id="2050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73588" y="5507038"/>
          <a:ext cx="40132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4" name="Visio" r:id="rId4" imgW="7949438" imgH="1399827" progId="">
                  <p:embed/>
                </p:oleObj>
              </mc:Choice>
              <mc:Fallback>
                <p:oleObj name="Visio" r:id="rId4" imgW="7949438" imgH="13998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588" y="5507038"/>
                        <a:ext cx="401320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41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Intermediate State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After some merging steps, we have some clusters </a:t>
            </a:r>
          </a:p>
          <a:p>
            <a:pPr lvl="1"/>
            <a:endParaRPr lang="en-US" altLang="zh-CN" sz="2000" dirty="0" smtClean="0"/>
          </a:p>
        </p:txBody>
      </p:sp>
      <p:sp>
        <p:nvSpPr>
          <p:cNvPr id="3077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3078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3079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3080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3081" name="Freeform 8"/>
          <p:cNvSpPr>
            <a:spLocks/>
          </p:cNvSpPr>
          <p:nvPr/>
        </p:nvSpPr>
        <p:spPr bwMode="auto">
          <a:xfrm rot="10800000">
            <a:off x="2590800" y="48768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3082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C1</a:t>
            </a:r>
          </a:p>
        </p:txBody>
      </p:sp>
      <p:sp>
        <p:nvSpPr>
          <p:cNvPr id="3083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C4</a:t>
            </a:r>
          </a:p>
        </p:txBody>
      </p:sp>
      <p:sp>
        <p:nvSpPr>
          <p:cNvPr id="3084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C2</a:t>
            </a:r>
          </a:p>
        </p:txBody>
      </p:sp>
      <p:sp>
        <p:nvSpPr>
          <p:cNvPr id="3085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C5</a:t>
            </a:r>
          </a:p>
        </p:txBody>
      </p:sp>
      <p:sp>
        <p:nvSpPr>
          <p:cNvPr id="3086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C3</a:t>
            </a:r>
          </a:p>
        </p:txBody>
      </p:sp>
      <p:grpSp>
        <p:nvGrpSpPr>
          <p:cNvPr id="3087" name="Group 14"/>
          <p:cNvGrpSpPr>
            <a:grpSpLocks/>
          </p:cNvGrpSpPr>
          <p:nvPr/>
        </p:nvGrpSpPr>
        <p:grpSpPr bwMode="auto">
          <a:xfrm>
            <a:off x="5181600" y="2054225"/>
            <a:ext cx="2895600" cy="2212975"/>
            <a:chOff x="3456" y="1440"/>
            <a:chExt cx="1872" cy="1503"/>
          </a:xfrm>
        </p:grpSpPr>
        <p:sp>
          <p:nvSpPr>
            <p:cNvPr id="3089" name="Text Box 1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C2</a:t>
              </a:r>
            </a:p>
          </p:txBody>
        </p:sp>
        <p:sp>
          <p:nvSpPr>
            <p:cNvPr id="3090" name="Text Box 16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C1</a:t>
              </a:r>
            </a:p>
          </p:txBody>
        </p:sp>
        <p:sp>
          <p:nvSpPr>
            <p:cNvPr id="3091" name="Line 17"/>
            <p:cNvSpPr>
              <a:spLocks noChangeShapeType="1"/>
            </p:cNvSpPr>
            <p:nvPr/>
          </p:nvSpPr>
          <p:spPr bwMode="auto">
            <a:xfrm>
              <a:off x="369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Line 18"/>
            <p:cNvSpPr>
              <a:spLocks noChangeShapeType="1"/>
            </p:cNvSpPr>
            <p:nvPr/>
          </p:nvSpPr>
          <p:spPr bwMode="auto">
            <a:xfrm>
              <a:off x="3504" y="163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Line 19"/>
            <p:cNvSpPr>
              <a:spLocks noChangeShapeType="1"/>
            </p:cNvSpPr>
            <p:nvPr/>
          </p:nvSpPr>
          <p:spPr bwMode="auto">
            <a:xfrm>
              <a:off x="528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Line 20"/>
            <p:cNvSpPr>
              <a:spLocks noChangeShapeType="1"/>
            </p:cNvSpPr>
            <p:nvPr/>
          </p:nvSpPr>
          <p:spPr bwMode="auto">
            <a:xfrm>
              <a:off x="3504" y="292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Text Box 21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C1</a:t>
              </a:r>
            </a:p>
          </p:txBody>
        </p:sp>
        <p:sp>
          <p:nvSpPr>
            <p:cNvPr id="3096" name="Text Box 22"/>
            <p:cNvSpPr txBox="1">
              <a:spLocks noChangeArrowheads="1"/>
            </p:cNvSpPr>
            <p:nvPr/>
          </p:nvSpPr>
          <p:spPr bwMode="auto">
            <a:xfrm>
              <a:off x="3456" y="2207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C3</a:t>
              </a:r>
            </a:p>
          </p:txBody>
        </p:sp>
        <p:sp>
          <p:nvSpPr>
            <p:cNvPr id="3097" name="Text Box 23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C5</a:t>
              </a:r>
            </a:p>
          </p:txBody>
        </p:sp>
        <p:sp>
          <p:nvSpPr>
            <p:cNvPr id="3098" name="Text Box 24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C4</a:t>
              </a:r>
            </a:p>
          </p:txBody>
        </p:sp>
        <p:sp>
          <p:nvSpPr>
            <p:cNvPr id="3099" name="Text Box 25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C2</a:t>
              </a:r>
            </a:p>
          </p:txBody>
        </p:sp>
        <p:sp>
          <p:nvSpPr>
            <p:cNvPr id="3100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C3</a:t>
              </a:r>
            </a:p>
          </p:txBody>
        </p:sp>
        <p:sp>
          <p:nvSpPr>
            <p:cNvPr id="3101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C4</a:t>
              </a:r>
            </a:p>
          </p:txBody>
        </p:sp>
        <p:sp>
          <p:nvSpPr>
            <p:cNvPr id="3102" name="Text Box 28"/>
            <p:cNvSpPr txBox="1">
              <a:spLocks noChangeArrowheads="1"/>
            </p:cNvSpPr>
            <p:nvPr/>
          </p:nvSpPr>
          <p:spPr bwMode="auto">
            <a:xfrm>
              <a:off x="4992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C5</a:t>
              </a:r>
            </a:p>
          </p:txBody>
        </p:sp>
        <p:sp>
          <p:nvSpPr>
            <p:cNvPr id="3103" name="Line 29"/>
            <p:cNvSpPr>
              <a:spLocks noChangeShapeType="1"/>
            </p:cNvSpPr>
            <p:nvPr/>
          </p:nvSpPr>
          <p:spPr bwMode="auto">
            <a:xfrm>
              <a:off x="3504" y="187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Line 30"/>
            <p:cNvSpPr>
              <a:spLocks noChangeShapeType="1"/>
            </p:cNvSpPr>
            <p:nvPr/>
          </p:nvSpPr>
          <p:spPr bwMode="auto">
            <a:xfrm>
              <a:off x="3504" y="240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5" name="Line 31"/>
            <p:cNvSpPr>
              <a:spLocks noChangeShapeType="1"/>
            </p:cNvSpPr>
            <p:nvPr/>
          </p:nvSpPr>
          <p:spPr bwMode="auto">
            <a:xfrm>
              <a:off x="3504" y="216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Line 32"/>
            <p:cNvSpPr>
              <a:spLocks noChangeShapeType="1"/>
            </p:cNvSpPr>
            <p:nvPr/>
          </p:nvSpPr>
          <p:spPr bwMode="auto">
            <a:xfrm>
              <a:off x="3504" y="26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Line 33"/>
            <p:cNvSpPr>
              <a:spLocks noChangeShapeType="1"/>
            </p:cNvSpPr>
            <p:nvPr/>
          </p:nvSpPr>
          <p:spPr bwMode="auto">
            <a:xfrm>
              <a:off x="403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Line 34"/>
            <p:cNvSpPr>
              <a:spLocks noChangeShapeType="1"/>
            </p:cNvSpPr>
            <p:nvPr/>
          </p:nvSpPr>
          <p:spPr bwMode="auto">
            <a:xfrm>
              <a:off x="432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Line 35"/>
            <p:cNvSpPr>
              <a:spLocks noChangeShapeType="1"/>
            </p:cNvSpPr>
            <p:nvPr/>
          </p:nvSpPr>
          <p:spPr bwMode="auto">
            <a:xfrm>
              <a:off x="465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Line 36"/>
            <p:cNvSpPr>
              <a:spLocks noChangeShapeType="1"/>
            </p:cNvSpPr>
            <p:nvPr/>
          </p:nvSpPr>
          <p:spPr bwMode="auto">
            <a:xfrm>
              <a:off x="499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88" name="Text Box 37"/>
          <p:cNvSpPr txBox="1">
            <a:spLocks noChangeArrowheads="1"/>
          </p:cNvSpPr>
          <p:nvPr/>
        </p:nvSpPr>
        <p:spPr bwMode="auto">
          <a:xfrm>
            <a:off x="5181600" y="4267200"/>
            <a:ext cx="3048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b="1">
                <a:latin typeface="Arial" pitchFamily="34" charset="0"/>
              </a:rPr>
              <a:t>Distance/Proximity Matrix</a:t>
            </a:r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722813" y="5105400"/>
          <a:ext cx="4040187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8" name="Visio" r:id="rId4" imgW="7591349" imgH="2996548" progId="">
                  <p:embed/>
                </p:oleObj>
              </mc:Choice>
              <mc:Fallback>
                <p:oleObj name="Visio" r:id="rId4" imgW="7591349" imgH="29965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813" y="5105400"/>
                        <a:ext cx="4040187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7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80D6501F-35B2-47CA-AFB5-80EB26CF536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Outline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84312"/>
            <a:ext cx="8640763" cy="453697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66"/>
                </a:solidFill>
                <a:ea typeface="宋体" charset="-122"/>
              </a:rPr>
              <a:t>Cluster Basics</a:t>
            </a:r>
          </a:p>
          <a:p>
            <a:pPr eaLnBrk="1" hangingPunct="1"/>
            <a:r>
              <a:rPr lang="en-US" altLang="zh-CN" dirty="0" smtClean="0">
                <a:solidFill>
                  <a:srgbClr val="FF0066"/>
                </a:solidFill>
                <a:ea typeface="宋体" charset="-122"/>
              </a:rPr>
              <a:t>Clustering algorithms</a:t>
            </a:r>
          </a:p>
          <a:p>
            <a:pPr marL="1143000" lvl="2" indent="-228600" eaLnBrk="1" hangingPunct="1"/>
            <a:r>
              <a:rPr lang="en-US" altLang="zh-CN" sz="2800" dirty="0" smtClean="0">
                <a:solidFill>
                  <a:srgbClr val="FF0066"/>
                </a:solidFill>
                <a:ea typeface="宋体" charset="-122"/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ea typeface="宋体" charset="-122"/>
              </a:rPr>
              <a:t>Hierarchical clustering</a:t>
            </a:r>
          </a:p>
          <a:p>
            <a:pPr marL="1143000" lvl="2" indent="-228600" eaLnBrk="1" hangingPunct="1"/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ea typeface="宋体" charset="-122"/>
              </a:rPr>
              <a:t> k-means</a:t>
            </a:r>
          </a:p>
          <a:p>
            <a:pPr marL="1143000" lvl="2" indent="-228600" eaLnBrk="1" hangingPunct="1"/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ea typeface="宋体" charset="-122"/>
              </a:rPr>
              <a:t> Expectation-Maximization (EM)</a:t>
            </a:r>
          </a:p>
          <a:p>
            <a:pPr eaLnBrk="1" hangingPunct="1"/>
            <a:r>
              <a:rPr lang="en-US" altLang="zh-CN" dirty="0">
                <a:solidFill>
                  <a:srgbClr val="FF0066"/>
                </a:solidFill>
                <a:ea typeface="宋体" charset="-122"/>
              </a:rPr>
              <a:t>Cluster Validity</a:t>
            </a:r>
          </a:p>
          <a:p>
            <a:pPr marL="1143000" lvl="2" indent="-228600" eaLnBrk="1" hangingPunct="1"/>
            <a:r>
              <a:rPr lang="en-US" altLang="zh-CN" dirty="0" smtClean="0">
                <a:solidFill>
                  <a:schemeClr val="folHlink"/>
                </a:solidFill>
                <a:ea typeface="宋体" charset="-122"/>
              </a:rPr>
              <a:t>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a typeface="宋体" charset="-122"/>
              </a:rPr>
              <a:t>determining the number of clusters</a:t>
            </a:r>
          </a:p>
          <a:p>
            <a:pPr marL="1143000" lvl="2" indent="-228600" eaLnBrk="1" hangingPunct="1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a typeface="宋体" charset="-122"/>
              </a:rPr>
              <a:t> clustering evaluation</a:t>
            </a:r>
          </a:p>
        </p:txBody>
      </p:sp>
    </p:spTree>
    <p:extLst>
      <p:ext uri="{BB962C8B-B14F-4D97-AF65-F5344CB8AC3E}">
        <p14:creationId xmlns:p14="http://schemas.microsoft.com/office/powerpoint/2010/main" val="89096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Intermediate State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Merge the two closest clusters (C2 and C5)  and update the distance matrix. </a:t>
            </a:r>
          </a:p>
          <a:p>
            <a:pPr lvl="1"/>
            <a:endParaRPr lang="en-US" altLang="zh-CN" sz="2000" dirty="0" smtClean="0"/>
          </a:p>
        </p:txBody>
      </p:sp>
      <p:sp>
        <p:nvSpPr>
          <p:cNvPr id="4101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4102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4103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4104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4105" name="Freeform 8"/>
          <p:cNvSpPr>
            <a:spLocks/>
          </p:cNvSpPr>
          <p:nvPr/>
        </p:nvSpPr>
        <p:spPr bwMode="auto">
          <a:xfrm rot="10800000">
            <a:off x="2590800" y="48768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4106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C1</a:t>
            </a:r>
          </a:p>
        </p:txBody>
      </p:sp>
      <p:sp>
        <p:nvSpPr>
          <p:cNvPr id="4107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C4</a:t>
            </a:r>
          </a:p>
        </p:txBody>
      </p:sp>
      <p:sp>
        <p:nvSpPr>
          <p:cNvPr id="4108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C2</a:t>
            </a:r>
          </a:p>
        </p:txBody>
      </p:sp>
      <p:sp>
        <p:nvSpPr>
          <p:cNvPr id="4109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C5</a:t>
            </a:r>
          </a:p>
        </p:txBody>
      </p:sp>
      <p:sp>
        <p:nvSpPr>
          <p:cNvPr id="4110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C3</a:t>
            </a:r>
          </a:p>
        </p:txBody>
      </p:sp>
      <p:grpSp>
        <p:nvGrpSpPr>
          <p:cNvPr id="4111" name="Group 14"/>
          <p:cNvGrpSpPr>
            <a:grpSpLocks/>
          </p:cNvGrpSpPr>
          <p:nvPr/>
        </p:nvGrpSpPr>
        <p:grpSpPr bwMode="auto">
          <a:xfrm>
            <a:off x="5257800" y="2133600"/>
            <a:ext cx="2971800" cy="2193925"/>
            <a:chOff x="3456" y="1094"/>
            <a:chExt cx="1920" cy="1503"/>
          </a:xfrm>
        </p:grpSpPr>
        <p:sp>
          <p:nvSpPr>
            <p:cNvPr id="4114" name="Text Box 15"/>
            <p:cNvSpPr txBox="1">
              <a:spLocks noChangeArrowheads="1"/>
            </p:cNvSpPr>
            <p:nvPr/>
          </p:nvSpPr>
          <p:spPr bwMode="auto">
            <a:xfrm>
              <a:off x="4032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C2</a:t>
              </a:r>
            </a:p>
          </p:txBody>
        </p:sp>
        <p:sp>
          <p:nvSpPr>
            <p:cNvPr id="4115" name="Text Box 16"/>
            <p:cNvSpPr txBox="1">
              <a:spLocks noChangeArrowheads="1"/>
            </p:cNvSpPr>
            <p:nvPr/>
          </p:nvSpPr>
          <p:spPr bwMode="auto">
            <a:xfrm>
              <a:off x="3744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C1</a:t>
              </a:r>
            </a:p>
          </p:txBody>
        </p:sp>
        <p:sp>
          <p:nvSpPr>
            <p:cNvPr id="4116" name="Line 17"/>
            <p:cNvSpPr>
              <a:spLocks noChangeShapeType="1"/>
            </p:cNvSpPr>
            <p:nvPr/>
          </p:nvSpPr>
          <p:spPr bwMode="auto">
            <a:xfrm>
              <a:off x="369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Line 18"/>
            <p:cNvSpPr>
              <a:spLocks noChangeShapeType="1"/>
            </p:cNvSpPr>
            <p:nvPr/>
          </p:nvSpPr>
          <p:spPr bwMode="auto">
            <a:xfrm>
              <a:off x="3504" y="128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Line 19"/>
            <p:cNvSpPr>
              <a:spLocks noChangeShapeType="1"/>
            </p:cNvSpPr>
            <p:nvPr/>
          </p:nvSpPr>
          <p:spPr bwMode="auto">
            <a:xfrm>
              <a:off x="528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Line 20"/>
            <p:cNvSpPr>
              <a:spLocks noChangeShapeType="1"/>
            </p:cNvSpPr>
            <p:nvPr/>
          </p:nvSpPr>
          <p:spPr bwMode="auto">
            <a:xfrm>
              <a:off x="3504" y="258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Text Box 21"/>
            <p:cNvSpPr txBox="1">
              <a:spLocks noChangeArrowheads="1"/>
            </p:cNvSpPr>
            <p:nvPr/>
          </p:nvSpPr>
          <p:spPr bwMode="auto">
            <a:xfrm>
              <a:off x="3456" y="133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C1</a:t>
              </a:r>
            </a:p>
          </p:txBody>
        </p:sp>
        <p:sp>
          <p:nvSpPr>
            <p:cNvPr id="4121" name="Text Box 22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C3</a:t>
              </a:r>
            </a:p>
          </p:txBody>
        </p:sp>
        <p:sp>
          <p:nvSpPr>
            <p:cNvPr id="4122" name="Text Box 23"/>
            <p:cNvSpPr txBox="1">
              <a:spLocks noChangeArrowheads="1"/>
            </p:cNvSpPr>
            <p:nvPr/>
          </p:nvSpPr>
          <p:spPr bwMode="auto">
            <a:xfrm>
              <a:off x="3456" y="2389"/>
              <a:ext cx="33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C5</a:t>
              </a:r>
            </a:p>
          </p:txBody>
        </p:sp>
        <p:sp>
          <p:nvSpPr>
            <p:cNvPr id="4123" name="Text Box 24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C4</a:t>
              </a:r>
            </a:p>
          </p:txBody>
        </p:sp>
        <p:sp>
          <p:nvSpPr>
            <p:cNvPr id="4124" name="Text Box 25"/>
            <p:cNvSpPr txBox="1">
              <a:spLocks noChangeArrowheads="1"/>
            </p:cNvSpPr>
            <p:nvPr/>
          </p:nvSpPr>
          <p:spPr bwMode="auto">
            <a:xfrm>
              <a:off x="3456" y="1622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C2</a:t>
              </a:r>
            </a:p>
          </p:txBody>
        </p:sp>
        <p:sp>
          <p:nvSpPr>
            <p:cNvPr id="4125" name="Text Box 26"/>
            <p:cNvSpPr txBox="1">
              <a:spLocks noChangeArrowheads="1"/>
            </p:cNvSpPr>
            <p:nvPr/>
          </p:nvSpPr>
          <p:spPr bwMode="auto">
            <a:xfrm>
              <a:off x="4368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C3</a:t>
              </a:r>
            </a:p>
          </p:txBody>
        </p:sp>
        <p:sp>
          <p:nvSpPr>
            <p:cNvPr id="4126" name="Text Box 27"/>
            <p:cNvSpPr txBox="1">
              <a:spLocks noChangeArrowheads="1"/>
            </p:cNvSpPr>
            <p:nvPr/>
          </p:nvSpPr>
          <p:spPr bwMode="auto">
            <a:xfrm>
              <a:off x="4704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C4</a:t>
              </a:r>
            </a:p>
          </p:txBody>
        </p:sp>
        <p:sp>
          <p:nvSpPr>
            <p:cNvPr id="4127" name="Text Box 28"/>
            <p:cNvSpPr txBox="1">
              <a:spLocks noChangeArrowheads="1"/>
            </p:cNvSpPr>
            <p:nvPr/>
          </p:nvSpPr>
          <p:spPr bwMode="auto">
            <a:xfrm>
              <a:off x="4992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C5</a:t>
              </a:r>
            </a:p>
          </p:txBody>
        </p:sp>
        <p:sp>
          <p:nvSpPr>
            <p:cNvPr id="4128" name="Line 29"/>
            <p:cNvSpPr>
              <a:spLocks noChangeShapeType="1"/>
            </p:cNvSpPr>
            <p:nvPr/>
          </p:nvSpPr>
          <p:spPr bwMode="auto">
            <a:xfrm>
              <a:off x="3504" y="152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Line 30"/>
            <p:cNvSpPr>
              <a:spLocks noChangeShapeType="1"/>
            </p:cNvSpPr>
            <p:nvPr/>
          </p:nvSpPr>
          <p:spPr bwMode="auto">
            <a:xfrm>
              <a:off x="3504" y="205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Line 31"/>
            <p:cNvSpPr>
              <a:spLocks noChangeShapeType="1"/>
            </p:cNvSpPr>
            <p:nvPr/>
          </p:nvSpPr>
          <p:spPr bwMode="auto">
            <a:xfrm>
              <a:off x="3504" y="181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Line 32"/>
            <p:cNvSpPr>
              <a:spLocks noChangeShapeType="1"/>
            </p:cNvSpPr>
            <p:nvPr/>
          </p:nvSpPr>
          <p:spPr bwMode="auto">
            <a:xfrm>
              <a:off x="3504" y="229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Line 33"/>
            <p:cNvSpPr>
              <a:spLocks noChangeShapeType="1"/>
            </p:cNvSpPr>
            <p:nvPr/>
          </p:nvSpPr>
          <p:spPr bwMode="auto">
            <a:xfrm>
              <a:off x="403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Line 34"/>
            <p:cNvSpPr>
              <a:spLocks noChangeShapeType="1"/>
            </p:cNvSpPr>
            <p:nvPr/>
          </p:nvSpPr>
          <p:spPr bwMode="auto">
            <a:xfrm>
              <a:off x="432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Line 35"/>
            <p:cNvSpPr>
              <a:spLocks noChangeShapeType="1"/>
            </p:cNvSpPr>
            <p:nvPr/>
          </p:nvSpPr>
          <p:spPr bwMode="auto">
            <a:xfrm>
              <a:off x="465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Line 36"/>
            <p:cNvSpPr>
              <a:spLocks noChangeShapeType="1"/>
            </p:cNvSpPr>
            <p:nvPr/>
          </p:nvSpPr>
          <p:spPr bwMode="auto">
            <a:xfrm>
              <a:off x="499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Rectangle 37" descr="Wide downward diagonal"/>
            <p:cNvSpPr>
              <a:spLocks noChangeArrowheads="1"/>
            </p:cNvSpPr>
            <p:nvPr/>
          </p:nvSpPr>
          <p:spPr bwMode="auto">
            <a:xfrm>
              <a:off x="3696" y="1526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4137" name="Rectangle 38" descr="Wide downward diagonal"/>
            <p:cNvSpPr>
              <a:spLocks noChangeArrowheads="1"/>
            </p:cNvSpPr>
            <p:nvPr/>
          </p:nvSpPr>
          <p:spPr bwMode="auto">
            <a:xfrm>
              <a:off x="3696" y="2294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4138" name="Rectangle 39" descr="Wide downward diagonal"/>
            <p:cNvSpPr>
              <a:spLocks noChangeArrowheads="1"/>
            </p:cNvSpPr>
            <p:nvPr/>
          </p:nvSpPr>
          <p:spPr bwMode="auto">
            <a:xfrm rot="5400000">
              <a:off x="3521" y="1783"/>
              <a:ext cx="1298" cy="299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4139" name="Rectangle 40" descr="Wide downward diagonal"/>
            <p:cNvSpPr>
              <a:spLocks noChangeArrowheads="1"/>
            </p:cNvSpPr>
            <p:nvPr/>
          </p:nvSpPr>
          <p:spPr bwMode="auto">
            <a:xfrm rot="5400000">
              <a:off x="4477" y="1778"/>
              <a:ext cx="1297" cy="311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</p:grpSp>
      <p:sp>
        <p:nvSpPr>
          <p:cNvPr id="4112" name="Oval 41"/>
          <p:cNvSpPr>
            <a:spLocks noChangeArrowheads="1"/>
          </p:cNvSpPr>
          <p:nvPr/>
        </p:nvSpPr>
        <p:spPr bwMode="auto">
          <a:xfrm>
            <a:off x="990600" y="4648200"/>
            <a:ext cx="2514600" cy="1295400"/>
          </a:xfrm>
          <a:prstGeom prst="ellips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4113" name="Text Box 42"/>
          <p:cNvSpPr txBox="1">
            <a:spLocks noChangeArrowheads="1"/>
          </p:cNvSpPr>
          <p:nvPr/>
        </p:nvSpPr>
        <p:spPr bwMode="auto">
          <a:xfrm>
            <a:off x="5181600" y="4327525"/>
            <a:ext cx="335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b="1">
                <a:latin typeface="Arial" pitchFamily="34" charset="0"/>
              </a:rPr>
              <a:t>Distance/Proximity Matrix</a:t>
            </a:r>
          </a:p>
        </p:txBody>
      </p:sp>
      <p:graphicFrame>
        <p:nvGraphicFramePr>
          <p:cNvPr id="4098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79950" y="4783138"/>
          <a:ext cx="4083050" cy="184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2" name="Visio" r:id="rId4" imgW="7591349" imgH="3431733" progId="">
                  <p:embed/>
                </p:oleObj>
              </mc:Choice>
              <mc:Fallback>
                <p:oleObj name="Visio" r:id="rId4" imgW="7591349" imgH="343173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4783138"/>
                        <a:ext cx="4083050" cy="184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359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After Merging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“How do we update the distance matrix?” </a:t>
            </a:r>
          </a:p>
          <a:p>
            <a:pPr lvl="1"/>
            <a:endParaRPr lang="en-US" altLang="zh-CN" sz="2000" dirty="0" smtClean="0"/>
          </a:p>
        </p:txBody>
      </p:sp>
      <p:sp>
        <p:nvSpPr>
          <p:cNvPr id="5125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5126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5127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5128" name="Freeform 7"/>
          <p:cNvSpPr>
            <a:spLocks/>
          </p:cNvSpPr>
          <p:nvPr/>
        </p:nvSpPr>
        <p:spPr bwMode="auto">
          <a:xfrm>
            <a:off x="1295400" y="4953000"/>
            <a:ext cx="23622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C1</a:t>
            </a:r>
          </a:p>
        </p:txBody>
      </p:sp>
      <p:sp>
        <p:nvSpPr>
          <p:cNvPr id="5130" name="Text Box 9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C4</a:t>
            </a:r>
          </a:p>
        </p:txBody>
      </p:sp>
      <p:sp>
        <p:nvSpPr>
          <p:cNvPr id="5131" name="Text Box 10"/>
          <p:cNvSpPr txBox="1">
            <a:spLocks noChangeArrowheads="1"/>
          </p:cNvSpPr>
          <p:nvPr/>
        </p:nvSpPr>
        <p:spPr bwMode="auto">
          <a:xfrm>
            <a:off x="1905000" y="51816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C2 </a:t>
            </a:r>
            <a:r>
              <a:rPr lang="en-US" altLang="zh-CN" sz="1400">
                <a:latin typeface="Arial" pitchFamily="34" charset="0"/>
              </a:rPr>
              <a:t>U</a:t>
            </a:r>
            <a:r>
              <a:rPr lang="en-US" altLang="zh-CN" sz="1400" b="1">
                <a:latin typeface="Arial" pitchFamily="34" charset="0"/>
              </a:rPr>
              <a:t> C5</a:t>
            </a:r>
          </a:p>
        </p:txBody>
      </p:sp>
      <p:sp>
        <p:nvSpPr>
          <p:cNvPr id="5132" name="Text Box 11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C3</a:t>
            </a:r>
          </a:p>
        </p:txBody>
      </p:sp>
      <p:sp>
        <p:nvSpPr>
          <p:cNvPr id="5133" name="Text Box 12"/>
          <p:cNvSpPr txBox="1">
            <a:spLocks noChangeArrowheads="1"/>
          </p:cNvSpPr>
          <p:nvPr/>
        </p:nvSpPr>
        <p:spPr bwMode="auto">
          <a:xfrm>
            <a:off x="6019800" y="32766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?        ?        ?        ?    	   </a:t>
            </a:r>
          </a:p>
        </p:txBody>
      </p:sp>
      <p:sp>
        <p:nvSpPr>
          <p:cNvPr id="5134" name="Text Box 13"/>
          <p:cNvSpPr txBox="1">
            <a:spLocks noChangeArrowheads="1"/>
          </p:cNvSpPr>
          <p:nvPr/>
        </p:nvSpPr>
        <p:spPr bwMode="auto">
          <a:xfrm>
            <a:off x="6499225" y="2895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?</a:t>
            </a:r>
          </a:p>
        </p:txBody>
      </p:sp>
      <p:sp>
        <p:nvSpPr>
          <p:cNvPr id="5135" name="Text Box 14"/>
          <p:cNvSpPr txBox="1">
            <a:spLocks noChangeArrowheads="1"/>
          </p:cNvSpPr>
          <p:nvPr/>
        </p:nvSpPr>
        <p:spPr bwMode="auto">
          <a:xfrm>
            <a:off x="6499225" y="37338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?</a:t>
            </a:r>
          </a:p>
        </p:txBody>
      </p:sp>
      <p:sp>
        <p:nvSpPr>
          <p:cNvPr id="5136" name="Text Box 15"/>
          <p:cNvSpPr txBox="1">
            <a:spLocks noChangeArrowheads="1"/>
          </p:cNvSpPr>
          <p:nvPr/>
        </p:nvSpPr>
        <p:spPr bwMode="auto">
          <a:xfrm>
            <a:off x="6499225" y="41148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?</a:t>
            </a:r>
          </a:p>
        </p:txBody>
      </p:sp>
      <p:sp>
        <p:nvSpPr>
          <p:cNvPr id="5137" name="Text Box 16"/>
          <p:cNvSpPr txBox="1">
            <a:spLocks noChangeArrowheads="1"/>
          </p:cNvSpPr>
          <p:nvPr/>
        </p:nvSpPr>
        <p:spPr bwMode="auto">
          <a:xfrm>
            <a:off x="6477000" y="2089150"/>
            <a:ext cx="5334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C2 </a:t>
            </a:r>
            <a:r>
              <a:rPr lang="en-US" altLang="zh-CN" sz="1400">
                <a:latin typeface="Arial" pitchFamily="34" charset="0"/>
              </a:rPr>
              <a:t>U </a:t>
            </a:r>
            <a:r>
              <a:rPr lang="en-US" altLang="zh-CN" sz="1400" b="1">
                <a:latin typeface="Arial" pitchFamily="34" charset="0"/>
              </a:rPr>
              <a:t>C5</a:t>
            </a:r>
          </a:p>
        </p:txBody>
      </p:sp>
      <p:sp>
        <p:nvSpPr>
          <p:cNvPr id="5138" name="Text Box 17"/>
          <p:cNvSpPr txBox="1">
            <a:spLocks noChangeArrowheads="1"/>
          </p:cNvSpPr>
          <p:nvPr/>
        </p:nvSpPr>
        <p:spPr bwMode="auto">
          <a:xfrm>
            <a:off x="5943600" y="2514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C1</a:t>
            </a:r>
          </a:p>
        </p:txBody>
      </p:sp>
      <p:sp>
        <p:nvSpPr>
          <p:cNvPr id="5139" name="Line 18"/>
          <p:cNvSpPr>
            <a:spLocks noChangeShapeType="1"/>
          </p:cNvSpPr>
          <p:nvPr/>
        </p:nvSpPr>
        <p:spPr bwMode="auto">
          <a:xfrm>
            <a:off x="5943600" y="2514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0" name="Line 19"/>
          <p:cNvSpPr>
            <a:spLocks noChangeShapeType="1"/>
          </p:cNvSpPr>
          <p:nvPr/>
        </p:nvSpPr>
        <p:spPr bwMode="auto">
          <a:xfrm>
            <a:off x="5562600" y="28194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1" name="Text Box 20"/>
          <p:cNvSpPr txBox="1">
            <a:spLocks noChangeArrowheads="1"/>
          </p:cNvSpPr>
          <p:nvPr/>
        </p:nvSpPr>
        <p:spPr bwMode="auto">
          <a:xfrm>
            <a:off x="5486400" y="2895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C1</a:t>
            </a:r>
          </a:p>
        </p:txBody>
      </p:sp>
      <p:sp>
        <p:nvSpPr>
          <p:cNvPr id="5142" name="Text Box 21"/>
          <p:cNvSpPr txBox="1">
            <a:spLocks noChangeArrowheads="1"/>
          </p:cNvSpPr>
          <p:nvPr/>
        </p:nvSpPr>
        <p:spPr bwMode="auto">
          <a:xfrm>
            <a:off x="5486400" y="37338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C3</a:t>
            </a:r>
          </a:p>
        </p:txBody>
      </p:sp>
      <p:sp>
        <p:nvSpPr>
          <p:cNvPr id="5143" name="Text Box 22"/>
          <p:cNvSpPr txBox="1">
            <a:spLocks noChangeArrowheads="1"/>
          </p:cNvSpPr>
          <p:nvPr/>
        </p:nvSpPr>
        <p:spPr bwMode="auto">
          <a:xfrm>
            <a:off x="5486400" y="41148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C4</a:t>
            </a:r>
          </a:p>
        </p:txBody>
      </p:sp>
      <p:sp>
        <p:nvSpPr>
          <p:cNvPr id="5144" name="Text Box 23"/>
          <p:cNvSpPr txBox="1">
            <a:spLocks noChangeArrowheads="1"/>
          </p:cNvSpPr>
          <p:nvPr/>
        </p:nvSpPr>
        <p:spPr bwMode="auto">
          <a:xfrm>
            <a:off x="5029200" y="33528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C2 </a:t>
            </a:r>
            <a:r>
              <a:rPr lang="en-US" altLang="zh-CN" sz="1400">
                <a:latin typeface="Arial" pitchFamily="34" charset="0"/>
              </a:rPr>
              <a:t>U </a:t>
            </a:r>
            <a:r>
              <a:rPr lang="en-US" altLang="zh-CN" sz="1400" b="1">
                <a:latin typeface="Arial" pitchFamily="34" charset="0"/>
              </a:rPr>
              <a:t>C5</a:t>
            </a:r>
          </a:p>
        </p:txBody>
      </p:sp>
      <p:sp>
        <p:nvSpPr>
          <p:cNvPr id="5145" name="Text Box 24"/>
          <p:cNvSpPr txBox="1">
            <a:spLocks noChangeArrowheads="1"/>
          </p:cNvSpPr>
          <p:nvPr/>
        </p:nvSpPr>
        <p:spPr bwMode="auto">
          <a:xfrm>
            <a:off x="6934200" y="2514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C3</a:t>
            </a:r>
          </a:p>
        </p:txBody>
      </p:sp>
      <p:sp>
        <p:nvSpPr>
          <p:cNvPr id="5146" name="Text Box 25"/>
          <p:cNvSpPr txBox="1">
            <a:spLocks noChangeArrowheads="1"/>
          </p:cNvSpPr>
          <p:nvPr/>
        </p:nvSpPr>
        <p:spPr bwMode="auto">
          <a:xfrm>
            <a:off x="7467600" y="2514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C4</a:t>
            </a:r>
          </a:p>
        </p:txBody>
      </p:sp>
      <p:sp>
        <p:nvSpPr>
          <p:cNvPr id="5147" name="Line 26"/>
          <p:cNvSpPr>
            <a:spLocks noChangeShapeType="1"/>
          </p:cNvSpPr>
          <p:nvPr/>
        </p:nvSpPr>
        <p:spPr bwMode="auto">
          <a:xfrm>
            <a:off x="5638800" y="3276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8" name="Line 27"/>
          <p:cNvSpPr>
            <a:spLocks noChangeShapeType="1"/>
          </p:cNvSpPr>
          <p:nvPr/>
        </p:nvSpPr>
        <p:spPr bwMode="auto">
          <a:xfrm>
            <a:off x="5562600" y="4038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9" name="Line 28"/>
          <p:cNvSpPr>
            <a:spLocks noChangeShapeType="1"/>
          </p:cNvSpPr>
          <p:nvPr/>
        </p:nvSpPr>
        <p:spPr bwMode="auto">
          <a:xfrm>
            <a:off x="5562600" y="3657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0" name="Line 29"/>
          <p:cNvSpPr>
            <a:spLocks noChangeShapeType="1"/>
          </p:cNvSpPr>
          <p:nvPr/>
        </p:nvSpPr>
        <p:spPr bwMode="auto">
          <a:xfrm>
            <a:off x="5638800" y="4419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1" name="Line 30"/>
          <p:cNvSpPr>
            <a:spLocks noChangeShapeType="1"/>
          </p:cNvSpPr>
          <p:nvPr/>
        </p:nvSpPr>
        <p:spPr bwMode="auto">
          <a:xfrm>
            <a:off x="6400800" y="2514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2" name="Line 31"/>
          <p:cNvSpPr>
            <a:spLocks noChangeShapeType="1"/>
          </p:cNvSpPr>
          <p:nvPr/>
        </p:nvSpPr>
        <p:spPr bwMode="auto">
          <a:xfrm>
            <a:off x="6858000" y="2514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3" name="Line 32"/>
          <p:cNvSpPr>
            <a:spLocks noChangeShapeType="1"/>
          </p:cNvSpPr>
          <p:nvPr/>
        </p:nvSpPr>
        <p:spPr bwMode="auto">
          <a:xfrm>
            <a:off x="7391400" y="2514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4" name="Line 33"/>
          <p:cNvSpPr>
            <a:spLocks noChangeShapeType="1"/>
          </p:cNvSpPr>
          <p:nvPr/>
        </p:nvSpPr>
        <p:spPr bwMode="auto">
          <a:xfrm>
            <a:off x="7924800" y="2514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22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832350" y="4587875"/>
          <a:ext cx="40830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6" name="Visio" r:id="rId4" imgW="7591349" imgH="3654718" progId="">
                  <p:embed/>
                </p:oleObj>
              </mc:Choice>
              <mc:Fallback>
                <p:oleObj name="Visio" r:id="rId4" imgW="7591349" imgH="365471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350" y="4587875"/>
                        <a:ext cx="40830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329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Distance between two clusters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Each cluster is a set of points</a:t>
            </a:r>
          </a:p>
          <a:p>
            <a:endParaRPr lang="en-US" altLang="zh-CN" smtClean="0"/>
          </a:p>
          <a:p>
            <a:r>
              <a:rPr lang="en-US" altLang="zh-CN" smtClean="0"/>
              <a:t>How do we define distance between two sets of points</a:t>
            </a:r>
          </a:p>
          <a:p>
            <a:pPr lvl="1"/>
            <a:r>
              <a:rPr lang="en-US" altLang="zh-CN" smtClean="0"/>
              <a:t>Lots of alternatives</a:t>
            </a:r>
          </a:p>
          <a:p>
            <a:pPr lvl="1"/>
            <a:r>
              <a:rPr lang="en-US" altLang="zh-CN" smtClean="0"/>
              <a:t>Not an easy task</a:t>
            </a:r>
          </a:p>
        </p:txBody>
      </p:sp>
    </p:spTree>
    <p:extLst>
      <p:ext uri="{BB962C8B-B14F-4D97-AF65-F5344CB8AC3E}">
        <p14:creationId xmlns:p14="http://schemas.microsoft.com/office/powerpoint/2010/main" val="47639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01455B5C-3E72-46EF-8C33-2FDFF610BFCF}" type="slidenum">
              <a:rPr lang="en-GB" altLang="zh-CN"/>
              <a:pPr/>
              <a:t>23</a:t>
            </a:fld>
            <a:endParaRPr lang="en-GB" altLang="zh-CN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Inter-cluster distances</a:t>
            </a:r>
            <a:endParaRPr lang="en-GB" altLang="zh-CN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6792"/>
            <a:ext cx="7702624" cy="4114800"/>
          </a:xfrm>
        </p:spPr>
        <p:txBody>
          <a:bodyPr/>
          <a:lstStyle/>
          <a:p>
            <a:r>
              <a:rPr lang="fi-FI" sz="2400" dirty="0">
                <a:solidFill>
                  <a:schemeClr val="tx1"/>
                </a:solidFill>
              </a:rPr>
              <a:t>Three widely used ways of defining the </a:t>
            </a:r>
            <a:r>
              <a:rPr lang="fi-FI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inter-cluster distance</a:t>
            </a:r>
            <a:r>
              <a:rPr lang="fi-FI" sz="2400" dirty="0"/>
              <a:t>,</a:t>
            </a:r>
            <a:r>
              <a:rPr lang="fi-FI" sz="2400" dirty="0">
                <a:solidFill>
                  <a:schemeClr val="tx1"/>
                </a:solidFill>
              </a:rPr>
              <a:t> i.e., the distance between two separate clusters, are</a:t>
            </a:r>
          </a:p>
          <a:p>
            <a:pPr lvl="2">
              <a:buFontTx/>
              <a:buChar char="o"/>
            </a:pPr>
            <a:r>
              <a:rPr lang="en-GB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single linkage</a:t>
            </a:r>
            <a:r>
              <a:rPr lang="en-GB" altLang="zh-CN" dirty="0">
                <a:ea typeface="SimSun" pitchFamily="2" charset="-122"/>
              </a:rPr>
              <a:t> </a:t>
            </a:r>
            <a:r>
              <a:rPr lang="en-GB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method </a:t>
            </a:r>
            <a:r>
              <a:rPr lang="en-GB" altLang="zh-CN" dirty="0">
                <a:ea typeface="SimSun" pitchFamily="2" charset="-122"/>
              </a:rPr>
              <a:t>(nearest </a:t>
            </a:r>
            <a:r>
              <a:rPr lang="en-GB" altLang="zh-CN" dirty="0" err="1">
                <a:ea typeface="SimSun" pitchFamily="2" charset="-122"/>
              </a:rPr>
              <a:t>neighbor</a:t>
            </a:r>
            <a:r>
              <a:rPr lang="en-GB" altLang="zh-CN" dirty="0">
                <a:ea typeface="SimSun" pitchFamily="2" charset="-122"/>
              </a:rPr>
              <a:t>):</a:t>
            </a:r>
            <a:endParaRPr lang="en-GB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pPr lvl="2">
              <a:buFontTx/>
              <a:buChar char="o"/>
            </a:pPr>
            <a:endParaRPr lang="en-GB" altLang="zh-CN" dirty="0">
              <a:ea typeface="SimSun" pitchFamily="2" charset="-122"/>
            </a:endParaRPr>
          </a:p>
          <a:p>
            <a:pPr lvl="2">
              <a:buFontTx/>
              <a:buChar char="o"/>
            </a:pPr>
            <a:r>
              <a:rPr lang="en-GB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complete linkage</a:t>
            </a:r>
            <a:r>
              <a:rPr lang="en-GB" altLang="zh-CN" dirty="0">
                <a:ea typeface="SimSun" pitchFamily="2" charset="-122"/>
              </a:rPr>
              <a:t> </a:t>
            </a:r>
            <a:r>
              <a:rPr lang="en-GB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method </a:t>
            </a:r>
            <a:r>
              <a:rPr lang="en-GB" altLang="zh-CN" dirty="0">
                <a:ea typeface="SimSun" pitchFamily="2" charset="-122"/>
              </a:rPr>
              <a:t>(furthest </a:t>
            </a:r>
            <a:r>
              <a:rPr lang="en-GB" altLang="zh-CN" dirty="0" err="1">
                <a:ea typeface="SimSun" pitchFamily="2" charset="-122"/>
              </a:rPr>
              <a:t>neighbor</a:t>
            </a:r>
            <a:r>
              <a:rPr lang="en-GB" altLang="zh-CN" dirty="0">
                <a:ea typeface="SimSun" pitchFamily="2" charset="-122"/>
              </a:rPr>
              <a:t>):</a:t>
            </a:r>
            <a:endParaRPr lang="en-GB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pPr lvl="2">
              <a:buFontTx/>
              <a:buChar char="o"/>
            </a:pPr>
            <a:endParaRPr lang="en-GB" altLang="zh-CN" dirty="0">
              <a:ea typeface="SimSun" pitchFamily="2" charset="-122"/>
            </a:endParaRPr>
          </a:p>
          <a:p>
            <a:pPr lvl="2">
              <a:buFontTx/>
              <a:buChar char="o"/>
            </a:pPr>
            <a:r>
              <a:rPr lang="en-GB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average linkage</a:t>
            </a:r>
            <a:r>
              <a:rPr lang="en-GB" altLang="zh-CN" dirty="0">
                <a:ea typeface="SimSun" pitchFamily="2" charset="-122"/>
              </a:rPr>
              <a:t> </a:t>
            </a:r>
            <a:r>
              <a:rPr lang="en-GB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method </a:t>
            </a:r>
            <a:r>
              <a:rPr lang="en-GB" altLang="zh-CN" dirty="0">
                <a:ea typeface="SimSun" pitchFamily="2" charset="-122"/>
              </a:rPr>
              <a:t>(</a:t>
            </a:r>
            <a:r>
              <a:rPr lang="en-GB" altLang="zh-CN" dirty="0" err="1">
                <a:ea typeface="SimSun" pitchFamily="2" charset="-122"/>
              </a:rPr>
              <a:t>unweighted</a:t>
            </a:r>
            <a:r>
              <a:rPr lang="en-GB" altLang="zh-CN" dirty="0">
                <a:ea typeface="SimSun" pitchFamily="2" charset="-122"/>
              </a:rPr>
              <a:t> pair-group average):</a:t>
            </a:r>
            <a:endParaRPr lang="en-GB" altLang="zh-CN" sz="2000" dirty="0">
              <a:ea typeface="SimSun" pitchFamily="2" charset="-122"/>
            </a:endParaRPr>
          </a:p>
        </p:txBody>
      </p:sp>
      <p:graphicFrame>
        <p:nvGraphicFramePr>
          <p:cNvPr id="232452" name="Object 4"/>
          <p:cNvGraphicFramePr>
            <a:graphicFrameLocks noChangeAspect="1"/>
          </p:cNvGraphicFramePr>
          <p:nvPr/>
        </p:nvGraphicFramePr>
        <p:xfrm>
          <a:off x="2743200" y="3233192"/>
          <a:ext cx="27828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9" name="Equation" r:id="rId3" imgW="1828800" imgH="241200" progId="Equation.3">
                  <p:embed/>
                </p:oleObj>
              </mc:Choice>
              <mc:Fallback>
                <p:oleObj name="Equation" r:id="rId3" imgW="1828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233192"/>
                        <a:ext cx="27828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3" name="Object 5"/>
          <p:cNvGraphicFramePr>
            <a:graphicFrameLocks noChangeAspect="1"/>
          </p:cNvGraphicFramePr>
          <p:nvPr/>
        </p:nvGraphicFramePr>
        <p:xfrm>
          <a:off x="2670565" y="4040126"/>
          <a:ext cx="28749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0" name="Equation" r:id="rId5" imgW="1854000" imgH="241200" progId="Equation.3">
                  <p:embed/>
                </p:oleObj>
              </mc:Choice>
              <mc:Fallback>
                <p:oleObj name="Equation" r:id="rId5" imgW="1854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565" y="4040126"/>
                        <a:ext cx="28749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4" name="Object 6"/>
          <p:cNvGraphicFramePr>
            <a:graphicFrameLocks noChangeAspect="1"/>
          </p:cNvGraphicFramePr>
          <p:nvPr/>
        </p:nvGraphicFramePr>
        <p:xfrm>
          <a:off x="2670573" y="5269984"/>
          <a:ext cx="28479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1" name="Equation" r:id="rId7" imgW="1803240" imgH="241200" progId="Equation.3">
                  <p:embed/>
                </p:oleObj>
              </mc:Choice>
              <mc:Fallback>
                <p:oleObj name="Equation" r:id="rId7" imgW="18032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573" y="5269984"/>
                        <a:ext cx="28479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488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Distance between two clusters</a:t>
            </a:r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Single-link distance </a:t>
            </a:r>
            <a:r>
              <a:rPr lang="en-US" altLang="zh-CN" dirty="0" smtClean="0"/>
              <a:t>between clusters </a:t>
            </a:r>
            <a:r>
              <a:rPr lang="en-US" altLang="zh-CN" b="1" dirty="0" err="1" smtClean="0">
                <a:solidFill>
                  <a:schemeClr val="accent1"/>
                </a:solidFill>
              </a:rPr>
              <a:t>C</a:t>
            </a:r>
            <a:r>
              <a:rPr lang="en-US" altLang="zh-CN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altLang="zh-CN" dirty="0" smtClean="0"/>
              <a:t> and </a:t>
            </a:r>
            <a:r>
              <a:rPr lang="en-US" altLang="zh-CN" b="1" dirty="0" err="1" smtClean="0">
                <a:solidFill>
                  <a:schemeClr val="accent1"/>
                </a:solidFill>
              </a:rPr>
              <a:t>C</a:t>
            </a:r>
            <a:r>
              <a:rPr lang="en-US" altLang="zh-CN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is the 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minimum distance </a:t>
            </a:r>
            <a:r>
              <a:rPr lang="en-US" altLang="zh-CN" dirty="0" smtClean="0"/>
              <a:t>between any object in </a:t>
            </a:r>
            <a:r>
              <a:rPr lang="en-US" altLang="zh-CN" b="1" dirty="0" err="1" smtClean="0">
                <a:solidFill>
                  <a:schemeClr val="accent1"/>
                </a:solidFill>
              </a:rPr>
              <a:t>C</a:t>
            </a:r>
            <a:r>
              <a:rPr lang="en-US" altLang="zh-CN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altLang="zh-CN" dirty="0" smtClean="0"/>
              <a:t> and any object in </a:t>
            </a:r>
            <a:r>
              <a:rPr lang="en-US" altLang="zh-CN" b="1" dirty="0" err="1" smtClean="0">
                <a:solidFill>
                  <a:schemeClr val="accent1"/>
                </a:solidFill>
              </a:rPr>
              <a:t>C</a:t>
            </a:r>
            <a:r>
              <a:rPr lang="en-US" altLang="zh-CN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altLang="zh-CN" b="1" baseline="-25000" dirty="0" smtClean="0">
                <a:solidFill>
                  <a:schemeClr val="accent1"/>
                </a:solidFill>
              </a:rPr>
              <a:t>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distance is </a:t>
            </a:r>
            <a:r>
              <a:rPr lang="en-US" altLang="zh-CN" b="1" dirty="0" smtClean="0"/>
              <a:t>defined by the two most similar objects</a:t>
            </a:r>
            <a:endParaRPr lang="en-US" altLang="zh-CN" b="1" baseline="-250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141641"/>
              </p:ext>
            </p:extLst>
          </p:nvPr>
        </p:nvGraphicFramePr>
        <p:xfrm>
          <a:off x="1497013" y="4437112"/>
          <a:ext cx="6172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0" name="Equation" r:id="rId3" imgW="2565360" imgH="279360" progId="Equation.3">
                  <p:embed/>
                </p:oleObj>
              </mc:Choice>
              <mc:Fallback>
                <p:oleObj name="Equation" r:id="rId3" imgW="25653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4437112"/>
                        <a:ext cx="61722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13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Single-link clustering: example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0050"/>
            <a:r>
              <a:rPr lang="en-US" altLang="zh-CN" smtClean="0"/>
              <a:t>Determined by one pair of points, i.e., by one link in the proximity graph.</a:t>
            </a:r>
          </a:p>
        </p:txBody>
      </p:sp>
      <p:graphicFrame>
        <p:nvGraphicFramePr>
          <p:cNvPr id="64410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445688"/>
              </p:ext>
            </p:extLst>
          </p:nvPr>
        </p:nvGraphicFramePr>
        <p:xfrm>
          <a:off x="144463" y="3016996"/>
          <a:ext cx="46482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4" name="Worksheet" r:id="rId4" imgW="2167200" imgH="957600" progId="Excel.Sheet.8">
                  <p:embed/>
                </p:oleObj>
              </mc:Choice>
              <mc:Fallback>
                <p:oleObj name="Worksheet" r:id="rId4" imgW="2167200" imgH="9576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3016996"/>
                        <a:ext cx="46482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436096" y="2916983"/>
            <a:ext cx="2820988" cy="2562225"/>
            <a:chOff x="3616" y="2256"/>
            <a:chExt cx="1777" cy="1614"/>
          </a:xfrm>
        </p:grpSpPr>
        <p:sp>
          <p:nvSpPr>
            <p:cNvPr id="7174" name="Line 6"/>
            <p:cNvSpPr>
              <a:spLocks noChangeShapeType="1"/>
            </p:cNvSpPr>
            <p:nvPr/>
          </p:nvSpPr>
          <p:spPr bwMode="auto">
            <a:xfrm flipV="1">
              <a:off x="3696" y="3221"/>
              <a:ext cx="0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5" name="Line 7"/>
            <p:cNvSpPr>
              <a:spLocks noChangeShapeType="1"/>
            </p:cNvSpPr>
            <p:nvPr/>
          </p:nvSpPr>
          <p:spPr bwMode="auto">
            <a:xfrm>
              <a:off x="3696" y="3221"/>
              <a:ext cx="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6" name="Line 8"/>
            <p:cNvSpPr>
              <a:spLocks noChangeShapeType="1"/>
            </p:cNvSpPr>
            <p:nvPr/>
          </p:nvSpPr>
          <p:spPr bwMode="auto">
            <a:xfrm>
              <a:off x="4163" y="3221"/>
              <a:ext cx="0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7" name="Line 9"/>
            <p:cNvSpPr>
              <a:spLocks noChangeShapeType="1"/>
            </p:cNvSpPr>
            <p:nvPr/>
          </p:nvSpPr>
          <p:spPr bwMode="auto">
            <a:xfrm flipV="1">
              <a:off x="3976" y="2979"/>
              <a:ext cx="0" cy="2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 flipV="1">
              <a:off x="3976" y="2899"/>
              <a:ext cx="0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 flipV="1">
              <a:off x="4818" y="3060"/>
              <a:ext cx="0" cy="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>
              <a:off x="4818" y="3060"/>
              <a:ext cx="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>
              <a:off x="5285" y="3060"/>
              <a:ext cx="0" cy="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 flipV="1">
              <a:off x="5098" y="2819"/>
              <a:ext cx="0" cy="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 flipV="1">
              <a:off x="5098" y="2738"/>
              <a:ext cx="0" cy="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 flipV="1">
              <a:off x="4444" y="2899"/>
              <a:ext cx="0" cy="7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>
              <a:off x="3976" y="2899"/>
              <a:ext cx="4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V="1">
              <a:off x="4163" y="2578"/>
              <a:ext cx="0" cy="3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>
              <a:off x="4163" y="2578"/>
              <a:ext cx="9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>
              <a:off x="5098" y="2578"/>
              <a:ext cx="0" cy="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V="1">
              <a:off x="4631" y="2256"/>
              <a:ext cx="0" cy="3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0" name="Text Box 22"/>
            <p:cNvSpPr txBox="1">
              <a:spLocks noChangeArrowheads="1"/>
            </p:cNvSpPr>
            <p:nvPr/>
          </p:nvSpPr>
          <p:spPr bwMode="auto">
            <a:xfrm>
              <a:off x="3616" y="363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b="1"/>
                <a:t>1</a:t>
              </a:r>
            </a:p>
          </p:txBody>
        </p:sp>
        <p:sp>
          <p:nvSpPr>
            <p:cNvPr id="7191" name="Text Box 23"/>
            <p:cNvSpPr txBox="1">
              <a:spLocks noChangeArrowheads="1"/>
            </p:cNvSpPr>
            <p:nvPr/>
          </p:nvSpPr>
          <p:spPr bwMode="auto">
            <a:xfrm>
              <a:off x="4083" y="363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b="1"/>
                <a:t>2</a:t>
              </a:r>
            </a:p>
          </p:txBody>
        </p:sp>
        <p:sp>
          <p:nvSpPr>
            <p:cNvPr id="7192" name="Text Box 24"/>
            <p:cNvSpPr txBox="1">
              <a:spLocks noChangeArrowheads="1"/>
            </p:cNvSpPr>
            <p:nvPr/>
          </p:nvSpPr>
          <p:spPr bwMode="auto">
            <a:xfrm>
              <a:off x="4364" y="363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b="1"/>
                <a:t>3</a:t>
              </a:r>
            </a:p>
          </p:txBody>
        </p:sp>
        <p:sp>
          <p:nvSpPr>
            <p:cNvPr id="7193" name="Text Box 25"/>
            <p:cNvSpPr txBox="1">
              <a:spLocks noChangeArrowheads="1"/>
            </p:cNvSpPr>
            <p:nvPr/>
          </p:nvSpPr>
          <p:spPr bwMode="auto">
            <a:xfrm>
              <a:off x="4738" y="363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b="1"/>
                <a:t>4</a:t>
              </a:r>
            </a:p>
          </p:txBody>
        </p:sp>
        <p:sp>
          <p:nvSpPr>
            <p:cNvPr id="7194" name="Text Box 26"/>
            <p:cNvSpPr txBox="1">
              <a:spLocks noChangeArrowheads="1"/>
            </p:cNvSpPr>
            <p:nvPr/>
          </p:nvSpPr>
          <p:spPr bwMode="auto">
            <a:xfrm>
              <a:off x="5205" y="363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b="1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644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914400" y="57150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b="1">
                <a:latin typeface="Arial" pitchFamily="34" charset="0"/>
              </a:rPr>
              <a:t>Nested Clusters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791200" y="57150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b="1">
                <a:latin typeface="Arial" pitchFamily="34" charset="0"/>
              </a:rPr>
              <a:t>Dendrogram</a:t>
            </a:r>
          </a:p>
        </p:txBody>
      </p:sp>
      <p:grpSp>
        <p:nvGrpSpPr>
          <p:cNvPr id="22533" name="Group 5"/>
          <p:cNvGrpSpPr>
            <a:grpSpLocks/>
          </p:cNvGrpSpPr>
          <p:nvPr/>
        </p:nvGrpSpPr>
        <p:grpSpPr bwMode="auto">
          <a:xfrm>
            <a:off x="747713" y="1773238"/>
            <a:ext cx="3175000" cy="2790825"/>
            <a:chOff x="471" y="1117"/>
            <a:chExt cx="2000" cy="1758"/>
          </a:xfrm>
        </p:grpSpPr>
        <p:sp>
          <p:nvSpPr>
            <p:cNvPr id="22550" name="Freeform 6"/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2551" name="Freeform 7"/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2552" name="Freeform 8"/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2553" name="Freeform 9"/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2554" name="Freeform 10"/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2555" name="Freeform 11"/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2556" name="Rectangle 12"/>
            <p:cNvSpPr>
              <a:spLocks noChangeArrowheads="1"/>
            </p:cNvSpPr>
            <p:nvPr/>
          </p:nvSpPr>
          <p:spPr bwMode="auto">
            <a:xfrm>
              <a:off x="2032" y="1117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Calibri" pitchFamily="34" charset="0"/>
                </a:rPr>
                <a:t>1</a:t>
              </a:r>
              <a:endParaRPr lang="en-US" altLang="zh-CN" sz="1400" b="1"/>
            </a:p>
          </p:txBody>
        </p:sp>
        <p:sp>
          <p:nvSpPr>
            <p:cNvPr id="22557" name="Rectangle 13"/>
            <p:cNvSpPr>
              <a:spLocks noChangeArrowheads="1"/>
            </p:cNvSpPr>
            <p:nvPr/>
          </p:nvSpPr>
          <p:spPr bwMode="auto">
            <a:xfrm>
              <a:off x="1256" y="1764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Calibri" pitchFamily="34" charset="0"/>
                </a:rPr>
                <a:t>2</a:t>
              </a:r>
              <a:endParaRPr lang="en-US" altLang="zh-CN" sz="1400" b="1"/>
            </a:p>
          </p:txBody>
        </p:sp>
        <p:sp>
          <p:nvSpPr>
            <p:cNvPr id="22558" name="Rectangle 14"/>
            <p:cNvSpPr>
              <a:spLocks noChangeArrowheads="1"/>
            </p:cNvSpPr>
            <p:nvPr/>
          </p:nvSpPr>
          <p:spPr bwMode="auto">
            <a:xfrm>
              <a:off x="1810" y="2069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Calibri" pitchFamily="34" charset="0"/>
                </a:rPr>
                <a:t>3</a:t>
              </a:r>
              <a:endParaRPr lang="en-US" altLang="zh-CN" sz="1400" b="1"/>
            </a:p>
          </p:txBody>
        </p:sp>
        <p:sp>
          <p:nvSpPr>
            <p:cNvPr id="22559" name="Rectangle 15"/>
            <p:cNvSpPr>
              <a:spLocks noChangeArrowheads="1"/>
            </p:cNvSpPr>
            <p:nvPr/>
          </p:nvSpPr>
          <p:spPr bwMode="auto">
            <a:xfrm>
              <a:off x="1422" y="263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Calibri" pitchFamily="34" charset="0"/>
                </a:rPr>
                <a:t>4</a:t>
              </a:r>
              <a:endParaRPr lang="en-US" altLang="zh-CN" sz="1400" b="1"/>
            </a:p>
          </p:txBody>
        </p:sp>
        <p:sp>
          <p:nvSpPr>
            <p:cNvPr id="22560" name="Rectangle 16"/>
            <p:cNvSpPr>
              <a:spLocks noChangeArrowheads="1"/>
            </p:cNvSpPr>
            <p:nvPr/>
          </p:nvSpPr>
          <p:spPr bwMode="auto">
            <a:xfrm>
              <a:off x="648" y="1626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Calibri" pitchFamily="34" charset="0"/>
                </a:rPr>
                <a:t>5</a:t>
              </a:r>
              <a:endParaRPr lang="en-US" altLang="zh-CN" sz="1400" b="1"/>
            </a:p>
          </p:txBody>
        </p:sp>
        <p:sp>
          <p:nvSpPr>
            <p:cNvPr id="22561" name="Rectangle 17"/>
            <p:cNvSpPr>
              <a:spLocks noChangeArrowheads="1"/>
            </p:cNvSpPr>
            <p:nvPr/>
          </p:nvSpPr>
          <p:spPr bwMode="auto">
            <a:xfrm>
              <a:off x="2307" y="212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Calibri" pitchFamily="34" charset="0"/>
                </a:rPr>
                <a:t>6</a:t>
              </a:r>
              <a:endParaRPr lang="en-US" altLang="zh-CN" sz="1400" b="1"/>
            </a:p>
          </p:txBody>
        </p:sp>
      </p:grpSp>
      <p:grpSp>
        <p:nvGrpSpPr>
          <p:cNvPr id="22534" name="Group 18"/>
          <p:cNvGrpSpPr>
            <a:grpSpLocks/>
          </p:cNvGrpSpPr>
          <p:nvPr/>
        </p:nvGrpSpPr>
        <p:grpSpPr bwMode="auto">
          <a:xfrm>
            <a:off x="2495550" y="2863850"/>
            <a:ext cx="1423988" cy="914400"/>
            <a:chOff x="1572" y="1804"/>
            <a:chExt cx="897" cy="576"/>
          </a:xfrm>
        </p:grpSpPr>
        <p:sp>
          <p:nvSpPr>
            <p:cNvPr id="22548" name="Freeform 19"/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2549" name="Rectangle 20"/>
            <p:cNvSpPr>
              <a:spLocks noChangeArrowheads="1"/>
            </p:cNvSpPr>
            <p:nvPr/>
          </p:nvSpPr>
          <p:spPr bwMode="auto">
            <a:xfrm>
              <a:off x="1944" y="1804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FF0000"/>
                  </a:solidFill>
                </a:rPr>
                <a:t>1</a:t>
              </a:r>
              <a:endParaRPr lang="en-US" altLang="zh-CN" sz="1400" b="1"/>
            </a:p>
          </p:txBody>
        </p:sp>
      </p:grpSp>
      <p:grpSp>
        <p:nvGrpSpPr>
          <p:cNvPr id="22535" name="Group 21"/>
          <p:cNvGrpSpPr>
            <a:grpSpLocks/>
          </p:cNvGrpSpPr>
          <p:nvPr/>
        </p:nvGrpSpPr>
        <p:grpSpPr bwMode="auto">
          <a:xfrm>
            <a:off x="527050" y="2489200"/>
            <a:ext cx="1735138" cy="1158875"/>
            <a:chOff x="332" y="1568"/>
            <a:chExt cx="1093" cy="730"/>
          </a:xfrm>
        </p:grpSpPr>
        <p:sp>
          <p:nvSpPr>
            <p:cNvPr id="22546" name="Freeform 22"/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2547" name="Rectangle 23"/>
            <p:cNvSpPr>
              <a:spLocks noChangeArrowheads="1"/>
            </p:cNvSpPr>
            <p:nvPr/>
          </p:nvSpPr>
          <p:spPr bwMode="auto">
            <a:xfrm>
              <a:off x="949" y="2052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FF0000"/>
                  </a:solidFill>
                </a:rPr>
                <a:t>2</a:t>
              </a:r>
              <a:endParaRPr lang="en-US" altLang="zh-CN" sz="1400" b="1"/>
            </a:p>
          </p:txBody>
        </p:sp>
      </p:grpSp>
      <p:grpSp>
        <p:nvGrpSpPr>
          <p:cNvPr id="22536" name="Group 24"/>
          <p:cNvGrpSpPr>
            <a:grpSpLocks/>
          </p:cNvGrpSpPr>
          <p:nvPr/>
        </p:nvGrpSpPr>
        <p:grpSpPr bwMode="auto">
          <a:xfrm>
            <a:off x="444500" y="2071688"/>
            <a:ext cx="3675063" cy="2097087"/>
            <a:chOff x="280" y="1305"/>
            <a:chExt cx="2315" cy="1321"/>
          </a:xfrm>
        </p:grpSpPr>
        <p:sp>
          <p:nvSpPr>
            <p:cNvPr id="22544" name="Freeform 25"/>
            <p:cNvSpPr>
              <a:spLocks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2545" name="Rectangle 26"/>
            <p:cNvSpPr>
              <a:spLocks noChangeArrowheads="1"/>
            </p:cNvSpPr>
            <p:nvPr/>
          </p:nvSpPr>
          <p:spPr bwMode="auto">
            <a:xfrm>
              <a:off x="1390" y="130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FF0000"/>
                  </a:solidFill>
                </a:rPr>
                <a:t>3</a:t>
              </a:r>
              <a:endParaRPr lang="en-US" altLang="zh-CN" sz="1400" b="1"/>
            </a:p>
          </p:txBody>
        </p:sp>
      </p:grpSp>
      <p:grpSp>
        <p:nvGrpSpPr>
          <p:cNvPr id="22537" name="Group 27"/>
          <p:cNvGrpSpPr>
            <a:grpSpLocks/>
          </p:cNvGrpSpPr>
          <p:nvPr/>
        </p:nvGrpSpPr>
        <p:grpSpPr bwMode="auto">
          <a:xfrm>
            <a:off x="382588" y="1951038"/>
            <a:ext cx="3795712" cy="2924175"/>
            <a:chOff x="241" y="1229"/>
            <a:chExt cx="2391" cy="1842"/>
          </a:xfrm>
        </p:grpSpPr>
        <p:sp>
          <p:nvSpPr>
            <p:cNvPr id="22542" name="Freeform 28"/>
            <p:cNvSpPr>
              <a:spLocks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2543" name="Rectangle 29"/>
            <p:cNvSpPr>
              <a:spLocks noChangeArrowheads="1"/>
            </p:cNvSpPr>
            <p:nvPr/>
          </p:nvSpPr>
          <p:spPr bwMode="auto">
            <a:xfrm>
              <a:off x="1239" y="282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FF0000"/>
                  </a:solidFill>
                </a:rPr>
                <a:t>4</a:t>
              </a:r>
              <a:endParaRPr lang="en-US" altLang="zh-CN" sz="1400" b="1"/>
            </a:p>
          </p:txBody>
        </p:sp>
      </p:grpSp>
      <p:grpSp>
        <p:nvGrpSpPr>
          <p:cNvPr id="22538" name="Group 30"/>
          <p:cNvGrpSpPr>
            <a:grpSpLocks/>
          </p:cNvGrpSpPr>
          <p:nvPr/>
        </p:nvGrpSpPr>
        <p:grpSpPr bwMode="auto">
          <a:xfrm>
            <a:off x="307975" y="1547813"/>
            <a:ext cx="4003675" cy="3530600"/>
            <a:chOff x="194" y="975"/>
            <a:chExt cx="2522" cy="2224"/>
          </a:xfrm>
        </p:grpSpPr>
        <p:sp>
          <p:nvSpPr>
            <p:cNvPr id="22540" name="Rectangle 31"/>
            <p:cNvSpPr>
              <a:spLocks noChangeArrowheads="1"/>
            </p:cNvSpPr>
            <p:nvPr/>
          </p:nvSpPr>
          <p:spPr bwMode="auto">
            <a:xfrm>
              <a:off x="2138" y="97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FF0000"/>
                  </a:solidFill>
                </a:rPr>
                <a:t>5</a:t>
              </a:r>
              <a:endParaRPr lang="en-US" altLang="zh-CN" sz="1400" b="1"/>
            </a:p>
          </p:txBody>
        </p:sp>
        <p:sp>
          <p:nvSpPr>
            <p:cNvPr id="22541" name="Freeform 32"/>
            <p:cNvSpPr>
              <a:spLocks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</p:grpSp>
      <p:pic>
        <p:nvPicPr>
          <p:cNvPr id="22539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06475"/>
          </a:xfrm>
        </p:spPr>
        <p:txBody>
          <a:bodyPr/>
          <a:lstStyle/>
          <a:p>
            <a:r>
              <a:rPr lang="en-US" altLang="zh-CN" dirty="0" smtClean="0"/>
              <a:t>Single-link clustering: example </a:t>
            </a:r>
          </a:p>
        </p:txBody>
      </p:sp>
    </p:spTree>
    <p:extLst>
      <p:ext uri="{BB962C8B-B14F-4D97-AF65-F5344CB8AC3E}">
        <p14:creationId xmlns:p14="http://schemas.microsoft.com/office/powerpoint/2010/main" val="193054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Strengths of single-link clustering</a:t>
            </a:r>
            <a:endParaRPr lang="en-US" dirty="0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066800" y="42672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b="1">
                <a:latin typeface="Arial" pitchFamily="34" charset="0"/>
              </a:rPr>
              <a:t>Original Points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76800" y="1981200"/>
            <a:ext cx="4103688" cy="2652713"/>
            <a:chOff x="3072" y="1248"/>
            <a:chExt cx="2585" cy="1671"/>
          </a:xfrm>
        </p:grpSpPr>
        <p:sp>
          <p:nvSpPr>
            <p:cNvPr id="23559" name="Text Box 5"/>
            <p:cNvSpPr txBox="1">
              <a:spLocks noChangeArrowheads="1"/>
            </p:cNvSpPr>
            <p:nvPr/>
          </p:nvSpPr>
          <p:spPr bwMode="auto">
            <a:xfrm>
              <a:off x="3408" y="2688"/>
              <a:ext cx="14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b="1">
                  <a:latin typeface="Arial" pitchFamily="34" charset="0"/>
                </a:rPr>
                <a:t>Two Clusters</a:t>
              </a:r>
            </a:p>
          </p:txBody>
        </p:sp>
        <p:pic>
          <p:nvPicPr>
            <p:cNvPr id="2356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28" r="7143"/>
            <a:stretch>
              <a:fillRect/>
            </a:stretch>
          </p:blipFill>
          <p:spPr bwMode="auto">
            <a:xfrm>
              <a:off x="3072" y="1248"/>
              <a:ext cx="2585" cy="1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355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8" r="5357"/>
          <a:stretch>
            <a:fillRect/>
          </a:stretch>
        </p:blipFill>
        <p:spPr bwMode="auto">
          <a:xfrm>
            <a:off x="152400" y="1981200"/>
            <a:ext cx="4186238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8200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zh-CN" b="1">
                <a:latin typeface="Arial" pitchFamily="34" charset="0"/>
              </a:rPr>
              <a:t> Can handle non-elliptical shapes</a:t>
            </a:r>
          </a:p>
        </p:txBody>
      </p:sp>
    </p:spTree>
    <p:extLst>
      <p:ext uri="{BB962C8B-B14F-4D97-AF65-F5344CB8AC3E}">
        <p14:creationId xmlns:p14="http://schemas.microsoft.com/office/powerpoint/2010/main" val="190502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20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Limitations of single-link clustering</a:t>
            </a:r>
            <a:endParaRPr lang="en-US" dirty="0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066800" y="47244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b="1">
                <a:latin typeface="Arial" pitchFamily="34" charset="0"/>
              </a:rPr>
              <a:t>Original Points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265613" y="1524000"/>
            <a:ext cx="4268787" cy="3567113"/>
            <a:chOff x="2496" y="960"/>
            <a:chExt cx="2689" cy="2247"/>
          </a:xfrm>
        </p:grpSpPr>
        <p:sp>
          <p:nvSpPr>
            <p:cNvPr id="24583" name="Text Box 6"/>
            <p:cNvSpPr txBox="1">
              <a:spLocks noChangeArrowheads="1"/>
            </p:cNvSpPr>
            <p:nvPr/>
          </p:nvSpPr>
          <p:spPr bwMode="auto">
            <a:xfrm>
              <a:off x="3072" y="2976"/>
              <a:ext cx="18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b="1">
                  <a:latin typeface="Arial" pitchFamily="34" charset="0"/>
                </a:rPr>
                <a:t>Two Clusters</a:t>
              </a:r>
            </a:p>
          </p:txBody>
        </p:sp>
        <p:pic>
          <p:nvPicPr>
            <p:cNvPr id="24584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960"/>
              <a:ext cx="2689" cy="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50248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zh-CN" b="1" dirty="0">
                <a:latin typeface="Arial" pitchFamily="34" charset="0"/>
              </a:rPr>
              <a:t> Sensitive to noise and outliers</a:t>
            </a:r>
          </a:p>
          <a:p>
            <a:pPr>
              <a:buFontTx/>
              <a:buChar char="•"/>
            </a:pPr>
            <a:r>
              <a:rPr lang="en-US" altLang="zh-CN" b="1" dirty="0">
                <a:latin typeface="Arial" pitchFamily="34" charset="0"/>
              </a:rPr>
              <a:t> It produces long, elongated clusters</a:t>
            </a:r>
          </a:p>
        </p:txBody>
      </p:sp>
    </p:spTree>
    <p:extLst>
      <p:ext uri="{BB962C8B-B14F-4D97-AF65-F5344CB8AC3E}">
        <p14:creationId xmlns:p14="http://schemas.microsoft.com/office/powerpoint/2010/main" val="182879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4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Distance between two clusters</a:t>
            </a:r>
          </a:p>
        </p:txBody>
      </p:sp>
      <p:sp>
        <p:nvSpPr>
          <p:cNvPr id="81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Complete-link distance </a:t>
            </a:r>
            <a:r>
              <a:rPr lang="en-US" altLang="zh-CN" dirty="0" smtClean="0"/>
              <a:t>between clusters </a:t>
            </a:r>
            <a:r>
              <a:rPr lang="en-US" altLang="zh-CN" b="1" dirty="0" err="1" smtClean="0">
                <a:solidFill>
                  <a:schemeClr val="accent1"/>
                </a:solidFill>
              </a:rPr>
              <a:t>C</a:t>
            </a:r>
            <a:r>
              <a:rPr lang="en-US" altLang="zh-CN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altLang="zh-CN" dirty="0" smtClean="0"/>
              <a:t> and </a:t>
            </a:r>
            <a:r>
              <a:rPr lang="en-US" altLang="zh-CN" b="1" dirty="0" err="1" smtClean="0">
                <a:solidFill>
                  <a:schemeClr val="accent1"/>
                </a:solidFill>
              </a:rPr>
              <a:t>C</a:t>
            </a:r>
            <a:r>
              <a:rPr lang="en-US" altLang="zh-CN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is the 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 distance </a:t>
            </a:r>
            <a:r>
              <a:rPr lang="en-US" altLang="zh-CN" dirty="0" smtClean="0"/>
              <a:t>between any object in </a:t>
            </a:r>
            <a:r>
              <a:rPr lang="en-US" altLang="zh-CN" b="1" dirty="0" err="1" smtClean="0">
                <a:solidFill>
                  <a:schemeClr val="accent1"/>
                </a:solidFill>
              </a:rPr>
              <a:t>C</a:t>
            </a:r>
            <a:r>
              <a:rPr lang="en-US" altLang="zh-CN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altLang="zh-CN" dirty="0" smtClean="0"/>
              <a:t> and any object in </a:t>
            </a:r>
            <a:r>
              <a:rPr lang="en-US" altLang="zh-CN" b="1" dirty="0" err="1" smtClean="0">
                <a:solidFill>
                  <a:schemeClr val="accent1"/>
                </a:solidFill>
              </a:rPr>
              <a:t>C</a:t>
            </a:r>
            <a:r>
              <a:rPr lang="en-US" altLang="zh-CN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altLang="zh-CN" b="1" baseline="-25000" dirty="0" smtClean="0">
                <a:solidFill>
                  <a:schemeClr val="accent1"/>
                </a:solidFill>
              </a:rPr>
              <a:t>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distance is </a:t>
            </a:r>
            <a:r>
              <a:rPr lang="en-US" altLang="zh-CN" b="1" dirty="0" smtClean="0"/>
              <a:t>defined by the two most dissimilar objects</a:t>
            </a:r>
            <a:endParaRPr lang="en-US" altLang="zh-CN" b="1" baseline="-250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606075"/>
              </p:ext>
            </p:extLst>
          </p:nvPr>
        </p:nvGraphicFramePr>
        <p:xfrm>
          <a:off x="1455737" y="4581128"/>
          <a:ext cx="62325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8" name="Equation" r:id="rId3" imgW="2590560" imgH="279360" progId="Equation.3">
                  <p:embed/>
                </p:oleObj>
              </mc:Choice>
              <mc:Fallback>
                <p:oleObj name="Equation" r:id="rId3" imgW="25905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7" y="4581128"/>
                        <a:ext cx="62325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729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4" name="Picture 6" descr="Kmeans_animation0"/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0625" y="1700213"/>
            <a:ext cx="4143375" cy="4105275"/>
          </a:xfrm>
        </p:spPr>
      </p:pic>
      <p:sp>
        <p:nvSpPr>
          <p:cNvPr id="7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7D8B4D-9F51-42AE-A89A-B57F4BE40E77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908719"/>
          </a:xfrm>
        </p:spPr>
        <p:txBody>
          <a:bodyPr/>
          <a:lstStyle/>
          <a:p>
            <a:r>
              <a:rPr lang="en-US" altLang="zh-CN" smtClean="0"/>
              <a:t>Clustering Analysis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496" y="1052736"/>
            <a:ext cx="5652889" cy="5688632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chemeClr val="tx2"/>
                </a:solidFill>
                <a:ea typeface="宋体" charset="-122"/>
              </a:rPr>
              <a:t>Definition:</a:t>
            </a:r>
          </a:p>
          <a:p>
            <a:pPr lvl="2"/>
            <a:r>
              <a:rPr lang="zh-CN" altLang="en-US" sz="2000" b="1" dirty="0" smtClean="0">
                <a:ea typeface="宋体" charset="-122"/>
              </a:rPr>
              <a:t>物</a:t>
            </a:r>
            <a:r>
              <a:rPr lang="zh-CN" altLang="en-US" sz="2000" dirty="0" smtClean="0">
                <a:ea typeface="宋体" charset="-122"/>
              </a:rPr>
              <a:t>以类聚，</a:t>
            </a:r>
            <a:r>
              <a:rPr lang="zh-CN" altLang="en-US" sz="2000" b="1" dirty="0" smtClean="0">
                <a:ea typeface="宋体" charset="-122"/>
              </a:rPr>
              <a:t>人</a:t>
            </a:r>
            <a:r>
              <a:rPr lang="zh-CN" altLang="en-US" sz="2000" dirty="0" smtClean="0">
                <a:ea typeface="宋体" charset="-122"/>
              </a:rPr>
              <a:t>以群居</a:t>
            </a:r>
          </a:p>
          <a:p>
            <a:pPr lvl="2"/>
            <a:r>
              <a:rPr lang="en-US" altLang="zh-CN" sz="2000" dirty="0" smtClean="0">
                <a:ea typeface="宋体" charset="-122"/>
              </a:rPr>
              <a:t>Grouping the </a:t>
            </a:r>
            <a:r>
              <a:rPr lang="en-US" altLang="zh-CN" sz="2000" b="1" dirty="0" smtClean="0">
                <a:ea typeface="宋体" charset="-122"/>
              </a:rPr>
              <a:t>data</a:t>
            </a:r>
            <a:r>
              <a:rPr lang="en-US" altLang="zh-CN" sz="2000" dirty="0" smtClean="0">
                <a:ea typeface="宋体" charset="-122"/>
              </a:rPr>
              <a:t> with similar features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ea typeface="SimSun" pitchFamily="2" charset="-122"/>
              </a:rPr>
              <a:t>It’s </a:t>
            </a:r>
            <a:r>
              <a:rPr lang="en-US" altLang="zh-CN" sz="2000" dirty="0">
                <a:solidFill>
                  <a:schemeClr val="tx1"/>
                </a:solidFill>
                <a:ea typeface="SimSun" pitchFamily="2" charset="-122"/>
              </a:rPr>
              <a:t>a method of </a:t>
            </a:r>
            <a:r>
              <a:rPr lang="en-US" altLang="zh-CN" sz="2800" dirty="0">
                <a:ea typeface="宋体" charset="-122"/>
              </a:rPr>
              <a:t>data </a:t>
            </a:r>
            <a:r>
              <a:rPr lang="en-US" altLang="zh-CN" sz="2800" dirty="0" smtClean="0">
                <a:ea typeface="宋体" charset="-122"/>
              </a:rPr>
              <a:t>exploration</a:t>
            </a:r>
            <a:r>
              <a:rPr lang="en-US" altLang="zh-CN" sz="2000" dirty="0" smtClean="0">
                <a:solidFill>
                  <a:schemeClr val="tx1"/>
                </a:solidFill>
                <a:ea typeface="SimSun" pitchFamily="2" charset="-122"/>
              </a:rPr>
              <a:t>, a </a:t>
            </a:r>
            <a:r>
              <a:rPr lang="en-US" altLang="zh-CN" sz="2000" dirty="0">
                <a:solidFill>
                  <a:schemeClr val="tx1"/>
                </a:solidFill>
                <a:ea typeface="SimSun" pitchFamily="2" charset="-122"/>
              </a:rPr>
              <a:t>way of looking for </a:t>
            </a:r>
            <a:r>
              <a:rPr lang="en-US" altLang="zh-CN" sz="2000" dirty="0">
                <a:solidFill>
                  <a:srgbClr val="0070C0"/>
                </a:solidFill>
                <a:ea typeface="SimSun" pitchFamily="2" charset="-122"/>
              </a:rPr>
              <a:t>patterns</a:t>
            </a:r>
            <a:r>
              <a:rPr lang="en-US" altLang="zh-CN" sz="2000" dirty="0">
                <a:solidFill>
                  <a:schemeClr val="tx1"/>
                </a:solidFill>
                <a:ea typeface="SimSun" pitchFamily="2" charset="-122"/>
              </a:rPr>
              <a:t> or </a:t>
            </a:r>
            <a:r>
              <a:rPr lang="en-US" altLang="zh-CN" sz="2000" dirty="0">
                <a:solidFill>
                  <a:srgbClr val="0070C0"/>
                </a:solidFill>
                <a:ea typeface="SimSun" pitchFamily="2" charset="-122"/>
              </a:rPr>
              <a:t>structure</a:t>
            </a:r>
            <a:r>
              <a:rPr lang="en-US" altLang="zh-CN" sz="2000" dirty="0">
                <a:solidFill>
                  <a:schemeClr val="tx1"/>
                </a:solidFill>
                <a:ea typeface="SimSun" pitchFamily="2" charset="-122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ea typeface="SimSun" pitchFamily="2" charset="-122"/>
              </a:rPr>
              <a:t>in </a:t>
            </a:r>
            <a:r>
              <a:rPr lang="en-US" altLang="zh-CN" sz="2000" dirty="0">
                <a:solidFill>
                  <a:schemeClr val="tx1"/>
                </a:solidFill>
                <a:ea typeface="SimSun" pitchFamily="2" charset="-122"/>
              </a:rPr>
              <a:t>the data that are of </a:t>
            </a:r>
            <a:r>
              <a:rPr lang="en-US" altLang="zh-CN" sz="2000" dirty="0" smtClean="0">
                <a:solidFill>
                  <a:schemeClr val="tx1"/>
                </a:solidFill>
                <a:ea typeface="SimSun" pitchFamily="2" charset="-122"/>
              </a:rPr>
              <a:t>interest.</a:t>
            </a:r>
            <a:endParaRPr lang="en-US" altLang="zh-CN" sz="2000" b="1" dirty="0" smtClean="0">
              <a:solidFill>
                <a:schemeClr val="tx1"/>
              </a:solidFill>
              <a:ea typeface="宋体" charset="-122"/>
            </a:endParaRPr>
          </a:p>
          <a:p>
            <a:r>
              <a:rPr lang="en-US" altLang="zh-CN" sz="2800" b="1" dirty="0" smtClean="0">
                <a:ea typeface="宋体" charset="-122"/>
              </a:rPr>
              <a:t>Properties:</a:t>
            </a:r>
            <a:r>
              <a:rPr lang="en-US" altLang="zh-CN" sz="2800" dirty="0" smtClean="0">
                <a:ea typeface="宋体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charset="-122"/>
              </a:rPr>
              <a:t>unsupervised, parameter needed</a:t>
            </a:r>
          </a:p>
          <a:p>
            <a:r>
              <a:rPr lang="en-US" altLang="zh-CN" sz="2800" b="1" dirty="0" smtClean="0">
                <a:ea typeface="宋体" charset="-122"/>
              </a:rPr>
              <a:t>Application field:</a:t>
            </a:r>
            <a:r>
              <a:rPr lang="en-US" altLang="zh-CN" sz="2800" dirty="0" smtClean="0">
                <a:ea typeface="宋体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charset="-122"/>
              </a:rPr>
              <a:t>Machine learning, pattern recognition, image analysis, data mining, information retrieval and bioinformatics etc.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7308850" y="5805488"/>
            <a:ext cx="1711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50838" indent="-350838" eaLnBrk="0" hangingPunct="0"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eaLnBrk="0" hangingPunct="0"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eaLnBrk="0" hangingPunct="0"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eaLnBrk="0" hangingPunct="0"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eaLnBrk="0" hangingPunct="0"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0066"/>
              </a:buClr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0066"/>
              </a:buClr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0066"/>
              </a:buClr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0066"/>
              </a:buClr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400" b="0"/>
              <a:t>K-means animation</a:t>
            </a:r>
          </a:p>
        </p:txBody>
      </p:sp>
    </p:spTree>
    <p:extLst>
      <p:ext uri="{BB962C8B-B14F-4D97-AF65-F5344CB8AC3E}">
        <p14:creationId xmlns:p14="http://schemas.microsoft.com/office/powerpoint/2010/main" val="224415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Complete-link clustering: example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/>
            <a:r>
              <a:rPr lang="en-US" altLang="zh-CN" smtClean="0"/>
              <a:t>Distance between clusters is determined by the two most distant points in the different clusters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379378"/>
              </p:ext>
            </p:extLst>
          </p:nvPr>
        </p:nvGraphicFramePr>
        <p:xfrm>
          <a:off x="69850" y="3236913"/>
          <a:ext cx="4343400" cy="245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2" name="Worksheet" r:id="rId4" imgW="2167200" imgH="957600" progId="Excel.Sheet.8">
                  <p:embed/>
                </p:oleObj>
              </mc:Choice>
              <mc:Fallback>
                <p:oleObj name="Worksheet" r:id="rId4" imgW="2167200" imgH="9576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" y="3236913"/>
                        <a:ext cx="4343400" cy="245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508104" y="3037713"/>
            <a:ext cx="2598738" cy="2667000"/>
            <a:chOff x="3691" y="2160"/>
            <a:chExt cx="1637" cy="1680"/>
          </a:xfrm>
        </p:grpSpPr>
        <p:sp>
          <p:nvSpPr>
            <p:cNvPr id="9222" name="Line 6"/>
            <p:cNvSpPr>
              <a:spLocks noChangeShapeType="1"/>
            </p:cNvSpPr>
            <p:nvPr/>
          </p:nvSpPr>
          <p:spPr bwMode="auto">
            <a:xfrm flipV="1">
              <a:off x="5219" y="3168"/>
              <a:ext cx="0" cy="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>
              <a:off x="4793" y="3168"/>
              <a:ext cx="4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4" name="Line 8"/>
            <p:cNvSpPr>
              <a:spLocks noChangeShapeType="1"/>
            </p:cNvSpPr>
            <p:nvPr/>
          </p:nvSpPr>
          <p:spPr bwMode="auto">
            <a:xfrm>
              <a:off x="4793" y="3168"/>
              <a:ext cx="0" cy="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5" name="Line 9"/>
            <p:cNvSpPr>
              <a:spLocks noChangeShapeType="1"/>
            </p:cNvSpPr>
            <p:nvPr/>
          </p:nvSpPr>
          <p:spPr bwMode="auto">
            <a:xfrm flipV="1">
              <a:off x="4964" y="2916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" name="Line 10"/>
            <p:cNvSpPr>
              <a:spLocks noChangeShapeType="1"/>
            </p:cNvSpPr>
            <p:nvPr/>
          </p:nvSpPr>
          <p:spPr bwMode="auto">
            <a:xfrm flipV="1">
              <a:off x="4964" y="2832"/>
              <a:ext cx="0" cy="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" name="Line 11"/>
            <p:cNvSpPr>
              <a:spLocks noChangeShapeType="1"/>
            </p:cNvSpPr>
            <p:nvPr/>
          </p:nvSpPr>
          <p:spPr bwMode="auto">
            <a:xfrm flipV="1">
              <a:off x="4197" y="325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8" name="Line 12"/>
            <p:cNvSpPr>
              <a:spLocks noChangeShapeType="1"/>
            </p:cNvSpPr>
            <p:nvPr/>
          </p:nvSpPr>
          <p:spPr bwMode="auto">
            <a:xfrm>
              <a:off x="3770" y="3252"/>
              <a:ext cx="4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9" name="Line 13"/>
            <p:cNvSpPr>
              <a:spLocks noChangeShapeType="1"/>
            </p:cNvSpPr>
            <p:nvPr/>
          </p:nvSpPr>
          <p:spPr bwMode="auto">
            <a:xfrm>
              <a:off x="3770" y="325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0" name="Line 14"/>
            <p:cNvSpPr>
              <a:spLocks noChangeShapeType="1"/>
            </p:cNvSpPr>
            <p:nvPr/>
          </p:nvSpPr>
          <p:spPr bwMode="auto">
            <a:xfrm flipV="1">
              <a:off x="3941" y="2748"/>
              <a:ext cx="0" cy="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1" name="Line 15"/>
            <p:cNvSpPr>
              <a:spLocks noChangeShapeType="1"/>
            </p:cNvSpPr>
            <p:nvPr/>
          </p:nvSpPr>
          <p:spPr bwMode="auto">
            <a:xfrm flipV="1">
              <a:off x="3941" y="2664"/>
              <a:ext cx="0" cy="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2" name="Line 16"/>
            <p:cNvSpPr>
              <a:spLocks noChangeShapeType="1"/>
            </p:cNvSpPr>
            <p:nvPr/>
          </p:nvSpPr>
          <p:spPr bwMode="auto">
            <a:xfrm flipV="1">
              <a:off x="4537" y="2832"/>
              <a:ext cx="0" cy="7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4537" y="2832"/>
              <a:ext cx="4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4" name="Line 18"/>
            <p:cNvSpPr>
              <a:spLocks noChangeShapeType="1"/>
            </p:cNvSpPr>
            <p:nvPr/>
          </p:nvSpPr>
          <p:spPr bwMode="auto">
            <a:xfrm flipV="1">
              <a:off x="4793" y="249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5" name="Line 19"/>
            <p:cNvSpPr>
              <a:spLocks noChangeShapeType="1"/>
            </p:cNvSpPr>
            <p:nvPr/>
          </p:nvSpPr>
          <p:spPr bwMode="auto">
            <a:xfrm>
              <a:off x="3941" y="2496"/>
              <a:ext cx="8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6" name="Line 20"/>
            <p:cNvSpPr>
              <a:spLocks noChangeShapeType="1"/>
            </p:cNvSpPr>
            <p:nvPr/>
          </p:nvSpPr>
          <p:spPr bwMode="auto">
            <a:xfrm>
              <a:off x="3941" y="2496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7" name="Line 21"/>
            <p:cNvSpPr>
              <a:spLocks noChangeShapeType="1"/>
            </p:cNvSpPr>
            <p:nvPr/>
          </p:nvSpPr>
          <p:spPr bwMode="auto">
            <a:xfrm flipV="1">
              <a:off x="4367" y="216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8" name="Text Box 22"/>
            <p:cNvSpPr txBox="1">
              <a:spLocks noChangeArrowheads="1"/>
            </p:cNvSpPr>
            <p:nvPr/>
          </p:nvSpPr>
          <p:spPr bwMode="auto">
            <a:xfrm>
              <a:off x="3691" y="36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b="1"/>
                <a:t>1</a:t>
              </a:r>
            </a:p>
          </p:txBody>
        </p:sp>
        <p:sp>
          <p:nvSpPr>
            <p:cNvPr id="9239" name="Text Box 23"/>
            <p:cNvSpPr txBox="1">
              <a:spLocks noChangeArrowheads="1"/>
            </p:cNvSpPr>
            <p:nvPr/>
          </p:nvSpPr>
          <p:spPr bwMode="auto">
            <a:xfrm>
              <a:off x="4117" y="36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b="1"/>
                <a:t>2</a:t>
              </a:r>
            </a:p>
          </p:txBody>
        </p:sp>
        <p:sp>
          <p:nvSpPr>
            <p:cNvPr id="9240" name="Text Box 24"/>
            <p:cNvSpPr txBox="1">
              <a:spLocks noChangeArrowheads="1"/>
            </p:cNvSpPr>
            <p:nvPr/>
          </p:nvSpPr>
          <p:spPr bwMode="auto">
            <a:xfrm>
              <a:off x="4458" y="36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b="1"/>
                <a:t>3</a:t>
              </a:r>
            </a:p>
          </p:txBody>
        </p:sp>
        <p:sp>
          <p:nvSpPr>
            <p:cNvPr id="9241" name="Text Box 25"/>
            <p:cNvSpPr txBox="1">
              <a:spLocks noChangeArrowheads="1"/>
            </p:cNvSpPr>
            <p:nvPr/>
          </p:nvSpPr>
          <p:spPr bwMode="auto">
            <a:xfrm>
              <a:off x="4715" y="36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b="1"/>
                <a:t>4</a:t>
              </a:r>
            </a:p>
          </p:txBody>
        </p:sp>
        <p:sp>
          <p:nvSpPr>
            <p:cNvPr id="9242" name="Text Box 26"/>
            <p:cNvSpPr txBox="1">
              <a:spLocks noChangeArrowheads="1"/>
            </p:cNvSpPr>
            <p:nvPr/>
          </p:nvSpPr>
          <p:spPr bwMode="auto">
            <a:xfrm>
              <a:off x="5140" y="36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b="1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731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699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Complete-link clustering</a:t>
            </a:r>
            <a:r>
              <a:rPr lang="en-US" dirty="0"/>
              <a:t>: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098550" y="5348288"/>
            <a:ext cx="3352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b="1">
                <a:latin typeface="Arial" pitchFamily="34" charset="0"/>
              </a:rPr>
              <a:t>Nested Clusters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670550" y="5348288"/>
            <a:ext cx="179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b="1">
                <a:latin typeface="Arial" pitchFamily="34" charset="0"/>
              </a:rPr>
              <a:t>Dendrogram</a:t>
            </a: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204" y="1836738"/>
            <a:ext cx="4476723" cy="279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6" name="Group 6"/>
          <p:cNvGrpSpPr>
            <a:grpSpLocks/>
          </p:cNvGrpSpPr>
          <p:nvPr/>
        </p:nvGrpSpPr>
        <p:grpSpPr bwMode="auto">
          <a:xfrm>
            <a:off x="792163" y="1824038"/>
            <a:ext cx="2998787" cy="2687637"/>
            <a:chOff x="383" y="1437"/>
            <a:chExt cx="1889" cy="1693"/>
          </a:xfrm>
        </p:grpSpPr>
        <p:sp>
          <p:nvSpPr>
            <p:cNvPr id="25622" name="Freeform 7"/>
            <p:cNvSpPr>
              <a:spLocks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5623" name="Freeform 8"/>
            <p:cNvSpPr>
              <a:spLocks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5624" name="Freeform 9"/>
            <p:cNvSpPr>
              <a:spLocks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5625" name="Freeform 10"/>
            <p:cNvSpPr>
              <a:spLocks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5626" name="Freeform 11"/>
            <p:cNvSpPr>
              <a:spLocks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5627" name="Freeform 12"/>
            <p:cNvSpPr>
              <a:spLocks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5628" name="Rectangle 13"/>
            <p:cNvSpPr>
              <a:spLocks noChangeArrowheads="1"/>
            </p:cNvSpPr>
            <p:nvPr/>
          </p:nvSpPr>
          <p:spPr bwMode="auto">
            <a:xfrm>
              <a:off x="1890" y="1437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latin typeface="Calibri" pitchFamily="34" charset="0"/>
                </a:rPr>
                <a:t>1</a:t>
              </a:r>
              <a:endParaRPr lang="en-US" altLang="zh-CN" sz="1400" b="1"/>
            </a:p>
          </p:txBody>
        </p:sp>
        <p:sp>
          <p:nvSpPr>
            <p:cNvPr id="25629" name="Rectangle 14"/>
            <p:cNvSpPr>
              <a:spLocks noChangeArrowheads="1"/>
            </p:cNvSpPr>
            <p:nvPr/>
          </p:nvSpPr>
          <p:spPr bwMode="auto">
            <a:xfrm>
              <a:off x="1089" y="2061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latin typeface="Calibri" pitchFamily="34" charset="0"/>
                </a:rPr>
                <a:t>2</a:t>
              </a:r>
              <a:endParaRPr lang="en-US" altLang="zh-CN" sz="1400" b="1"/>
            </a:p>
          </p:txBody>
        </p:sp>
        <p:sp>
          <p:nvSpPr>
            <p:cNvPr id="25630" name="Rectangle 15"/>
            <p:cNvSpPr>
              <a:spLocks noChangeArrowheads="1"/>
            </p:cNvSpPr>
            <p:nvPr/>
          </p:nvSpPr>
          <p:spPr bwMode="auto">
            <a:xfrm>
              <a:off x="1699" y="2373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latin typeface="Calibri" pitchFamily="34" charset="0"/>
                </a:rPr>
                <a:t>3</a:t>
              </a:r>
              <a:endParaRPr lang="en-US" altLang="zh-CN" sz="1400" b="1"/>
            </a:p>
          </p:txBody>
        </p:sp>
        <p:sp>
          <p:nvSpPr>
            <p:cNvPr id="25631" name="Rectangle 16"/>
            <p:cNvSpPr>
              <a:spLocks noChangeArrowheads="1"/>
            </p:cNvSpPr>
            <p:nvPr/>
          </p:nvSpPr>
          <p:spPr bwMode="auto">
            <a:xfrm>
              <a:off x="1319" y="29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latin typeface="Calibri" pitchFamily="34" charset="0"/>
                </a:rPr>
                <a:t>4</a:t>
              </a:r>
              <a:endParaRPr lang="en-US" altLang="zh-CN" sz="1400" b="1"/>
            </a:p>
          </p:txBody>
        </p:sp>
        <p:sp>
          <p:nvSpPr>
            <p:cNvPr id="25632" name="Rectangle 17"/>
            <p:cNvSpPr>
              <a:spLocks noChangeArrowheads="1"/>
            </p:cNvSpPr>
            <p:nvPr/>
          </p:nvSpPr>
          <p:spPr bwMode="auto">
            <a:xfrm>
              <a:off x="517" y="1940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latin typeface="Calibri" pitchFamily="34" charset="0"/>
                </a:rPr>
                <a:t>5</a:t>
              </a:r>
              <a:endParaRPr lang="en-US" altLang="zh-CN" sz="1400" b="1"/>
            </a:p>
          </p:txBody>
        </p:sp>
        <p:sp>
          <p:nvSpPr>
            <p:cNvPr id="25633" name="Rectangle 18"/>
            <p:cNvSpPr>
              <a:spLocks noChangeArrowheads="1"/>
            </p:cNvSpPr>
            <p:nvPr/>
          </p:nvSpPr>
          <p:spPr bwMode="auto">
            <a:xfrm>
              <a:off x="2188" y="24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latin typeface="Calibri" pitchFamily="34" charset="0"/>
                </a:rPr>
                <a:t>6</a:t>
              </a:r>
              <a:endParaRPr lang="en-US" altLang="zh-CN" sz="1400" b="1"/>
            </a:p>
          </p:txBody>
        </p:sp>
      </p:grpSp>
      <p:grpSp>
        <p:nvGrpSpPr>
          <p:cNvPr id="25607" name="Group 19"/>
          <p:cNvGrpSpPr>
            <a:grpSpLocks/>
          </p:cNvGrpSpPr>
          <p:nvPr/>
        </p:nvGrpSpPr>
        <p:grpSpPr bwMode="auto">
          <a:xfrm>
            <a:off x="2509838" y="3208338"/>
            <a:ext cx="1401762" cy="890587"/>
            <a:chOff x="1465" y="2309"/>
            <a:chExt cx="883" cy="561"/>
          </a:xfrm>
        </p:grpSpPr>
        <p:sp>
          <p:nvSpPr>
            <p:cNvPr id="25620" name="Freeform 20"/>
            <p:cNvSpPr>
              <a:spLocks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3"/>
                <a:gd name="T142" fmla="*/ 0 h 369"/>
                <a:gd name="T143" fmla="*/ 883 w 883"/>
                <a:gd name="T144" fmla="*/ 369 h 3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5621" name="Rectangle 21"/>
            <p:cNvSpPr>
              <a:spLocks noChangeArrowheads="1"/>
            </p:cNvSpPr>
            <p:nvPr/>
          </p:nvSpPr>
          <p:spPr bwMode="auto">
            <a:xfrm>
              <a:off x="1831" y="2668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FF0000"/>
                  </a:solidFill>
                </a:rPr>
                <a:t>1</a:t>
              </a:r>
              <a:endParaRPr lang="en-US" altLang="zh-CN" sz="1400" b="1"/>
            </a:p>
          </p:txBody>
        </p:sp>
      </p:grpSp>
      <p:grpSp>
        <p:nvGrpSpPr>
          <p:cNvPr id="25608" name="Group 22"/>
          <p:cNvGrpSpPr>
            <a:grpSpLocks/>
          </p:cNvGrpSpPr>
          <p:nvPr/>
        </p:nvGrpSpPr>
        <p:grpSpPr bwMode="auto">
          <a:xfrm>
            <a:off x="704850" y="2249488"/>
            <a:ext cx="1579563" cy="889000"/>
            <a:chOff x="328" y="1705"/>
            <a:chExt cx="995" cy="560"/>
          </a:xfrm>
        </p:grpSpPr>
        <p:sp>
          <p:nvSpPr>
            <p:cNvPr id="25618" name="Freeform 23"/>
            <p:cNvSpPr>
              <a:spLocks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5"/>
                <a:gd name="T154" fmla="*/ 0 h 384"/>
                <a:gd name="T155" fmla="*/ 995 w 995"/>
                <a:gd name="T156" fmla="*/ 384 h 3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5619" name="Rectangle 24"/>
            <p:cNvSpPr>
              <a:spLocks noChangeArrowheads="1"/>
            </p:cNvSpPr>
            <p:nvPr/>
          </p:nvSpPr>
          <p:spPr bwMode="auto">
            <a:xfrm>
              <a:off x="853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FF0000"/>
                  </a:solidFill>
                </a:rPr>
                <a:t>2</a:t>
              </a:r>
              <a:endParaRPr lang="en-US" altLang="zh-CN" sz="1400" b="1"/>
            </a:p>
          </p:txBody>
        </p:sp>
      </p:grpSp>
      <p:grpSp>
        <p:nvGrpSpPr>
          <p:cNvPr id="25609" name="Group 25"/>
          <p:cNvGrpSpPr>
            <a:grpSpLocks/>
          </p:cNvGrpSpPr>
          <p:nvPr/>
        </p:nvGrpSpPr>
        <p:grpSpPr bwMode="auto">
          <a:xfrm>
            <a:off x="360363" y="1582738"/>
            <a:ext cx="3935412" cy="3487737"/>
            <a:chOff x="111" y="1285"/>
            <a:chExt cx="2479" cy="2197"/>
          </a:xfrm>
        </p:grpSpPr>
        <p:sp>
          <p:nvSpPr>
            <p:cNvPr id="25616" name="Rectangle 26"/>
            <p:cNvSpPr>
              <a:spLocks noChangeArrowheads="1"/>
            </p:cNvSpPr>
            <p:nvPr/>
          </p:nvSpPr>
          <p:spPr bwMode="auto">
            <a:xfrm>
              <a:off x="2484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FF0000"/>
                  </a:solidFill>
                </a:rPr>
                <a:t>5</a:t>
              </a:r>
              <a:endParaRPr lang="en-US" altLang="zh-CN" sz="1400" b="1"/>
            </a:p>
          </p:txBody>
        </p:sp>
        <p:sp>
          <p:nvSpPr>
            <p:cNvPr id="25617" name="Freeform 27"/>
            <p:cNvSpPr>
              <a:spLocks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79"/>
                <a:gd name="T115" fmla="*/ 0 h 2197"/>
                <a:gd name="T116" fmla="*/ 2479 w 2479"/>
                <a:gd name="T117" fmla="*/ 2197 h 21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</p:grpSp>
      <p:grpSp>
        <p:nvGrpSpPr>
          <p:cNvPr id="25610" name="Group 28"/>
          <p:cNvGrpSpPr>
            <a:grpSpLocks/>
          </p:cNvGrpSpPr>
          <p:nvPr/>
        </p:nvGrpSpPr>
        <p:grpSpPr bwMode="auto">
          <a:xfrm>
            <a:off x="1882775" y="2982913"/>
            <a:ext cx="2160588" cy="1652587"/>
            <a:chOff x="1070" y="2167"/>
            <a:chExt cx="1361" cy="1041"/>
          </a:xfrm>
        </p:grpSpPr>
        <p:sp>
          <p:nvSpPr>
            <p:cNvPr id="25614" name="Rectangle 29"/>
            <p:cNvSpPr>
              <a:spLocks noChangeArrowheads="1"/>
            </p:cNvSpPr>
            <p:nvPr/>
          </p:nvSpPr>
          <p:spPr bwMode="auto">
            <a:xfrm>
              <a:off x="1070" y="256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FF0000"/>
                  </a:solidFill>
                </a:rPr>
                <a:t>3</a:t>
              </a:r>
              <a:endParaRPr lang="en-US" altLang="zh-CN" sz="1400" b="1"/>
            </a:p>
          </p:txBody>
        </p:sp>
        <p:sp>
          <p:nvSpPr>
            <p:cNvPr id="25615" name="Freeform 30"/>
            <p:cNvSpPr>
              <a:spLocks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17"/>
                <a:gd name="T184" fmla="*/ 0 h 1041"/>
                <a:gd name="T185" fmla="*/ 1317 w 1317"/>
                <a:gd name="T186" fmla="*/ 1041 h 10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</p:grpSp>
      <p:grpSp>
        <p:nvGrpSpPr>
          <p:cNvPr id="25611" name="Group 31"/>
          <p:cNvGrpSpPr>
            <a:grpSpLocks/>
          </p:cNvGrpSpPr>
          <p:nvPr/>
        </p:nvGrpSpPr>
        <p:grpSpPr bwMode="auto">
          <a:xfrm>
            <a:off x="615950" y="1720850"/>
            <a:ext cx="2906713" cy="1520825"/>
            <a:chOff x="272" y="1372"/>
            <a:chExt cx="1831" cy="958"/>
          </a:xfrm>
        </p:grpSpPr>
        <p:sp>
          <p:nvSpPr>
            <p:cNvPr id="25612" name="Rectangle 32"/>
            <p:cNvSpPr>
              <a:spLocks noChangeArrowheads="1"/>
            </p:cNvSpPr>
            <p:nvPr/>
          </p:nvSpPr>
          <p:spPr bwMode="auto">
            <a:xfrm>
              <a:off x="1165" y="138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FF0000"/>
                  </a:solidFill>
                </a:rPr>
                <a:t>4</a:t>
              </a:r>
              <a:endParaRPr lang="en-US" altLang="zh-CN" sz="1400" b="1"/>
            </a:p>
          </p:txBody>
        </p:sp>
        <p:sp>
          <p:nvSpPr>
            <p:cNvPr id="25613" name="Freeform 33"/>
            <p:cNvSpPr>
              <a:spLocks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1"/>
                <a:gd name="T100" fmla="*/ 0 h 958"/>
                <a:gd name="T101" fmla="*/ 1831 w 1831"/>
                <a:gd name="T102" fmla="*/ 958 h 9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965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-5664" y="-7144"/>
            <a:ext cx="9149664" cy="77184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Strengths of complete-link clustering</a:t>
            </a:r>
            <a:endParaRPr lang="en-US" dirty="0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370013" y="4357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b="1">
                <a:latin typeface="Arial" pitchFamily="34" charset="0"/>
              </a:rPr>
              <a:t>Original Points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05"/>
          <a:stretch>
            <a:fillRect/>
          </a:stretch>
        </p:blipFill>
        <p:spPr bwMode="auto">
          <a:xfrm>
            <a:off x="303213" y="1295400"/>
            <a:ext cx="4268787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341813" y="1219200"/>
            <a:ext cx="4268787" cy="3505200"/>
            <a:chOff x="2735" y="768"/>
            <a:chExt cx="2689" cy="2208"/>
          </a:xfrm>
        </p:grpSpPr>
        <p:sp>
          <p:nvSpPr>
            <p:cNvPr id="26631" name="Text Box 6"/>
            <p:cNvSpPr txBox="1">
              <a:spLocks noChangeArrowheads="1"/>
            </p:cNvSpPr>
            <p:nvPr/>
          </p:nvSpPr>
          <p:spPr bwMode="auto">
            <a:xfrm>
              <a:off x="3263" y="2745"/>
              <a:ext cx="18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b="1">
                  <a:latin typeface="Arial" pitchFamily="34" charset="0"/>
                </a:rPr>
                <a:t>Two Clusters</a:t>
              </a:r>
            </a:p>
          </p:txBody>
        </p:sp>
        <p:pic>
          <p:nvPicPr>
            <p:cNvPr id="26632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905"/>
            <a:stretch>
              <a:fillRect/>
            </a:stretch>
          </p:blipFill>
          <p:spPr bwMode="auto">
            <a:xfrm>
              <a:off x="2735" y="768"/>
              <a:ext cx="2689" cy="1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56392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zh-CN" b="1" dirty="0">
                <a:latin typeface="Arial" pitchFamily="34" charset="0"/>
              </a:rPr>
              <a:t>  More balanced clusters (with equal diameter)</a:t>
            </a:r>
          </a:p>
          <a:p>
            <a:pPr>
              <a:buFontTx/>
              <a:buChar char="•"/>
            </a:pPr>
            <a:r>
              <a:rPr lang="en-US" altLang="zh-CN" b="1" dirty="0">
                <a:latin typeface="Arial" pitchFamily="34" charset="0"/>
              </a:rPr>
              <a:t>  Less susceptible to noise</a:t>
            </a:r>
          </a:p>
        </p:txBody>
      </p:sp>
    </p:spTree>
    <p:extLst>
      <p:ext uri="{BB962C8B-B14F-4D97-AF65-F5344CB8AC3E}">
        <p14:creationId xmlns:p14="http://schemas.microsoft.com/office/powerpoint/2010/main" val="190137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9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Limitations of </a:t>
            </a:r>
            <a:r>
              <a:rPr lang="en-US" dirty="0" smtClean="0"/>
              <a:t>complete-link clustering</a:t>
            </a:r>
            <a:endParaRPr 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066800" y="4738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b="1">
                <a:latin typeface="Arial" pitchFamily="34" charset="0"/>
              </a:rPr>
              <a:t>Original Points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418013" y="1371600"/>
            <a:ext cx="4268787" cy="3733800"/>
            <a:chOff x="2783" y="864"/>
            <a:chExt cx="2689" cy="2352"/>
          </a:xfrm>
        </p:grpSpPr>
        <p:pic>
          <p:nvPicPr>
            <p:cNvPr id="27655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3" y="864"/>
              <a:ext cx="2689" cy="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6" name="Text Box 7"/>
            <p:cNvSpPr txBox="1">
              <a:spLocks noChangeArrowheads="1"/>
            </p:cNvSpPr>
            <p:nvPr/>
          </p:nvSpPr>
          <p:spPr bwMode="auto">
            <a:xfrm>
              <a:off x="3263" y="2985"/>
              <a:ext cx="18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b="1">
                  <a:latin typeface="Arial" pitchFamily="34" charset="0"/>
                </a:rPr>
                <a:t>Two Clusters</a:t>
              </a:r>
            </a:p>
          </p:txBody>
        </p:sp>
      </p:grpSp>
      <p:sp>
        <p:nvSpPr>
          <p:cNvPr id="658440" name="Text Box 8"/>
          <p:cNvSpPr txBox="1">
            <a:spLocks noChangeArrowheads="1"/>
          </p:cNvSpPr>
          <p:nvPr/>
        </p:nvSpPr>
        <p:spPr bwMode="auto">
          <a:xfrm>
            <a:off x="609600" y="5486400"/>
            <a:ext cx="821087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zh-CN" b="1" dirty="0">
                <a:latin typeface="Arial" pitchFamily="34" charset="0"/>
              </a:rPr>
              <a:t> Tends to break large clusters</a:t>
            </a:r>
          </a:p>
          <a:p>
            <a:pPr>
              <a:buFontTx/>
              <a:buChar char="•"/>
            </a:pPr>
            <a:r>
              <a:rPr lang="en-US" altLang="zh-CN" b="1" dirty="0">
                <a:latin typeface="Arial" pitchFamily="34" charset="0"/>
              </a:rPr>
              <a:t>  All clusters tend to have the same diameter – small  clusters </a:t>
            </a:r>
            <a:r>
              <a:rPr lang="en-US" altLang="zh-CN" b="1" dirty="0" smtClean="0">
                <a:latin typeface="Arial" pitchFamily="34" charset="0"/>
              </a:rPr>
              <a:t>are merged </a:t>
            </a:r>
            <a:r>
              <a:rPr lang="en-US" altLang="zh-CN" b="1" dirty="0">
                <a:latin typeface="Arial" pitchFamily="34" charset="0"/>
              </a:rPr>
              <a:t>with larger ones</a:t>
            </a:r>
          </a:p>
        </p:txBody>
      </p:sp>
    </p:spTree>
    <p:extLst>
      <p:ext uri="{BB962C8B-B14F-4D97-AF65-F5344CB8AC3E}">
        <p14:creationId xmlns:p14="http://schemas.microsoft.com/office/powerpoint/2010/main" val="128280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4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Distance between two clusters</a:t>
            </a:r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rgbClr val="FF0000"/>
                </a:solidFill>
              </a:rPr>
              <a:t>Group average distance </a:t>
            </a:r>
            <a:r>
              <a:rPr lang="en-US" altLang="zh-CN" smtClean="0"/>
              <a:t>between clusters </a:t>
            </a:r>
            <a:r>
              <a:rPr lang="en-US" altLang="zh-CN" b="1" smtClean="0">
                <a:solidFill>
                  <a:schemeClr val="accent1"/>
                </a:solidFill>
              </a:rPr>
              <a:t>C</a:t>
            </a:r>
            <a:r>
              <a:rPr lang="en-US" altLang="zh-CN" b="1" baseline="-25000" smtClean="0">
                <a:solidFill>
                  <a:schemeClr val="accent1"/>
                </a:solidFill>
              </a:rPr>
              <a:t>i</a:t>
            </a:r>
            <a:r>
              <a:rPr lang="en-US" altLang="zh-CN" smtClean="0"/>
              <a:t> and </a:t>
            </a:r>
            <a:r>
              <a:rPr lang="en-US" altLang="zh-CN" b="1" smtClean="0">
                <a:solidFill>
                  <a:schemeClr val="accent1"/>
                </a:solidFill>
              </a:rPr>
              <a:t>C</a:t>
            </a:r>
            <a:r>
              <a:rPr lang="en-US" altLang="zh-CN" b="1" baseline="-25000" smtClean="0">
                <a:solidFill>
                  <a:schemeClr val="accent1"/>
                </a:solidFill>
              </a:rPr>
              <a:t>j</a:t>
            </a:r>
            <a:r>
              <a:rPr lang="en-US" altLang="zh-CN" baseline="-25000" smtClean="0"/>
              <a:t> </a:t>
            </a:r>
            <a:r>
              <a:rPr lang="en-US" altLang="zh-CN" smtClean="0"/>
              <a:t>is the </a:t>
            </a:r>
            <a:r>
              <a:rPr lang="en-US" altLang="zh-CN" b="1" i="1" smtClean="0"/>
              <a:t>average distance </a:t>
            </a:r>
            <a:r>
              <a:rPr lang="en-US" altLang="zh-CN" smtClean="0"/>
              <a:t>between any object in </a:t>
            </a:r>
            <a:r>
              <a:rPr lang="en-US" altLang="zh-CN" b="1" smtClean="0">
                <a:solidFill>
                  <a:schemeClr val="accent1"/>
                </a:solidFill>
              </a:rPr>
              <a:t>C</a:t>
            </a:r>
            <a:r>
              <a:rPr lang="en-US" altLang="zh-CN" b="1" baseline="-25000" smtClean="0">
                <a:solidFill>
                  <a:schemeClr val="accent1"/>
                </a:solidFill>
              </a:rPr>
              <a:t>i</a:t>
            </a:r>
            <a:r>
              <a:rPr lang="en-US" altLang="zh-CN" smtClean="0"/>
              <a:t> and any object in </a:t>
            </a:r>
            <a:r>
              <a:rPr lang="en-US" altLang="zh-CN" b="1" smtClean="0">
                <a:solidFill>
                  <a:schemeClr val="accent1"/>
                </a:solidFill>
              </a:rPr>
              <a:t>C</a:t>
            </a:r>
            <a:r>
              <a:rPr lang="en-US" altLang="zh-CN" b="1" baseline="-25000" smtClean="0">
                <a:solidFill>
                  <a:schemeClr val="accent1"/>
                </a:solidFill>
              </a:rPr>
              <a:t>j 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953157"/>
              </p:ext>
            </p:extLst>
          </p:nvPr>
        </p:nvGraphicFramePr>
        <p:xfrm>
          <a:off x="1763688" y="3717032"/>
          <a:ext cx="528478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6" name="Equation" r:id="rId3" imgW="2197080" imgH="469800" progId="Equation.3">
                  <p:embed/>
                </p:oleObj>
              </mc:Choice>
              <mc:Fallback>
                <p:oleObj name="Equation" r:id="rId3" imgW="2197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717032"/>
                        <a:ext cx="5284788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200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Average-link clustering: example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065463"/>
          </a:xfrm>
        </p:spPr>
        <p:txBody>
          <a:bodyPr/>
          <a:lstStyle/>
          <a:p>
            <a:pPr marL="292100" indent="-292100"/>
            <a:r>
              <a:rPr lang="en-US" altLang="zh-CN" sz="2800" smtClean="0"/>
              <a:t>Proximity of two clusters is the average of pairwise proximity between points in the two clusters.</a:t>
            </a:r>
          </a:p>
          <a:p>
            <a:pPr marL="292100" indent="-292100"/>
            <a:endParaRPr lang="en-US" altLang="zh-CN" sz="2200" smtClean="0"/>
          </a:p>
          <a:p>
            <a:pPr marL="292100" indent="-292100"/>
            <a:endParaRPr lang="en-US" altLang="zh-CN" sz="2200" smtClean="0"/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152400" y="3429000"/>
          <a:ext cx="4343400" cy="241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0" name="Worksheet" r:id="rId4" imgW="2167200" imgH="957600" progId="Excel.Sheet.8">
                  <p:embed/>
                </p:oleObj>
              </mc:Choice>
              <mc:Fallback>
                <p:oleObj name="Worksheet" r:id="rId4" imgW="2167200" imgH="9576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429000"/>
                        <a:ext cx="4343400" cy="241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257800" y="3124200"/>
            <a:ext cx="2957513" cy="2755900"/>
            <a:chOff x="3504" y="2112"/>
            <a:chExt cx="1863" cy="1736"/>
          </a:xfrm>
        </p:grpSpPr>
        <p:sp>
          <p:nvSpPr>
            <p:cNvPr id="11270" name="Line 7"/>
            <p:cNvSpPr>
              <a:spLocks noChangeShapeType="1"/>
            </p:cNvSpPr>
            <p:nvPr/>
          </p:nvSpPr>
          <p:spPr bwMode="auto">
            <a:xfrm flipV="1">
              <a:off x="3605" y="3184"/>
              <a:ext cx="0" cy="4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1" name="Line 8"/>
            <p:cNvSpPr>
              <a:spLocks noChangeShapeType="1"/>
            </p:cNvSpPr>
            <p:nvPr/>
          </p:nvSpPr>
          <p:spPr bwMode="auto">
            <a:xfrm>
              <a:off x="3605" y="3184"/>
              <a:ext cx="4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2" name="Line 9"/>
            <p:cNvSpPr>
              <a:spLocks noChangeShapeType="1"/>
            </p:cNvSpPr>
            <p:nvPr/>
          </p:nvSpPr>
          <p:spPr bwMode="auto">
            <a:xfrm>
              <a:off x="4098" y="3184"/>
              <a:ext cx="0" cy="4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3" name="Line 10"/>
            <p:cNvSpPr>
              <a:spLocks noChangeShapeType="1"/>
            </p:cNvSpPr>
            <p:nvPr/>
          </p:nvSpPr>
          <p:spPr bwMode="auto">
            <a:xfrm flipV="1">
              <a:off x="3901" y="2916"/>
              <a:ext cx="0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4" name="Line 11"/>
            <p:cNvSpPr>
              <a:spLocks noChangeShapeType="1"/>
            </p:cNvSpPr>
            <p:nvPr/>
          </p:nvSpPr>
          <p:spPr bwMode="auto">
            <a:xfrm flipV="1">
              <a:off x="3901" y="2827"/>
              <a:ext cx="0" cy="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5" name="Line 12"/>
            <p:cNvSpPr>
              <a:spLocks noChangeShapeType="1"/>
            </p:cNvSpPr>
            <p:nvPr/>
          </p:nvSpPr>
          <p:spPr bwMode="auto">
            <a:xfrm flipV="1">
              <a:off x="4787" y="3006"/>
              <a:ext cx="0" cy="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6" name="Line 13"/>
            <p:cNvSpPr>
              <a:spLocks noChangeShapeType="1"/>
            </p:cNvSpPr>
            <p:nvPr/>
          </p:nvSpPr>
          <p:spPr bwMode="auto">
            <a:xfrm>
              <a:off x="4787" y="3006"/>
              <a:ext cx="4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7" name="Line 14"/>
            <p:cNvSpPr>
              <a:spLocks noChangeShapeType="1"/>
            </p:cNvSpPr>
            <p:nvPr/>
          </p:nvSpPr>
          <p:spPr bwMode="auto">
            <a:xfrm>
              <a:off x="5280" y="3006"/>
              <a:ext cx="0" cy="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8" name="Line 15"/>
            <p:cNvSpPr>
              <a:spLocks noChangeShapeType="1"/>
            </p:cNvSpPr>
            <p:nvPr/>
          </p:nvSpPr>
          <p:spPr bwMode="auto">
            <a:xfrm flipV="1">
              <a:off x="5083" y="2738"/>
              <a:ext cx="0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9" name="Line 16"/>
            <p:cNvSpPr>
              <a:spLocks noChangeShapeType="1"/>
            </p:cNvSpPr>
            <p:nvPr/>
          </p:nvSpPr>
          <p:spPr bwMode="auto">
            <a:xfrm flipV="1">
              <a:off x="5083" y="2648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0" name="Line 17"/>
            <p:cNvSpPr>
              <a:spLocks noChangeShapeType="1"/>
            </p:cNvSpPr>
            <p:nvPr/>
          </p:nvSpPr>
          <p:spPr bwMode="auto">
            <a:xfrm flipV="1">
              <a:off x="4393" y="2827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1" name="Line 18"/>
            <p:cNvSpPr>
              <a:spLocks noChangeShapeType="1"/>
            </p:cNvSpPr>
            <p:nvPr/>
          </p:nvSpPr>
          <p:spPr bwMode="auto">
            <a:xfrm>
              <a:off x="3901" y="2827"/>
              <a:ext cx="4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Line 19"/>
            <p:cNvSpPr>
              <a:spLocks noChangeShapeType="1"/>
            </p:cNvSpPr>
            <p:nvPr/>
          </p:nvSpPr>
          <p:spPr bwMode="auto">
            <a:xfrm flipV="1">
              <a:off x="4098" y="2469"/>
              <a:ext cx="0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3" name="Line 20"/>
            <p:cNvSpPr>
              <a:spLocks noChangeShapeType="1"/>
            </p:cNvSpPr>
            <p:nvPr/>
          </p:nvSpPr>
          <p:spPr bwMode="auto">
            <a:xfrm>
              <a:off x="4098" y="2469"/>
              <a:ext cx="9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4" name="Line 21"/>
            <p:cNvSpPr>
              <a:spLocks noChangeShapeType="1"/>
            </p:cNvSpPr>
            <p:nvPr/>
          </p:nvSpPr>
          <p:spPr bwMode="auto">
            <a:xfrm>
              <a:off x="5083" y="2469"/>
              <a:ext cx="0" cy="2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5" name="Line 22"/>
            <p:cNvSpPr>
              <a:spLocks noChangeShapeType="1"/>
            </p:cNvSpPr>
            <p:nvPr/>
          </p:nvSpPr>
          <p:spPr bwMode="auto">
            <a:xfrm flipV="1">
              <a:off x="4590" y="2112"/>
              <a:ext cx="0" cy="3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6" name="Text Box 23"/>
            <p:cNvSpPr txBox="1">
              <a:spLocks noChangeArrowheads="1"/>
            </p:cNvSpPr>
            <p:nvPr/>
          </p:nvSpPr>
          <p:spPr bwMode="auto">
            <a:xfrm>
              <a:off x="3504" y="361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b="1"/>
                <a:t>1</a:t>
              </a:r>
            </a:p>
          </p:txBody>
        </p:sp>
        <p:sp>
          <p:nvSpPr>
            <p:cNvPr id="11287" name="Text Box 24"/>
            <p:cNvSpPr txBox="1">
              <a:spLocks noChangeArrowheads="1"/>
            </p:cNvSpPr>
            <p:nvPr/>
          </p:nvSpPr>
          <p:spPr bwMode="auto">
            <a:xfrm>
              <a:off x="3997" y="361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b="1"/>
                <a:t>2</a:t>
              </a:r>
            </a:p>
          </p:txBody>
        </p:sp>
        <p:sp>
          <p:nvSpPr>
            <p:cNvPr id="11288" name="Text Box 25"/>
            <p:cNvSpPr txBox="1">
              <a:spLocks noChangeArrowheads="1"/>
            </p:cNvSpPr>
            <p:nvPr/>
          </p:nvSpPr>
          <p:spPr bwMode="auto">
            <a:xfrm>
              <a:off x="4292" y="361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b="1"/>
                <a:t>3</a:t>
              </a:r>
            </a:p>
          </p:txBody>
        </p:sp>
        <p:sp>
          <p:nvSpPr>
            <p:cNvPr id="11289" name="Text Box 26"/>
            <p:cNvSpPr txBox="1">
              <a:spLocks noChangeArrowheads="1"/>
            </p:cNvSpPr>
            <p:nvPr/>
          </p:nvSpPr>
          <p:spPr bwMode="auto">
            <a:xfrm>
              <a:off x="4686" y="361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b="1"/>
                <a:t>4</a:t>
              </a:r>
            </a:p>
          </p:txBody>
        </p:sp>
        <p:sp>
          <p:nvSpPr>
            <p:cNvPr id="11290" name="Text Box 27"/>
            <p:cNvSpPr txBox="1">
              <a:spLocks noChangeArrowheads="1"/>
            </p:cNvSpPr>
            <p:nvPr/>
          </p:nvSpPr>
          <p:spPr bwMode="auto">
            <a:xfrm>
              <a:off x="5179" y="361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b="1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584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914400" y="55626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b="1">
                <a:latin typeface="Arial" pitchFamily="34" charset="0"/>
              </a:rPr>
              <a:t>Nested Clusters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562600" y="55626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b="1">
                <a:latin typeface="Arial" pitchFamily="34" charset="0"/>
              </a:rPr>
              <a:t>Dendrogram</a:t>
            </a:r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057400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78" name="Group 6"/>
          <p:cNvGrpSpPr>
            <a:grpSpLocks/>
          </p:cNvGrpSpPr>
          <p:nvPr/>
        </p:nvGrpSpPr>
        <p:grpSpPr bwMode="auto">
          <a:xfrm>
            <a:off x="808038" y="1987550"/>
            <a:ext cx="2901950" cy="2544763"/>
            <a:chOff x="509" y="1252"/>
            <a:chExt cx="1828" cy="1603"/>
          </a:xfrm>
        </p:grpSpPr>
        <p:sp>
          <p:nvSpPr>
            <p:cNvPr id="28694" name="Freeform 7"/>
            <p:cNvSpPr>
              <a:spLocks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9"/>
                <a:gd name="T52" fmla="*/ 0 h 81"/>
                <a:gd name="T53" fmla="*/ 79 w 79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8695" name="Freeform 8"/>
            <p:cNvSpPr>
              <a:spLocks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8696" name="Freeform 9"/>
            <p:cNvSpPr>
              <a:spLocks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8697" name="Freeform 10"/>
            <p:cNvSpPr>
              <a:spLocks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8698" name="Freeform 11"/>
            <p:cNvSpPr>
              <a:spLocks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79"/>
                <a:gd name="T53" fmla="*/ 81 w 81"/>
                <a:gd name="T54" fmla="*/ 79 h 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8699" name="Freeform 12"/>
            <p:cNvSpPr>
              <a:spLocks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8700" name="Rectangle 13"/>
            <p:cNvSpPr>
              <a:spLocks noChangeArrowheads="1"/>
            </p:cNvSpPr>
            <p:nvPr/>
          </p:nvSpPr>
          <p:spPr bwMode="auto">
            <a:xfrm>
              <a:off x="1908" y="125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  <a:latin typeface="Calibri" pitchFamily="34" charset="0"/>
                </a:rPr>
                <a:t>1</a:t>
              </a:r>
              <a:endParaRPr lang="en-US" altLang="zh-CN" sz="1400" b="1"/>
            </a:p>
          </p:txBody>
        </p:sp>
        <p:sp>
          <p:nvSpPr>
            <p:cNvPr id="28701" name="Rectangle 14"/>
            <p:cNvSpPr>
              <a:spLocks noChangeArrowheads="1"/>
            </p:cNvSpPr>
            <p:nvPr/>
          </p:nvSpPr>
          <p:spPr bwMode="auto">
            <a:xfrm>
              <a:off x="1163" y="183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  <a:latin typeface="Calibri" pitchFamily="34" charset="0"/>
                </a:rPr>
                <a:t>2</a:t>
              </a:r>
              <a:endParaRPr lang="en-US" altLang="zh-CN" sz="1400" b="1"/>
            </a:p>
          </p:txBody>
        </p:sp>
        <p:sp>
          <p:nvSpPr>
            <p:cNvPr id="28702" name="Rectangle 15"/>
            <p:cNvSpPr>
              <a:spLocks noChangeArrowheads="1"/>
            </p:cNvSpPr>
            <p:nvPr/>
          </p:nvSpPr>
          <p:spPr bwMode="auto">
            <a:xfrm>
              <a:off x="1732" y="2121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  <a:latin typeface="Calibri" pitchFamily="34" charset="0"/>
                </a:rPr>
                <a:t>3</a:t>
              </a:r>
              <a:endParaRPr lang="en-US" altLang="zh-CN" sz="1400" b="1"/>
            </a:p>
          </p:txBody>
        </p:sp>
        <p:sp>
          <p:nvSpPr>
            <p:cNvPr id="28703" name="Rectangle 16"/>
            <p:cNvSpPr>
              <a:spLocks noChangeArrowheads="1"/>
            </p:cNvSpPr>
            <p:nvPr/>
          </p:nvSpPr>
          <p:spPr bwMode="auto">
            <a:xfrm>
              <a:off x="1379" y="2638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  <a:latin typeface="Calibri" pitchFamily="34" charset="0"/>
                </a:rPr>
                <a:t>4</a:t>
              </a:r>
              <a:endParaRPr lang="en-US" altLang="zh-CN" sz="1400" b="1"/>
            </a:p>
          </p:txBody>
        </p:sp>
        <p:sp>
          <p:nvSpPr>
            <p:cNvPr id="28704" name="Rectangle 17"/>
            <p:cNvSpPr>
              <a:spLocks noChangeArrowheads="1"/>
            </p:cNvSpPr>
            <p:nvPr/>
          </p:nvSpPr>
          <p:spPr bwMode="auto">
            <a:xfrm>
              <a:off x="631" y="1719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  <a:latin typeface="Calibri" pitchFamily="34" charset="0"/>
                </a:rPr>
                <a:t>5</a:t>
              </a:r>
              <a:endParaRPr lang="en-US" altLang="zh-CN" sz="1400" b="1"/>
            </a:p>
          </p:txBody>
        </p:sp>
        <p:sp>
          <p:nvSpPr>
            <p:cNvPr id="28705" name="Rectangle 18"/>
            <p:cNvSpPr>
              <a:spLocks noChangeArrowheads="1"/>
            </p:cNvSpPr>
            <p:nvPr/>
          </p:nvSpPr>
          <p:spPr bwMode="auto">
            <a:xfrm>
              <a:off x="2187" y="2173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  <a:latin typeface="Calibri" pitchFamily="34" charset="0"/>
                </a:rPr>
                <a:t>6</a:t>
              </a:r>
              <a:endParaRPr lang="en-US" altLang="zh-CN" sz="1400" b="1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405063" y="3273425"/>
            <a:ext cx="1301750" cy="889000"/>
            <a:chOff x="1515" y="2062"/>
            <a:chExt cx="820" cy="560"/>
          </a:xfrm>
        </p:grpSpPr>
        <p:sp>
          <p:nvSpPr>
            <p:cNvPr id="28692" name="Freeform 20"/>
            <p:cNvSpPr>
              <a:spLocks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0"/>
                <a:gd name="T142" fmla="*/ 0 h 343"/>
                <a:gd name="T143" fmla="*/ 820 w 820"/>
                <a:gd name="T144" fmla="*/ 343 h 34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8693" name="Rectangle 21"/>
            <p:cNvSpPr>
              <a:spLocks noChangeArrowheads="1"/>
            </p:cNvSpPr>
            <p:nvPr/>
          </p:nvSpPr>
          <p:spPr bwMode="auto">
            <a:xfrm>
              <a:off x="1855" y="2395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sz="1400" b="1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17550" y="2382838"/>
            <a:ext cx="1323975" cy="985837"/>
            <a:chOff x="452" y="1501"/>
            <a:chExt cx="834" cy="621"/>
          </a:xfrm>
        </p:grpSpPr>
        <p:sp>
          <p:nvSpPr>
            <p:cNvPr id="28690" name="Freeform 23"/>
            <p:cNvSpPr>
              <a:spLocks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4"/>
                <a:gd name="T142" fmla="*/ 0 h 460"/>
                <a:gd name="T143" fmla="*/ 834 w 834"/>
                <a:gd name="T144" fmla="*/ 460 h 46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8691" name="Rectangle 24"/>
            <p:cNvSpPr>
              <a:spLocks noChangeArrowheads="1"/>
            </p:cNvSpPr>
            <p:nvPr/>
          </p:nvSpPr>
          <p:spPr bwMode="auto">
            <a:xfrm>
              <a:off x="944" y="150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sz="1400" b="1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403225" y="1622425"/>
            <a:ext cx="3659188" cy="3460750"/>
            <a:chOff x="254" y="1022"/>
            <a:chExt cx="2305" cy="2180"/>
          </a:xfrm>
        </p:grpSpPr>
        <p:sp>
          <p:nvSpPr>
            <p:cNvPr id="28688" name="Rectangle 26"/>
            <p:cNvSpPr>
              <a:spLocks noChangeArrowheads="1"/>
            </p:cNvSpPr>
            <p:nvPr/>
          </p:nvSpPr>
          <p:spPr bwMode="auto">
            <a:xfrm>
              <a:off x="564" y="1148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5</a:t>
              </a:r>
              <a:endParaRPr lang="en-US" altLang="zh-CN" sz="1400" b="1"/>
            </a:p>
          </p:txBody>
        </p:sp>
        <p:sp>
          <p:nvSpPr>
            <p:cNvPr id="28689" name="Freeform 27"/>
            <p:cNvSpPr>
              <a:spLocks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05"/>
                <a:gd name="T115" fmla="*/ 0 h 2180"/>
                <a:gd name="T116" fmla="*/ 2305 w 2305"/>
                <a:gd name="T117" fmla="*/ 2180 h 21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931988" y="3101975"/>
            <a:ext cx="1800225" cy="1720850"/>
            <a:chOff x="1217" y="1954"/>
            <a:chExt cx="1134" cy="1084"/>
          </a:xfrm>
        </p:grpSpPr>
        <p:sp>
          <p:nvSpPr>
            <p:cNvPr id="28686" name="Rectangle 29"/>
            <p:cNvSpPr>
              <a:spLocks noChangeArrowheads="1"/>
            </p:cNvSpPr>
            <p:nvPr/>
          </p:nvSpPr>
          <p:spPr bwMode="auto">
            <a:xfrm>
              <a:off x="1665" y="281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3</a:t>
              </a:r>
              <a:endParaRPr lang="en-US" altLang="zh-CN" sz="1400" b="1"/>
            </a:p>
          </p:txBody>
        </p:sp>
        <p:sp>
          <p:nvSpPr>
            <p:cNvPr id="28687" name="Freeform 30"/>
            <p:cNvSpPr>
              <a:spLocks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34"/>
                <a:gd name="T178" fmla="*/ 0 h 909"/>
                <a:gd name="T179" fmla="*/ 1134 w 1134"/>
                <a:gd name="T180" fmla="*/ 909 h 9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1893888" y="1922463"/>
            <a:ext cx="1933575" cy="3097212"/>
            <a:chOff x="1193" y="1211"/>
            <a:chExt cx="1218" cy="1951"/>
          </a:xfrm>
        </p:grpSpPr>
        <p:sp>
          <p:nvSpPr>
            <p:cNvPr id="28684" name="Rectangle 32"/>
            <p:cNvSpPr>
              <a:spLocks noChangeArrowheads="1"/>
            </p:cNvSpPr>
            <p:nvPr/>
          </p:nvSpPr>
          <p:spPr bwMode="auto">
            <a:xfrm>
              <a:off x="1602" y="121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4</a:t>
              </a:r>
              <a:endParaRPr lang="en-US" altLang="zh-CN" sz="1400" b="1"/>
            </a:p>
          </p:txBody>
        </p:sp>
        <p:sp>
          <p:nvSpPr>
            <p:cNvPr id="28685" name="Freeform 33"/>
            <p:cNvSpPr>
              <a:spLocks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18"/>
                <a:gd name="T109" fmla="*/ 0 h 1916"/>
                <a:gd name="T110" fmla="*/ 1218 w 1218"/>
                <a:gd name="T111" fmla="*/ 1916 h 191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06475"/>
          </a:xfrm>
        </p:spPr>
        <p:txBody>
          <a:bodyPr/>
          <a:lstStyle/>
          <a:p>
            <a:r>
              <a:rPr lang="en-US" altLang="zh-CN" dirty="0" smtClean="0"/>
              <a:t>Average-link clustering: example</a:t>
            </a:r>
          </a:p>
        </p:txBody>
      </p:sp>
    </p:spTree>
    <p:extLst>
      <p:ext uri="{BB962C8B-B14F-4D97-AF65-F5344CB8AC3E}">
        <p14:creationId xmlns:p14="http://schemas.microsoft.com/office/powerpoint/2010/main" val="25845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Average-link clustering: discussion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zh-CN" sz="3100" smtClean="0"/>
              <a:t>Compromise between Single and Complete Link</a:t>
            </a:r>
          </a:p>
          <a:p>
            <a:pPr marL="533400" indent="-533400"/>
            <a:endParaRPr lang="en-US" altLang="zh-CN" sz="3100" smtClean="0"/>
          </a:p>
          <a:p>
            <a:pPr marL="533400" indent="-533400"/>
            <a:r>
              <a:rPr lang="en-US" altLang="zh-CN" sz="3100" smtClean="0"/>
              <a:t>Strengths</a:t>
            </a:r>
          </a:p>
          <a:p>
            <a:pPr marL="914400" lvl="1" indent="-457200"/>
            <a:r>
              <a:rPr lang="en-US" altLang="zh-CN" sz="2700" smtClean="0"/>
              <a:t>Less susceptible to noise and outliers</a:t>
            </a:r>
          </a:p>
          <a:p>
            <a:pPr marL="533400" indent="-533400"/>
            <a:endParaRPr lang="en-US" altLang="zh-CN" sz="3100" smtClean="0"/>
          </a:p>
          <a:p>
            <a:pPr marL="533400" indent="-533400"/>
            <a:r>
              <a:rPr lang="en-US" altLang="zh-CN" sz="3100" smtClean="0"/>
              <a:t>Limitations</a:t>
            </a:r>
          </a:p>
          <a:p>
            <a:pPr marL="914400" lvl="1" indent="-457200"/>
            <a:r>
              <a:rPr lang="en-US" altLang="zh-CN" sz="2700" smtClean="0"/>
              <a:t>Biased towards globular clusters</a:t>
            </a:r>
          </a:p>
        </p:txBody>
      </p:sp>
    </p:spTree>
    <p:extLst>
      <p:ext uri="{BB962C8B-B14F-4D97-AF65-F5344CB8AC3E}">
        <p14:creationId xmlns:p14="http://schemas.microsoft.com/office/powerpoint/2010/main" val="324495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Distance between two clusters</a:t>
            </a:r>
          </a:p>
        </p:txBody>
      </p:sp>
      <p:sp>
        <p:nvSpPr>
          <p:cNvPr id="1229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rgbClr val="FF0000"/>
                </a:solidFill>
              </a:rPr>
              <a:t>Centroid distance </a:t>
            </a:r>
            <a:r>
              <a:rPr lang="en-US" altLang="zh-CN" smtClean="0"/>
              <a:t>between clusters </a:t>
            </a:r>
            <a:r>
              <a:rPr lang="en-US" altLang="zh-CN" b="1" smtClean="0">
                <a:solidFill>
                  <a:schemeClr val="accent1"/>
                </a:solidFill>
              </a:rPr>
              <a:t>C</a:t>
            </a:r>
            <a:r>
              <a:rPr lang="en-US" altLang="zh-CN" b="1" baseline="-25000" smtClean="0">
                <a:solidFill>
                  <a:schemeClr val="accent1"/>
                </a:solidFill>
              </a:rPr>
              <a:t>i</a:t>
            </a:r>
            <a:r>
              <a:rPr lang="en-US" altLang="zh-CN" smtClean="0"/>
              <a:t> and </a:t>
            </a:r>
            <a:r>
              <a:rPr lang="en-US" altLang="zh-CN" b="1" smtClean="0">
                <a:solidFill>
                  <a:schemeClr val="accent1"/>
                </a:solidFill>
              </a:rPr>
              <a:t>C</a:t>
            </a:r>
            <a:r>
              <a:rPr lang="en-US" altLang="zh-CN" b="1" baseline="-25000" smtClean="0">
                <a:solidFill>
                  <a:schemeClr val="accent1"/>
                </a:solidFill>
              </a:rPr>
              <a:t>j</a:t>
            </a:r>
            <a:r>
              <a:rPr lang="en-US" altLang="zh-CN" baseline="-25000" smtClean="0"/>
              <a:t> </a:t>
            </a:r>
            <a:r>
              <a:rPr lang="en-US" altLang="zh-CN" smtClean="0"/>
              <a:t>is the distance between the centroid </a:t>
            </a:r>
            <a:r>
              <a:rPr lang="en-US" altLang="zh-CN" b="1" smtClean="0">
                <a:solidFill>
                  <a:schemeClr val="accent1"/>
                </a:solidFill>
              </a:rPr>
              <a:t>r</a:t>
            </a:r>
            <a:r>
              <a:rPr lang="en-US" altLang="zh-CN" b="1" baseline="-25000" smtClean="0">
                <a:solidFill>
                  <a:schemeClr val="accent1"/>
                </a:solidFill>
              </a:rPr>
              <a:t>i</a:t>
            </a:r>
            <a:r>
              <a:rPr lang="en-US" altLang="zh-CN" smtClean="0"/>
              <a:t> of </a:t>
            </a:r>
            <a:r>
              <a:rPr lang="en-US" altLang="zh-CN" b="1" smtClean="0">
                <a:solidFill>
                  <a:schemeClr val="accent1"/>
                </a:solidFill>
              </a:rPr>
              <a:t>C</a:t>
            </a:r>
            <a:r>
              <a:rPr lang="en-US" altLang="zh-CN" b="1" baseline="-25000" smtClean="0">
                <a:solidFill>
                  <a:schemeClr val="accent1"/>
                </a:solidFill>
              </a:rPr>
              <a:t>i</a:t>
            </a:r>
            <a:r>
              <a:rPr lang="en-US" altLang="zh-CN" smtClean="0"/>
              <a:t> and the centroid </a:t>
            </a:r>
            <a:r>
              <a:rPr lang="en-US" altLang="zh-CN" b="1" smtClean="0">
                <a:solidFill>
                  <a:schemeClr val="accent1"/>
                </a:solidFill>
              </a:rPr>
              <a:t>r</a:t>
            </a:r>
            <a:r>
              <a:rPr lang="en-US" altLang="zh-CN" b="1" baseline="-25000" smtClean="0">
                <a:solidFill>
                  <a:schemeClr val="accent1"/>
                </a:solidFill>
              </a:rPr>
              <a:t>j</a:t>
            </a:r>
            <a:r>
              <a:rPr lang="en-US" altLang="zh-CN" smtClean="0"/>
              <a:t> of </a:t>
            </a:r>
            <a:r>
              <a:rPr lang="en-US" altLang="zh-CN" b="1" smtClean="0">
                <a:solidFill>
                  <a:schemeClr val="accent1"/>
                </a:solidFill>
              </a:rPr>
              <a:t>C</a:t>
            </a:r>
            <a:r>
              <a:rPr lang="en-US" altLang="zh-CN" b="1" baseline="-25000" smtClean="0">
                <a:solidFill>
                  <a:schemeClr val="accent1"/>
                </a:solidFill>
              </a:rPr>
              <a:t>j 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2901950" y="3675063"/>
          <a:ext cx="37274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3" name="Equation" r:id="rId3" imgW="1549080" imgH="241200" progId="Equation.3">
                  <p:embed/>
                </p:oleObj>
              </mc:Choice>
              <mc:Fallback>
                <p:oleObj name="Equation" r:id="rId3" imgW="1549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3675063"/>
                        <a:ext cx="3727450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835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Distance between two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500" b="1" dirty="0" smtClean="0">
                <a:solidFill>
                  <a:srgbClr val="FF0000"/>
                </a:solidFill>
              </a:rPr>
              <a:t>Ward’s distance </a:t>
            </a:r>
            <a:r>
              <a:rPr lang="en-US" altLang="zh-CN" sz="2500" dirty="0" smtClean="0">
                <a:solidFill>
                  <a:schemeClr val="tx1"/>
                </a:solidFill>
              </a:rPr>
              <a:t>between clusters </a:t>
            </a:r>
            <a:r>
              <a:rPr lang="en-US" altLang="zh-CN" sz="2500" b="1" dirty="0" err="1" smtClean="0">
                <a:solidFill>
                  <a:schemeClr val="accent1"/>
                </a:solidFill>
              </a:rPr>
              <a:t>C</a:t>
            </a:r>
            <a:r>
              <a:rPr lang="en-US" altLang="zh-CN" sz="2500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altLang="zh-CN" sz="2500" dirty="0" smtClean="0"/>
              <a:t> </a:t>
            </a:r>
            <a:r>
              <a:rPr lang="en-US" altLang="zh-CN" sz="2500" dirty="0" smtClean="0">
                <a:solidFill>
                  <a:schemeClr val="tx1"/>
                </a:solidFill>
              </a:rPr>
              <a:t>and </a:t>
            </a:r>
            <a:r>
              <a:rPr lang="en-US" altLang="zh-CN" sz="2500" b="1" dirty="0" err="1" smtClean="0">
                <a:solidFill>
                  <a:schemeClr val="accent1"/>
                </a:solidFill>
              </a:rPr>
              <a:t>C</a:t>
            </a:r>
            <a:r>
              <a:rPr lang="en-US" altLang="zh-CN" sz="2500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altLang="zh-CN" sz="2500" baseline="-25000" dirty="0" smtClean="0"/>
              <a:t> </a:t>
            </a:r>
            <a:r>
              <a:rPr lang="en-US" altLang="zh-CN" sz="2500" dirty="0" smtClean="0">
                <a:solidFill>
                  <a:schemeClr val="tx1"/>
                </a:solidFill>
              </a:rPr>
              <a:t>is the </a:t>
            </a:r>
            <a:r>
              <a:rPr lang="en-US" altLang="zh-CN" sz="2500" b="1" i="1" dirty="0" smtClean="0"/>
              <a:t>difference</a:t>
            </a:r>
            <a:r>
              <a:rPr lang="en-US" altLang="zh-CN" sz="2500" dirty="0" smtClean="0"/>
              <a:t> </a:t>
            </a:r>
            <a:r>
              <a:rPr lang="en-US" altLang="zh-CN" sz="2500" dirty="0" smtClean="0">
                <a:solidFill>
                  <a:schemeClr val="tx1"/>
                </a:solidFill>
              </a:rPr>
              <a:t>between the </a:t>
            </a:r>
            <a:r>
              <a:rPr lang="en-US" altLang="zh-CN" sz="2500" b="1" i="1" dirty="0" smtClean="0"/>
              <a:t>total within cluster sum of squares for the two clusters separately</a:t>
            </a:r>
            <a:r>
              <a:rPr lang="en-US" altLang="zh-CN" sz="2500" dirty="0" smtClean="0"/>
              <a:t>, </a:t>
            </a:r>
            <a:r>
              <a:rPr lang="en-US" altLang="zh-CN" sz="2500" dirty="0" smtClean="0">
                <a:solidFill>
                  <a:schemeClr val="tx1"/>
                </a:solidFill>
              </a:rPr>
              <a:t>and the </a:t>
            </a:r>
            <a:r>
              <a:rPr lang="en-US" altLang="zh-CN" sz="2500" b="1" i="1" dirty="0" smtClean="0"/>
              <a:t>within cluster sum of squares resulting from merging the two clusters </a:t>
            </a:r>
            <a:r>
              <a:rPr lang="en-US" altLang="zh-CN" sz="2500" dirty="0" smtClean="0">
                <a:solidFill>
                  <a:schemeClr val="tx1"/>
                </a:solidFill>
              </a:rPr>
              <a:t>in cluster </a:t>
            </a:r>
            <a:r>
              <a:rPr lang="en-US" altLang="zh-CN" sz="2500" b="1" dirty="0" err="1" smtClean="0">
                <a:solidFill>
                  <a:schemeClr val="accent1"/>
                </a:solidFill>
              </a:rPr>
              <a:t>C</a:t>
            </a:r>
            <a:r>
              <a:rPr lang="en-US" altLang="zh-CN" sz="2500" b="1" baseline="-25000" dirty="0" err="1" smtClean="0">
                <a:solidFill>
                  <a:schemeClr val="accent1"/>
                </a:solidFill>
              </a:rPr>
              <a:t>ij</a:t>
            </a:r>
            <a:endParaRPr lang="en-US" altLang="zh-CN" sz="2500" b="1" baseline="-25000" dirty="0" smtClean="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endParaRPr lang="en-US" altLang="zh-CN" sz="2500" dirty="0" smtClean="0"/>
          </a:p>
          <a:p>
            <a:pPr>
              <a:lnSpc>
                <a:spcPct val="80000"/>
              </a:lnSpc>
            </a:pPr>
            <a:endParaRPr lang="en-US" altLang="zh-CN" sz="2500" dirty="0" smtClean="0"/>
          </a:p>
          <a:p>
            <a:pPr>
              <a:lnSpc>
                <a:spcPct val="80000"/>
              </a:lnSpc>
            </a:pPr>
            <a:endParaRPr lang="en-US" altLang="zh-CN" sz="2500" dirty="0" smtClean="0"/>
          </a:p>
          <a:p>
            <a:pPr>
              <a:lnSpc>
                <a:spcPct val="80000"/>
              </a:lnSpc>
            </a:pPr>
            <a:endParaRPr lang="en-US" altLang="zh-CN" sz="2500" dirty="0" smtClean="0"/>
          </a:p>
          <a:p>
            <a:pPr>
              <a:lnSpc>
                <a:spcPct val="80000"/>
              </a:lnSpc>
            </a:pPr>
            <a:r>
              <a:rPr lang="en-US" altLang="zh-CN" sz="2500" b="1" dirty="0" err="1" smtClean="0">
                <a:solidFill>
                  <a:schemeClr val="accent1"/>
                </a:solidFill>
              </a:rPr>
              <a:t>r</a:t>
            </a:r>
            <a:r>
              <a:rPr lang="en-US" altLang="zh-CN" sz="2500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altLang="zh-CN" sz="2500" dirty="0" smtClean="0"/>
              <a:t>: centroid of </a:t>
            </a:r>
            <a:r>
              <a:rPr lang="en-US" altLang="zh-CN" sz="2500" b="1" dirty="0" err="1" smtClean="0">
                <a:solidFill>
                  <a:schemeClr val="accent1"/>
                </a:solidFill>
              </a:rPr>
              <a:t>C</a:t>
            </a:r>
            <a:r>
              <a:rPr lang="en-US" altLang="zh-CN" sz="2500" b="1" baseline="-25000" dirty="0" err="1" smtClean="0">
                <a:solidFill>
                  <a:schemeClr val="accent1"/>
                </a:solidFill>
              </a:rPr>
              <a:t>i</a:t>
            </a:r>
            <a:endParaRPr lang="en-US" altLang="zh-CN" sz="2500" b="1" baseline="-25000" dirty="0" smtClean="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500" b="1" dirty="0" err="1" smtClean="0">
                <a:solidFill>
                  <a:schemeClr val="accent1"/>
                </a:solidFill>
              </a:rPr>
              <a:t>r</a:t>
            </a:r>
            <a:r>
              <a:rPr lang="en-US" altLang="zh-CN" sz="2500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altLang="zh-CN" sz="2500" dirty="0" smtClean="0"/>
              <a:t>: centroid of </a:t>
            </a:r>
            <a:r>
              <a:rPr lang="en-US" altLang="zh-CN" sz="2500" b="1" dirty="0" err="1" smtClean="0">
                <a:solidFill>
                  <a:schemeClr val="accent1"/>
                </a:solidFill>
              </a:rPr>
              <a:t>C</a:t>
            </a:r>
            <a:r>
              <a:rPr lang="en-US" altLang="zh-CN" sz="2500" b="1" baseline="-25000" dirty="0" err="1" smtClean="0">
                <a:solidFill>
                  <a:schemeClr val="accent1"/>
                </a:solidFill>
              </a:rPr>
              <a:t>j</a:t>
            </a:r>
            <a:endParaRPr lang="en-US" altLang="zh-CN" sz="2500" b="1" baseline="-25000" dirty="0" smtClean="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500" b="1" dirty="0" err="1" smtClean="0">
                <a:solidFill>
                  <a:schemeClr val="accent1"/>
                </a:solidFill>
              </a:rPr>
              <a:t>r</a:t>
            </a:r>
            <a:r>
              <a:rPr lang="en-US" altLang="zh-CN" sz="2500" b="1" baseline="-25000" dirty="0" err="1" smtClean="0">
                <a:solidFill>
                  <a:schemeClr val="accent1"/>
                </a:solidFill>
              </a:rPr>
              <a:t>ij</a:t>
            </a:r>
            <a:r>
              <a:rPr lang="en-US" altLang="zh-CN" sz="2500" dirty="0" smtClean="0"/>
              <a:t>: centroid of </a:t>
            </a:r>
            <a:r>
              <a:rPr lang="en-US" altLang="zh-CN" sz="2500" b="1" dirty="0" err="1" smtClean="0">
                <a:solidFill>
                  <a:schemeClr val="accent1"/>
                </a:solidFill>
              </a:rPr>
              <a:t>C</a:t>
            </a:r>
            <a:r>
              <a:rPr lang="en-US" altLang="zh-CN" sz="2500" b="1" baseline="-25000" dirty="0" err="1" smtClean="0">
                <a:solidFill>
                  <a:schemeClr val="accent1"/>
                </a:solidFill>
              </a:rPr>
              <a:t>ij</a:t>
            </a:r>
            <a:endParaRPr lang="en-US" altLang="zh-CN" sz="2500" b="1" baseline="-25000" dirty="0" smtClean="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endParaRPr lang="en-US" altLang="zh-CN" sz="2500" dirty="0" smtClean="0"/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1447800" y="3581400"/>
          <a:ext cx="68262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8" name="Equation" r:id="rId3" imgW="3085920" imgH="393480" progId="Equation.3">
                  <p:embed/>
                </p:oleObj>
              </mc:Choice>
              <mc:Fallback>
                <p:oleObj name="Equation" r:id="rId3" imgW="3085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81400"/>
                        <a:ext cx="68262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804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9304635A-D5E3-4B6C-ACCA-1A57ADA238A9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Factors of Clustering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640960" cy="5805264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 What data could be used in clustering?</a:t>
            </a:r>
          </a:p>
          <a:p>
            <a:pPr lvl="2"/>
            <a:r>
              <a:rPr lang="en-US" altLang="zh-CN" dirty="0" smtClean="0">
                <a:ea typeface="宋体" charset="-122"/>
              </a:rPr>
              <a:t>Large or small, Gaussian or non-Gaussian, etc.</a:t>
            </a:r>
          </a:p>
          <a:p>
            <a:r>
              <a:rPr lang="en-US" altLang="zh-CN" dirty="0" smtClean="0">
                <a:ea typeface="宋体" charset="-122"/>
              </a:rPr>
              <a:t> Which clustering algorithm? (cost function)</a:t>
            </a:r>
          </a:p>
          <a:p>
            <a:pPr lvl="2"/>
            <a:r>
              <a:rPr lang="en-US" altLang="zh-CN" dirty="0" smtClean="0">
                <a:ea typeface="宋体" charset="-122"/>
              </a:rPr>
              <a:t>Partition-based (e.g. k-means)</a:t>
            </a:r>
          </a:p>
          <a:p>
            <a:pPr lvl="2"/>
            <a:r>
              <a:rPr lang="en-US" altLang="zh-CN" dirty="0" smtClean="0">
                <a:ea typeface="宋体" charset="-122"/>
              </a:rPr>
              <a:t>Model-based (e.g. EM algorithm)</a:t>
            </a:r>
          </a:p>
          <a:p>
            <a:pPr lvl="2"/>
            <a:r>
              <a:rPr lang="en-US" altLang="zh-CN" dirty="0" smtClean="0">
                <a:ea typeface="宋体" charset="-122"/>
              </a:rPr>
              <a:t>Density-based (e.g. DBSCAN)</a:t>
            </a:r>
          </a:p>
          <a:p>
            <a:pPr lvl="2"/>
            <a:r>
              <a:rPr lang="en-US" altLang="zh-CN" dirty="0" smtClean="0">
                <a:ea typeface="宋体" charset="-122"/>
              </a:rPr>
              <a:t>Genetic</a:t>
            </a:r>
            <a:r>
              <a:rPr lang="en-US" altLang="zh-CN" dirty="0">
                <a:ea typeface="宋体" charset="-122"/>
              </a:rPr>
              <a:t>, spectral </a:t>
            </a:r>
            <a:r>
              <a:rPr lang="en-US" altLang="zh-CN" dirty="0" smtClean="0">
                <a:ea typeface="宋体" charset="-122"/>
              </a:rPr>
              <a:t>……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SimSun" pitchFamily="2" charset="-122"/>
              </a:rPr>
              <a:t>Choosing (dis)similarity measures – a critical step in clustering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Euclidean distance,…</a:t>
            </a:r>
            <a:endParaRPr lang="en-US" altLang="zh-CN" dirty="0">
              <a:ea typeface="宋体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Pearson Linear </a:t>
            </a:r>
            <a:r>
              <a:rPr lang="en-US" altLang="zh-CN" dirty="0" smtClean="0">
                <a:ea typeface="宋体" charset="-122"/>
              </a:rPr>
              <a:t>Correlation,…</a:t>
            </a:r>
          </a:p>
          <a:p>
            <a:r>
              <a:rPr lang="en-US" altLang="zh-CN" sz="2800" dirty="0" smtClean="0">
                <a:ea typeface="宋体" charset="-122"/>
              </a:rPr>
              <a:t>How to evaluate the clustering result? (cluster validity)</a:t>
            </a:r>
          </a:p>
        </p:txBody>
      </p:sp>
      <p:sp>
        <p:nvSpPr>
          <p:cNvPr id="80900" name="Oval 4"/>
          <p:cNvSpPr>
            <a:spLocks noChangeArrowheads="1"/>
          </p:cNvSpPr>
          <p:nvPr/>
        </p:nvSpPr>
        <p:spPr bwMode="auto">
          <a:xfrm>
            <a:off x="467544" y="2492896"/>
            <a:ext cx="5616575" cy="18002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99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Ward’s distance for clusters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/>
            <a:r>
              <a:rPr lang="en-US" altLang="zh-CN" smtClean="0"/>
              <a:t>Similar to group average and centroid distance</a:t>
            </a:r>
          </a:p>
          <a:p>
            <a:pPr lvl="4"/>
            <a:endParaRPr lang="en-US" altLang="zh-CN" smtClean="0"/>
          </a:p>
          <a:p>
            <a:pPr marL="292100" indent="-292100"/>
            <a:r>
              <a:rPr lang="en-US" altLang="zh-CN" smtClean="0"/>
              <a:t>Less susceptible to noise and outliers</a:t>
            </a:r>
          </a:p>
          <a:p>
            <a:pPr lvl="4"/>
            <a:endParaRPr lang="en-US" altLang="zh-CN" smtClean="0"/>
          </a:p>
          <a:p>
            <a:pPr marL="292100" indent="-292100"/>
            <a:r>
              <a:rPr lang="en-US" altLang="zh-CN" smtClean="0"/>
              <a:t>Biased towards globular clusters</a:t>
            </a:r>
          </a:p>
          <a:p>
            <a:pPr lvl="4"/>
            <a:endParaRPr lang="en-US" altLang="zh-CN" smtClean="0"/>
          </a:p>
          <a:p>
            <a:pPr marL="292100" indent="-292100"/>
            <a:r>
              <a:rPr lang="en-US" altLang="zh-CN" smtClean="0"/>
              <a:t>Hierarchical analogue of k-means</a:t>
            </a:r>
          </a:p>
          <a:p>
            <a:pPr marL="800100" lvl="1" indent="-342900"/>
            <a:r>
              <a:rPr lang="en-US" altLang="zh-CN" smtClean="0"/>
              <a:t>Can be used to initialize k-means</a:t>
            </a:r>
          </a:p>
        </p:txBody>
      </p:sp>
    </p:spTree>
    <p:extLst>
      <p:ext uri="{BB962C8B-B14F-4D97-AF65-F5344CB8AC3E}">
        <p14:creationId xmlns:p14="http://schemas.microsoft.com/office/powerpoint/2010/main" val="58526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60438"/>
          </a:xfrm>
        </p:spPr>
        <p:txBody>
          <a:bodyPr/>
          <a:lstStyle/>
          <a:p>
            <a:r>
              <a:rPr lang="en-US" altLang="zh-CN" sz="3600" dirty="0" smtClean="0"/>
              <a:t>Hierarchical Clustering: Comparison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235325" y="49530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600" b="1">
                <a:latin typeface="Arial" pitchFamily="34" charset="0"/>
              </a:rPr>
              <a:t>Group Average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530725" y="457200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600" b="1">
                <a:latin typeface="Arial" pitchFamily="34" charset="0"/>
              </a:rPr>
              <a:t>Ward’s Method</a:t>
            </a:r>
          </a:p>
        </p:txBody>
      </p:sp>
      <p:grpSp>
        <p:nvGrpSpPr>
          <p:cNvPr id="31749" name="Group 5"/>
          <p:cNvGrpSpPr>
            <a:grpSpLocks noChangeAspect="1"/>
          </p:cNvGrpSpPr>
          <p:nvPr/>
        </p:nvGrpSpPr>
        <p:grpSpPr bwMode="auto">
          <a:xfrm>
            <a:off x="6270625" y="4132263"/>
            <a:ext cx="1858963" cy="1693862"/>
            <a:chOff x="509" y="1253"/>
            <a:chExt cx="1776" cy="1618"/>
          </a:xfrm>
        </p:grpSpPr>
        <p:sp>
          <p:nvSpPr>
            <p:cNvPr id="31851" name="Freeform 6"/>
            <p:cNvSpPr>
              <a:spLocks noChangeAspect="1"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9"/>
                <a:gd name="T52" fmla="*/ 0 h 81"/>
                <a:gd name="T53" fmla="*/ 79 w 79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52" name="Freeform 7"/>
            <p:cNvSpPr>
              <a:spLocks noChangeAspect="1"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53" name="Freeform 8"/>
            <p:cNvSpPr>
              <a:spLocks noChangeAspect="1"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54" name="Freeform 9"/>
            <p:cNvSpPr>
              <a:spLocks noChangeAspect="1"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55" name="Freeform 10"/>
            <p:cNvSpPr>
              <a:spLocks noChangeAspect="1"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79"/>
                <a:gd name="T53" fmla="*/ 81 w 81"/>
                <a:gd name="T54" fmla="*/ 79 h 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56" name="Freeform 11"/>
            <p:cNvSpPr>
              <a:spLocks noChangeAspect="1"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57" name="Rectangle 12"/>
            <p:cNvSpPr>
              <a:spLocks noChangeAspect="1" noChangeArrowheads="1"/>
            </p:cNvSpPr>
            <p:nvPr/>
          </p:nvSpPr>
          <p:spPr bwMode="auto">
            <a:xfrm>
              <a:off x="1909" y="1253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1</a:t>
              </a:r>
              <a:endParaRPr lang="en-US" altLang="zh-CN" sz="1600" b="1"/>
            </a:p>
          </p:txBody>
        </p:sp>
        <p:sp>
          <p:nvSpPr>
            <p:cNvPr id="31858" name="Rectangle 13"/>
            <p:cNvSpPr>
              <a:spLocks noChangeAspect="1" noChangeArrowheads="1"/>
            </p:cNvSpPr>
            <p:nvPr/>
          </p:nvSpPr>
          <p:spPr bwMode="auto">
            <a:xfrm>
              <a:off x="1163" y="1832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2</a:t>
              </a:r>
              <a:endParaRPr lang="en-US" altLang="zh-CN" sz="1600" b="1"/>
            </a:p>
          </p:txBody>
        </p:sp>
        <p:sp>
          <p:nvSpPr>
            <p:cNvPr id="31859" name="Rectangle 14"/>
            <p:cNvSpPr>
              <a:spLocks noChangeAspect="1" noChangeArrowheads="1"/>
            </p:cNvSpPr>
            <p:nvPr/>
          </p:nvSpPr>
          <p:spPr bwMode="auto">
            <a:xfrm>
              <a:off x="1733" y="2122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3</a:t>
              </a:r>
              <a:endParaRPr lang="en-US" altLang="zh-CN" sz="1600" b="1"/>
            </a:p>
          </p:txBody>
        </p:sp>
        <p:sp>
          <p:nvSpPr>
            <p:cNvPr id="31860" name="Rectangle 15"/>
            <p:cNvSpPr>
              <a:spLocks noChangeAspect="1" noChangeArrowheads="1"/>
            </p:cNvSpPr>
            <p:nvPr/>
          </p:nvSpPr>
          <p:spPr bwMode="auto">
            <a:xfrm>
              <a:off x="1379" y="2638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4</a:t>
              </a:r>
              <a:endParaRPr lang="en-US" altLang="zh-CN" sz="1600" b="1"/>
            </a:p>
          </p:txBody>
        </p:sp>
        <p:sp>
          <p:nvSpPr>
            <p:cNvPr id="31861" name="Rectangle 16"/>
            <p:cNvSpPr>
              <a:spLocks noChangeAspect="1" noChangeArrowheads="1"/>
            </p:cNvSpPr>
            <p:nvPr/>
          </p:nvSpPr>
          <p:spPr bwMode="auto">
            <a:xfrm>
              <a:off x="630" y="1720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5</a:t>
              </a:r>
              <a:endParaRPr lang="en-US" altLang="zh-CN" sz="1600" b="1"/>
            </a:p>
          </p:txBody>
        </p:sp>
        <p:sp>
          <p:nvSpPr>
            <p:cNvPr id="31862" name="Rectangle 17"/>
            <p:cNvSpPr>
              <a:spLocks noChangeAspect="1" noChangeArrowheads="1"/>
            </p:cNvSpPr>
            <p:nvPr/>
          </p:nvSpPr>
          <p:spPr bwMode="auto">
            <a:xfrm>
              <a:off x="2188" y="2173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6</a:t>
              </a:r>
              <a:endParaRPr lang="en-US" altLang="zh-CN" sz="1600" b="1"/>
            </a:p>
          </p:txBody>
        </p:sp>
      </p:grpSp>
      <p:grpSp>
        <p:nvGrpSpPr>
          <p:cNvPr id="3" name="Group 18"/>
          <p:cNvGrpSpPr>
            <a:grpSpLocks noChangeAspect="1"/>
          </p:cNvGrpSpPr>
          <p:nvPr/>
        </p:nvGrpSpPr>
        <p:grpSpPr bwMode="auto">
          <a:xfrm>
            <a:off x="7324725" y="4979988"/>
            <a:ext cx="857250" cy="592137"/>
            <a:chOff x="1515" y="2062"/>
            <a:chExt cx="820" cy="566"/>
          </a:xfrm>
        </p:grpSpPr>
        <p:sp>
          <p:nvSpPr>
            <p:cNvPr id="31849" name="Freeform 19"/>
            <p:cNvSpPr>
              <a:spLocks noChangeAspect="1"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0"/>
                <a:gd name="T142" fmla="*/ 0 h 343"/>
                <a:gd name="T143" fmla="*/ 820 w 820"/>
                <a:gd name="T144" fmla="*/ 343 h 34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50" name="Rectangle 20"/>
            <p:cNvSpPr>
              <a:spLocks noChangeAspect="1" noChangeArrowheads="1"/>
            </p:cNvSpPr>
            <p:nvPr/>
          </p:nvSpPr>
          <p:spPr bwMode="auto">
            <a:xfrm>
              <a:off x="1855" y="2394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1</a:t>
              </a:r>
              <a:endParaRPr lang="en-US" altLang="zh-CN" sz="1600" b="1"/>
            </a:p>
          </p:txBody>
        </p:sp>
      </p:grpSp>
      <p:grpSp>
        <p:nvGrpSpPr>
          <p:cNvPr id="4" name="Group 21"/>
          <p:cNvGrpSpPr>
            <a:grpSpLocks noChangeAspect="1"/>
          </p:cNvGrpSpPr>
          <p:nvPr/>
        </p:nvGrpSpPr>
        <p:grpSpPr bwMode="auto">
          <a:xfrm>
            <a:off x="6211888" y="4392613"/>
            <a:ext cx="873125" cy="649287"/>
            <a:chOff x="452" y="1501"/>
            <a:chExt cx="834" cy="621"/>
          </a:xfrm>
        </p:grpSpPr>
        <p:sp>
          <p:nvSpPr>
            <p:cNvPr id="31847" name="Freeform 22"/>
            <p:cNvSpPr>
              <a:spLocks noChangeAspect="1"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4"/>
                <a:gd name="T142" fmla="*/ 0 h 460"/>
                <a:gd name="T143" fmla="*/ 834 w 834"/>
                <a:gd name="T144" fmla="*/ 460 h 46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48" name="Rectangle 23"/>
            <p:cNvSpPr>
              <a:spLocks noChangeAspect="1" noChangeArrowheads="1"/>
            </p:cNvSpPr>
            <p:nvPr/>
          </p:nvSpPr>
          <p:spPr bwMode="auto">
            <a:xfrm>
              <a:off x="943" y="1501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2</a:t>
              </a:r>
              <a:endParaRPr lang="en-US" altLang="zh-CN" sz="1600" b="1"/>
            </a:p>
          </p:txBody>
        </p:sp>
      </p:grpSp>
      <p:grpSp>
        <p:nvGrpSpPr>
          <p:cNvPr id="5" name="Group 24"/>
          <p:cNvGrpSpPr>
            <a:grpSpLocks noChangeAspect="1"/>
          </p:cNvGrpSpPr>
          <p:nvPr/>
        </p:nvGrpSpPr>
        <p:grpSpPr bwMode="auto">
          <a:xfrm>
            <a:off x="6003925" y="3890963"/>
            <a:ext cx="2413000" cy="2281237"/>
            <a:chOff x="254" y="1022"/>
            <a:chExt cx="2305" cy="2180"/>
          </a:xfrm>
        </p:grpSpPr>
        <p:sp>
          <p:nvSpPr>
            <p:cNvPr id="31845" name="Rectangle 25"/>
            <p:cNvSpPr>
              <a:spLocks noChangeAspect="1" noChangeArrowheads="1"/>
            </p:cNvSpPr>
            <p:nvPr/>
          </p:nvSpPr>
          <p:spPr bwMode="auto">
            <a:xfrm>
              <a:off x="563" y="1148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5</a:t>
              </a:r>
              <a:endParaRPr lang="en-US" altLang="zh-CN" sz="1600" b="1"/>
            </a:p>
          </p:txBody>
        </p:sp>
        <p:sp>
          <p:nvSpPr>
            <p:cNvPr id="31846" name="Freeform 26"/>
            <p:cNvSpPr>
              <a:spLocks noChangeAspect="1"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05"/>
                <a:gd name="T115" fmla="*/ 0 h 2180"/>
                <a:gd name="T116" fmla="*/ 2305 w 2305"/>
                <a:gd name="T117" fmla="*/ 2180 h 21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</p:grpSp>
      <p:grpSp>
        <p:nvGrpSpPr>
          <p:cNvPr id="6" name="Group 27"/>
          <p:cNvGrpSpPr>
            <a:grpSpLocks noChangeAspect="1"/>
          </p:cNvGrpSpPr>
          <p:nvPr/>
        </p:nvGrpSpPr>
        <p:grpSpPr bwMode="auto">
          <a:xfrm>
            <a:off x="7011988" y="4865688"/>
            <a:ext cx="1187450" cy="1141412"/>
            <a:chOff x="1217" y="1954"/>
            <a:chExt cx="1134" cy="1090"/>
          </a:xfrm>
        </p:grpSpPr>
        <p:sp>
          <p:nvSpPr>
            <p:cNvPr id="31843" name="Rectangle 28"/>
            <p:cNvSpPr>
              <a:spLocks noChangeAspect="1" noChangeArrowheads="1"/>
            </p:cNvSpPr>
            <p:nvPr/>
          </p:nvSpPr>
          <p:spPr bwMode="auto">
            <a:xfrm>
              <a:off x="1666" y="2811"/>
              <a:ext cx="1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3</a:t>
              </a:r>
              <a:endParaRPr lang="en-US" altLang="zh-CN" sz="1600" b="1"/>
            </a:p>
          </p:txBody>
        </p:sp>
        <p:sp>
          <p:nvSpPr>
            <p:cNvPr id="31844" name="Freeform 29"/>
            <p:cNvSpPr>
              <a:spLocks noChangeAspect="1"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34"/>
                <a:gd name="T178" fmla="*/ 0 h 909"/>
                <a:gd name="T179" fmla="*/ 1134 w 1134"/>
                <a:gd name="T180" fmla="*/ 909 h 9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</p:grpSp>
      <p:grpSp>
        <p:nvGrpSpPr>
          <p:cNvPr id="7" name="Group 30"/>
          <p:cNvGrpSpPr>
            <a:grpSpLocks noChangeAspect="1"/>
          </p:cNvGrpSpPr>
          <p:nvPr/>
        </p:nvGrpSpPr>
        <p:grpSpPr bwMode="auto">
          <a:xfrm>
            <a:off x="6986588" y="4089400"/>
            <a:ext cx="1274762" cy="2041525"/>
            <a:chOff x="1193" y="1212"/>
            <a:chExt cx="1218" cy="1950"/>
          </a:xfrm>
        </p:grpSpPr>
        <p:sp>
          <p:nvSpPr>
            <p:cNvPr id="31841" name="Rectangle 31"/>
            <p:cNvSpPr>
              <a:spLocks noChangeAspect="1" noChangeArrowheads="1"/>
            </p:cNvSpPr>
            <p:nvPr/>
          </p:nvSpPr>
          <p:spPr bwMode="auto">
            <a:xfrm>
              <a:off x="1603" y="1212"/>
              <a:ext cx="10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  <a:endParaRPr lang="en-US" altLang="zh-CN" sz="1600" b="1"/>
            </a:p>
          </p:txBody>
        </p:sp>
        <p:sp>
          <p:nvSpPr>
            <p:cNvPr id="31842" name="Freeform 32"/>
            <p:cNvSpPr>
              <a:spLocks noChangeAspect="1"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18"/>
                <a:gd name="T109" fmla="*/ 0 h 1916"/>
                <a:gd name="T110" fmla="*/ 1218 w 1218"/>
                <a:gd name="T111" fmla="*/ 1916 h 191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</p:grpSp>
      <p:sp>
        <p:nvSpPr>
          <p:cNvPr id="31755" name="Text Box 33"/>
          <p:cNvSpPr txBox="1">
            <a:spLocks noChangeArrowheads="1"/>
          </p:cNvSpPr>
          <p:nvPr/>
        </p:nvSpPr>
        <p:spPr bwMode="auto">
          <a:xfrm>
            <a:off x="3387725" y="21336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600" b="1">
                <a:latin typeface="Arial" pitchFamily="34" charset="0"/>
              </a:rPr>
              <a:t>MIN</a:t>
            </a:r>
          </a:p>
        </p:txBody>
      </p:sp>
      <p:sp>
        <p:nvSpPr>
          <p:cNvPr id="31756" name="Text Box 34"/>
          <p:cNvSpPr txBox="1">
            <a:spLocks noChangeArrowheads="1"/>
          </p:cNvSpPr>
          <p:nvPr/>
        </p:nvSpPr>
        <p:spPr bwMode="auto">
          <a:xfrm>
            <a:off x="5292725" y="213360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600" b="1">
                <a:latin typeface="Arial" pitchFamily="34" charset="0"/>
              </a:rPr>
              <a:t>MAX</a:t>
            </a:r>
          </a:p>
        </p:txBody>
      </p:sp>
      <p:grpSp>
        <p:nvGrpSpPr>
          <p:cNvPr id="31757" name="Group 35"/>
          <p:cNvGrpSpPr>
            <a:grpSpLocks noChangeAspect="1"/>
          </p:cNvGrpSpPr>
          <p:nvPr/>
        </p:nvGrpSpPr>
        <p:grpSpPr bwMode="auto">
          <a:xfrm>
            <a:off x="954088" y="4044950"/>
            <a:ext cx="1978025" cy="1795463"/>
            <a:chOff x="438" y="1309"/>
            <a:chExt cx="1937" cy="1757"/>
          </a:xfrm>
        </p:grpSpPr>
        <p:sp>
          <p:nvSpPr>
            <p:cNvPr id="31829" name="Freeform 36"/>
            <p:cNvSpPr>
              <a:spLocks noChangeAspect="1"/>
            </p:cNvSpPr>
            <p:nvPr/>
          </p:nvSpPr>
          <p:spPr bwMode="auto">
            <a:xfrm>
              <a:off x="1038" y="2002"/>
              <a:ext cx="88" cy="87"/>
            </a:xfrm>
            <a:custGeom>
              <a:avLst/>
              <a:gdLst>
                <a:gd name="T0" fmla="*/ 0 w 88"/>
                <a:gd name="T1" fmla="*/ 43 h 87"/>
                <a:gd name="T2" fmla="*/ 4 w 88"/>
                <a:gd name="T3" fmla="*/ 26 h 87"/>
                <a:gd name="T4" fmla="*/ 13 w 88"/>
                <a:gd name="T5" fmla="*/ 13 h 87"/>
                <a:gd name="T6" fmla="*/ 28 w 88"/>
                <a:gd name="T7" fmla="*/ 2 h 87"/>
                <a:gd name="T8" fmla="*/ 45 w 88"/>
                <a:gd name="T9" fmla="*/ 0 h 87"/>
                <a:gd name="T10" fmla="*/ 62 w 88"/>
                <a:gd name="T11" fmla="*/ 2 h 87"/>
                <a:gd name="T12" fmla="*/ 75 w 88"/>
                <a:gd name="T13" fmla="*/ 13 h 87"/>
                <a:gd name="T14" fmla="*/ 86 w 88"/>
                <a:gd name="T15" fmla="*/ 26 h 87"/>
                <a:gd name="T16" fmla="*/ 88 w 88"/>
                <a:gd name="T17" fmla="*/ 43 h 87"/>
                <a:gd name="T18" fmla="*/ 86 w 88"/>
                <a:gd name="T19" fmla="*/ 61 h 87"/>
                <a:gd name="T20" fmla="*/ 75 w 88"/>
                <a:gd name="T21" fmla="*/ 74 h 87"/>
                <a:gd name="T22" fmla="*/ 62 w 88"/>
                <a:gd name="T23" fmla="*/ 84 h 87"/>
                <a:gd name="T24" fmla="*/ 45 w 88"/>
                <a:gd name="T25" fmla="*/ 87 h 87"/>
                <a:gd name="T26" fmla="*/ 28 w 88"/>
                <a:gd name="T27" fmla="*/ 84 h 87"/>
                <a:gd name="T28" fmla="*/ 13 w 88"/>
                <a:gd name="T29" fmla="*/ 74 h 87"/>
                <a:gd name="T30" fmla="*/ 4 w 88"/>
                <a:gd name="T31" fmla="*/ 61 h 87"/>
                <a:gd name="T32" fmla="*/ 0 w 88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7"/>
                <a:gd name="T53" fmla="*/ 88 w 88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30" name="Freeform 37"/>
            <p:cNvSpPr>
              <a:spLocks noChangeAspect="1"/>
            </p:cNvSpPr>
            <p:nvPr/>
          </p:nvSpPr>
          <p:spPr bwMode="auto">
            <a:xfrm>
              <a:off x="1860" y="1361"/>
              <a:ext cx="89" cy="88"/>
            </a:xfrm>
            <a:custGeom>
              <a:avLst/>
              <a:gdLst>
                <a:gd name="T0" fmla="*/ 0 w 89"/>
                <a:gd name="T1" fmla="*/ 43 h 88"/>
                <a:gd name="T2" fmla="*/ 4 w 89"/>
                <a:gd name="T3" fmla="*/ 26 h 88"/>
                <a:gd name="T4" fmla="*/ 13 w 89"/>
                <a:gd name="T5" fmla="*/ 13 h 88"/>
                <a:gd name="T6" fmla="*/ 28 w 89"/>
                <a:gd name="T7" fmla="*/ 2 h 88"/>
                <a:gd name="T8" fmla="*/ 45 w 89"/>
                <a:gd name="T9" fmla="*/ 0 h 88"/>
                <a:gd name="T10" fmla="*/ 63 w 89"/>
                <a:gd name="T11" fmla="*/ 2 h 88"/>
                <a:gd name="T12" fmla="*/ 76 w 89"/>
                <a:gd name="T13" fmla="*/ 13 h 88"/>
                <a:gd name="T14" fmla="*/ 86 w 89"/>
                <a:gd name="T15" fmla="*/ 26 h 88"/>
                <a:gd name="T16" fmla="*/ 89 w 89"/>
                <a:gd name="T17" fmla="*/ 43 h 88"/>
                <a:gd name="T18" fmla="*/ 86 w 89"/>
                <a:gd name="T19" fmla="*/ 60 h 88"/>
                <a:gd name="T20" fmla="*/ 76 w 89"/>
                <a:gd name="T21" fmla="*/ 76 h 88"/>
                <a:gd name="T22" fmla="*/ 63 w 89"/>
                <a:gd name="T23" fmla="*/ 84 h 88"/>
                <a:gd name="T24" fmla="*/ 45 w 89"/>
                <a:gd name="T25" fmla="*/ 88 h 88"/>
                <a:gd name="T26" fmla="*/ 28 w 89"/>
                <a:gd name="T27" fmla="*/ 84 h 88"/>
                <a:gd name="T28" fmla="*/ 13 w 89"/>
                <a:gd name="T29" fmla="*/ 76 h 88"/>
                <a:gd name="T30" fmla="*/ 4 w 89"/>
                <a:gd name="T31" fmla="*/ 60 h 88"/>
                <a:gd name="T32" fmla="*/ 0 w 89"/>
                <a:gd name="T33" fmla="*/ 43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31" name="Freeform 38"/>
            <p:cNvSpPr>
              <a:spLocks noChangeAspect="1"/>
            </p:cNvSpPr>
            <p:nvPr/>
          </p:nvSpPr>
          <p:spPr bwMode="auto">
            <a:xfrm>
              <a:off x="1260" y="2875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2 h 88"/>
                <a:gd name="T6" fmla="*/ 29 w 89"/>
                <a:gd name="T7" fmla="*/ 4 h 88"/>
                <a:gd name="T8" fmla="*/ 46 w 89"/>
                <a:gd name="T9" fmla="*/ 0 h 88"/>
                <a:gd name="T10" fmla="*/ 63 w 89"/>
                <a:gd name="T11" fmla="*/ 4 h 88"/>
                <a:gd name="T12" fmla="*/ 76 w 89"/>
                <a:gd name="T13" fmla="*/ 12 h 88"/>
                <a:gd name="T14" fmla="*/ 87 w 89"/>
                <a:gd name="T15" fmla="*/ 28 h 88"/>
                <a:gd name="T16" fmla="*/ 89 w 89"/>
                <a:gd name="T17" fmla="*/ 45 h 88"/>
                <a:gd name="T18" fmla="*/ 87 w 89"/>
                <a:gd name="T19" fmla="*/ 62 h 88"/>
                <a:gd name="T20" fmla="*/ 76 w 89"/>
                <a:gd name="T21" fmla="*/ 75 h 88"/>
                <a:gd name="T22" fmla="*/ 63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32" name="Freeform 39"/>
            <p:cNvSpPr>
              <a:spLocks noChangeAspect="1"/>
            </p:cNvSpPr>
            <p:nvPr/>
          </p:nvSpPr>
          <p:spPr bwMode="auto">
            <a:xfrm>
              <a:off x="438" y="1875"/>
              <a:ext cx="87" cy="88"/>
            </a:xfrm>
            <a:custGeom>
              <a:avLst/>
              <a:gdLst>
                <a:gd name="T0" fmla="*/ 0 w 87"/>
                <a:gd name="T1" fmla="*/ 45 h 88"/>
                <a:gd name="T2" fmla="*/ 2 w 87"/>
                <a:gd name="T3" fmla="*/ 28 h 88"/>
                <a:gd name="T4" fmla="*/ 11 w 87"/>
                <a:gd name="T5" fmla="*/ 13 h 88"/>
                <a:gd name="T6" fmla="*/ 26 w 87"/>
                <a:gd name="T7" fmla="*/ 4 h 88"/>
                <a:gd name="T8" fmla="*/ 44 w 87"/>
                <a:gd name="T9" fmla="*/ 0 h 88"/>
                <a:gd name="T10" fmla="*/ 61 w 87"/>
                <a:gd name="T11" fmla="*/ 4 h 88"/>
                <a:gd name="T12" fmla="*/ 74 w 87"/>
                <a:gd name="T13" fmla="*/ 13 h 88"/>
                <a:gd name="T14" fmla="*/ 85 w 87"/>
                <a:gd name="T15" fmla="*/ 28 h 88"/>
                <a:gd name="T16" fmla="*/ 87 w 87"/>
                <a:gd name="T17" fmla="*/ 45 h 88"/>
                <a:gd name="T18" fmla="*/ 85 w 87"/>
                <a:gd name="T19" fmla="*/ 62 h 88"/>
                <a:gd name="T20" fmla="*/ 74 w 87"/>
                <a:gd name="T21" fmla="*/ 75 h 88"/>
                <a:gd name="T22" fmla="*/ 61 w 87"/>
                <a:gd name="T23" fmla="*/ 86 h 88"/>
                <a:gd name="T24" fmla="*/ 44 w 87"/>
                <a:gd name="T25" fmla="*/ 88 h 88"/>
                <a:gd name="T26" fmla="*/ 26 w 87"/>
                <a:gd name="T27" fmla="*/ 86 h 88"/>
                <a:gd name="T28" fmla="*/ 11 w 87"/>
                <a:gd name="T29" fmla="*/ 75 h 88"/>
                <a:gd name="T30" fmla="*/ 2 w 87"/>
                <a:gd name="T31" fmla="*/ 62 h 88"/>
                <a:gd name="T32" fmla="*/ 0 w 87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8"/>
                <a:gd name="T53" fmla="*/ 87 w 87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8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33" name="Freeform 40"/>
            <p:cNvSpPr>
              <a:spLocks noChangeAspect="1"/>
            </p:cNvSpPr>
            <p:nvPr/>
          </p:nvSpPr>
          <p:spPr bwMode="auto">
            <a:xfrm>
              <a:off x="1617" y="2309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3 h 88"/>
                <a:gd name="T6" fmla="*/ 29 w 89"/>
                <a:gd name="T7" fmla="*/ 4 h 88"/>
                <a:gd name="T8" fmla="*/ 46 w 89"/>
                <a:gd name="T9" fmla="*/ 0 h 88"/>
                <a:gd name="T10" fmla="*/ 61 w 89"/>
                <a:gd name="T11" fmla="*/ 4 h 88"/>
                <a:gd name="T12" fmla="*/ 76 w 89"/>
                <a:gd name="T13" fmla="*/ 13 h 88"/>
                <a:gd name="T14" fmla="*/ 85 w 89"/>
                <a:gd name="T15" fmla="*/ 28 h 88"/>
                <a:gd name="T16" fmla="*/ 89 w 89"/>
                <a:gd name="T17" fmla="*/ 45 h 88"/>
                <a:gd name="T18" fmla="*/ 85 w 89"/>
                <a:gd name="T19" fmla="*/ 62 h 88"/>
                <a:gd name="T20" fmla="*/ 76 w 89"/>
                <a:gd name="T21" fmla="*/ 75 h 88"/>
                <a:gd name="T22" fmla="*/ 61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34" name="Freeform 41"/>
            <p:cNvSpPr>
              <a:spLocks noChangeAspect="1"/>
            </p:cNvSpPr>
            <p:nvPr/>
          </p:nvSpPr>
          <p:spPr bwMode="auto">
            <a:xfrm>
              <a:off x="2100" y="2369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5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5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35" name="Rectangle 42"/>
            <p:cNvSpPr>
              <a:spLocks noChangeAspect="1" noChangeArrowheads="1"/>
            </p:cNvSpPr>
            <p:nvPr/>
          </p:nvSpPr>
          <p:spPr bwMode="auto">
            <a:xfrm>
              <a:off x="1971" y="1309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1</a:t>
              </a:r>
              <a:endParaRPr lang="en-US" altLang="zh-CN" sz="1600" b="1"/>
            </a:p>
          </p:txBody>
        </p:sp>
        <p:sp>
          <p:nvSpPr>
            <p:cNvPr id="31836" name="Rectangle 43"/>
            <p:cNvSpPr>
              <a:spLocks noChangeAspect="1" noChangeArrowheads="1"/>
            </p:cNvSpPr>
            <p:nvPr/>
          </p:nvSpPr>
          <p:spPr bwMode="auto">
            <a:xfrm>
              <a:off x="1155" y="1945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2</a:t>
              </a:r>
              <a:endParaRPr lang="en-US" altLang="zh-CN" sz="1600" b="1"/>
            </a:p>
          </p:txBody>
        </p:sp>
        <p:sp>
          <p:nvSpPr>
            <p:cNvPr id="31837" name="Rectangle 44"/>
            <p:cNvSpPr>
              <a:spLocks noChangeAspect="1" noChangeArrowheads="1"/>
            </p:cNvSpPr>
            <p:nvPr/>
          </p:nvSpPr>
          <p:spPr bwMode="auto">
            <a:xfrm>
              <a:off x="1775" y="2262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3</a:t>
              </a:r>
              <a:endParaRPr lang="en-US" altLang="zh-CN" sz="1600" b="1"/>
            </a:p>
          </p:txBody>
        </p:sp>
        <p:sp>
          <p:nvSpPr>
            <p:cNvPr id="31838" name="Rectangle 45"/>
            <p:cNvSpPr>
              <a:spLocks noChangeAspect="1" noChangeArrowheads="1"/>
            </p:cNvSpPr>
            <p:nvPr/>
          </p:nvSpPr>
          <p:spPr bwMode="auto">
            <a:xfrm>
              <a:off x="1388" y="282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4</a:t>
              </a:r>
              <a:endParaRPr lang="en-US" altLang="zh-CN" sz="1600" b="1"/>
            </a:p>
          </p:txBody>
        </p:sp>
        <p:sp>
          <p:nvSpPr>
            <p:cNvPr id="31839" name="Rectangle 46"/>
            <p:cNvSpPr>
              <a:spLocks noChangeAspect="1" noChangeArrowheads="1"/>
            </p:cNvSpPr>
            <p:nvPr/>
          </p:nvSpPr>
          <p:spPr bwMode="auto">
            <a:xfrm>
              <a:off x="572" y="181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5</a:t>
              </a:r>
              <a:endParaRPr lang="en-US" altLang="zh-CN" sz="1600" b="1"/>
            </a:p>
          </p:txBody>
        </p:sp>
        <p:sp>
          <p:nvSpPr>
            <p:cNvPr id="31840" name="Rectangle 47"/>
            <p:cNvSpPr>
              <a:spLocks noChangeAspect="1" noChangeArrowheads="1"/>
            </p:cNvSpPr>
            <p:nvPr/>
          </p:nvSpPr>
          <p:spPr bwMode="auto">
            <a:xfrm>
              <a:off x="2275" y="2316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6</a:t>
              </a:r>
              <a:endParaRPr lang="en-US" altLang="zh-CN" sz="1600" b="1"/>
            </a:p>
          </p:txBody>
        </p:sp>
      </p:grpSp>
      <p:grpSp>
        <p:nvGrpSpPr>
          <p:cNvPr id="9" name="Group 48"/>
          <p:cNvGrpSpPr>
            <a:grpSpLocks noChangeAspect="1"/>
          </p:cNvGrpSpPr>
          <p:nvPr/>
        </p:nvGrpSpPr>
        <p:grpSpPr bwMode="auto">
          <a:xfrm>
            <a:off x="2076450" y="4951413"/>
            <a:ext cx="917575" cy="617537"/>
            <a:chOff x="1537" y="2197"/>
            <a:chExt cx="898" cy="604"/>
          </a:xfrm>
        </p:grpSpPr>
        <p:sp>
          <p:nvSpPr>
            <p:cNvPr id="31827" name="Freeform 49"/>
            <p:cNvSpPr>
              <a:spLocks noChangeAspect="1"/>
            </p:cNvSpPr>
            <p:nvPr/>
          </p:nvSpPr>
          <p:spPr bwMode="auto">
            <a:xfrm>
              <a:off x="1537" y="2197"/>
              <a:ext cx="898" cy="375"/>
            </a:xfrm>
            <a:custGeom>
              <a:avLst/>
              <a:gdLst>
                <a:gd name="T0" fmla="*/ 450 w 898"/>
                <a:gd name="T1" fmla="*/ 0 h 375"/>
                <a:gd name="T2" fmla="*/ 511 w 898"/>
                <a:gd name="T3" fmla="*/ 2 h 375"/>
                <a:gd name="T4" fmla="*/ 572 w 898"/>
                <a:gd name="T5" fmla="*/ 6 h 375"/>
                <a:gd name="T6" fmla="*/ 630 w 898"/>
                <a:gd name="T7" fmla="*/ 15 h 375"/>
                <a:gd name="T8" fmla="*/ 684 w 898"/>
                <a:gd name="T9" fmla="*/ 28 h 375"/>
                <a:gd name="T10" fmla="*/ 734 w 898"/>
                <a:gd name="T11" fmla="*/ 43 h 375"/>
                <a:gd name="T12" fmla="*/ 779 w 898"/>
                <a:gd name="T13" fmla="*/ 60 h 375"/>
                <a:gd name="T14" fmla="*/ 818 w 898"/>
                <a:gd name="T15" fmla="*/ 79 h 375"/>
                <a:gd name="T16" fmla="*/ 851 w 898"/>
                <a:gd name="T17" fmla="*/ 101 h 375"/>
                <a:gd name="T18" fmla="*/ 875 w 898"/>
                <a:gd name="T19" fmla="*/ 125 h 375"/>
                <a:gd name="T20" fmla="*/ 892 w 898"/>
                <a:gd name="T21" fmla="*/ 149 h 375"/>
                <a:gd name="T22" fmla="*/ 898 w 898"/>
                <a:gd name="T23" fmla="*/ 174 h 375"/>
                <a:gd name="T24" fmla="*/ 898 w 898"/>
                <a:gd name="T25" fmla="*/ 200 h 375"/>
                <a:gd name="T26" fmla="*/ 892 w 898"/>
                <a:gd name="T27" fmla="*/ 226 h 375"/>
                <a:gd name="T28" fmla="*/ 875 w 898"/>
                <a:gd name="T29" fmla="*/ 250 h 375"/>
                <a:gd name="T30" fmla="*/ 851 w 898"/>
                <a:gd name="T31" fmla="*/ 274 h 375"/>
                <a:gd name="T32" fmla="*/ 818 w 898"/>
                <a:gd name="T33" fmla="*/ 295 h 375"/>
                <a:gd name="T34" fmla="*/ 779 w 898"/>
                <a:gd name="T35" fmla="*/ 315 h 375"/>
                <a:gd name="T36" fmla="*/ 734 w 898"/>
                <a:gd name="T37" fmla="*/ 332 h 375"/>
                <a:gd name="T38" fmla="*/ 684 w 898"/>
                <a:gd name="T39" fmla="*/ 347 h 375"/>
                <a:gd name="T40" fmla="*/ 630 w 898"/>
                <a:gd name="T41" fmla="*/ 360 h 375"/>
                <a:gd name="T42" fmla="*/ 572 w 898"/>
                <a:gd name="T43" fmla="*/ 369 h 375"/>
                <a:gd name="T44" fmla="*/ 511 w 898"/>
                <a:gd name="T45" fmla="*/ 373 h 375"/>
                <a:gd name="T46" fmla="*/ 450 w 898"/>
                <a:gd name="T47" fmla="*/ 375 h 375"/>
                <a:gd name="T48" fmla="*/ 390 w 898"/>
                <a:gd name="T49" fmla="*/ 373 h 375"/>
                <a:gd name="T50" fmla="*/ 329 w 898"/>
                <a:gd name="T51" fmla="*/ 369 h 375"/>
                <a:gd name="T52" fmla="*/ 271 w 898"/>
                <a:gd name="T53" fmla="*/ 360 h 375"/>
                <a:gd name="T54" fmla="*/ 217 w 898"/>
                <a:gd name="T55" fmla="*/ 347 h 375"/>
                <a:gd name="T56" fmla="*/ 167 w 898"/>
                <a:gd name="T57" fmla="*/ 332 h 375"/>
                <a:gd name="T58" fmla="*/ 122 w 898"/>
                <a:gd name="T59" fmla="*/ 315 h 375"/>
                <a:gd name="T60" fmla="*/ 83 w 898"/>
                <a:gd name="T61" fmla="*/ 295 h 375"/>
                <a:gd name="T62" fmla="*/ 50 w 898"/>
                <a:gd name="T63" fmla="*/ 274 h 375"/>
                <a:gd name="T64" fmla="*/ 26 w 898"/>
                <a:gd name="T65" fmla="*/ 250 h 375"/>
                <a:gd name="T66" fmla="*/ 9 w 898"/>
                <a:gd name="T67" fmla="*/ 226 h 375"/>
                <a:gd name="T68" fmla="*/ 0 w 898"/>
                <a:gd name="T69" fmla="*/ 200 h 375"/>
                <a:gd name="T70" fmla="*/ 0 w 898"/>
                <a:gd name="T71" fmla="*/ 174 h 375"/>
                <a:gd name="T72" fmla="*/ 9 w 898"/>
                <a:gd name="T73" fmla="*/ 149 h 375"/>
                <a:gd name="T74" fmla="*/ 26 w 898"/>
                <a:gd name="T75" fmla="*/ 125 h 375"/>
                <a:gd name="T76" fmla="*/ 50 w 898"/>
                <a:gd name="T77" fmla="*/ 101 h 375"/>
                <a:gd name="T78" fmla="*/ 83 w 898"/>
                <a:gd name="T79" fmla="*/ 79 h 375"/>
                <a:gd name="T80" fmla="*/ 122 w 898"/>
                <a:gd name="T81" fmla="*/ 60 h 375"/>
                <a:gd name="T82" fmla="*/ 167 w 898"/>
                <a:gd name="T83" fmla="*/ 43 h 375"/>
                <a:gd name="T84" fmla="*/ 217 w 898"/>
                <a:gd name="T85" fmla="*/ 28 h 375"/>
                <a:gd name="T86" fmla="*/ 271 w 898"/>
                <a:gd name="T87" fmla="*/ 15 h 375"/>
                <a:gd name="T88" fmla="*/ 329 w 898"/>
                <a:gd name="T89" fmla="*/ 6 h 375"/>
                <a:gd name="T90" fmla="*/ 390 w 898"/>
                <a:gd name="T91" fmla="*/ 2 h 375"/>
                <a:gd name="T92" fmla="*/ 450 w 898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8"/>
                <a:gd name="T142" fmla="*/ 0 h 375"/>
                <a:gd name="T143" fmla="*/ 898 w 898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8" h="375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28" name="Rectangle 50"/>
            <p:cNvSpPr>
              <a:spLocks noChangeAspect="1" noChangeArrowheads="1"/>
            </p:cNvSpPr>
            <p:nvPr/>
          </p:nvSpPr>
          <p:spPr bwMode="auto">
            <a:xfrm>
              <a:off x="1910" y="2562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1</a:t>
              </a:r>
              <a:endParaRPr lang="en-US" altLang="zh-CN" sz="1600" b="1"/>
            </a:p>
          </p:txBody>
        </p:sp>
      </p:grpSp>
      <p:grpSp>
        <p:nvGrpSpPr>
          <p:cNvPr id="10" name="Group 51"/>
          <p:cNvGrpSpPr>
            <a:grpSpLocks noChangeAspect="1"/>
          </p:cNvGrpSpPr>
          <p:nvPr/>
        </p:nvGrpSpPr>
        <p:grpSpPr bwMode="auto">
          <a:xfrm>
            <a:off x="893763" y="4322763"/>
            <a:ext cx="1035050" cy="582612"/>
            <a:chOff x="380" y="1581"/>
            <a:chExt cx="1012" cy="570"/>
          </a:xfrm>
        </p:grpSpPr>
        <p:sp>
          <p:nvSpPr>
            <p:cNvPr id="31825" name="Freeform 52"/>
            <p:cNvSpPr>
              <a:spLocks noChangeAspect="1"/>
            </p:cNvSpPr>
            <p:nvPr/>
          </p:nvSpPr>
          <p:spPr bwMode="auto">
            <a:xfrm>
              <a:off x="380" y="1760"/>
              <a:ext cx="1012" cy="391"/>
            </a:xfrm>
            <a:custGeom>
              <a:avLst/>
              <a:gdLst>
                <a:gd name="T0" fmla="*/ 523 w 1012"/>
                <a:gd name="T1" fmla="*/ 5 h 391"/>
                <a:gd name="T2" fmla="*/ 586 w 1012"/>
                <a:gd name="T3" fmla="*/ 11 h 391"/>
                <a:gd name="T4" fmla="*/ 649 w 1012"/>
                <a:gd name="T5" fmla="*/ 22 h 391"/>
                <a:gd name="T6" fmla="*/ 707 w 1012"/>
                <a:gd name="T7" fmla="*/ 35 h 391"/>
                <a:gd name="T8" fmla="*/ 766 w 1012"/>
                <a:gd name="T9" fmla="*/ 50 h 391"/>
                <a:gd name="T10" fmla="*/ 818 w 1012"/>
                <a:gd name="T11" fmla="*/ 67 h 391"/>
                <a:gd name="T12" fmla="*/ 865 w 1012"/>
                <a:gd name="T13" fmla="*/ 87 h 391"/>
                <a:gd name="T14" fmla="*/ 906 w 1012"/>
                <a:gd name="T15" fmla="*/ 108 h 391"/>
                <a:gd name="T16" fmla="*/ 943 w 1012"/>
                <a:gd name="T17" fmla="*/ 130 h 391"/>
                <a:gd name="T18" fmla="*/ 971 w 1012"/>
                <a:gd name="T19" fmla="*/ 154 h 391"/>
                <a:gd name="T20" fmla="*/ 993 w 1012"/>
                <a:gd name="T21" fmla="*/ 180 h 391"/>
                <a:gd name="T22" fmla="*/ 1006 w 1012"/>
                <a:gd name="T23" fmla="*/ 203 h 391"/>
                <a:gd name="T24" fmla="*/ 1012 w 1012"/>
                <a:gd name="T25" fmla="*/ 227 h 391"/>
                <a:gd name="T26" fmla="*/ 1010 w 1012"/>
                <a:gd name="T27" fmla="*/ 251 h 391"/>
                <a:gd name="T28" fmla="*/ 999 w 1012"/>
                <a:gd name="T29" fmla="*/ 275 h 391"/>
                <a:gd name="T30" fmla="*/ 982 w 1012"/>
                <a:gd name="T31" fmla="*/ 296 h 391"/>
                <a:gd name="T32" fmla="*/ 956 w 1012"/>
                <a:gd name="T33" fmla="*/ 318 h 391"/>
                <a:gd name="T34" fmla="*/ 924 w 1012"/>
                <a:gd name="T35" fmla="*/ 335 h 391"/>
                <a:gd name="T36" fmla="*/ 885 w 1012"/>
                <a:gd name="T37" fmla="*/ 352 h 391"/>
                <a:gd name="T38" fmla="*/ 842 w 1012"/>
                <a:gd name="T39" fmla="*/ 365 h 391"/>
                <a:gd name="T40" fmla="*/ 790 w 1012"/>
                <a:gd name="T41" fmla="*/ 376 h 391"/>
                <a:gd name="T42" fmla="*/ 736 w 1012"/>
                <a:gd name="T43" fmla="*/ 385 h 391"/>
                <a:gd name="T44" fmla="*/ 677 w 1012"/>
                <a:gd name="T45" fmla="*/ 389 h 391"/>
                <a:gd name="T46" fmla="*/ 616 w 1012"/>
                <a:gd name="T47" fmla="*/ 391 h 391"/>
                <a:gd name="T48" fmla="*/ 554 w 1012"/>
                <a:gd name="T49" fmla="*/ 391 h 391"/>
                <a:gd name="T50" fmla="*/ 489 w 1012"/>
                <a:gd name="T51" fmla="*/ 387 h 391"/>
                <a:gd name="T52" fmla="*/ 426 w 1012"/>
                <a:gd name="T53" fmla="*/ 380 h 391"/>
                <a:gd name="T54" fmla="*/ 363 w 1012"/>
                <a:gd name="T55" fmla="*/ 370 h 391"/>
                <a:gd name="T56" fmla="*/ 305 w 1012"/>
                <a:gd name="T57" fmla="*/ 357 h 391"/>
                <a:gd name="T58" fmla="*/ 249 w 1012"/>
                <a:gd name="T59" fmla="*/ 342 h 391"/>
                <a:gd name="T60" fmla="*/ 195 w 1012"/>
                <a:gd name="T61" fmla="*/ 324 h 391"/>
                <a:gd name="T62" fmla="*/ 147 w 1012"/>
                <a:gd name="T63" fmla="*/ 305 h 391"/>
                <a:gd name="T64" fmla="*/ 106 w 1012"/>
                <a:gd name="T65" fmla="*/ 283 h 391"/>
                <a:gd name="T66" fmla="*/ 69 w 1012"/>
                <a:gd name="T67" fmla="*/ 262 h 391"/>
                <a:gd name="T68" fmla="*/ 41 w 1012"/>
                <a:gd name="T69" fmla="*/ 238 h 391"/>
                <a:gd name="T70" fmla="*/ 19 w 1012"/>
                <a:gd name="T71" fmla="*/ 212 h 391"/>
                <a:gd name="T72" fmla="*/ 6 w 1012"/>
                <a:gd name="T73" fmla="*/ 188 h 391"/>
                <a:gd name="T74" fmla="*/ 0 w 1012"/>
                <a:gd name="T75" fmla="*/ 164 h 391"/>
                <a:gd name="T76" fmla="*/ 2 w 1012"/>
                <a:gd name="T77" fmla="*/ 139 h 391"/>
                <a:gd name="T78" fmla="*/ 13 w 1012"/>
                <a:gd name="T79" fmla="*/ 117 h 391"/>
                <a:gd name="T80" fmla="*/ 30 w 1012"/>
                <a:gd name="T81" fmla="*/ 95 h 391"/>
                <a:gd name="T82" fmla="*/ 56 w 1012"/>
                <a:gd name="T83" fmla="*/ 74 h 391"/>
                <a:gd name="T84" fmla="*/ 89 w 1012"/>
                <a:gd name="T85" fmla="*/ 57 h 391"/>
                <a:gd name="T86" fmla="*/ 128 w 1012"/>
                <a:gd name="T87" fmla="*/ 39 h 391"/>
                <a:gd name="T88" fmla="*/ 171 w 1012"/>
                <a:gd name="T89" fmla="*/ 26 h 391"/>
                <a:gd name="T90" fmla="*/ 223 w 1012"/>
                <a:gd name="T91" fmla="*/ 16 h 391"/>
                <a:gd name="T92" fmla="*/ 277 w 1012"/>
                <a:gd name="T93" fmla="*/ 7 h 391"/>
                <a:gd name="T94" fmla="*/ 335 w 1012"/>
                <a:gd name="T95" fmla="*/ 3 h 391"/>
                <a:gd name="T96" fmla="*/ 396 w 1012"/>
                <a:gd name="T97" fmla="*/ 0 h 391"/>
                <a:gd name="T98" fmla="*/ 459 w 1012"/>
                <a:gd name="T99" fmla="*/ 0 h 391"/>
                <a:gd name="T100" fmla="*/ 523 w 1012"/>
                <a:gd name="T101" fmla="*/ 5 h 3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12"/>
                <a:gd name="T154" fmla="*/ 0 h 391"/>
                <a:gd name="T155" fmla="*/ 1012 w 1012"/>
                <a:gd name="T156" fmla="*/ 391 h 3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12" h="391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26" name="Rectangle 53"/>
            <p:cNvSpPr>
              <a:spLocks noChangeAspect="1" noChangeArrowheads="1"/>
            </p:cNvSpPr>
            <p:nvPr/>
          </p:nvSpPr>
          <p:spPr bwMode="auto">
            <a:xfrm>
              <a:off x="914" y="158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2</a:t>
              </a:r>
              <a:endParaRPr lang="en-US" altLang="zh-CN" sz="1600" b="1"/>
            </a:p>
          </p:txBody>
        </p:sp>
      </p:grpSp>
      <p:grpSp>
        <p:nvGrpSpPr>
          <p:cNvPr id="11" name="Group 54"/>
          <p:cNvGrpSpPr>
            <a:grpSpLocks noChangeAspect="1"/>
          </p:cNvGrpSpPr>
          <p:nvPr/>
        </p:nvGrpSpPr>
        <p:grpSpPr bwMode="auto">
          <a:xfrm>
            <a:off x="668338" y="3886200"/>
            <a:ext cx="2578100" cy="2286000"/>
            <a:chOff x="159" y="1154"/>
            <a:chExt cx="2523" cy="2237"/>
          </a:xfrm>
        </p:grpSpPr>
        <p:sp>
          <p:nvSpPr>
            <p:cNvPr id="31823" name="Rectangle 55"/>
            <p:cNvSpPr>
              <a:spLocks noChangeAspect="1" noChangeArrowheads="1"/>
            </p:cNvSpPr>
            <p:nvPr/>
          </p:nvSpPr>
          <p:spPr bwMode="auto">
            <a:xfrm>
              <a:off x="2186" y="1166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5</a:t>
              </a:r>
              <a:endParaRPr lang="en-US" altLang="zh-CN" sz="1600" b="1"/>
            </a:p>
          </p:txBody>
        </p:sp>
        <p:sp>
          <p:nvSpPr>
            <p:cNvPr id="31824" name="Freeform 56"/>
            <p:cNvSpPr>
              <a:spLocks noChangeAspect="1"/>
            </p:cNvSpPr>
            <p:nvPr/>
          </p:nvSpPr>
          <p:spPr bwMode="auto">
            <a:xfrm>
              <a:off x="159" y="1154"/>
              <a:ext cx="2523" cy="2237"/>
            </a:xfrm>
            <a:custGeom>
              <a:avLst/>
              <a:gdLst>
                <a:gd name="T0" fmla="*/ 1363 w 2523"/>
                <a:gd name="T1" fmla="*/ 2 h 2237"/>
                <a:gd name="T2" fmla="*/ 1569 w 2523"/>
                <a:gd name="T3" fmla="*/ 32 h 2237"/>
                <a:gd name="T4" fmla="*/ 1766 w 2523"/>
                <a:gd name="T5" fmla="*/ 93 h 2237"/>
                <a:gd name="T6" fmla="*/ 1950 w 2523"/>
                <a:gd name="T7" fmla="*/ 179 h 2237"/>
                <a:gd name="T8" fmla="*/ 2114 w 2523"/>
                <a:gd name="T9" fmla="*/ 293 h 2237"/>
                <a:gd name="T10" fmla="*/ 2255 w 2523"/>
                <a:gd name="T11" fmla="*/ 429 h 2237"/>
                <a:gd name="T12" fmla="*/ 2369 w 2523"/>
                <a:gd name="T13" fmla="*/ 583 h 2237"/>
                <a:gd name="T14" fmla="*/ 2454 w 2523"/>
                <a:gd name="T15" fmla="*/ 753 h 2237"/>
                <a:gd name="T16" fmla="*/ 2506 w 2523"/>
                <a:gd name="T17" fmla="*/ 930 h 2237"/>
                <a:gd name="T18" fmla="*/ 2523 w 2523"/>
                <a:gd name="T19" fmla="*/ 1116 h 2237"/>
                <a:gd name="T20" fmla="*/ 2506 w 2523"/>
                <a:gd name="T21" fmla="*/ 1299 h 2237"/>
                <a:gd name="T22" fmla="*/ 2454 w 2523"/>
                <a:gd name="T23" fmla="*/ 1479 h 2237"/>
                <a:gd name="T24" fmla="*/ 2372 w 2523"/>
                <a:gd name="T25" fmla="*/ 1647 h 2237"/>
                <a:gd name="T26" fmla="*/ 2257 w 2523"/>
                <a:gd name="T27" fmla="*/ 1803 h 2237"/>
                <a:gd name="T28" fmla="*/ 2116 w 2523"/>
                <a:gd name="T29" fmla="*/ 1939 h 2237"/>
                <a:gd name="T30" fmla="*/ 1952 w 2523"/>
                <a:gd name="T31" fmla="*/ 2053 h 2237"/>
                <a:gd name="T32" fmla="*/ 1770 w 2523"/>
                <a:gd name="T33" fmla="*/ 2142 h 2237"/>
                <a:gd name="T34" fmla="*/ 1573 w 2523"/>
                <a:gd name="T35" fmla="*/ 2202 h 2237"/>
                <a:gd name="T36" fmla="*/ 1368 w 2523"/>
                <a:gd name="T37" fmla="*/ 2232 h 2237"/>
                <a:gd name="T38" fmla="*/ 1160 w 2523"/>
                <a:gd name="T39" fmla="*/ 2232 h 2237"/>
                <a:gd name="T40" fmla="*/ 954 w 2523"/>
                <a:gd name="T41" fmla="*/ 2202 h 2237"/>
                <a:gd name="T42" fmla="*/ 757 w 2523"/>
                <a:gd name="T43" fmla="*/ 2144 h 2237"/>
                <a:gd name="T44" fmla="*/ 574 w 2523"/>
                <a:gd name="T45" fmla="*/ 2055 h 2237"/>
                <a:gd name="T46" fmla="*/ 409 w 2523"/>
                <a:gd name="T47" fmla="*/ 1943 h 2237"/>
                <a:gd name="T48" fmla="*/ 268 w 2523"/>
                <a:gd name="T49" fmla="*/ 1807 h 2237"/>
                <a:gd name="T50" fmla="*/ 154 w 2523"/>
                <a:gd name="T51" fmla="*/ 1651 h 2237"/>
                <a:gd name="T52" fmla="*/ 69 w 2523"/>
                <a:gd name="T53" fmla="*/ 1483 h 2237"/>
                <a:gd name="T54" fmla="*/ 17 w 2523"/>
                <a:gd name="T55" fmla="*/ 1304 h 2237"/>
                <a:gd name="T56" fmla="*/ 0 w 2523"/>
                <a:gd name="T57" fmla="*/ 1120 h 2237"/>
                <a:gd name="T58" fmla="*/ 17 w 2523"/>
                <a:gd name="T59" fmla="*/ 935 h 2237"/>
                <a:gd name="T60" fmla="*/ 69 w 2523"/>
                <a:gd name="T61" fmla="*/ 755 h 2237"/>
                <a:gd name="T62" fmla="*/ 152 w 2523"/>
                <a:gd name="T63" fmla="*/ 587 h 2237"/>
                <a:gd name="T64" fmla="*/ 266 w 2523"/>
                <a:gd name="T65" fmla="*/ 431 h 2237"/>
                <a:gd name="T66" fmla="*/ 407 w 2523"/>
                <a:gd name="T67" fmla="*/ 295 h 2237"/>
                <a:gd name="T68" fmla="*/ 571 w 2523"/>
                <a:gd name="T69" fmla="*/ 183 h 2237"/>
                <a:gd name="T70" fmla="*/ 753 w 2523"/>
                <a:gd name="T71" fmla="*/ 95 h 2237"/>
                <a:gd name="T72" fmla="*/ 950 w 2523"/>
                <a:gd name="T73" fmla="*/ 34 h 2237"/>
                <a:gd name="T74" fmla="*/ 1156 w 2523"/>
                <a:gd name="T75" fmla="*/ 4 h 223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3"/>
                <a:gd name="T115" fmla="*/ 0 h 2237"/>
                <a:gd name="T116" fmla="*/ 2523 w 2523"/>
                <a:gd name="T117" fmla="*/ 2237 h 223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3" h="2237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</p:grpSp>
      <p:grpSp>
        <p:nvGrpSpPr>
          <p:cNvPr id="12" name="Group 57"/>
          <p:cNvGrpSpPr>
            <a:grpSpLocks noChangeAspect="1"/>
          </p:cNvGrpSpPr>
          <p:nvPr/>
        </p:nvGrpSpPr>
        <p:grpSpPr bwMode="auto">
          <a:xfrm>
            <a:off x="1665288" y="4837113"/>
            <a:ext cx="1357312" cy="1052512"/>
            <a:chOff x="1135" y="2084"/>
            <a:chExt cx="1328" cy="1030"/>
          </a:xfrm>
        </p:grpSpPr>
        <p:sp>
          <p:nvSpPr>
            <p:cNvPr id="31821" name="Rectangle 58"/>
            <p:cNvSpPr>
              <a:spLocks noChangeAspect="1" noChangeArrowheads="1"/>
            </p:cNvSpPr>
            <p:nvPr/>
          </p:nvSpPr>
          <p:spPr bwMode="auto">
            <a:xfrm>
              <a:off x="1135" y="245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3</a:t>
              </a:r>
              <a:endParaRPr lang="en-US" altLang="zh-CN" sz="1600" b="1"/>
            </a:p>
          </p:txBody>
        </p:sp>
        <p:sp>
          <p:nvSpPr>
            <p:cNvPr id="31822" name="Freeform 59"/>
            <p:cNvSpPr>
              <a:spLocks noChangeAspect="1"/>
            </p:cNvSpPr>
            <p:nvPr/>
          </p:nvSpPr>
          <p:spPr bwMode="auto">
            <a:xfrm>
              <a:off x="1178" y="2084"/>
              <a:ext cx="1285" cy="1030"/>
            </a:xfrm>
            <a:custGeom>
              <a:avLst/>
              <a:gdLst>
                <a:gd name="T0" fmla="*/ 422 w 1285"/>
                <a:gd name="T1" fmla="*/ 162 h 1030"/>
                <a:gd name="T2" fmla="*/ 487 w 1285"/>
                <a:gd name="T3" fmla="*/ 123 h 1030"/>
                <a:gd name="T4" fmla="*/ 556 w 1285"/>
                <a:gd name="T5" fmla="*/ 89 h 1030"/>
                <a:gd name="T6" fmla="*/ 626 w 1285"/>
                <a:gd name="T7" fmla="*/ 61 h 1030"/>
                <a:gd name="T8" fmla="*/ 695 w 1285"/>
                <a:gd name="T9" fmla="*/ 37 h 1030"/>
                <a:gd name="T10" fmla="*/ 764 w 1285"/>
                <a:gd name="T11" fmla="*/ 18 h 1030"/>
                <a:gd name="T12" fmla="*/ 831 w 1285"/>
                <a:gd name="T13" fmla="*/ 7 h 1030"/>
                <a:gd name="T14" fmla="*/ 896 w 1285"/>
                <a:gd name="T15" fmla="*/ 0 h 1030"/>
                <a:gd name="T16" fmla="*/ 959 w 1285"/>
                <a:gd name="T17" fmla="*/ 0 h 1030"/>
                <a:gd name="T18" fmla="*/ 1017 w 1285"/>
                <a:gd name="T19" fmla="*/ 7 h 1030"/>
                <a:gd name="T20" fmla="*/ 1071 w 1285"/>
                <a:gd name="T21" fmla="*/ 18 h 1030"/>
                <a:gd name="T22" fmla="*/ 1121 w 1285"/>
                <a:gd name="T23" fmla="*/ 35 h 1030"/>
                <a:gd name="T24" fmla="*/ 1164 w 1285"/>
                <a:gd name="T25" fmla="*/ 59 h 1030"/>
                <a:gd name="T26" fmla="*/ 1203 w 1285"/>
                <a:gd name="T27" fmla="*/ 87 h 1030"/>
                <a:gd name="T28" fmla="*/ 1234 w 1285"/>
                <a:gd name="T29" fmla="*/ 121 h 1030"/>
                <a:gd name="T30" fmla="*/ 1257 w 1285"/>
                <a:gd name="T31" fmla="*/ 160 h 1030"/>
                <a:gd name="T32" fmla="*/ 1275 w 1285"/>
                <a:gd name="T33" fmla="*/ 201 h 1030"/>
                <a:gd name="T34" fmla="*/ 1283 w 1285"/>
                <a:gd name="T35" fmla="*/ 249 h 1030"/>
                <a:gd name="T36" fmla="*/ 1285 w 1285"/>
                <a:gd name="T37" fmla="*/ 298 h 1030"/>
                <a:gd name="T38" fmla="*/ 1279 w 1285"/>
                <a:gd name="T39" fmla="*/ 350 h 1030"/>
                <a:gd name="T40" fmla="*/ 1266 w 1285"/>
                <a:gd name="T41" fmla="*/ 404 h 1030"/>
                <a:gd name="T42" fmla="*/ 1247 w 1285"/>
                <a:gd name="T43" fmla="*/ 458 h 1030"/>
                <a:gd name="T44" fmla="*/ 1218 w 1285"/>
                <a:gd name="T45" fmla="*/ 514 h 1030"/>
                <a:gd name="T46" fmla="*/ 1184 w 1285"/>
                <a:gd name="T47" fmla="*/ 570 h 1030"/>
                <a:gd name="T48" fmla="*/ 1145 w 1285"/>
                <a:gd name="T49" fmla="*/ 624 h 1030"/>
                <a:gd name="T50" fmla="*/ 1097 w 1285"/>
                <a:gd name="T51" fmla="*/ 678 h 1030"/>
                <a:gd name="T52" fmla="*/ 1045 w 1285"/>
                <a:gd name="T53" fmla="*/ 730 h 1030"/>
                <a:gd name="T54" fmla="*/ 989 w 1285"/>
                <a:gd name="T55" fmla="*/ 780 h 1030"/>
                <a:gd name="T56" fmla="*/ 928 w 1285"/>
                <a:gd name="T57" fmla="*/ 827 h 1030"/>
                <a:gd name="T58" fmla="*/ 866 w 1285"/>
                <a:gd name="T59" fmla="*/ 870 h 1030"/>
                <a:gd name="T60" fmla="*/ 799 w 1285"/>
                <a:gd name="T61" fmla="*/ 907 h 1030"/>
                <a:gd name="T62" fmla="*/ 729 w 1285"/>
                <a:gd name="T63" fmla="*/ 942 h 1030"/>
                <a:gd name="T64" fmla="*/ 660 w 1285"/>
                <a:gd name="T65" fmla="*/ 972 h 1030"/>
                <a:gd name="T66" fmla="*/ 591 w 1285"/>
                <a:gd name="T67" fmla="*/ 996 h 1030"/>
                <a:gd name="T68" fmla="*/ 522 w 1285"/>
                <a:gd name="T69" fmla="*/ 1013 h 1030"/>
                <a:gd name="T70" fmla="*/ 455 w 1285"/>
                <a:gd name="T71" fmla="*/ 1026 h 1030"/>
                <a:gd name="T72" fmla="*/ 390 w 1285"/>
                <a:gd name="T73" fmla="*/ 1030 h 1030"/>
                <a:gd name="T74" fmla="*/ 327 w 1285"/>
                <a:gd name="T75" fmla="*/ 1030 h 1030"/>
                <a:gd name="T76" fmla="*/ 269 w 1285"/>
                <a:gd name="T77" fmla="*/ 1026 h 1030"/>
                <a:gd name="T78" fmla="*/ 214 w 1285"/>
                <a:gd name="T79" fmla="*/ 1013 h 1030"/>
                <a:gd name="T80" fmla="*/ 165 w 1285"/>
                <a:gd name="T81" fmla="*/ 996 h 1030"/>
                <a:gd name="T82" fmla="*/ 121 w 1285"/>
                <a:gd name="T83" fmla="*/ 972 h 1030"/>
                <a:gd name="T84" fmla="*/ 85 w 1285"/>
                <a:gd name="T85" fmla="*/ 944 h 1030"/>
                <a:gd name="T86" fmla="*/ 52 w 1285"/>
                <a:gd name="T87" fmla="*/ 909 h 1030"/>
                <a:gd name="T88" fmla="*/ 28 w 1285"/>
                <a:gd name="T89" fmla="*/ 873 h 1030"/>
                <a:gd name="T90" fmla="*/ 13 w 1285"/>
                <a:gd name="T91" fmla="*/ 829 h 1030"/>
                <a:gd name="T92" fmla="*/ 2 w 1285"/>
                <a:gd name="T93" fmla="*/ 784 h 1030"/>
                <a:gd name="T94" fmla="*/ 0 w 1285"/>
                <a:gd name="T95" fmla="*/ 734 h 1030"/>
                <a:gd name="T96" fmla="*/ 7 w 1285"/>
                <a:gd name="T97" fmla="*/ 683 h 1030"/>
                <a:gd name="T98" fmla="*/ 20 w 1285"/>
                <a:gd name="T99" fmla="*/ 629 h 1030"/>
                <a:gd name="T100" fmla="*/ 39 w 1285"/>
                <a:gd name="T101" fmla="*/ 572 h 1030"/>
                <a:gd name="T102" fmla="*/ 67 w 1285"/>
                <a:gd name="T103" fmla="*/ 516 h 1030"/>
                <a:gd name="T104" fmla="*/ 102 w 1285"/>
                <a:gd name="T105" fmla="*/ 462 h 1030"/>
                <a:gd name="T106" fmla="*/ 143 w 1285"/>
                <a:gd name="T107" fmla="*/ 406 h 1030"/>
                <a:gd name="T108" fmla="*/ 188 w 1285"/>
                <a:gd name="T109" fmla="*/ 352 h 1030"/>
                <a:gd name="T110" fmla="*/ 240 w 1285"/>
                <a:gd name="T111" fmla="*/ 300 h 1030"/>
                <a:gd name="T112" fmla="*/ 297 w 1285"/>
                <a:gd name="T113" fmla="*/ 251 h 1030"/>
                <a:gd name="T114" fmla="*/ 357 w 1285"/>
                <a:gd name="T115" fmla="*/ 205 h 1030"/>
                <a:gd name="T116" fmla="*/ 422 w 1285"/>
                <a:gd name="T117" fmla="*/ 162 h 103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85"/>
                <a:gd name="T178" fmla="*/ 0 h 1030"/>
                <a:gd name="T179" fmla="*/ 1285 w 1285"/>
                <a:gd name="T180" fmla="*/ 1030 h 103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85" h="1030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</p:grpSp>
      <p:grpSp>
        <p:nvGrpSpPr>
          <p:cNvPr id="13" name="Group 60"/>
          <p:cNvGrpSpPr>
            <a:grpSpLocks noChangeAspect="1"/>
          </p:cNvGrpSpPr>
          <p:nvPr/>
        </p:nvGrpSpPr>
        <p:grpSpPr bwMode="auto">
          <a:xfrm>
            <a:off x="696913" y="4168775"/>
            <a:ext cx="2432050" cy="1789113"/>
            <a:chOff x="187" y="1430"/>
            <a:chExt cx="2380" cy="1751"/>
          </a:xfrm>
        </p:grpSpPr>
        <p:sp>
          <p:nvSpPr>
            <p:cNvPr id="31819" name="Rectangle 61"/>
            <p:cNvSpPr>
              <a:spLocks noChangeAspect="1" noChangeArrowheads="1"/>
            </p:cNvSpPr>
            <p:nvPr/>
          </p:nvSpPr>
          <p:spPr bwMode="auto">
            <a:xfrm>
              <a:off x="417" y="2643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  <a:endParaRPr lang="en-US" altLang="zh-CN" sz="1600" b="1"/>
            </a:p>
          </p:txBody>
        </p:sp>
        <p:sp>
          <p:nvSpPr>
            <p:cNvPr id="31820" name="Freeform 62"/>
            <p:cNvSpPr>
              <a:spLocks noChangeAspect="1"/>
            </p:cNvSpPr>
            <p:nvPr/>
          </p:nvSpPr>
          <p:spPr bwMode="auto">
            <a:xfrm>
              <a:off x="187" y="1430"/>
              <a:ext cx="2380" cy="1751"/>
            </a:xfrm>
            <a:custGeom>
              <a:avLst/>
              <a:gdLst>
                <a:gd name="T0" fmla="*/ 1275 w 2380"/>
                <a:gd name="T1" fmla="*/ 0 h 1751"/>
                <a:gd name="T2" fmla="*/ 1474 w 2380"/>
                <a:gd name="T3" fmla="*/ 22 h 1751"/>
                <a:gd name="T4" fmla="*/ 1664 w 2380"/>
                <a:gd name="T5" fmla="*/ 67 h 1751"/>
                <a:gd name="T6" fmla="*/ 1842 w 2380"/>
                <a:gd name="T7" fmla="*/ 136 h 1751"/>
                <a:gd name="T8" fmla="*/ 2002 w 2380"/>
                <a:gd name="T9" fmla="*/ 227 h 1751"/>
                <a:gd name="T10" fmla="*/ 2138 w 2380"/>
                <a:gd name="T11" fmla="*/ 335 h 1751"/>
                <a:gd name="T12" fmla="*/ 2246 w 2380"/>
                <a:gd name="T13" fmla="*/ 460 h 1751"/>
                <a:gd name="T14" fmla="*/ 2324 w 2380"/>
                <a:gd name="T15" fmla="*/ 596 h 1751"/>
                <a:gd name="T16" fmla="*/ 2370 w 2380"/>
                <a:gd name="T17" fmla="*/ 741 h 1751"/>
                <a:gd name="T18" fmla="*/ 2380 w 2380"/>
                <a:gd name="T19" fmla="*/ 887 h 1751"/>
                <a:gd name="T20" fmla="*/ 2359 w 2380"/>
                <a:gd name="T21" fmla="*/ 1036 h 1751"/>
                <a:gd name="T22" fmla="*/ 2302 w 2380"/>
                <a:gd name="T23" fmla="*/ 1179 h 1751"/>
                <a:gd name="T24" fmla="*/ 2214 w 2380"/>
                <a:gd name="T25" fmla="*/ 1313 h 1751"/>
                <a:gd name="T26" fmla="*/ 2097 w 2380"/>
                <a:gd name="T27" fmla="*/ 1436 h 1751"/>
                <a:gd name="T28" fmla="*/ 1954 w 2380"/>
                <a:gd name="T29" fmla="*/ 1542 h 1751"/>
                <a:gd name="T30" fmla="*/ 1787 w 2380"/>
                <a:gd name="T31" fmla="*/ 1628 h 1751"/>
                <a:gd name="T32" fmla="*/ 1606 w 2380"/>
                <a:gd name="T33" fmla="*/ 1693 h 1751"/>
                <a:gd name="T34" fmla="*/ 1411 w 2380"/>
                <a:gd name="T35" fmla="*/ 1736 h 1751"/>
                <a:gd name="T36" fmla="*/ 1210 w 2380"/>
                <a:gd name="T37" fmla="*/ 1751 h 1751"/>
                <a:gd name="T38" fmla="*/ 1009 w 2380"/>
                <a:gd name="T39" fmla="*/ 1742 h 1751"/>
                <a:gd name="T40" fmla="*/ 812 w 2380"/>
                <a:gd name="T41" fmla="*/ 1710 h 1751"/>
                <a:gd name="T42" fmla="*/ 626 w 2380"/>
                <a:gd name="T43" fmla="*/ 1652 h 1751"/>
                <a:gd name="T44" fmla="*/ 457 w 2380"/>
                <a:gd name="T45" fmla="*/ 1572 h 1751"/>
                <a:gd name="T46" fmla="*/ 310 w 2380"/>
                <a:gd name="T47" fmla="*/ 1473 h 1751"/>
                <a:gd name="T48" fmla="*/ 186 w 2380"/>
                <a:gd name="T49" fmla="*/ 1356 h 1751"/>
                <a:gd name="T50" fmla="*/ 93 w 2380"/>
                <a:gd name="T51" fmla="*/ 1226 h 1751"/>
                <a:gd name="T52" fmla="*/ 31 w 2380"/>
                <a:gd name="T53" fmla="*/ 1084 h 1751"/>
                <a:gd name="T54" fmla="*/ 2 w 2380"/>
                <a:gd name="T55" fmla="*/ 937 h 1751"/>
                <a:gd name="T56" fmla="*/ 9 w 2380"/>
                <a:gd name="T57" fmla="*/ 788 h 1751"/>
                <a:gd name="T58" fmla="*/ 48 w 2380"/>
                <a:gd name="T59" fmla="*/ 643 h 1751"/>
                <a:gd name="T60" fmla="*/ 119 w 2380"/>
                <a:gd name="T61" fmla="*/ 503 h 1751"/>
                <a:gd name="T62" fmla="*/ 223 w 2380"/>
                <a:gd name="T63" fmla="*/ 374 h 1751"/>
                <a:gd name="T64" fmla="*/ 355 w 2380"/>
                <a:gd name="T65" fmla="*/ 259 h 1751"/>
                <a:gd name="T66" fmla="*/ 509 w 2380"/>
                <a:gd name="T67" fmla="*/ 164 h 1751"/>
                <a:gd name="T68" fmla="*/ 684 w 2380"/>
                <a:gd name="T69" fmla="*/ 86 h 1751"/>
                <a:gd name="T70" fmla="*/ 874 w 2380"/>
                <a:gd name="T71" fmla="*/ 35 h 1751"/>
                <a:gd name="T72" fmla="*/ 1071 w 2380"/>
                <a:gd name="T73" fmla="*/ 4 h 17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80"/>
                <a:gd name="T112" fmla="*/ 0 h 1751"/>
                <a:gd name="T113" fmla="*/ 2380 w 2380"/>
                <a:gd name="T114" fmla="*/ 1751 h 175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80" h="1751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</p:grpSp>
      <p:grpSp>
        <p:nvGrpSpPr>
          <p:cNvPr id="31763" name="Group 63"/>
          <p:cNvGrpSpPr>
            <a:grpSpLocks noChangeAspect="1"/>
          </p:cNvGrpSpPr>
          <p:nvPr/>
        </p:nvGrpSpPr>
        <p:grpSpPr bwMode="auto">
          <a:xfrm>
            <a:off x="6157913" y="1452563"/>
            <a:ext cx="1979612" cy="1797050"/>
            <a:chOff x="383" y="1437"/>
            <a:chExt cx="1902" cy="1727"/>
          </a:xfrm>
        </p:grpSpPr>
        <p:sp>
          <p:nvSpPr>
            <p:cNvPr id="31807" name="Freeform 64"/>
            <p:cNvSpPr>
              <a:spLocks noChangeAspect="1"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08" name="Freeform 65"/>
            <p:cNvSpPr>
              <a:spLocks noChangeAspect="1"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09" name="Freeform 66"/>
            <p:cNvSpPr>
              <a:spLocks noChangeAspect="1"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10" name="Freeform 67"/>
            <p:cNvSpPr>
              <a:spLocks noChangeAspect="1"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11" name="Freeform 68"/>
            <p:cNvSpPr>
              <a:spLocks noChangeAspect="1"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12" name="Freeform 69"/>
            <p:cNvSpPr>
              <a:spLocks noChangeAspect="1"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13" name="Rectangle 70"/>
            <p:cNvSpPr>
              <a:spLocks noChangeAspect="1" noChangeArrowheads="1"/>
            </p:cNvSpPr>
            <p:nvPr/>
          </p:nvSpPr>
          <p:spPr bwMode="auto">
            <a:xfrm>
              <a:off x="1890" y="1437"/>
              <a:ext cx="9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1</a:t>
              </a:r>
              <a:endParaRPr lang="en-US" altLang="zh-CN" sz="1600" b="1"/>
            </a:p>
          </p:txBody>
        </p:sp>
        <p:sp>
          <p:nvSpPr>
            <p:cNvPr id="31814" name="Rectangle 71"/>
            <p:cNvSpPr>
              <a:spLocks noChangeAspect="1" noChangeArrowheads="1"/>
            </p:cNvSpPr>
            <p:nvPr/>
          </p:nvSpPr>
          <p:spPr bwMode="auto">
            <a:xfrm>
              <a:off x="1089" y="2061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2</a:t>
              </a:r>
              <a:endParaRPr lang="en-US" altLang="zh-CN" sz="1600" b="1"/>
            </a:p>
          </p:txBody>
        </p:sp>
        <p:sp>
          <p:nvSpPr>
            <p:cNvPr id="31815" name="Rectangle 72"/>
            <p:cNvSpPr>
              <a:spLocks noChangeAspect="1" noChangeArrowheads="1"/>
            </p:cNvSpPr>
            <p:nvPr/>
          </p:nvSpPr>
          <p:spPr bwMode="auto">
            <a:xfrm>
              <a:off x="1699" y="2374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3</a:t>
              </a:r>
              <a:endParaRPr lang="en-US" altLang="zh-CN" sz="1600" b="1"/>
            </a:p>
          </p:txBody>
        </p:sp>
        <p:sp>
          <p:nvSpPr>
            <p:cNvPr id="31816" name="Rectangle 73"/>
            <p:cNvSpPr>
              <a:spLocks noChangeAspect="1" noChangeArrowheads="1"/>
            </p:cNvSpPr>
            <p:nvPr/>
          </p:nvSpPr>
          <p:spPr bwMode="auto">
            <a:xfrm>
              <a:off x="1319" y="29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4</a:t>
              </a:r>
              <a:endParaRPr lang="en-US" altLang="zh-CN" sz="1600" b="1"/>
            </a:p>
          </p:txBody>
        </p:sp>
        <p:sp>
          <p:nvSpPr>
            <p:cNvPr id="31817" name="Rectangle 74"/>
            <p:cNvSpPr>
              <a:spLocks noChangeAspect="1" noChangeArrowheads="1"/>
            </p:cNvSpPr>
            <p:nvPr/>
          </p:nvSpPr>
          <p:spPr bwMode="auto">
            <a:xfrm>
              <a:off x="517" y="1940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5</a:t>
              </a:r>
              <a:endParaRPr lang="en-US" altLang="zh-CN" sz="1600" b="1"/>
            </a:p>
          </p:txBody>
        </p:sp>
        <p:sp>
          <p:nvSpPr>
            <p:cNvPr id="31818" name="Rectangle 75"/>
            <p:cNvSpPr>
              <a:spLocks noChangeAspect="1" noChangeArrowheads="1"/>
            </p:cNvSpPr>
            <p:nvPr/>
          </p:nvSpPr>
          <p:spPr bwMode="auto">
            <a:xfrm>
              <a:off x="2187" y="24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6</a:t>
              </a:r>
              <a:endParaRPr lang="en-US" altLang="zh-CN" sz="1600" b="1"/>
            </a:p>
          </p:txBody>
        </p:sp>
      </p:grpSp>
      <p:grpSp>
        <p:nvGrpSpPr>
          <p:cNvPr id="15" name="Group 76"/>
          <p:cNvGrpSpPr>
            <a:grpSpLocks noChangeAspect="1"/>
          </p:cNvGrpSpPr>
          <p:nvPr/>
        </p:nvGrpSpPr>
        <p:grpSpPr bwMode="auto">
          <a:xfrm>
            <a:off x="7285038" y="2360613"/>
            <a:ext cx="919162" cy="617537"/>
            <a:chOff x="1465" y="2309"/>
            <a:chExt cx="883" cy="594"/>
          </a:xfrm>
        </p:grpSpPr>
        <p:sp>
          <p:nvSpPr>
            <p:cNvPr id="31805" name="Freeform 77"/>
            <p:cNvSpPr>
              <a:spLocks noChangeAspect="1"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3"/>
                <a:gd name="T142" fmla="*/ 0 h 369"/>
                <a:gd name="T143" fmla="*/ 883 w 883"/>
                <a:gd name="T144" fmla="*/ 369 h 3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06" name="Rectangle 78"/>
            <p:cNvSpPr>
              <a:spLocks noChangeAspect="1" noChangeArrowheads="1"/>
            </p:cNvSpPr>
            <p:nvPr/>
          </p:nvSpPr>
          <p:spPr bwMode="auto">
            <a:xfrm>
              <a:off x="1831" y="2668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1</a:t>
              </a:r>
              <a:endParaRPr lang="en-US" altLang="zh-CN" sz="1600" b="1"/>
            </a:p>
          </p:txBody>
        </p:sp>
      </p:grpSp>
      <p:grpSp>
        <p:nvGrpSpPr>
          <p:cNvPr id="16" name="Group 79"/>
          <p:cNvGrpSpPr>
            <a:grpSpLocks noChangeAspect="1"/>
          </p:cNvGrpSpPr>
          <p:nvPr/>
        </p:nvGrpSpPr>
        <p:grpSpPr bwMode="auto">
          <a:xfrm>
            <a:off x="6100763" y="1730375"/>
            <a:ext cx="1036637" cy="584200"/>
            <a:chOff x="328" y="1704"/>
            <a:chExt cx="995" cy="561"/>
          </a:xfrm>
        </p:grpSpPr>
        <p:sp>
          <p:nvSpPr>
            <p:cNvPr id="31803" name="Freeform 80"/>
            <p:cNvSpPr>
              <a:spLocks noChangeAspect="1"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5"/>
                <a:gd name="T154" fmla="*/ 0 h 384"/>
                <a:gd name="T155" fmla="*/ 995 w 995"/>
                <a:gd name="T156" fmla="*/ 384 h 3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04" name="Rectangle 81"/>
            <p:cNvSpPr>
              <a:spLocks noChangeAspect="1" noChangeArrowheads="1"/>
            </p:cNvSpPr>
            <p:nvPr/>
          </p:nvSpPr>
          <p:spPr bwMode="auto">
            <a:xfrm>
              <a:off x="85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2</a:t>
              </a:r>
              <a:endParaRPr lang="en-US" altLang="zh-CN" sz="1600" b="1"/>
            </a:p>
          </p:txBody>
        </p:sp>
      </p:grpSp>
      <p:grpSp>
        <p:nvGrpSpPr>
          <p:cNvPr id="17" name="Group 82"/>
          <p:cNvGrpSpPr>
            <a:grpSpLocks noChangeAspect="1"/>
          </p:cNvGrpSpPr>
          <p:nvPr/>
        </p:nvGrpSpPr>
        <p:grpSpPr bwMode="auto">
          <a:xfrm>
            <a:off x="5875338" y="1293813"/>
            <a:ext cx="2582862" cy="2287587"/>
            <a:chOff x="111" y="1285"/>
            <a:chExt cx="2481" cy="2197"/>
          </a:xfrm>
        </p:grpSpPr>
        <p:sp>
          <p:nvSpPr>
            <p:cNvPr id="31801" name="Rectangle 83"/>
            <p:cNvSpPr>
              <a:spLocks noChangeAspect="1" noChangeArrowheads="1"/>
            </p:cNvSpPr>
            <p:nvPr/>
          </p:nvSpPr>
          <p:spPr bwMode="auto">
            <a:xfrm>
              <a:off x="248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5</a:t>
              </a:r>
              <a:endParaRPr lang="en-US" altLang="zh-CN" sz="1600" b="1"/>
            </a:p>
          </p:txBody>
        </p:sp>
        <p:sp>
          <p:nvSpPr>
            <p:cNvPr id="31802" name="Freeform 84"/>
            <p:cNvSpPr>
              <a:spLocks noChangeAspect="1"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79"/>
                <a:gd name="T115" fmla="*/ 0 h 2197"/>
                <a:gd name="T116" fmla="*/ 2479 w 2479"/>
                <a:gd name="T117" fmla="*/ 2197 h 21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</p:grpSp>
      <p:grpSp>
        <p:nvGrpSpPr>
          <p:cNvPr id="18" name="Group 85"/>
          <p:cNvGrpSpPr>
            <a:grpSpLocks noChangeAspect="1"/>
          </p:cNvGrpSpPr>
          <p:nvPr/>
        </p:nvGrpSpPr>
        <p:grpSpPr bwMode="auto">
          <a:xfrm>
            <a:off x="6873875" y="2211388"/>
            <a:ext cx="1416050" cy="1084262"/>
            <a:chOff x="1070" y="2167"/>
            <a:chExt cx="1361" cy="1041"/>
          </a:xfrm>
        </p:grpSpPr>
        <p:sp>
          <p:nvSpPr>
            <p:cNvPr id="31799" name="Rectangle 86"/>
            <p:cNvSpPr>
              <a:spLocks noChangeAspect="1" noChangeArrowheads="1"/>
            </p:cNvSpPr>
            <p:nvPr/>
          </p:nvSpPr>
          <p:spPr bwMode="auto">
            <a:xfrm>
              <a:off x="1070" y="256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3</a:t>
              </a:r>
              <a:endParaRPr lang="en-US" altLang="zh-CN" sz="1600" b="1"/>
            </a:p>
          </p:txBody>
        </p:sp>
        <p:sp>
          <p:nvSpPr>
            <p:cNvPr id="31800" name="Freeform 87"/>
            <p:cNvSpPr>
              <a:spLocks noChangeAspect="1"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17"/>
                <a:gd name="T184" fmla="*/ 0 h 1041"/>
                <a:gd name="T185" fmla="*/ 1317 w 1317"/>
                <a:gd name="T186" fmla="*/ 1041 h 10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</p:grpSp>
      <p:grpSp>
        <p:nvGrpSpPr>
          <p:cNvPr id="19" name="Group 88"/>
          <p:cNvGrpSpPr>
            <a:grpSpLocks noChangeAspect="1"/>
          </p:cNvGrpSpPr>
          <p:nvPr/>
        </p:nvGrpSpPr>
        <p:grpSpPr bwMode="auto">
          <a:xfrm>
            <a:off x="6043613" y="1384300"/>
            <a:ext cx="1905000" cy="996950"/>
            <a:chOff x="272" y="1372"/>
            <a:chExt cx="1831" cy="958"/>
          </a:xfrm>
        </p:grpSpPr>
        <p:sp>
          <p:nvSpPr>
            <p:cNvPr id="31797" name="Rectangle 89"/>
            <p:cNvSpPr>
              <a:spLocks noChangeAspect="1" noChangeArrowheads="1"/>
            </p:cNvSpPr>
            <p:nvPr/>
          </p:nvSpPr>
          <p:spPr bwMode="auto">
            <a:xfrm>
              <a:off x="1165" y="138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  <a:endParaRPr lang="en-US" altLang="zh-CN" sz="1600" b="1"/>
            </a:p>
          </p:txBody>
        </p:sp>
        <p:sp>
          <p:nvSpPr>
            <p:cNvPr id="31798" name="Freeform 90"/>
            <p:cNvSpPr>
              <a:spLocks noChangeAspect="1"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1"/>
                <a:gd name="T100" fmla="*/ 0 h 958"/>
                <a:gd name="T101" fmla="*/ 1831 w 1831"/>
                <a:gd name="T102" fmla="*/ 958 h 9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</p:grpSp>
      <p:grpSp>
        <p:nvGrpSpPr>
          <p:cNvPr id="31769" name="Group 91"/>
          <p:cNvGrpSpPr>
            <a:grpSpLocks noChangeAspect="1"/>
          </p:cNvGrpSpPr>
          <p:nvPr/>
        </p:nvGrpSpPr>
        <p:grpSpPr bwMode="auto">
          <a:xfrm>
            <a:off x="1009650" y="1362075"/>
            <a:ext cx="1990725" cy="1806575"/>
            <a:chOff x="471" y="1117"/>
            <a:chExt cx="1935" cy="1755"/>
          </a:xfrm>
        </p:grpSpPr>
        <p:sp>
          <p:nvSpPr>
            <p:cNvPr id="31785" name="Freeform 92"/>
            <p:cNvSpPr>
              <a:spLocks noChangeAspect="1"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786" name="Freeform 93"/>
            <p:cNvSpPr>
              <a:spLocks noChangeAspect="1"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787" name="Freeform 94"/>
            <p:cNvSpPr>
              <a:spLocks noChangeAspect="1"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788" name="Freeform 95"/>
            <p:cNvSpPr>
              <a:spLocks noChangeAspect="1"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789" name="Freeform 96"/>
            <p:cNvSpPr>
              <a:spLocks noChangeAspect="1"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790" name="Freeform 97"/>
            <p:cNvSpPr>
              <a:spLocks noChangeAspect="1"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791" name="Rectangle 98"/>
            <p:cNvSpPr>
              <a:spLocks noChangeAspect="1" noChangeArrowheads="1"/>
            </p:cNvSpPr>
            <p:nvPr/>
          </p:nvSpPr>
          <p:spPr bwMode="auto">
            <a:xfrm>
              <a:off x="2033" y="1117"/>
              <a:ext cx="9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1</a:t>
              </a:r>
              <a:endParaRPr lang="en-US" altLang="zh-CN" sz="1600" b="1"/>
            </a:p>
          </p:txBody>
        </p:sp>
        <p:sp>
          <p:nvSpPr>
            <p:cNvPr id="31792" name="Rectangle 99"/>
            <p:cNvSpPr>
              <a:spLocks noChangeAspect="1" noChangeArrowheads="1"/>
            </p:cNvSpPr>
            <p:nvPr/>
          </p:nvSpPr>
          <p:spPr bwMode="auto">
            <a:xfrm>
              <a:off x="1256" y="1765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2</a:t>
              </a:r>
              <a:endParaRPr lang="en-US" altLang="zh-CN" sz="1600" b="1"/>
            </a:p>
          </p:txBody>
        </p:sp>
        <p:sp>
          <p:nvSpPr>
            <p:cNvPr id="31793" name="Rectangle 100"/>
            <p:cNvSpPr>
              <a:spLocks noChangeAspect="1" noChangeArrowheads="1"/>
            </p:cNvSpPr>
            <p:nvPr/>
          </p:nvSpPr>
          <p:spPr bwMode="auto">
            <a:xfrm>
              <a:off x="1810" y="2069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3</a:t>
              </a:r>
              <a:endParaRPr lang="en-US" altLang="zh-CN" sz="1600" b="1"/>
            </a:p>
          </p:txBody>
        </p:sp>
        <p:sp>
          <p:nvSpPr>
            <p:cNvPr id="31794" name="Rectangle 101"/>
            <p:cNvSpPr>
              <a:spLocks noChangeAspect="1" noChangeArrowheads="1"/>
            </p:cNvSpPr>
            <p:nvPr/>
          </p:nvSpPr>
          <p:spPr bwMode="auto">
            <a:xfrm>
              <a:off x="1422" y="2635"/>
              <a:ext cx="9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4</a:t>
              </a:r>
              <a:endParaRPr lang="en-US" altLang="zh-CN" sz="1600" b="1"/>
            </a:p>
          </p:txBody>
        </p:sp>
        <p:sp>
          <p:nvSpPr>
            <p:cNvPr id="31795" name="Rectangle 102"/>
            <p:cNvSpPr>
              <a:spLocks noChangeAspect="1" noChangeArrowheads="1"/>
            </p:cNvSpPr>
            <p:nvPr/>
          </p:nvSpPr>
          <p:spPr bwMode="auto">
            <a:xfrm>
              <a:off x="648" y="16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5</a:t>
              </a:r>
              <a:endParaRPr lang="en-US" altLang="zh-CN" sz="1600" b="1"/>
            </a:p>
          </p:txBody>
        </p:sp>
        <p:sp>
          <p:nvSpPr>
            <p:cNvPr id="31796" name="Rectangle 103"/>
            <p:cNvSpPr>
              <a:spLocks noChangeAspect="1" noChangeArrowheads="1"/>
            </p:cNvSpPr>
            <p:nvPr/>
          </p:nvSpPr>
          <p:spPr bwMode="auto">
            <a:xfrm>
              <a:off x="2307" y="21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6</a:t>
              </a:r>
              <a:endParaRPr lang="en-US" altLang="zh-CN" sz="1600" b="1"/>
            </a:p>
          </p:txBody>
        </p:sp>
      </p:grpSp>
      <p:grpSp>
        <p:nvGrpSpPr>
          <p:cNvPr id="21" name="Group 104"/>
          <p:cNvGrpSpPr>
            <a:grpSpLocks noChangeAspect="1"/>
          </p:cNvGrpSpPr>
          <p:nvPr/>
        </p:nvGrpSpPr>
        <p:grpSpPr bwMode="auto">
          <a:xfrm>
            <a:off x="2141538" y="2070100"/>
            <a:ext cx="923925" cy="592138"/>
            <a:chOff x="1572" y="1805"/>
            <a:chExt cx="897" cy="575"/>
          </a:xfrm>
        </p:grpSpPr>
        <p:sp>
          <p:nvSpPr>
            <p:cNvPr id="31783" name="Freeform 105"/>
            <p:cNvSpPr>
              <a:spLocks noChangeAspect="1"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784" name="Rectangle 106"/>
            <p:cNvSpPr>
              <a:spLocks noChangeAspect="1" noChangeArrowheads="1"/>
            </p:cNvSpPr>
            <p:nvPr/>
          </p:nvSpPr>
          <p:spPr bwMode="auto">
            <a:xfrm>
              <a:off x="1943" y="1805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1</a:t>
              </a:r>
              <a:endParaRPr lang="en-US" altLang="zh-CN" sz="1600" b="1"/>
            </a:p>
          </p:txBody>
        </p:sp>
      </p:grpSp>
      <p:grpSp>
        <p:nvGrpSpPr>
          <p:cNvPr id="22" name="Group 107"/>
          <p:cNvGrpSpPr>
            <a:grpSpLocks noChangeAspect="1"/>
          </p:cNvGrpSpPr>
          <p:nvPr/>
        </p:nvGrpSpPr>
        <p:grpSpPr bwMode="auto">
          <a:xfrm>
            <a:off x="865188" y="1825625"/>
            <a:ext cx="1125537" cy="742950"/>
            <a:chOff x="332" y="1568"/>
            <a:chExt cx="1093" cy="721"/>
          </a:xfrm>
        </p:grpSpPr>
        <p:sp>
          <p:nvSpPr>
            <p:cNvPr id="31781" name="Freeform 108"/>
            <p:cNvSpPr>
              <a:spLocks noChangeAspect="1"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782" name="Rectangle 109"/>
            <p:cNvSpPr>
              <a:spLocks noChangeAspect="1" noChangeArrowheads="1"/>
            </p:cNvSpPr>
            <p:nvPr/>
          </p:nvSpPr>
          <p:spPr bwMode="auto">
            <a:xfrm>
              <a:off x="949" y="2052"/>
              <a:ext cx="10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2</a:t>
              </a:r>
              <a:endParaRPr lang="en-US" altLang="zh-CN" sz="1600" b="1"/>
            </a:p>
          </p:txBody>
        </p:sp>
      </p:grpSp>
      <p:grpSp>
        <p:nvGrpSpPr>
          <p:cNvPr id="23" name="Group 110"/>
          <p:cNvGrpSpPr>
            <a:grpSpLocks noChangeAspect="1"/>
          </p:cNvGrpSpPr>
          <p:nvPr/>
        </p:nvGrpSpPr>
        <p:grpSpPr bwMode="auto">
          <a:xfrm>
            <a:off x="812800" y="1555750"/>
            <a:ext cx="2382838" cy="1358900"/>
            <a:chOff x="280" y="1305"/>
            <a:chExt cx="2315" cy="1321"/>
          </a:xfrm>
        </p:grpSpPr>
        <p:sp>
          <p:nvSpPr>
            <p:cNvPr id="31779" name="Freeform 111"/>
            <p:cNvSpPr>
              <a:spLocks noChangeAspect="1"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780" name="Rectangle 112"/>
            <p:cNvSpPr>
              <a:spLocks noChangeAspect="1" noChangeArrowheads="1"/>
            </p:cNvSpPr>
            <p:nvPr/>
          </p:nvSpPr>
          <p:spPr bwMode="auto">
            <a:xfrm>
              <a:off x="1390" y="1305"/>
              <a:ext cx="11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3</a:t>
              </a:r>
              <a:endParaRPr lang="en-US" altLang="zh-CN" sz="1600" b="1"/>
            </a:p>
          </p:txBody>
        </p:sp>
      </p:grpSp>
      <p:grpSp>
        <p:nvGrpSpPr>
          <p:cNvPr id="24" name="Group 113"/>
          <p:cNvGrpSpPr>
            <a:grpSpLocks noChangeAspect="1"/>
          </p:cNvGrpSpPr>
          <p:nvPr/>
        </p:nvGrpSpPr>
        <p:grpSpPr bwMode="auto">
          <a:xfrm>
            <a:off x="771525" y="1477963"/>
            <a:ext cx="2462213" cy="1887537"/>
            <a:chOff x="241" y="1229"/>
            <a:chExt cx="2391" cy="1834"/>
          </a:xfrm>
        </p:grpSpPr>
        <p:sp>
          <p:nvSpPr>
            <p:cNvPr id="31777" name="Freeform 114"/>
            <p:cNvSpPr>
              <a:spLocks noChangeAspect="1"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778" name="Rectangle 115"/>
            <p:cNvSpPr>
              <a:spLocks noChangeAspect="1" noChangeArrowheads="1"/>
            </p:cNvSpPr>
            <p:nvPr/>
          </p:nvSpPr>
          <p:spPr bwMode="auto">
            <a:xfrm>
              <a:off x="1238" y="2826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  <a:endParaRPr lang="en-US" altLang="zh-CN" sz="1600" b="1"/>
            </a:p>
          </p:txBody>
        </p:sp>
      </p:grpSp>
      <p:grpSp>
        <p:nvGrpSpPr>
          <p:cNvPr id="25" name="Group 116"/>
          <p:cNvGrpSpPr>
            <a:grpSpLocks noChangeAspect="1"/>
          </p:cNvGrpSpPr>
          <p:nvPr/>
        </p:nvGrpSpPr>
        <p:grpSpPr bwMode="auto">
          <a:xfrm>
            <a:off x="723900" y="1216025"/>
            <a:ext cx="2595563" cy="2289175"/>
            <a:chOff x="194" y="975"/>
            <a:chExt cx="2522" cy="2224"/>
          </a:xfrm>
        </p:grpSpPr>
        <p:sp>
          <p:nvSpPr>
            <p:cNvPr id="31775" name="Rectangle 117"/>
            <p:cNvSpPr>
              <a:spLocks noChangeAspect="1" noChangeArrowheads="1"/>
            </p:cNvSpPr>
            <p:nvPr/>
          </p:nvSpPr>
          <p:spPr bwMode="auto">
            <a:xfrm>
              <a:off x="2138" y="975"/>
              <a:ext cx="10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5</a:t>
              </a:r>
              <a:endParaRPr lang="en-US" altLang="zh-CN" sz="1600" b="1"/>
            </a:p>
          </p:txBody>
        </p:sp>
        <p:sp>
          <p:nvSpPr>
            <p:cNvPr id="31776" name="Freeform 118"/>
            <p:cNvSpPr>
              <a:spLocks noChangeAspect="1"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671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500"/>
              <a:t>Hierarchical Clustering:  Time and Space requirements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07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8312" y="1196975"/>
                <a:ext cx="8424167" cy="5400377"/>
              </a:xfrm>
            </p:spPr>
            <p:txBody>
              <a:bodyPr>
                <a:normAutofit/>
              </a:bodyPr>
              <a:lstStyle/>
              <a:p>
                <a:pPr marL="292100" indent="-292100">
                  <a:lnSpc>
                    <a:spcPct val="80000"/>
                  </a:lnSpc>
                </a:pPr>
                <a:r>
                  <a:rPr lang="en-US" altLang="zh-CN" sz="3000" dirty="0" smtClean="0"/>
                  <a:t>For a dataset </a:t>
                </a:r>
                <a:r>
                  <a:rPr lang="en-US" altLang="zh-CN" sz="3000" b="1" dirty="0" smtClean="0">
                    <a:solidFill>
                      <a:schemeClr val="accent1"/>
                    </a:solidFill>
                  </a:rPr>
                  <a:t>X</a:t>
                </a:r>
                <a:r>
                  <a:rPr lang="en-US" altLang="zh-CN" sz="3000" dirty="0" smtClean="0"/>
                  <a:t> consisting of </a:t>
                </a:r>
                <a:r>
                  <a:rPr lang="en-US" altLang="zh-CN" sz="3000" b="1" dirty="0" smtClean="0">
                    <a:solidFill>
                      <a:schemeClr val="accent1"/>
                    </a:solidFill>
                  </a:rPr>
                  <a:t>n</a:t>
                </a:r>
                <a:r>
                  <a:rPr lang="en-US" altLang="zh-CN" sz="3000" dirty="0" smtClean="0"/>
                  <a:t> points</a:t>
                </a:r>
              </a:p>
              <a:p>
                <a:pPr marL="292100" indent="-292100">
                  <a:lnSpc>
                    <a:spcPct val="80000"/>
                  </a:lnSpc>
                </a:pPr>
                <a:r>
                  <a:rPr lang="en-US" altLang="zh-CN" sz="3000" b="1" dirty="0" smtClean="0">
                    <a:solidFill>
                      <a:schemeClr val="accent1"/>
                    </a:solidFill>
                  </a:rPr>
                  <a:t>O(n</a:t>
                </a:r>
                <a:r>
                  <a:rPr lang="en-US" altLang="zh-CN" sz="3000" b="1" baseline="30000" dirty="0" smtClean="0">
                    <a:solidFill>
                      <a:schemeClr val="accent1"/>
                    </a:solidFill>
                  </a:rPr>
                  <a:t>2</a:t>
                </a:r>
                <a:r>
                  <a:rPr lang="en-US" altLang="zh-CN" sz="3000" b="1" dirty="0" smtClean="0">
                    <a:solidFill>
                      <a:schemeClr val="accent1"/>
                    </a:solidFill>
                  </a:rPr>
                  <a:t>)</a:t>
                </a:r>
                <a:r>
                  <a:rPr lang="en-US" altLang="zh-CN" sz="3000" dirty="0" smtClean="0"/>
                  <a:t> </a:t>
                </a:r>
                <a:r>
                  <a:rPr lang="en-US" altLang="zh-CN" sz="3000" b="1" dirty="0" smtClean="0">
                    <a:solidFill>
                      <a:srgbClr val="FF0000"/>
                    </a:solidFill>
                  </a:rPr>
                  <a:t>space</a:t>
                </a:r>
                <a:r>
                  <a:rPr lang="en-US" altLang="zh-CN" sz="3000" dirty="0" smtClean="0"/>
                  <a:t>; it requires storing the distance matrix </a:t>
                </a:r>
                <a:endParaRPr lang="en-US" altLang="zh-CN" sz="2600" dirty="0" smtClean="0"/>
              </a:p>
              <a:p>
                <a:pPr marL="292100" indent="-292100">
                  <a:lnSpc>
                    <a:spcPct val="80000"/>
                  </a:lnSpc>
                </a:pPr>
                <a:r>
                  <a:rPr lang="en-US" altLang="zh-CN" sz="3000" b="1" dirty="0" smtClean="0">
                    <a:solidFill>
                      <a:schemeClr val="accent1"/>
                    </a:solidFill>
                  </a:rPr>
                  <a:t>O(n</a:t>
                </a:r>
                <a:r>
                  <a:rPr lang="en-US" altLang="zh-CN" sz="3000" b="1" baseline="30000" dirty="0" smtClean="0">
                    <a:solidFill>
                      <a:schemeClr val="accent1"/>
                    </a:solidFill>
                  </a:rPr>
                  <a:t>3</a:t>
                </a:r>
                <a:r>
                  <a:rPr lang="en-US" altLang="zh-CN" sz="3000" b="1" dirty="0" smtClean="0">
                    <a:solidFill>
                      <a:schemeClr val="accent1"/>
                    </a:solidFill>
                  </a:rPr>
                  <a:t>)</a:t>
                </a:r>
                <a:r>
                  <a:rPr lang="en-US" altLang="zh-CN" sz="3000" dirty="0" smtClean="0"/>
                  <a:t> </a:t>
                </a:r>
                <a:r>
                  <a:rPr lang="en-US" altLang="zh-CN" sz="3000" b="1" dirty="0" smtClean="0">
                    <a:solidFill>
                      <a:srgbClr val="FF0000"/>
                    </a:solidFill>
                  </a:rPr>
                  <a:t>time</a:t>
                </a:r>
                <a:r>
                  <a:rPr lang="en-US" altLang="zh-CN" sz="3000" dirty="0" smtClean="0"/>
                  <a:t> in most of the cases</a:t>
                </a:r>
              </a:p>
              <a:p>
                <a:pPr marL="800100" lvl="1" indent="-342900">
                  <a:lnSpc>
                    <a:spcPct val="80000"/>
                  </a:lnSpc>
                </a:pPr>
                <a:r>
                  <a:rPr lang="en-US" altLang="zh-CN" sz="2600" dirty="0" smtClean="0"/>
                  <a:t>There are </a:t>
                </a:r>
                <a:r>
                  <a:rPr lang="en-US" altLang="zh-CN" sz="2600" b="1" dirty="0" smtClean="0">
                    <a:solidFill>
                      <a:schemeClr val="accent1"/>
                    </a:solidFill>
                  </a:rPr>
                  <a:t>n</a:t>
                </a:r>
                <a:r>
                  <a:rPr lang="en-US" altLang="zh-CN" sz="2600" dirty="0" smtClean="0"/>
                  <a:t> steps and at each step the size </a:t>
                </a:r>
                <a:r>
                  <a:rPr lang="en-US" altLang="zh-CN" sz="2600" b="1" dirty="0" smtClean="0">
                    <a:solidFill>
                      <a:schemeClr val="accent1"/>
                    </a:solidFill>
                  </a:rPr>
                  <a:t>n</a:t>
                </a:r>
                <a:r>
                  <a:rPr lang="en-US" altLang="zh-CN" sz="2600" b="1" baseline="30000" dirty="0" smtClean="0">
                    <a:solidFill>
                      <a:schemeClr val="accent1"/>
                    </a:solidFill>
                  </a:rPr>
                  <a:t>2</a:t>
                </a:r>
                <a:r>
                  <a:rPr lang="en-US" altLang="zh-CN" sz="2600" dirty="0" smtClean="0"/>
                  <a:t> distance matrix must be updated and searched</a:t>
                </a:r>
              </a:p>
              <a:p>
                <a:pPr marL="800100" lvl="1" indent="-342900">
                  <a:lnSpc>
                    <a:spcPct val="80000"/>
                  </a:lnSpc>
                </a:pPr>
                <a:r>
                  <a:rPr lang="en-US" altLang="zh-CN" sz="2600" dirty="0" smtClean="0"/>
                  <a:t>Complexity can be reduced to </a:t>
                </a:r>
                <a:r>
                  <a:rPr lang="en-US" altLang="zh-CN" sz="2600" b="1" dirty="0" smtClean="0">
                    <a:solidFill>
                      <a:schemeClr val="accent1"/>
                    </a:solidFill>
                  </a:rPr>
                  <a:t>O(n</a:t>
                </a:r>
                <a:r>
                  <a:rPr lang="en-US" altLang="zh-CN" sz="2600" b="1" baseline="30000" dirty="0" smtClean="0">
                    <a:solidFill>
                      <a:schemeClr val="accent1"/>
                    </a:solidFill>
                  </a:rPr>
                  <a:t>2</a:t>
                </a:r>
                <a:r>
                  <a:rPr lang="en-US" altLang="zh-CN" sz="2600" b="1" dirty="0" smtClean="0">
                    <a:solidFill>
                      <a:schemeClr val="accent1"/>
                    </a:solidFill>
                  </a:rPr>
                  <a:t> log(n) )</a:t>
                </a:r>
                <a:r>
                  <a:rPr lang="en-US" altLang="zh-CN" sz="2600" dirty="0" smtClean="0"/>
                  <a:t> time for some approaches by using appropriate data structures</a:t>
                </a:r>
              </a:p>
              <a:p>
                <a:r>
                  <a:rPr lang="en-US" altLang="zh-CN" sz="2600" dirty="0" smtClean="0"/>
                  <a:t>Divisive 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clustering with an exhaustive search is </a:t>
                </a:r>
                <a:r>
                  <a:rPr lang="en-US" altLang="zh-CN" sz="2600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600" dirty="0"/>
                  <a:t>).</a:t>
                </a:r>
              </a:p>
              <a:p>
                <a:r>
                  <a:rPr lang="en-US" altLang="zh-CN" sz="2600" dirty="0"/>
                  <a:t>However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, for some special cases, optimal efficient agglomerative methods (of complexity </a:t>
                </a:r>
                <a:r>
                  <a:rPr lang="en-US" altLang="zh-CN" sz="2600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600" dirty="0"/>
                  <a:t>)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)</a:t>
                </a:r>
                <a:r>
                  <a:rPr lang="en-US" altLang="zh-CN" sz="2600" dirty="0"/>
                  <a:t> 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are known,</a:t>
                </a:r>
                <a:r>
                  <a:rPr lang="en-US" altLang="zh-CN" sz="2600" dirty="0"/>
                  <a:t> </a:t>
                </a:r>
                <a:r>
                  <a:rPr lang="en-US" altLang="zh-CN" sz="2600" i="1" dirty="0">
                    <a:solidFill>
                      <a:srgbClr val="C00000"/>
                    </a:solidFill>
                  </a:rPr>
                  <a:t>SLINK, CLINK</a:t>
                </a:r>
              </a:p>
              <a:p>
                <a:pPr marL="457200" lvl="1" indent="0">
                  <a:lnSpc>
                    <a:spcPct val="80000"/>
                  </a:lnSpc>
                  <a:buNone/>
                </a:pPr>
                <a:endParaRPr lang="en-US" altLang="zh-CN" sz="2600" b="1" dirty="0" smtClean="0"/>
              </a:p>
              <a:p>
                <a:pPr marL="292100" indent="-292100">
                  <a:lnSpc>
                    <a:spcPct val="80000"/>
                  </a:lnSpc>
                </a:pPr>
                <a:endParaRPr lang="en-US" altLang="zh-CN" sz="3000" dirty="0" smtClean="0"/>
              </a:p>
              <a:p>
                <a:pPr marL="800100" lvl="1" indent="-342900">
                  <a:lnSpc>
                    <a:spcPct val="80000"/>
                  </a:lnSpc>
                </a:pPr>
                <a:endParaRPr lang="en-US" altLang="zh-CN" sz="2600" dirty="0" smtClean="0"/>
              </a:p>
              <a:p>
                <a:pPr marL="292100" indent="-292100">
                  <a:lnSpc>
                    <a:spcPct val="80000"/>
                  </a:lnSpc>
                </a:pPr>
                <a:endParaRPr lang="en-US" altLang="zh-CN" sz="3000" dirty="0" smtClean="0"/>
              </a:p>
            </p:txBody>
          </p:sp>
        </mc:Choice>
        <mc:Fallback xmlns="">
          <p:sp>
            <p:nvSpPr>
              <p:cNvPr id="670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8312" y="1196975"/>
                <a:ext cx="8424167" cy="5400377"/>
              </a:xfrm>
              <a:blipFill rotWithShape="0">
                <a:blip r:embed="rId3"/>
                <a:stretch>
                  <a:fillRect l="-724" t="-3160" r="-1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19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Divisive 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84784"/>
            <a:ext cx="8229600" cy="496840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 smtClean="0"/>
              <a:t>Start with a single cluster composed of all data points</a:t>
            </a:r>
          </a:p>
          <a:p>
            <a:pPr>
              <a:lnSpc>
                <a:spcPct val="80000"/>
              </a:lnSpc>
            </a:pPr>
            <a:endParaRPr lang="en-US" altLang="zh-CN" sz="2000" dirty="0" smtClean="0"/>
          </a:p>
          <a:p>
            <a:pPr>
              <a:lnSpc>
                <a:spcPct val="80000"/>
              </a:lnSpc>
            </a:pPr>
            <a:r>
              <a:rPr lang="en-US" altLang="zh-CN" sz="2000" dirty="0" smtClean="0"/>
              <a:t>Split this into components</a:t>
            </a:r>
          </a:p>
          <a:p>
            <a:pPr>
              <a:lnSpc>
                <a:spcPct val="80000"/>
              </a:lnSpc>
            </a:pPr>
            <a:endParaRPr lang="en-US" altLang="zh-CN" sz="2000" dirty="0" smtClean="0"/>
          </a:p>
          <a:p>
            <a:pPr>
              <a:lnSpc>
                <a:spcPct val="80000"/>
              </a:lnSpc>
            </a:pPr>
            <a:r>
              <a:rPr lang="en-US" altLang="zh-CN" sz="2000" dirty="0" smtClean="0"/>
              <a:t>Continue recursively</a:t>
            </a:r>
          </a:p>
          <a:p>
            <a:pPr>
              <a:lnSpc>
                <a:spcPct val="80000"/>
              </a:lnSpc>
            </a:pPr>
            <a:endParaRPr lang="en-US" altLang="zh-CN" sz="2000" dirty="0" smtClean="0"/>
          </a:p>
          <a:p>
            <a:pPr>
              <a:lnSpc>
                <a:spcPct val="80000"/>
              </a:lnSpc>
            </a:pPr>
            <a:r>
              <a:rPr lang="en-US" altLang="zh-CN" sz="2000" i="1" dirty="0" err="1" smtClean="0"/>
              <a:t>Monothetic</a:t>
            </a:r>
            <a:r>
              <a:rPr lang="en-US" altLang="zh-CN" sz="2000" i="1" dirty="0" smtClean="0"/>
              <a:t> </a:t>
            </a:r>
            <a:r>
              <a:rPr lang="en-US" altLang="zh-CN" sz="2000" dirty="0" smtClean="0"/>
              <a:t>divisive methods split clusters using one variable/dimension at a time</a:t>
            </a:r>
          </a:p>
          <a:p>
            <a:pPr>
              <a:lnSpc>
                <a:spcPct val="80000"/>
              </a:lnSpc>
            </a:pPr>
            <a:endParaRPr lang="en-US" altLang="zh-CN" sz="2000" dirty="0" smtClean="0"/>
          </a:p>
          <a:p>
            <a:pPr>
              <a:lnSpc>
                <a:spcPct val="80000"/>
              </a:lnSpc>
            </a:pPr>
            <a:r>
              <a:rPr lang="en-US" altLang="zh-CN" sz="2000" i="1" dirty="0" err="1" smtClean="0"/>
              <a:t>Polythetic</a:t>
            </a:r>
            <a:r>
              <a:rPr lang="en-US" altLang="zh-CN" sz="2000" i="1" dirty="0" smtClean="0"/>
              <a:t> </a:t>
            </a:r>
            <a:r>
              <a:rPr lang="en-US" altLang="zh-CN" sz="2000" dirty="0" smtClean="0"/>
              <a:t>divisive methods make splits on the basis of all variables together</a:t>
            </a:r>
          </a:p>
          <a:p>
            <a:pPr>
              <a:lnSpc>
                <a:spcPct val="80000"/>
              </a:lnSpc>
            </a:pPr>
            <a:endParaRPr lang="en-US" altLang="zh-CN" sz="2000" dirty="0" smtClean="0"/>
          </a:p>
          <a:p>
            <a:pPr>
              <a:lnSpc>
                <a:spcPct val="80000"/>
              </a:lnSpc>
            </a:pPr>
            <a:r>
              <a:rPr lang="en-US" altLang="zh-CN" sz="2000" dirty="0" smtClean="0"/>
              <a:t>Any </a:t>
            </a:r>
            <a:r>
              <a:rPr lang="en-US" altLang="zh-CN" sz="2000" dirty="0" err="1" smtClean="0"/>
              <a:t>intercluster</a:t>
            </a:r>
            <a:r>
              <a:rPr lang="en-US" altLang="zh-CN" sz="2000" dirty="0" smtClean="0"/>
              <a:t> distance measure can be used</a:t>
            </a:r>
          </a:p>
          <a:p>
            <a:pPr>
              <a:lnSpc>
                <a:spcPct val="80000"/>
              </a:lnSpc>
            </a:pPr>
            <a:endParaRPr lang="en-US" altLang="zh-CN" sz="2000" dirty="0" smtClean="0"/>
          </a:p>
          <a:p>
            <a:pPr>
              <a:lnSpc>
                <a:spcPct val="80000"/>
              </a:lnSpc>
            </a:pPr>
            <a:r>
              <a:rPr lang="en-US" altLang="zh-CN" sz="2000" dirty="0" smtClean="0"/>
              <a:t>Computationally intensive, less widely used than agglomerative methods</a:t>
            </a:r>
          </a:p>
        </p:txBody>
      </p:sp>
    </p:spTree>
    <p:extLst>
      <p:ext uri="{BB962C8B-B14F-4D97-AF65-F5344CB8AC3E}">
        <p14:creationId xmlns:p14="http://schemas.microsoft.com/office/powerpoint/2010/main" val="316371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07CD57A9-5225-4D83-B84F-585E2580009F}" type="slidenum">
              <a:rPr lang="en-GB" altLang="zh-CN"/>
              <a:pPr/>
              <a:t>44</a:t>
            </a:fld>
            <a:endParaRPr lang="en-GB" altLang="zh-CN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3848" y="1916831"/>
            <a:ext cx="5254352" cy="3998193"/>
          </a:xfrm>
        </p:spPr>
        <p:txBody>
          <a:bodyPr/>
          <a:lstStyle/>
          <a:p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Conceptually simple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Theoretical properties </a:t>
            </a:r>
            <a:r>
              <a:rPr lang="en-US" sz="2400" dirty="0">
                <a:solidFill>
                  <a:schemeClr val="tx1"/>
                </a:solidFill>
              </a:rPr>
              <a:t>are well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understood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When clusters are merged/split,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decision is permanent  =&gt;  the number of different alternatives </a:t>
            </a:r>
            <a:r>
              <a:rPr lang="en-US" sz="2400" dirty="0">
                <a:solidFill>
                  <a:schemeClr val="tx1"/>
                </a:solidFill>
              </a:rPr>
              <a:t>that need to be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examined is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reduced</a:t>
            </a:r>
          </a:p>
        </p:txBody>
      </p:sp>
      <p:pic>
        <p:nvPicPr>
          <p:cNvPr id="236548" name="Picture 4" descr="C:\Documents and Settings\ronkaine\Application Data\Microsoft\Media Catalog\Downloaded Clips\cl1f\j0078625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15240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0" y="0"/>
            <a:ext cx="9144000" cy="1006475"/>
          </a:xfrm>
          <a:prstGeom prst="rect">
            <a:avLst/>
          </a:prstGeom>
          <a:solidFill>
            <a:srgbClr val="003300">
              <a:alpha val="8901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FF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Strengths of hierarchical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4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522DB322-650F-4CE3-9E4F-194D43FE0F35}" type="slidenum">
              <a:rPr lang="en-GB" altLang="zh-CN"/>
              <a:pPr/>
              <a:t>45</a:t>
            </a:fld>
            <a:endParaRPr lang="en-GB" altLang="zh-CN" dirty="0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7864" y="1930476"/>
            <a:ext cx="5400600" cy="3874787"/>
          </a:xfrm>
        </p:spPr>
        <p:txBody>
          <a:bodyPr/>
          <a:lstStyle/>
          <a:p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Merging/splitting </a:t>
            </a:r>
            <a:r>
              <a:rPr lang="en-US" sz="2400" dirty="0">
                <a:solidFill>
                  <a:schemeClr val="tx1"/>
                </a:solidFill>
              </a:rPr>
              <a:t>of clusters is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permanent  =&gt; </a:t>
            </a:r>
            <a:r>
              <a:rPr lang="en-US" sz="2400" dirty="0">
                <a:solidFill>
                  <a:schemeClr val="tx1"/>
                </a:solidFill>
              </a:rPr>
              <a:t>erroneous decisions are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impossible to correct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later</a:t>
            </a:r>
          </a:p>
          <a:p>
            <a:r>
              <a:rPr lang="en-US" sz="2400" dirty="0">
                <a:solidFill>
                  <a:schemeClr val="tx1"/>
                </a:solidFill>
              </a:rPr>
              <a:t>Divisive methods can be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computational hard</a:t>
            </a:r>
          </a:p>
          <a:p>
            <a:r>
              <a:rPr lang="en-US" sz="2400" dirty="0">
                <a:solidFill>
                  <a:schemeClr val="tx1"/>
                </a:solidFill>
              </a:rPr>
              <a:t>Methods are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not </a:t>
            </a:r>
            <a:r>
              <a:rPr lang="en-US" sz="2400" dirty="0">
                <a:solidFill>
                  <a:schemeClr val="tx1"/>
                </a:solidFill>
              </a:rPr>
              <a:t>(necessarily)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scalable </a:t>
            </a:r>
            <a:r>
              <a:rPr lang="en-US" sz="2400" dirty="0">
                <a:solidFill>
                  <a:schemeClr val="tx1"/>
                </a:solidFill>
              </a:rPr>
              <a:t>for large data sets</a:t>
            </a:r>
          </a:p>
        </p:txBody>
      </p:sp>
      <p:pic>
        <p:nvPicPr>
          <p:cNvPr id="235524" name="Picture 4" descr="C:\Documents and Settings\ronkaine\Application Data\Microsoft\Media Catalog\Downloaded Clips\cl1f\j007871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1752600" cy="37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0" y="0"/>
            <a:ext cx="9144000" cy="1006475"/>
          </a:xfrm>
          <a:prstGeom prst="rect">
            <a:avLst/>
          </a:prstGeom>
          <a:solidFill>
            <a:srgbClr val="003300">
              <a:alpha val="8901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FF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Weakness of hierarchical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8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ＭＳ Ｐゴシック" panose="020B0600070205080204" pitchFamily="34" charset="-128"/>
              </a:rPr>
              <a:t>Partitioning Algorithms</a:t>
            </a:r>
          </a:p>
        </p:txBody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ea typeface="ＭＳ Ｐゴシック" panose="020B0600070205080204" pitchFamily="34" charset="-128"/>
              </a:rPr>
              <a:t>Partitioning method: Construct a partition of </a:t>
            </a:r>
            <a:r>
              <a:rPr lang="en-US" altLang="zh-CN" i="1" dirty="0">
                <a:ea typeface="ＭＳ Ｐゴシック" panose="020B0600070205080204" pitchFamily="34" charset="-128"/>
              </a:rPr>
              <a:t>n</a:t>
            </a:r>
            <a:r>
              <a:rPr lang="en-US" altLang="zh-CN" dirty="0">
                <a:ea typeface="ＭＳ Ｐゴシック" panose="020B0600070205080204" pitchFamily="34" charset="-128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documents into a set of </a:t>
            </a:r>
            <a:r>
              <a:rPr lang="en-US" altLang="zh-CN" i="1" dirty="0">
                <a:ea typeface="ＭＳ Ｐゴシック" panose="020B0600070205080204" pitchFamily="34" charset="-128"/>
              </a:rPr>
              <a:t>K</a:t>
            </a:r>
            <a:r>
              <a:rPr lang="en-US" altLang="zh-CN" dirty="0">
                <a:ea typeface="ＭＳ Ｐゴシック" panose="020B0600070205080204" pitchFamily="34" charset="-128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clusters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ea typeface="ＭＳ Ｐゴシック" panose="020B0600070205080204" pitchFamily="34" charset="-128"/>
              </a:rPr>
              <a:t>Given: a set of documents and the number </a:t>
            </a:r>
            <a:r>
              <a:rPr lang="en-US" altLang="zh-CN" i="1" dirty="0">
                <a:ea typeface="ＭＳ Ｐゴシック" panose="020B0600070205080204" pitchFamily="34" charset="-128"/>
              </a:rPr>
              <a:t>K 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Find: a partition of </a:t>
            </a:r>
            <a:r>
              <a:rPr lang="en-US" altLang="zh-CN" i="1" dirty="0">
                <a:ea typeface="ＭＳ Ｐゴシック" panose="020B0600070205080204" pitchFamily="34" charset="-128"/>
              </a:rPr>
              <a:t>K</a:t>
            </a:r>
            <a:r>
              <a:rPr lang="en-US" altLang="zh-CN" dirty="0">
                <a:ea typeface="ＭＳ Ｐゴシック" panose="020B0600070205080204" pitchFamily="34" charset="-128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clusters that optimizes the chosen partitioning criterion</a:t>
            </a:r>
          </a:p>
          <a:p>
            <a:pPr lvl="1" eaLnBrk="1" hangingPunct="1"/>
            <a:r>
              <a:rPr lang="en-US" altLang="zh-CN" sz="2800" dirty="0" smtClean="0">
                <a:ea typeface="ＭＳ Ｐゴシック" panose="020B0600070205080204" pitchFamily="34" charset="-128"/>
              </a:rPr>
              <a:t>Globally optimal</a:t>
            </a:r>
          </a:p>
          <a:p>
            <a:pPr lvl="2" eaLnBrk="1" hangingPunct="1"/>
            <a:r>
              <a:rPr lang="en-US" altLang="zh-CN" dirty="0" smtClean="0">
                <a:ea typeface="ＭＳ Ｐゴシック" panose="020B0600070205080204" pitchFamily="34" charset="-128"/>
              </a:rPr>
              <a:t>Intractable for many objective functions</a:t>
            </a:r>
          </a:p>
          <a:p>
            <a:pPr lvl="2" eaLnBrk="1" hangingPunct="1"/>
            <a:r>
              <a:rPr lang="en-US" altLang="zh-CN" dirty="0" smtClean="0">
                <a:ea typeface="ＭＳ Ｐゴシック" panose="020B0600070205080204" pitchFamily="34" charset="-128"/>
              </a:rPr>
              <a:t>Ergo, exhaustively enumerate all partitions</a:t>
            </a:r>
          </a:p>
          <a:p>
            <a:pPr lvl="1" eaLnBrk="1" hangingPunct="1"/>
            <a:r>
              <a:rPr lang="en-US" altLang="zh-CN" sz="2800" dirty="0" smtClean="0">
                <a:ea typeface="ＭＳ Ｐゴシック" panose="020B0600070205080204" pitchFamily="34" charset="-128"/>
              </a:rPr>
              <a:t>Effective heuristic methods: </a:t>
            </a:r>
            <a:r>
              <a:rPr lang="en-US" altLang="zh-CN" sz="2800" i="1" dirty="0" smtClean="0">
                <a:ea typeface="ＭＳ Ｐゴシック" panose="020B0600070205080204" pitchFamily="34" charset="-128"/>
              </a:rPr>
              <a:t>K</a:t>
            </a:r>
            <a:r>
              <a:rPr lang="en-US" altLang="zh-CN" sz="2800" dirty="0" smtClean="0">
                <a:ea typeface="ＭＳ Ｐゴシック" panose="020B0600070205080204" pitchFamily="34" charset="-128"/>
              </a:rPr>
              <a:t>-means and </a:t>
            </a:r>
            <a:r>
              <a:rPr lang="en-US" altLang="zh-CN" sz="2800" i="1" dirty="0" smtClean="0">
                <a:ea typeface="ＭＳ Ｐゴシック" panose="020B0600070205080204" pitchFamily="34" charset="-128"/>
              </a:rPr>
              <a:t>K</a:t>
            </a:r>
            <a:r>
              <a:rPr lang="en-US" altLang="zh-CN" sz="2800" dirty="0" smtClean="0">
                <a:ea typeface="ＭＳ Ｐゴシック" panose="020B0600070205080204" pitchFamily="34" charset="-128"/>
              </a:rPr>
              <a:t>-</a:t>
            </a:r>
            <a:r>
              <a:rPr lang="en-US" altLang="zh-CN" sz="2800" dirty="0" err="1" smtClean="0">
                <a:ea typeface="ＭＳ Ｐゴシック" panose="020B0600070205080204" pitchFamily="34" charset="-128"/>
              </a:rPr>
              <a:t>medoids</a:t>
            </a:r>
            <a:r>
              <a:rPr lang="en-US" altLang="zh-CN" sz="2800" dirty="0" smtClean="0">
                <a:ea typeface="ＭＳ Ｐゴシック" panose="020B0600070205080204" pitchFamily="34" charset="-128"/>
              </a:rPr>
              <a:t> algorithms</a:t>
            </a:r>
          </a:p>
        </p:txBody>
      </p:sp>
    </p:spTree>
    <p:extLst>
      <p:ext uri="{BB962C8B-B14F-4D97-AF65-F5344CB8AC3E}">
        <p14:creationId xmlns:p14="http://schemas.microsoft.com/office/powerpoint/2010/main" val="795375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/>
          <a:lstStyle/>
          <a:p>
            <a:pPr eaLnBrk="1" hangingPunct="1"/>
            <a:r>
              <a:rPr lang="en-US" altLang="zh-CN" i="1" smtClean="0">
                <a:ea typeface="ＭＳ Ｐゴシック" panose="020B0600070205080204" pitchFamily="34" charset="-128"/>
              </a:rPr>
              <a:t>K</a:t>
            </a:r>
            <a:r>
              <a:rPr lang="en-US" altLang="zh-CN" smtClean="0">
                <a:ea typeface="ＭＳ Ｐゴシック" panose="020B0600070205080204" pitchFamily="34" charset="-128"/>
              </a:rPr>
              <a:t>-Means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ＭＳ Ｐゴシック" panose="020B0600070205080204" pitchFamily="34" charset="-128"/>
              </a:rPr>
              <a:t>Assumes documents are real-valued vectors.</a:t>
            </a:r>
          </a:p>
          <a:p>
            <a:pPr eaLnBrk="1" hangingPunct="1"/>
            <a:r>
              <a:rPr lang="en-US" altLang="zh-CN" dirty="0" smtClean="0">
                <a:ea typeface="ＭＳ Ｐゴシック" panose="020B0600070205080204" pitchFamily="34" charset="-128"/>
              </a:rPr>
              <a:t>Clusters based on </a:t>
            </a:r>
            <a:r>
              <a:rPr lang="en-US" altLang="zh-CN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centroids 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(aka the </a:t>
            </a:r>
            <a:r>
              <a:rPr lang="en-US" altLang="zh-CN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center of gravity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 or mean) of points in a cluster, </a:t>
            </a:r>
            <a:r>
              <a:rPr lang="en-US" altLang="zh-CN" i="1" dirty="0" smtClean="0">
                <a:ea typeface="ＭＳ Ｐゴシック" panose="020B0600070205080204" pitchFamily="34" charset="-128"/>
              </a:rPr>
              <a:t>c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:</a:t>
            </a:r>
          </a:p>
          <a:p>
            <a:pPr eaLnBrk="1" hangingPunct="1"/>
            <a:endParaRPr lang="en-US" altLang="zh-CN" dirty="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zh-CN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zh-CN" dirty="0" smtClean="0">
                <a:ea typeface="ＭＳ Ｐゴシック" panose="020B0600070205080204" pitchFamily="34" charset="-128"/>
              </a:rPr>
              <a:t>Reassignment of instances to clusters is based on distance to the current cluster centroids.</a:t>
            </a:r>
          </a:p>
          <a:p>
            <a:pPr lvl="1" eaLnBrk="1" hangingPunct="1"/>
            <a:r>
              <a:rPr lang="en-US" altLang="zh-CN" dirty="0" smtClean="0">
                <a:ea typeface="ＭＳ Ｐゴシック" panose="020B0600070205080204" pitchFamily="34" charset="-128"/>
              </a:rPr>
              <a:t>(Or one can equivalently phrase it in terms of similarities)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972433"/>
              </p:ext>
            </p:extLst>
          </p:nvPr>
        </p:nvGraphicFramePr>
        <p:xfrm>
          <a:off x="3059832" y="2877158"/>
          <a:ext cx="21685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8" name="Equation" r:id="rId3" imgW="927000" imgH="419040" progId="Equation.3">
                  <p:embed/>
                </p:oleObj>
              </mc:Choice>
              <mc:Fallback>
                <p:oleObj name="Equation" r:id="rId3" imgW="927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877158"/>
                        <a:ext cx="216852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208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 smtClean="0">
                <a:ea typeface="ＭＳ Ｐゴシック" panose="020B0600070205080204" pitchFamily="34" charset="-128"/>
              </a:rPr>
              <a:t>K</a:t>
            </a:r>
            <a:r>
              <a:rPr lang="en-US" altLang="zh-CN" smtClean="0">
                <a:ea typeface="ＭＳ Ｐゴシック" panose="020B0600070205080204" pitchFamily="34" charset="-128"/>
              </a:rPr>
              <a:t>-Means Algorithm</a:t>
            </a: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35496" y="1268760"/>
            <a:ext cx="9108504" cy="52562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3000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u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p"/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Select </a:t>
            </a:r>
            <a:r>
              <a:rPr lang="en-US" altLang="zh-CN" sz="2800" i="1" dirty="0">
                <a:ea typeface="ＭＳ Ｐゴシック" panose="020B0600070205080204" pitchFamily="34" charset="-128"/>
              </a:rPr>
              <a:t>K</a:t>
            </a:r>
            <a:r>
              <a:rPr lang="en-US" altLang="zh-CN" sz="28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random </a:t>
            </a:r>
            <a:r>
              <a:rPr lang="en-US" altLang="zh-CN" sz="28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data {</a:t>
            </a:r>
            <a:r>
              <a:rPr lang="en-US" altLang="zh-CN" sz="2800" i="1" dirty="0" smtClean="0">
                <a:ea typeface="ＭＳ Ｐゴシック" panose="020B0600070205080204" pitchFamily="34" charset="-128"/>
              </a:rPr>
              <a:t>c</a:t>
            </a:r>
            <a:r>
              <a:rPr lang="en-US" altLang="zh-CN" sz="2800" i="1" baseline="-25000" dirty="0" smtClean="0">
                <a:ea typeface="ＭＳ Ｐゴシック" panose="020B0600070205080204" pitchFamily="34" charset="-128"/>
              </a:rPr>
              <a:t>1</a:t>
            </a:r>
            <a:r>
              <a:rPr lang="en-US" altLang="zh-CN" sz="2800" i="1" dirty="0">
                <a:ea typeface="ＭＳ Ｐゴシック" panose="020B0600070205080204" pitchFamily="34" charset="-128"/>
              </a:rPr>
              <a:t>, </a:t>
            </a:r>
            <a:r>
              <a:rPr lang="en-US" altLang="zh-CN" sz="2800" i="1" dirty="0" smtClean="0">
                <a:ea typeface="ＭＳ Ｐゴシック" panose="020B0600070205080204" pitchFamily="34" charset="-128"/>
              </a:rPr>
              <a:t>c</a:t>
            </a:r>
            <a:r>
              <a:rPr lang="en-US" altLang="zh-CN" sz="2800" i="1" baseline="-25000" dirty="0" smtClean="0">
                <a:ea typeface="ＭＳ Ｐゴシック" panose="020B0600070205080204" pitchFamily="34" charset="-128"/>
              </a:rPr>
              <a:t>2 </a:t>
            </a:r>
            <a:r>
              <a:rPr lang="en-US" altLang="zh-CN" sz="2800" i="1" dirty="0" smtClean="0">
                <a:ea typeface="ＭＳ Ｐゴシック" panose="020B0600070205080204" pitchFamily="34" charset="-128"/>
              </a:rPr>
              <a:t>,… </a:t>
            </a:r>
            <a:r>
              <a:rPr lang="en-US" altLang="zh-CN" sz="2800" i="1" dirty="0" err="1" smtClean="0">
                <a:ea typeface="ＭＳ Ｐゴシック" panose="020B0600070205080204" pitchFamily="34" charset="-128"/>
              </a:rPr>
              <a:t>c</a:t>
            </a:r>
            <a:r>
              <a:rPr lang="en-US" altLang="zh-CN" sz="2800" i="1" baseline="-25000" dirty="0" err="1" smtClean="0">
                <a:ea typeface="ＭＳ Ｐゴシック" panose="020B0600070205080204" pitchFamily="34" charset="-128"/>
              </a:rPr>
              <a:t>K</a:t>
            </a:r>
            <a:r>
              <a:rPr lang="en-US" altLang="zh-CN" sz="28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} from data {</a:t>
            </a:r>
            <a:r>
              <a:rPr lang="en-US" altLang="zh-CN" sz="2800" i="1" dirty="0" smtClean="0">
                <a:ea typeface="ＭＳ Ｐゴシック" panose="020B0600070205080204" pitchFamily="34" charset="-128"/>
              </a:rPr>
              <a:t>x</a:t>
            </a:r>
            <a:r>
              <a:rPr lang="en-US" altLang="zh-CN" sz="2800" i="1" baseline="-25000" dirty="0" smtClean="0">
                <a:ea typeface="ＭＳ Ｐゴシック" panose="020B0600070205080204" pitchFamily="34" charset="-128"/>
              </a:rPr>
              <a:t>1</a:t>
            </a:r>
            <a:r>
              <a:rPr lang="en-US" altLang="zh-CN" sz="2800" i="1" dirty="0">
                <a:ea typeface="ＭＳ Ｐゴシック" panose="020B0600070205080204" pitchFamily="34" charset="-128"/>
              </a:rPr>
              <a:t>, </a:t>
            </a:r>
            <a:r>
              <a:rPr lang="en-US" altLang="zh-CN" sz="2800" i="1" dirty="0" smtClean="0">
                <a:ea typeface="ＭＳ Ｐゴシック" panose="020B0600070205080204" pitchFamily="34" charset="-128"/>
              </a:rPr>
              <a:t>x</a:t>
            </a:r>
            <a:r>
              <a:rPr lang="en-US" altLang="zh-CN" sz="2800" i="1" baseline="-25000" dirty="0" smtClean="0">
                <a:ea typeface="ＭＳ Ｐゴシック" panose="020B0600070205080204" pitchFamily="34" charset="-128"/>
              </a:rPr>
              <a:t>2 </a:t>
            </a:r>
            <a:r>
              <a:rPr lang="en-US" altLang="zh-CN" sz="2800" i="1" dirty="0">
                <a:ea typeface="ＭＳ Ｐゴシック" panose="020B0600070205080204" pitchFamily="34" charset="-128"/>
              </a:rPr>
              <a:t>,… </a:t>
            </a:r>
            <a:r>
              <a:rPr lang="en-US" altLang="zh-CN" sz="2800" i="1" dirty="0" err="1" smtClean="0">
                <a:ea typeface="ＭＳ Ｐゴシック" panose="020B0600070205080204" pitchFamily="34" charset="-128"/>
              </a:rPr>
              <a:t>x</a:t>
            </a:r>
            <a:r>
              <a:rPr lang="en-US" altLang="zh-CN" sz="2800" i="1" baseline="-25000" dirty="0" err="1">
                <a:ea typeface="ＭＳ Ｐゴシック" panose="020B0600070205080204" pitchFamily="34" charset="-128"/>
              </a:rPr>
              <a:t>N</a:t>
            </a:r>
            <a:r>
              <a:rPr lang="en-US" altLang="zh-CN" sz="28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} as </a:t>
            </a:r>
            <a:r>
              <a:rPr lang="en-US" altLang="zh-CN" sz="2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seeds.</a:t>
            </a:r>
          </a:p>
          <a:p>
            <a:pPr eaLnBrk="1" hangingPunct="1"/>
            <a:r>
              <a:rPr lang="en-US" altLang="zh-CN" sz="28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Until clustering </a:t>
            </a:r>
            <a:r>
              <a:rPr lang="en-US" altLang="zh-CN" sz="2800" i="1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converges</a:t>
            </a:r>
            <a:r>
              <a:rPr lang="en-US" altLang="zh-CN" sz="2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(or other stopping criterion):</a:t>
            </a:r>
          </a:p>
          <a:p>
            <a:pPr marL="0" indent="0" eaLnBrk="1" hangingPunct="1"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</a:t>
            </a:r>
            <a:r>
              <a:rPr lang="en-US" altLang="zh-CN" sz="2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//partitioning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For </a:t>
            </a:r>
            <a:r>
              <a:rPr lang="en-US" altLang="zh-CN" sz="28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each </a:t>
            </a:r>
            <a:r>
              <a:rPr lang="en-US" altLang="zh-CN" sz="2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point </a:t>
            </a:r>
            <a:r>
              <a:rPr lang="en-US" altLang="zh-CN" sz="2800" i="1" dirty="0">
                <a:ea typeface="ＭＳ Ｐゴシック" panose="020B0600070205080204" pitchFamily="34" charset="-128"/>
              </a:rPr>
              <a:t>x</a:t>
            </a:r>
            <a:r>
              <a:rPr lang="en-US" altLang="zh-CN" sz="2800" i="1" baseline="-25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</a:t>
            </a:r>
          </a:p>
          <a:p>
            <a:pPr marL="0" indent="0" eaLnBrk="1" hangingPunct="1">
              <a:buNone/>
            </a:pPr>
            <a:r>
              <a:rPr lang="en-US" altLang="zh-CN" i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lang="en-US" altLang="zh-CN" i="1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i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2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Assign </a:t>
            </a:r>
            <a:r>
              <a:rPr lang="en-US" altLang="zh-CN" sz="2200" i="1" dirty="0">
                <a:ea typeface="ＭＳ Ｐゴシック" panose="020B0600070205080204" pitchFamily="34" charset="-128"/>
              </a:rPr>
              <a:t>x</a:t>
            </a:r>
            <a:r>
              <a:rPr lang="en-US" altLang="zh-CN" sz="2200" i="1" baseline="-25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 </a:t>
            </a:r>
            <a:r>
              <a:rPr lang="en-US" altLang="zh-CN" sz="2200" i="1" baseline="-25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 </a:t>
            </a:r>
            <a:r>
              <a:rPr lang="en-US" altLang="zh-CN" sz="22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cluster </a:t>
            </a:r>
            <a:r>
              <a:rPr lang="en-US" altLang="zh-CN" sz="2200" i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lang="en-US" altLang="zh-CN" sz="2200" i="1" baseline="-25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r>
              <a:rPr lang="en-US" altLang="zh-CN" sz="2200" baseline="-25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such that </a:t>
            </a:r>
            <a:r>
              <a:rPr lang="en-US" altLang="zh-CN" sz="2200" i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dist</a:t>
            </a: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200" i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2200" i="1" baseline="-25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200" i="1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lang="en-US" altLang="zh-CN" sz="2200" baseline="-250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r>
              <a:rPr lang="en-US" altLang="zh-CN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</a:t>
            </a:r>
            <a:r>
              <a:rPr lang="en-US" altLang="zh-CN" sz="22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 minimal.</a:t>
            </a:r>
          </a:p>
          <a:p>
            <a:pPr marL="0" indent="0" eaLnBrk="1" hangingPunct="1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</a:t>
            </a:r>
            <a:r>
              <a:rPr lang="en-US" altLang="zh-CN" sz="2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Next</a:t>
            </a:r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update the </a:t>
            </a:r>
            <a:r>
              <a:rPr lang="en-US" altLang="zh-CN" sz="2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centroid </a:t>
            </a:r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of each </a:t>
            </a:r>
            <a:r>
              <a:rPr lang="en-US" altLang="zh-CN" sz="2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cluster</a:t>
            </a:r>
          </a:p>
          <a:p>
            <a:pPr marL="0" indent="0" eaLnBrk="1" hangingPunct="1"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For </a:t>
            </a:r>
            <a:r>
              <a:rPr lang="en-US" altLang="zh-CN" sz="28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each cluster </a:t>
            </a:r>
            <a:r>
              <a:rPr lang="en-US" altLang="zh-CN" sz="2800" i="1" dirty="0" err="1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lang="en-US" altLang="zh-CN" sz="2800" i="1" baseline="-25000" dirty="0" err="1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endParaRPr lang="en-US" altLang="zh-CN" sz="28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2800" i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</a:t>
            </a:r>
            <a:r>
              <a:rPr lang="en-US" altLang="zh-CN" sz="2200" i="1" dirty="0" err="1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lang="en-US" altLang="zh-CN" sz="2200" baseline="-25000" dirty="0" err="1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r>
              <a:rPr lang="en-US" altLang="zh-CN" sz="2200" baseline="-250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 </a:t>
            </a:r>
            <a:r>
              <a:rPr lang="en-US" altLang="zh-CN" sz="22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(</a:t>
            </a:r>
            <a:r>
              <a:rPr lang="en-US" altLang="zh-CN" sz="2200" i="1" dirty="0" err="1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lang="en-US" altLang="zh-CN" sz="2200" i="1" baseline="-25000" dirty="0" err="1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r>
              <a:rPr lang="en-US" altLang="zh-CN" sz="22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60312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 dirty="0" smtClean="0">
                <a:ea typeface="ＭＳ Ｐゴシック" panose="020B0600070205080204" pitchFamily="34" charset="-128"/>
              </a:rPr>
              <a:t>K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 Means Example </a:t>
            </a:r>
            <a:r>
              <a:rPr lang="en-US" altLang="zh-CN" sz="3600" dirty="0" smtClean="0">
                <a:ea typeface="ＭＳ Ｐゴシック" panose="020B0600070205080204" pitchFamily="34" charset="-128"/>
              </a:rPr>
              <a:t>(</a:t>
            </a:r>
            <a:r>
              <a:rPr lang="en-US" altLang="zh-CN" sz="3600" i="1" dirty="0" smtClean="0">
                <a:ea typeface="ＭＳ Ｐゴシック" panose="020B0600070205080204" pitchFamily="34" charset="-128"/>
              </a:rPr>
              <a:t>K</a:t>
            </a:r>
            <a:r>
              <a:rPr lang="en-US" altLang="zh-CN" sz="3600" dirty="0" smtClean="0">
                <a:ea typeface="ＭＳ Ｐゴシック" panose="020B0600070205080204" pitchFamily="34" charset="-128"/>
              </a:rPr>
              <a:t>=2)</a:t>
            </a: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989013" y="1752600"/>
            <a:ext cx="7353300" cy="4046538"/>
            <a:chOff x="623" y="1104"/>
            <a:chExt cx="4632" cy="2549"/>
          </a:xfrm>
        </p:grpSpPr>
        <p:sp>
          <p:nvSpPr>
            <p:cNvPr id="32818" name="Line 4"/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19" name="Line 5"/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2772" name="Oval 6"/>
          <p:cNvSpPr>
            <a:spLocks noChangeArrowheads="1"/>
          </p:cNvSpPr>
          <p:nvPr/>
        </p:nvSpPr>
        <p:spPr bwMode="auto">
          <a:xfrm>
            <a:off x="1905000" y="33528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2773" name="Oval 7"/>
          <p:cNvSpPr>
            <a:spLocks noChangeArrowheads="1"/>
          </p:cNvSpPr>
          <p:nvPr/>
        </p:nvSpPr>
        <p:spPr bwMode="auto">
          <a:xfrm>
            <a:off x="2133600" y="38100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2774" name="Oval 8"/>
          <p:cNvSpPr>
            <a:spLocks noChangeArrowheads="1"/>
          </p:cNvSpPr>
          <p:nvPr/>
        </p:nvSpPr>
        <p:spPr bwMode="auto">
          <a:xfrm>
            <a:off x="2362200" y="35052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2775" name="Oval 9"/>
          <p:cNvSpPr>
            <a:spLocks noChangeArrowheads="1"/>
          </p:cNvSpPr>
          <p:nvPr/>
        </p:nvSpPr>
        <p:spPr bwMode="auto">
          <a:xfrm>
            <a:off x="1676400" y="41910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2776" name="Oval 10"/>
          <p:cNvSpPr>
            <a:spLocks noChangeArrowheads="1"/>
          </p:cNvSpPr>
          <p:nvPr/>
        </p:nvSpPr>
        <p:spPr bwMode="auto">
          <a:xfrm>
            <a:off x="2362200" y="44958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2777" name="Oval 11"/>
          <p:cNvSpPr>
            <a:spLocks noChangeArrowheads="1"/>
          </p:cNvSpPr>
          <p:nvPr/>
        </p:nvSpPr>
        <p:spPr bwMode="auto">
          <a:xfrm>
            <a:off x="5486400" y="29718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2778" name="Oval 12"/>
          <p:cNvSpPr>
            <a:spLocks noChangeArrowheads="1"/>
          </p:cNvSpPr>
          <p:nvPr/>
        </p:nvSpPr>
        <p:spPr bwMode="auto">
          <a:xfrm>
            <a:off x="5410200" y="33528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2779" name="Oval 13"/>
          <p:cNvSpPr>
            <a:spLocks noChangeArrowheads="1"/>
          </p:cNvSpPr>
          <p:nvPr/>
        </p:nvSpPr>
        <p:spPr bwMode="auto">
          <a:xfrm>
            <a:off x="3886200" y="34290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2780" name="Oval 14"/>
          <p:cNvSpPr>
            <a:spLocks noChangeArrowheads="1"/>
          </p:cNvSpPr>
          <p:nvPr/>
        </p:nvSpPr>
        <p:spPr bwMode="auto">
          <a:xfrm>
            <a:off x="4800600" y="38100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2781" name="Oval 15"/>
          <p:cNvSpPr>
            <a:spLocks noChangeArrowheads="1"/>
          </p:cNvSpPr>
          <p:nvPr/>
        </p:nvSpPr>
        <p:spPr bwMode="auto">
          <a:xfrm>
            <a:off x="4267200" y="41148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2782" name="Oval 16"/>
          <p:cNvSpPr>
            <a:spLocks noChangeArrowheads="1"/>
          </p:cNvSpPr>
          <p:nvPr/>
        </p:nvSpPr>
        <p:spPr bwMode="auto">
          <a:xfrm>
            <a:off x="1600200" y="29718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2783" name="Oval 17"/>
          <p:cNvSpPr>
            <a:spLocks noChangeArrowheads="1"/>
          </p:cNvSpPr>
          <p:nvPr/>
        </p:nvSpPr>
        <p:spPr bwMode="auto">
          <a:xfrm>
            <a:off x="4419600" y="34290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419600" y="1474788"/>
            <a:ext cx="3562350" cy="2409825"/>
            <a:chOff x="2784" y="929"/>
            <a:chExt cx="2244" cy="1518"/>
          </a:xfrm>
        </p:grpSpPr>
        <p:sp>
          <p:nvSpPr>
            <p:cNvPr id="32815" name="Text Box 19"/>
            <p:cNvSpPr txBox="1">
              <a:spLocks noChangeArrowheads="1"/>
            </p:cNvSpPr>
            <p:nvPr/>
          </p:nvSpPr>
          <p:spPr bwMode="auto">
            <a:xfrm>
              <a:off x="4109" y="929"/>
              <a:ext cx="9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</a:rPr>
                <a:t>Pick seeds</a:t>
              </a:r>
            </a:p>
          </p:txBody>
        </p:sp>
        <p:sp>
          <p:nvSpPr>
            <p:cNvPr id="32816" name="Oval 20"/>
            <p:cNvSpPr>
              <a:spLocks noChangeArrowheads="1"/>
            </p:cNvSpPr>
            <p:nvPr/>
          </p:nvSpPr>
          <p:spPr bwMode="auto">
            <a:xfrm>
              <a:off x="3024" y="2400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2817" name="Oval 21"/>
            <p:cNvSpPr>
              <a:spLocks noChangeArrowheads="1"/>
            </p:cNvSpPr>
            <p:nvPr/>
          </p:nvSpPr>
          <p:spPr bwMode="auto">
            <a:xfrm>
              <a:off x="2784" y="2160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600200" y="1931988"/>
            <a:ext cx="7140575" cy="2638425"/>
            <a:chOff x="1008" y="1217"/>
            <a:chExt cx="4498" cy="1662"/>
          </a:xfrm>
        </p:grpSpPr>
        <p:sp>
          <p:nvSpPr>
            <p:cNvPr id="32804" name="Oval 23"/>
            <p:cNvSpPr>
              <a:spLocks noChangeArrowheads="1"/>
            </p:cNvSpPr>
            <p:nvPr/>
          </p:nvSpPr>
          <p:spPr bwMode="auto">
            <a:xfrm>
              <a:off x="2688" y="2592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2805" name="Oval 24"/>
            <p:cNvSpPr>
              <a:spLocks noChangeArrowheads="1"/>
            </p:cNvSpPr>
            <p:nvPr/>
          </p:nvSpPr>
          <p:spPr bwMode="auto">
            <a:xfrm>
              <a:off x="2448" y="2160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2806" name="Oval 25"/>
            <p:cNvSpPr>
              <a:spLocks noChangeArrowheads="1"/>
            </p:cNvSpPr>
            <p:nvPr/>
          </p:nvSpPr>
          <p:spPr bwMode="auto">
            <a:xfrm>
              <a:off x="3456" y="1872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2807" name="Oval 26"/>
            <p:cNvSpPr>
              <a:spLocks noChangeArrowheads="1"/>
            </p:cNvSpPr>
            <p:nvPr/>
          </p:nvSpPr>
          <p:spPr bwMode="auto">
            <a:xfrm>
              <a:off x="1008" y="1872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2808" name="Oval 27"/>
            <p:cNvSpPr>
              <a:spLocks noChangeArrowheads="1"/>
            </p:cNvSpPr>
            <p:nvPr/>
          </p:nvSpPr>
          <p:spPr bwMode="auto">
            <a:xfrm>
              <a:off x="1200" y="2112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2809" name="Oval 28"/>
            <p:cNvSpPr>
              <a:spLocks noChangeArrowheads="1"/>
            </p:cNvSpPr>
            <p:nvPr/>
          </p:nvSpPr>
          <p:spPr bwMode="auto">
            <a:xfrm>
              <a:off x="1488" y="2208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2810" name="Oval 29"/>
            <p:cNvSpPr>
              <a:spLocks noChangeArrowheads="1"/>
            </p:cNvSpPr>
            <p:nvPr/>
          </p:nvSpPr>
          <p:spPr bwMode="auto">
            <a:xfrm>
              <a:off x="1344" y="2400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2811" name="Oval 30"/>
            <p:cNvSpPr>
              <a:spLocks noChangeArrowheads="1"/>
            </p:cNvSpPr>
            <p:nvPr/>
          </p:nvSpPr>
          <p:spPr bwMode="auto">
            <a:xfrm>
              <a:off x="3408" y="2112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2812" name="Oval 31"/>
            <p:cNvSpPr>
              <a:spLocks noChangeArrowheads="1"/>
            </p:cNvSpPr>
            <p:nvPr/>
          </p:nvSpPr>
          <p:spPr bwMode="auto">
            <a:xfrm>
              <a:off x="1488" y="2832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2813" name="Oval 32"/>
            <p:cNvSpPr>
              <a:spLocks noChangeArrowheads="1"/>
            </p:cNvSpPr>
            <p:nvPr/>
          </p:nvSpPr>
          <p:spPr bwMode="auto">
            <a:xfrm>
              <a:off x="1056" y="2640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2814" name="Text Box 33"/>
            <p:cNvSpPr txBox="1">
              <a:spLocks noChangeArrowheads="1"/>
            </p:cNvSpPr>
            <p:nvPr/>
          </p:nvSpPr>
          <p:spPr bwMode="auto">
            <a:xfrm>
              <a:off x="4065" y="1217"/>
              <a:ext cx="14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Reassign clusters</a:t>
              </a: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590800" y="2389188"/>
            <a:ext cx="6364288" cy="1589087"/>
            <a:chOff x="1632" y="1505"/>
            <a:chExt cx="4009" cy="1001"/>
          </a:xfrm>
        </p:grpSpPr>
        <p:sp>
          <p:nvSpPr>
            <p:cNvPr id="32801" name="Text Box 35"/>
            <p:cNvSpPr txBox="1">
              <a:spLocks noChangeArrowheads="1"/>
            </p:cNvSpPr>
            <p:nvPr/>
          </p:nvSpPr>
          <p:spPr bwMode="auto">
            <a:xfrm>
              <a:off x="4073" y="1505"/>
              <a:ext cx="15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Compute centroids</a:t>
              </a:r>
            </a:p>
          </p:txBody>
        </p:sp>
        <p:sp>
          <p:nvSpPr>
            <p:cNvPr id="32802" name="Text Box 36"/>
            <p:cNvSpPr txBox="1">
              <a:spLocks noChangeArrowheads="1"/>
            </p:cNvSpPr>
            <p:nvPr/>
          </p:nvSpPr>
          <p:spPr bwMode="auto">
            <a:xfrm>
              <a:off x="1632" y="2064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2803" name="Text Box 37"/>
            <p:cNvSpPr txBox="1">
              <a:spLocks noChangeArrowheads="1"/>
            </p:cNvSpPr>
            <p:nvPr/>
          </p:nvSpPr>
          <p:spPr bwMode="auto">
            <a:xfrm>
              <a:off x="3024" y="2256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chemeClr val="tx2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3886200" y="2846388"/>
            <a:ext cx="4903788" cy="657225"/>
            <a:chOff x="2448" y="1793"/>
            <a:chExt cx="3089" cy="414"/>
          </a:xfrm>
        </p:grpSpPr>
        <p:sp>
          <p:nvSpPr>
            <p:cNvPr id="32797" name="Oval 39"/>
            <p:cNvSpPr>
              <a:spLocks noChangeArrowheads="1"/>
            </p:cNvSpPr>
            <p:nvPr/>
          </p:nvSpPr>
          <p:spPr bwMode="auto">
            <a:xfrm>
              <a:off x="2784" y="2160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2798" name="Oval 40"/>
            <p:cNvSpPr>
              <a:spLocks noChangeArrowheads="1"/>
            </p:cNvSpPr>
            <p:nvPr/>
          </p:nvSpPr>
          <p:spPr bwMode="auto">
            <a:xfrm>
              <a:off x="3456" y="1872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2799" name="Oval 41"/>
            <p:cNvSpPr>
              <a:spLocks noChangeArrowheads="1"/>
            </p:cNvSpPr>
            <p:nvPr/>
          </p:nvSpPr>
          <p:spPr bwMode="auto">
            <a:xfrm>
              <a:off x="2448" y="2160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2800" name="Text Box 42"/>
            <p:cNvSpPr txBox="1">
              <a:spLocks noChangeArrowheads="1"/>
            </p:cNvSpPr>
            <p:nvPr/>
          </p:nvSpPr>
          <p:spPr bwMode="auto">
            <a:xfrm>
              <a:off x="4096" y="1793"/>
              <a:ext cx="14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</a:rPr>
                <a:t>Reassign clusters</a:t>
              </a:r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1905000" y="3276600"/>
            <a:ext cx="7050088" cy="701675"/>
            <a:chOff x="1200" y="2064"/>
            <a:chExt cx="4441" cy="442"/>
          </a:xfrm>
        </p:grpSpPr>
        <p:sp>
          <p:nvSpPr>
            <p:cNvPr id="32792" name="Text Box 44"/>
            <p:cNvSpPr txBox="1">
              <a:spLocks noChangeArrowheads="1"/>
            </p:cNvSpPr>
            <p:nvPr/>
          </p:nvSpPr>
          <p:spPr bwMode="auto">
            <a:xfrm>
              <a:off x="3024" y="2256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2793" name="Text Box 45"/>
            <p:cNvSpPr txBox="1">
              <a:spLocks noChangeArrowheads="1"/>
            </p:cNvSpPr>
            <p:nvPr/>
          </p:nvSpPr>
          <p:spPr bwMode="auto">
            <a:xfrm>
              <a:off x="1632" y="2064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2794" name="Text Box 46"/>
            <p:cNvSpPr txBox="1">
              <a:spLocks noChangeArrowheads="1"/>
            </p:cNvSpPr>
            <p:nvPr/>
          </p:nvSpPr>
          <p:spPr bwMode="auto">
            <a:xfrm>
              <a:off x="2880" y="21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chemeClr val="tx2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2795" name="Text Box 47"/>
            <p:cNvSpPr txBox="1">
              <a:spLocks noChangeArrowheads="1"/>
            </p:cNvSpPr>
            <p:nvPr/>
          </p:nvSpPr>
          <p:spPr bwMode="auto">
            <a:xfrm>
              <a:off x="1200" y="2160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2796" name="Text Box 48"/>
            <p:cNvSpPr txBox="1">
              <a:spLocks noChangeArrowheads="1"/>
            </p:cNvSpPr>
            <p:nvPr/>
          </p:nvSpPr>
          <p:spPr bwMode="auto">
            <a:xfrm>
              <a:off x="4073" y="2081"/>
              <a:ext cx="15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Compute centroids</a:t>
              </a:r>
            </a:p>
          </p:txBody>
        </p:sp>
      </p:grpSp>
      <p:sp>
        <p:nvSpPr>
          <p:cNvPr id="658481" name="Text Box 49"/>
          <p:cNvSpPr txBox="1">
            <a:spLocks noChangeArrowheads="1"/>
          </p:cNvSpPr>
          <p:nvPr/>
        </p:nvSpPr>
        <p:spPr bwMode="auto">
          <a:xfrm>
            <a:off x="6629400" y="3760788"/>
            <a:ext cx="2287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Reassign clusters</a:t>
            </a:r>
          </a:p>
        </p:txBody>
      </p:sp>
      <p:sp>
        <p:nvSpPr>
          <p:cNvPr id="658482" name="Text Box 50"/>
          <p:cNvSpPr txBox="1">
            <a:spLocks noChangeArrowheads="1"/>
          </p:cNvSpPr>
          <p:nvPr/>
        </p:nvSpPr>
        <p:spPr bwMode="auto">
          <a:xfrm>
            <a:off x="6510338" y="4294188"/>
            <a:ext cx="1619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Converged!</a:t>
            </a:r>
          </a:p>
        </p:txBody>
      </p:sp>
    </p:spTree>
    <p:extLst>
      <p:ext uri="{BB962C8B-B14F-4D97-AF65-F5344CB8AC3E}">
        <p14:creationId xmlns:p14="http://schemas.microsoft.com/office/powerpoint/2010/main" val="127425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81" grpId="0" autoUpdateAnimBg="0"/>
      <p:bldP spid="65848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9304635A-D5E3-4B6C-ACCA-1A57ADA238A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Quality: What Is Good Clustering?</a:t>
            </a:r>
            <a:endParaRPr lang="en-US" altLang="zh-CN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40960" cy="5184576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A </a:t>
            </a:r>
            <a:r>
              <a:rPr lang="en-US" altLang="zh-CN" dirty="0">
                <a:ea typeface="宋体" charset="-122"/>
              </a:rPr>
              <a:t>good clustering method will produce high quality clusters with</a:t>
            </a:r>
            <a:endParaRPr lang="en-US" altLang="zh-CN" dirty="0" smtClean="0">
              <a:ea typeface="宋体" charset="-122"/>
            </a:endParaRPr>
          </a:p>
          <a:p>
            <a:pPr lvl="2"/>
            <a:r>
              <a:rPr lang="en-US" altLang="zh-CN" dirty="0" smtClean="0">
                <a:ea typeface="宋体" charset="-122"/>
              </a:rPr>
              <a:t>high </a:t>
            </a:r>
            <a:r>
              <a:rPr lang="en-US" altLang="zh-CN" dirty="0">
                <a:ea typeface="宋体" charset="-122"/>
              </a:rPr>
              <a:t>intra-class </a:t>
            </a:r>
            <a:r>
              <a:rPr lang="en-US" altLang="zh-CN" dirty="0" smtClean="0">
                <a:ea typeface="宋体" charset="-122"/>
              </a:rPr>
              <a:t>similarity</a:t>
            </a:r>
          </a:p>
          <a:p>
            <a:pPr lvl="2"/>
            <a:r>
              <a:rPr lang="en-US" altLang="zh-CN" dirty="0">
                <a:ea typeface="宋体" charset="-122"/>
              </a:rPr>
              <a:t>low inter-class </a:t>
            </a:r>
            <a:r>
              <a:rPr lang="en-US" altLang="zh-CN" dirty="0" smtClean="0">
                <a:ea typeface="宋体" charset="-122"/>
              </a:rPr>
              <a:t>similarity</a:t>
            </a:r>
          </a:p>
          <a:p>
            <a:r>
              <a:rPr lang="en-US" altLang="zh-CN" dirty="0" smtClean="0">
                <a:ea typeface="宋体" charset="-122"/>
              </a:rPr>
              <a:t>The </a:t>
            </a:r>
            <a:r>
              <a:rPr lang="en-US" altLang="zh-CN" dirty="0">
                <a:ea typeface="宋体" charset="-122"/>
              </a:rPr>
              <a:t>quality of a clustering result depends on both the similarity measure used by the method and its implementation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SimSun" pitchFamily="2" charset="-122"/>
              </a:rPr>
              <a:t>The </a:t>
            </a:r>
            <a:r>
              <a:rPr lang="en-US" altLang="zh-CN" dirty="0">
                <a:ea typeface="SimSun" pitchFamily="2" charset="-122"/>
              </a:rPr>
              <a:t>quality of a clustering method is also measured by its ability to discover some or all of the </a:t>
            </a:r>
            <a:r>
              <a:rPr lang="en-US" altLang="zh-CN" dirty="0">
                <a:solidFill>
                  <a:srgbClr val="C00000"/>
                </a:solidFill>
                <a:ea typeface="SimSun" pitchFamily="2" charset="-122"/>
              </a:rPr>
              <a:t>hidden </a:t>
            </a:r>
            <a:r>
              <a:rPr lang="en-US" altLang="zh-CN" dirty="0" smtClean="0">
                <a:solidFill>
                  <a:srgbClr val="C00000"/>
                </a:solidFill>
                <a:ea typeface="SimSun" pitchFamily="2" charset="-122"/>
              </a:rPr>
              <a:t>patterns</a:t>
            </a:r>
            <a:endParaRPr lang="en-US" altLang="zh-CN" dirty="0">
              <a:solidFill>
                <a:srgbClr val="C00000"/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930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ＭＳ Ｐゴシック" panose="020B0600070205080204" pitchFamily="34" charset="-128"/>
              </a:rPr>
              <a:t>Termination conditions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400" dirty="0" smtClean="0">
                <a:ea typeface="ＭＳ Ｐゴシック" panose="020B0600070205080204" pitchFamily="34" charset="-128"/>
              </a:rPr>
              <a:t>Several possibilities, e.g.,</a:t>
            </a:r>
          </a:p>
          <a:p>
            <a:pPr lvl="1" eaLnBrk="1" hangingPunct="1"/>
            <a:r>
              <a:rPr lang="en-US" altLang="zh-CN" sz="3200" dirty="0" smtClean="0">
                <a:ea typeface="ＭＳ Ｐゴシック" panose="020B0600070205080204" pitchFamily="34" charset="-128"/>
              </a:rPr>
              <a:t>A fixed number of iterations.</a:t>
            </a:r>
          </a:p>
          <a:p>
            <a:pPr lvl="1" eaLnBrk="1" hangingPunct="1"/>
            <a:r>
              <a:rPr lang="en-US" altLang="zh-CN" sz="3200" dirty="0" smtClean="0">
                <a:ea typeface="ＭＳ Ｐゴシック" panose="020B0600070205080204" pitchFamily="34" charset="-128"/>
              </a:rPr>
              <a:t>data partition unchanged.</a:t>
            </a:r>
          </a:p>
          <a:p>
            <a:pPr lvl="1" eaLnBrk="1" hangingPunct="1"/>
            <a:r>
              <a:rPr lang="en-US" altLang="zh-CN" sz="3200" dirty="0" smtClean="0">
                <a:ea typeface="ＭＳ Ｐゴシック" panose="020B0600070205080204" pitchFamily="34" charset="-128"/>
              </a:rPr>
              <a:t>Centroid positions don’t change.</a:t>
            </a: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1143000" y="4038600"/>
            <a:ext cx="5486400" cy="1905000"/>
          </a:xfrm>
          <a:prstGeom prst="upArrowCallout">
            <a:avLst>
              <a:gd name="adj1" fmla="val 59973"/>
              <a:gd name="adj2" fmla="val 59973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Does this mean that the </a:t>
            </a:r>
            <a:r>
              <a:rPr lang="en-US" altLang="zh-CN" sz="2800" dirty="0" smtClean="0">
                <a:latin typeface="Arial" panose="020B0604020202020204" pitchFamily="34" charset="0"/>
              </a:rPr>
              <a:t>data in </a:t>
            </a:r>
            <a:r>
              <a:rPr lang="en-US" altLang="zh-CN" sz="2800" dirty="0">
                <a:latin typeface="Arial" panose="020B0604020202020204" pitchFamily="34" charset="0"/>
              </a:rPr>
              <a:t>a cluster are unchanged?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43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ＭＳ Ｐゴシック" panose="020B0600070205080204" pitchFamily="34" charset="-128"/>
              </a:rPr>
              <a:t>Convergence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000" dirty="0" smtClean="0">
                <a:ea typeface="ＭＳ Ｐゴシック" panose="020B0600070205080204" pitchFamily="34" charset="-128"/>
              </a:rPr>
              <a:t>Why should the </a:t>
            </a:r>
            <a:r>
              <a:rPr lang="en-US" altLang="zh-CN" sz="3000" i="1" dirty="0" smtClean="0">
                <a:ea typeface="ＭＳ Ｐゴシック" panose="020B0600070205080204" pitchFamily="34" charset="-128"/>
              </a:rPr>
              <a:t>K</a:t>
            </a:r>
            <a:r>
              <a:rPr lang="en-US" altLang="zh-CN" sz="3000" dirty="0" smtClean="0">
                <a:ea typeface="ＭＳ Ｐゴシック" panose="020B0600070205080204" pitchFamily="34" charset="-128"/>
              </a:rPr>
              <a:t>-means algorithm ever reach a </a:t>
            </a:r>
            <a:r>
              <a:rPr lang="en-US" altLang="zh-CN" sz="3000" i="1" dirty="0" smtClean="0">
                <a:ea typeface="ＭＳ Ｐゴシック" panose="020B0600070205080204" pitchFamily="34" charset="-128"/>
              </a:rPr>
              <a:t>fixed point</a:t>
            </a:r>
            <a:r>
              <a:rPr lang="en-US" altLang="zh-CN" sz="3000" dirty="0" smtClean="0">
                <a:ea typeface="ＭＳ Ｐゴシック" panose="020B0600070205080204" pitchFamily="34" charset="-128"/>
              </a:rPr>
              <a:t>?</a:t>
            </a:r>
          </a:p>
          <a:p>
            <a:pPr lvl="1" eaLnBrk="1" hangingPunct="1"/>
            <a:r>
              <a:rPr lang="en-US" altLang="zh-CN" sz="2800" dirty="0" smtClean="0">
                <a:ea typeface="ＭＳ Ｐゴシック" panose="020B0600070205080204" pitchFamily="34" charset="-128"/>
              </a:rPr>
              <a:t>A state in which clusters don’t change.</a:t>
            </a:r>
          </a:p>
          <a:p>
            <a:pPr eaLnBrk="1" hangingPunct="1"/>
            <a:r>
              <a:rPr lang="en-US" altLang="zh-CN" sz="3000" i="1" dirty="0" smtClean="0">
                <a:ea typeface="ＭＳ Ｐゴシック" panose="020B0600070205080204" pitchFamily="34" charset="-128"/>
              </a:rPr>
              <a:t>K</a:t>
            </a:r>
            <a:r>
              <a:rPr lang="en-US" altLang="zh-CN" sz="3000" dirty="0" smtClean="0">
                <a:ea typeface="ＭＳ Ｐゴシック" panose="020B0600070205080204" pitchFamily="34" charset="-128"/>
              </a:rPr>
              <a:t>-means is a special case of a general procedure known as the </a:t>
            </a:r>
            <a:r>
              <a:rPr lang="en-US" altLang="zh-CN" sz="3000" i="1" dirty="0" smtClean="0">
                <a:ea typeface="ＭＳ Ｐゴシック" panose="020B0600070205080204" pitchFamily="34" charset="-128"/>
              </a:rPr>
              <a:t>Expectation Maximization (EM) algorithm</a:t>
            </a:r>
            <a:r>
              <a:rPr lang="en-US" altLang="zh-CN" sz="3000" dirty="0" smtClean="0">
                <a:ea typeface="ＭＳ Ｐゴシック" panose="020B0600070205080204" pitchFamily="34" charset="-128"/>
              </a:rPr>
              <a:t>.</a:t>
            </a:r>
          </a:p>
          <a:p>
            <a:pPr lvl="1" eaLnBrk="1" hangingPunct="1"/>
            <a:r>
              <a:rPr lang="en-US" altLang="zh-CN" sz="2800" dirty="0" smtClean="0">
                <a:ea typeface="ＭＳ Ｐゴシック" panose="020B0600070205080204" pitchFamily="34" charset="-128"/>
              </a:rPr>
              <a:t>EM is known to converge.</a:t>
            </a:r>
          </a:p>
          <a:p>
            <a:pPr lvl="1" eaLnBrk="1" hangingPunct="1"/>
            <a:r>
              <a:rPr lang="en-US" altLang="zh-CN" sz="2800" dirty="0" smtClean="0">
                <a:ea typeface="ＭＳ Ｐゴシック" panose="020B0600070205080204" pitchFamily="34" charset="-128"/>
              </a:rPr>
              <a:t>Number of iterations could be large.</a:t>
            </a:r>
          </a:p>
          <a:p>
            <a:pPr lvl="3" eaLnBrk="1" hangingPunct="1"/>
            <a:r>
              <a:rPr lang="en-US" altLang="zh-CN" sz="2400" dirty="0" smtClean="0">
                <a:ea typeface="ＭＳ Ｐゴシック" panose="020B0600070205080204" pitchFamily="34" charset="-128"/>
              </a:rPr>
              <a:t>But in practice usually isn’t</a:t>
            </a:r>
          </a:p>
        </p:txBody>
      </p:sp>
    </p:spTree>
    <p:extLst>
      <p:ext uri="{BB962C8B-B14F-4D97-AF65-F5344CB8AC3E}">
        <p14:creationId xmlns:p14="http://schemas.microsoft.com/office/powerpoint/2010/main" val="46883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ＭＳ Ｐゴシック" panose="020B0600070205080204" pitchFamily="34" charset="-128"/>
              </a:rPr>
              <a:t>Time Complexity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Computing distance between two data points is 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O</a:t>
            </a:r>
            <a:r>
              <a:rPr lang="en-US" altLang="zh-CN" i="1" dirty="0" smtClean="0">
                <a:ea typeface="ＭＳ Ｐゴシック" panose="020B0600070205080204" pitchFamily="34" charset="-128"/>
              </a:rPr>
              <a:t>(D)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where </a:t>
            </a:r>
            <a:r>
              <a:rPr lang="en-US" altLang="zh-CN" i="1" dirty="0">
                <a:ea typeface="ＭＳ Ｐゴシック" panose="020B0600070205080204" pitchFamily="34" charset="-128"/>
              </a:rPr>
              <a:t>D</a:t>
            </a:r>
            <a:r>
              <a:rPr lang="en-US" altLang="zh-CN" i="1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is the dimensionality of the vectors.</a:t>
            </a:r>
          </a:p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Reassigning clusters: 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O</a:t>
            </a:r>
            <a:r>
              <a:rPr lang="en-US" altLang="zh-CN" i="1" dirty="0" smtClean="0">
                <a:ea typeface="ＭＳ Ｐゴシック" panose="020B0600070205080204" pitchFamily="34" charset="-128"/>
              </a:rPr>
              <a:t>(KN)</a:t>
            </a:r>
            <a:r>
              <a:rPr lang="en-US" altLang="zh-CN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distance computations, or 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O</a:t>
            </a:r>
            <a:r>
              <a:rPr lang="en-US" altLang="zh-CN" i="1" dirty="0" smtClean="0">
                <a:ea typeface="ＭＳ Ｐゴシック" panose="020B0600070205080204" pitchFamily="34" charset="-128"/>
              </a:rPr>
              <a:t>(KNM)</a:t>
            </a:r>
            <a:r>
              <a:rPr lang="en-US" altLang="zh-CN" i="1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Computing centroids: Each doc gets added once to some centroid: 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O</a:t>
            </a:r>
            <a:r>
              <a:rPr lang="en-US" altLang="zh-CN" i="1" dirty="0" smtClean="0">
                <a:ea typeface="ＭＳ Ｐゴシック" panose="020B0600070205080204" pitchFamily="34" charset="-128"/>
              </a:rPr>
              <a:t>(NM)</a:t>
            </a:r>
            <a:r>
              <a:rPr lang="en-US" altLang="zh-CN" i="1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Assume these two steps are each done once for </a:t>
            </a:r>
            <a:r>
              <a:rPr lang="en-US" altLang="zh-CN" i="1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iterations:  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O</a:t>
            </a:r>
            <a:r>
              <a:rPr lang="en-US" altLang="zh-CN" i="1" dirty="0" smtClean="0">
                <a:ea typeface="ＭＳ Ｐゴシック" panose="020B0600070205080204" pitchFamily="34" charset="-128"/>
              </a:rPr>
              <a:t>(IKNM)</a:t>
            </a:r>
            <a:r>
              <a:rPr lang="en-US" altLang="zh-CN" i="1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.</a:t>
            </a:r>
            <a:endParaRPr lang="en-US" altLang="zh-CN" dirty="0" smtClean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472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Software for clustering: 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://bonsai.hgc.jp/~mdehoon/software/cluster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tx1"/>
                </a:solidFill>
              </a:rPr>
              <a:t>Wikipedia: 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en.wikipedia.org/wiki/Hierarchical_clustering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FFC92E-C79A-434D-A66B-AD49F7A867D7}" type="slidenum">
              <a:rPr lang="en-US" altLang="zh-CN" smtClean="0"/>
              <a:pPr>
                <a:defRPr/>
              </a:pPr>
              <a:t>53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636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5856" y="1772816"/>
            <a:ext cx="5544616" cy="4116933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Scalability</a:t>
            </a:r>
          </a:p>
          <a:p>
            <a:pPr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Ability to deal with different types of attributes</a:t>
            </a:r>
          </a:p>
          <a:p>
            <a:pPr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Discovery of clusters with arbitrary shape</a:t>
            </a:r>
          </a:p>
          <a:p>
            <a:pPr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Minimal requirements for domain knowledge to determine input parameters</a:t>
            </a:r>
          </a:p>
        </p:txBody>
      </p:sp>
      <p:pic>
        <p:nvPicPr>
          <p:cNvPr id="173060" name="Picture 4" descr="C:\Documents and Settings\ronkaine\Application Data\Microsoft\Media Catalog\Downloaded Clips\cl1f\j007871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1828800" cy="331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268760"/>
          </a:xfrm>
          <a:prstGeom prst="rect">
            <a:avLst/>
          </a:prstGeom>
          <a:solidFill>
            <a:srgbClr val="003300">
              <a:alpha val="8901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FF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ea typeface="SimSun" pitchFamily="2" charset="-122"/>
              </a:rPr>
              <a:t>Requirements of clustering in data mining (1)</a:t>
            </a: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16688" y="6616700"/>
            <a:ext cx="2133600" cy="241300"/>
          </a:xfrm>
          <a:ln/>
        </p:spPr>
        <p:txBody>
          <a:bodyPr/>
          <a:lstStyle/>
          <a:p>
            <a:fld id="{9304635A-D5E3-4B6C-ACCA-1A57ADA238A9}" type="slidenum">
              <a:rPr lang="en-US" altLang="zh-CN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170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60" name="Picture 4" descr="C:\Documents and Settings\ronkaine\Application Data\Microsoft\Media Catalog\Downloaded Clips\cl1f\j007871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1828800" cy="331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268760"/>
          </a:xfrm>
          <a:prstGeom prst="rect">
            <a:avLst/>
          </a:prstGeom>
          <a:solidFill>
            <a:srgbClr val="003300">
              <a:alpha val="8901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FF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ea typeface="SimSun" pitchFamily="2" charset="-122"/>
              </a:rPr>
              <a:t>Requirements of clustering in data mining </a:t>
            </a:r>
            <a:r>
              <a:rPr lang="en-US" altLang="zh-CN" dirty="0" smtClean="0">
                <a:ea typeface="SimSun" pitchFamily="2" charset="-122"/>
              </a:rPr>
              <a:t>(2)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 bwMode="auto">
          <a:xfrm>
            <a:off x="3249918" y="1700808"/>
            <a:ext cx="5282522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3000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u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p"/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Ability to deal with noise and outliers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Insensitivity to order of input records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High dimensionality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Incorporation of user-specified constraints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Interpretability and usability</a:t>
            </a: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16688" y="6616700"/>
            <a:ext cx="2133600" cy="241300"/>
          </a:xfrm>
          <a:ln/>
        </p:spPr>
        <p:txBody>
          <a:bodyPr/>
          <a:lstStyle/>
          <a:p>
            <a:fld id="{9304635A-D5E3-4B6C-ACCA-1A57ADA238A9}" type="slidenum">
              <a:rPr lang="en-US" altLang="zh-CN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547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268760"/>
          </a:xfrm>
          <a:prstGeom prst="rect">
            <a:avLst/>
          </a:prstGeom>
          <a:solidFill>
            <a:srgbClr val="003300">
              <a:alpha val="8901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FF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ea typeface="SimSun" pitchFamily="2" charset="-122"/>
              </a:rPr>
              <a:t>Similarity and dissimilarity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16688" y="6616700"/>
            <a:ext cx="2133600" cy="241300"/>
          </a:xfrm>
          <a:ln/>
        </p:spPr>
        <p:txBody>
          <a:bodyPr/>
          <a:lstStyle/>
          <a:p>
            <a:fld id="{9304635A-D5E3-4B6C-ACCA-1A57ADA238A9}" type="slidenum">
              <a:rPr lang="en-US" altLang="zh-CN"/>
              <a:pPr/>
              <a:t>8</a:t>
            </a:fld>
            <a:endParaRPr lang="en-US" altLang="zh-CN"/>
          </a:p>
        </p:txBody>
      </p:sp>
      <p:pic>
        <p:nvPicPr>
          <p:cNvPr id="9" name="Picture 6" descr="C:\Documents and Settings\ronkaine\Application Data\Microsoft\Media Catalog\Downloaded Clips\cl1f\j0078625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1066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48000" y="1700808"/>
            <a:ext cx="5772472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3000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u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p"/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1"/>
                </a:solidFill>
              </a:rPr>
              <a:t>There is </a:t>
            </a: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no single definition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of similarity or dissimilarity between data objects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The definition of </a:t>
            </a: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similarity or dissimilarity between objects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depends on</a:t>
            </a:r>
          </a:p>
          <a:p>
            <a:pPr lvl="2"/>
            <a:r>
              <a:rPr lang="en-US" dirty="0">
                <a:ea typeface="宋体" charset="-122"/>
              </a:rPr>
              <a:t>the type of the data considered</a:t>
            </a:r>
          </a:p>
          <a:p>
            <a:pPr lvl="2"/>
            <a:r>
              <a:rPr lang="en-US" dirty="0">
                <a:ea typeface="宋体" charset="-122"/>
              </a:rPr>
              <a:t>what kind of similarity we are looking for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268760"/>
          </a:xfrm>
          <a:prstGeom prst="rect">
            <a:avLst/>
          </a:prstGeom>
          <a:solidFill>
            <a:srgbClr val="003300">
              <a:alpha val="8901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FF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ea typeface="SimSun" pitchFamily="2" charset="-122"/>
              </a:rPr>
              <a:t>Similarity and dissimilarity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16688" y="6616700"/>
            <a:ext cx="2133600" cy="241300"/>
          </a:xfrm>
          <a:ln/>
        </p:spPr>
        <p:txBody>
          <a:bodyPr/>
          <a:lstStyle/>
          <a:p>
            <a:fld id="{9304635A-D5E3-4B6C-ACCA-1A57ADA238A9}" type="slidenum">
              <a:rPr lang="en-US" altLang="zh-CN"/>
              <a:pPr/>
              <a:t>9</a:t>
            </a:fld>
            <a:endParaRPr lang="en-US" altLang="zh-CN"/>
          </a:p>
        </p:txBody>
      </p:sp>
      <p:pic>
        <p:nvPicPr>
          <p:cNvPr id="9" name="Picture 6" descr="C:\Documents and Settings\ronkaine\Application Data\Microsoft\Media Catalog\Downloaded Clips\cl1f\j0078625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1066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027"/>
          <p:cNvSpPr txBox="1">
            <a:spLocks noChangeArrowheads="1"/>
          </p:cNvSpPr>
          <p:nvPr/>
        </p:nvSpPr>
        <p:spPr bwMode="auto">
          <a:xfrm>
            <a:off x="2915816" y="1412776"/>
            <a:ext cx="5943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3000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u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p"/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1"/>
                </a:solidFill>
              </a:rPr>
              <a:t>Similarity/dissimilarity between objects is often expressed in terms of a </a:t>
            </a: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distance</a:t>
            </a:r>
            <a:r>
              <a:rPr lang="en-US" sz="2800" dirty="0" smtClean="0"/>
              <a:t> </a:t>
            </a: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measure </a:t>
            </a:r>
            <a:r>
              <a:rPr lang="en-US" sz="2800" i="1" dirty="0" smtClean="0">
                <a:solidFill>
                  <a:schemeClr val="tx1"/>
                </a:solidFill>
              </a:rPr>
              <a:t>d(</a:t>
            </a:r>
            <a:r>
              <a:rPr lang="en-US" sz="2800" i="1" dirty="0" err="1" smtClean="0">
                <a:solidFill>
                  <a:schemeClr val="tx1"/>
                </a:solidFill>
              </a:rPr>
              <a:t>x,y</a:t>
            </a:r>
            <a:r>
              <a:rPr lang="en-US" sz="2800" i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Ideally, every distance measure should be a </a:t>
            </a: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metric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tx1"/>
                </a:solidFill>
              </a:rPr>
              <a:t>i.e., it should satisfy the following conditions:</a:t>
            </a:r>
          </a:p>
          <a:p>
            <a:pPr lvl="1">
              <a:buFontTx/>
              <a:buNone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1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982907"/>
              </p:ext>
            </p:extLst>
          </p:nvPr>
        </p:nvGraphicFramePr>
        <p:xfrm>
          <a:off x="3779911" y="4725144"/>
          <a:ext cx="3835373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1" name="Equation" r:id="rId5" imgW="1752480" imgH="888840" progId="Equation.3">
                  <p:embed/>
                </p:oleObj>
              </mc:Choice>
              <mc:Fallback>
                <p:oleObj name="Equation" r:id="rId5" imgW="17524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1" y="4725144"/>
                        <a:ext cx="3835373" cy="1584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926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rao">
  <a:themeElements>
    <a:clrScheme name="wrao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wrao">
      <a:majorFont>
        <a:latin typeface="Comic Sans MS"/>
        <a:ea typeface="宋体"/>
        <a:cs typeface=""/>
      </a:majorFont>
      <a:minorFont>
        <a:latin typeface="Arial Unicode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wrao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ao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wrao</Template>
  <TotalTime>8251</TotalTime>
  <Words>2034</Words>
  <Application>Microsoft Office PowerPoint</Application>
  <PresentationFormat>全屏显示(4:3)</PresentationFormat>
  <Paragraphs>520</Paragraphs>
  <Slides>53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53</vt:i4>
      </vt:variant>
    </vt:vector>
  </HeadingPairs>
  <TitlesOfParts>
    <vt:vector size="71" baseType="lpstr">
      <vt:lpstr>Arial Unicode MS</vt:lpstr>
      <vt:lpstr>ＭＳ Ｐゴシック</vt:lpstr>
      <vt:lpstr>SimSun</vt:lpstr>
      <vt:lpstr>SimSun</vt:lpstr>
      <vt:lpstr>Arial</vt:lpstr>
      <vt:lpstr>Calibri</vt:lpstr>
      <vt:lpstr>Cambria Math</vt:lpstr>
      <vt:lpstr>Comic Sans MS</vt:lpstr>
      <vt:lpstr>Lucida Sans</vt:lpstr>
      <vt:lpstr>Symbol</vt:lpstr>
      <vt:lpstr>Times New Roman</vt:lpstr>
      <vt:lpstr>Wingdings</vt:lpstr>
      <vt:lpstr>wrao</vt:lpstr>
      <vt:lpstr>Equation</vt:lpstr>
      <vt:lpstr>公式</vt:lpstr>
      <vt:lpstr>VISIO</vt:lpstr>
      <vt:lpstr>Visio</vt:lpstr>
      <vt:lpstr>Worksheet</vt:lpstr>
      <vt:lpstr> Big Data Analysis and Mining</vt:lpstr>
      <vt:lpstr>Outline </vt:lpstr>
      <vt:lpstr>Clustering Analysis</vt:lpstr>
      <vt:lpstr>Factors of Clustering</vt:lpstr>
      <vt:lpstr>Quality: What Is Good Clustering?</vt:lpstr>
      <vt:lpstr>PowerPoint 演示文稿</vt:lpstr>
      <vt:lpstr>PowerPoint 演示文稿</vt:lpstr>
      <vt:lpstr>PowerPoint 演示文稿</vt:lpstr>
      <vt:lpstr>PowerPoint 演示文稿</vt:lpstr>
      <vt:lpstr>Euclidean distance</vt:lpstr>
      <vt:lpstr>Pearson Linear Correlation</vt:lpstr>
      <vt:lpstr>Hierarchical Clustering </vt:lpstr>
      <vt:lpstr>Strengths of Hierarchical Clustering</vt:lpstr>
      <vt:lpstr>Hierarchical Clustering</vt:lpstr>
      <vt:lpstr>PowerPoint 演示文稿</vt:lpstr>
      <vt:lpstr>PowerPoint 演示文稿</vt:lpstr>
      <vt:lpstr>Agglomerative clustering algorithm</vt:lpstr>
      <vt:lpstr>Input/ Initial setting</vt:lpstr>
      <vt:lpstr>Intermediate State</vt:lpstr>
      <vt:lpstr>Intermediate State</vt:lpstr>
      <vt:lpstr>After Merging</vt:lpstr>
      <vt:lpstr>Distance between two clusters</vt:lpstr>
      <vt:lpstr>Inter-cluster distances</vt:lpstr>
      <vt:lpstr>Distance between two clusters</vt:lpstr>
      <vt:lpstr>Single-link clustering: example </vt:lpstr>
      <vt:lpstr>Single-link clustering: example </vt:lpstr>
      <vt:lpstr>Strengths of single-link clustering</vt:lpstr>
      <vt:lpstr>Limitations of single-link clustering</vt:lpstr>
      <vt:lpstr>Distance between two clusters</vt:lpstr>
      <vt:lpstr>Complete-link clustering: example</vt:lpstr>
      <vt:lpstr>Complete-link clustering: example</vt:lpstr>
      <vt:lpstr>Strengths of complete-link clustering</vt:lpstr>
      <vt:lpstr>Limitations of complete-link clustering</vt:lpstr>
      <vt:lpstr>Distance between two clusters</vt:lpstr>
      <vt:lpstr>Average-link clustering: example</vt:lpstr>
      <vt:lpstr>Average-link clustering: example</vt:lpstr>
      <vt:lpstr>Average-link clustering: discussion</vt:lpstr>
      <vt:lpstr>Distance between two clusters</vt:lpstr>
      <vt:lpstr>Distance between two clusters</vt:lpstr>
      <vt:lpstr>Ward’s distance for clusters</vt:lpstr>
      <vt:lpstr>Hierarchical Clustering: Comparison</vt:lpstr>
      <vt:lpstr>Hierarchical Clustering:  Time and Space requirements</vt:lpstr>
      <vt:lpstr>Divisive hierarchical clustering</vt:lpstr>
      <vt:lpstr>PowerPoint 演示文稿</vt:lpstr>
      <vt:lpstr>PowerPoint 演示文稿</vt:lpstr>
      <vt:lpstr>Partitioning Algorithms</vt:lpstr>
      <vt:lpstr>K-Means</vt:lpstr>
      <vt:lpstr>K-Means Algorithm</vt:lpstr>
      <vt:lpstr>K Means Example (K=2)</vt:lpstr>
      <vt:lpstr>Termination conditions</vt:lpstr>
      <vt:lpstr>Convergence</vt:lpstr>
      <vt:lpstr>Time Complexity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and Big Data</dc:title>
  <dc:creator>wrao</dc:creator>
  <cp:lastModifiedBy>Weixiong RAO</cp:lastModifiedBy>
  <cp:revision>303</cp:revision>
  <cp:lastPrinted>2015-10-16T08:40:47Z</cp:lastPrinted>
  <dcterms:created xsi:type="dcterms:W3CDTF">2014-02-20T02:49:06Z</dcterms:created>
  <dcterms:modified xsi:type="dcterms:W3CDTF">2017-03-08T14:43:31Z</dcterms:modified>
</cp:coreProperties>
</file>