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338" r:id="rId3"/>
    <p:sldId id="335" r:id="rId4"/>
    <p:sldId id="323" r:id="rId5"/>
    <p:sldId id="339" r:id="rId6"/>
    <p:sldId id="336" r:id="rId7"/>
    <p:sldId id="337" r:id="rId8"/>
    <p:sldId id="344" r:id="rId9"/>
    <p:sldId id="345" r:id="rId10"/>
    <p:sldId id="33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00"/>
    <a:srgbClr val="FFFFFF"/>
    <a:srgbClr val="DE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215D5-A48B-45F9-9B4B-AE4CEFE288F4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13D2-D393-415A-A664-C5707BD3A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9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13D2-D393-415A-A664-C5707BD3A3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13D2-D393-415A-A664-C5707BD3A3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5A78-8519-42BF-B7EC-E11E47C2BA0E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AFD-D796-414E-A555-2AD4E28EAADA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AC4-0D8E-4CF8-928D-985B4775288D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2A56-288F-4A03-AC1D-C76FE5A3595B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5427-63DF-4745-9731-1E0832DA3AAB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E481-6F09-4CEE-B8A4-9AAF4BA29486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E4B5-9F10-464B-82BC-6A63812FB6BF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6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291B-A3B5-4BB3-A0C3-F6BCFF14C271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6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9318-0B6E-47B5-93E9-8DF4BAA6D2E2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7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C13B-7449-4AEF-85D2-0754373B6159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AA0C-3AB8-4E3A-9297-9A906336E544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8AFA-C3E0-44FB-898E-05168164373C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549F-0BF2-4B18-BB31-36E499DB8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电信大数据及位置服务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30862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300" b="1" dirty="0">
                <a:latin typeface="仿宋" panose="02010609060101010101" pitchFamily="49" charset="-122"/>
                <a:ea typeface="仿宋" panose="02010609060101010101" pitchFamily="49" charset="-122"/>
              </a:rPr>
              <a:t>饶卫</a:t>
            </a:r>
            <a:r>
              <a:rPr lang="zh-CN" altLang="en-US" sz="43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雄</a:t>
            </a:r>
            <a:endParaRPr lang="en-US" altLang="zh-CN" sz="43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wxrao@tongji.edu.cn</a:t>
            </a:r>
          </a:p>
          <a:p>
            <a:r>
              <a:rPr lang="en-US" altLang="zh-CN" sz="4000" dirty="0" smtClean="0"/>
              <a:t>2017-01-10</a:t>
            </a:r>
            <a:endParaRPr lang="zh-CN" altLang="en-US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E57F-0A89-43A9-BD5C-2949B45A2000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147888" y="630476"/>
            <a:ext cx="7886700" cy="2852737"/>
          </a:xfrm>
        </p:spPr>
        <p:txBody>
          <a:bodyPr/>
          <a:lstStyle/>
          <a:p>
            <a:pPr algn="ctr"/>
            <a:r>
              <a:rPr lang="zh-CN" altLang="en-US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感谢</a:t>
            </a:r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b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653" name="矩形 6"/>
          <p:cNvSpPr>
            <a:spLocks noChangeArrowheads="1"/>
          </p:cNvSpPr>
          <p:nvPr/>
        </p:nvSpPr>
        <p:spPr bwMode="auto">
          <a:xfrm rot="-3240931">
            <a:off x="2401889" y="1551226"/>
            <a:ext cx="366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 b="1" dirty="0">
                <a:solidFill>
                  <a:srgbClr val="FFC000"/>
                </a:solidFill>
                <a:latin typeface="Arial Unicode MS" panose="020B0604020202020204" pitchFamily="34" charset="-122"/>
              </a:rPr>
              <a:t>ありがとう</a:t>
            </a:r>
            <a:r>
              <a:rPr lang="zh-CN" altLang="zh-CN" sz="54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7654" name="矩形 9"/>
          <p:cNvSpPr>
            <a:spLocks noChangeArrowheads="1"/>
          </p:cNvSpPr>
          <p:nvPr/>
        </p:nvSpPr>
        <p:spPr bwMode="auto">
          <a:xfrm rot="-1203273">
            <a:off x="8102600" y="684451"/>
            <a:ext cx="2070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 dirty="0">
                <a:solidFill>
                  <a:srgbClr val="00B0F0"/>
                </a:solidFill>
                <a:latin typeface="Arial Unicode MS" panose="020B0604020202020204" pitchFamily="34" charset="-122"/>
              </a:rPr>
              <a:t>Kiitos </a:t>
            </a:r>
            <a:endParaRPr lang="zh-CN" altLang="en-US" sz="5400" dirty="0">
              <a:solidFill>
                <a:srgbClr val="00B0F0"/>
              </a:solidFill>
            </a:endParaRPr>
          </a:p>
        </p:txBody>
      </p:sp>
      <p:sp>
        <p:nvSpPr>
          <p:cNvPr id="27655" name="矩形 11"/>
          <p:cNvSpPr>
            <a:spLocks noChangeArrowheads="1"/>
          </p:cNvSpPr>
          <p:nvPr/>
        </p:nvSpPr>
        <p:spPr bwMode="auto">
          <a:xfrm rot="1212798">
            <a:off x="2182813" y="916226"/>
            <a:ext cx="1941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 dirty="0">
                <a:solidFill>
                  <a:srgbClr val="7030A0"/>
                </a:solidFill>
                <a:latin typeface="Arial Unicode MS" panose="020B0604020202020204" pitchFamily="34" charset="-122"/>
              </a:rPr>
              <a:t>Merci</a:t>
            </a:r>
            <a:r>
              <a:rPr lang="zh-CN" altLang="zh-CN" sz="2000" dirty="0">
                <a:solidFill>
                  <a:srgbClr val="7030A0"/>
                </a:solidFill>
              </a:rPr>
              <a:t> </a:t>
            </a:r>
            <a:endParaRPr lang="zh-CN" altLang="en-US" sz="5400" dirty="0">
              <a:solidFill>
                <a:srgbClr val="7030A0"/>
              </a:solidFill>
            </a:endParaRPr>
          </a:p>
        </p:txBody>
      </p:sp>
      <p:sp>
        <p:nvSpPr>
          <p:cNvPr id="27656" name="矩形 13"/>
          <p:cNvSpPr>
            <a:spLocks noChangeArrowheads="1"/>
          </p:cNvSpPr>
          <p:nvPr/>
        </p:nvSpPr>
        <p:spPr bwMode="auto">
          <a:xfrm rot="-2630301">
            <a:off x="7918451" y="2060813"/>
            <a:ext cx="2378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>
                <a:solidFill>
                  <a:schemeClr val="accent2"/>
                </a:solidFill>
                <a:latin typeface="Arial Unicode MS" panose="020B0604020202020204" pitchFamily="34" charset="-122"/>
              </a:rPr>
              <a:t>Danke</a:t>
            </a:r>
            <a:r>
              <a:rPr lang="zh-CN" altLang="zh-CN" sz="5400">
                <a:solidFill>
                  <a:schemeClr val="accent2"/>
                </a:solidFill>
              </a:rPr>
              <a:t> </a:t>
            </a:r>
            <a:endParaRPr lang="zh-CN" altLang="en-US" sz="5400">
              <a:solidFill>
                <a:schemeClr val="accent2"/>
              </a:solidFill>
            </a:endParaRPr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 rot="2251409">
            <a:off x="6280150" y="1390888"/>
            <a:ext cx="2762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>
                <a:solidFill>
                  <a:srgbClr val="FFC000"/>
                </a:solidFill>
                <a:latin typeface="Arial Unicode MS" panose="020B0604020202020204" pitchFamily="34" charset="-122"/>
              </a:rPr>
              <a:t>Gracias</a:t>
            </a:r>
            <a:r>
              <a:rPr lang="zh-CN" altLang="zh-CN" sz="540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 rot="-2705900">
            <a:off x="2065338" y="2060813"/>
            <a:ext cx="1722438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Takk </a:t>
            </a:r>
            <a:endParaRPr lang="zh-CN" altLang="zh-CN" sz="5400" dirty="0">
              <a:solidFill>
                <a:srgbClr val="C00000"/>
              </a:solidFill>
            </a:endParaRPr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 rot="-1679474">
            <a:off x="5175251" y="1011476"/>
            <a:ext cx="1268413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5400" dirty="0">
                <a:solidFill>
                  <a:srgbClr val="92D050"/>
                </a:solidFill>
                <a:latin typeface="Arial Unicode MS" panose="020B0604020202020204" pitchFamily="34" charset="-122"/>
              </a:rPr>
              <a:t>Вы</a:t>
            </a:r>
            <a:r>
              <a:rPr lang="zh-CN" altLang="zh-CN" sz="5400" dirty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27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3503851"/>
            <a:ext cx="2074862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4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现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有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工作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2A56-288F-4A03-AC1D-C76FE5A3595B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87" y="2420158"/>
            <a:ext cx="1655528" cy="167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>
            <a:stCxn id="6" idx="3"/>
            <a:endCxn id="9" idx="2"/>
          </p:cNvCxnSpPr>
          <p:nvPr/>
        </p:nvCxnSpPr>
        <p:spPr>
          <a:xfrm flipV="1">
            <a:off x="2654815" y="3240781"/>
            <a:ext cx="541251" cy="180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3196066" y="2842364"/>
            <a:ext cx="1031690" cy="79683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MR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055628" y="4559212"/>
            <a:ext cx="1417068" cy="94371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通话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计费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套餐等数据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ps trajectory 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87" y="1961539"/>
            <a:ext cx="780770" cy="68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>
            <a:stCxn id="9" idx="4"/>
            <a:endCxn id="32" idx="2"/>
          </p:cNvCxnSpPr>
          <p:nvPr/>
        </p:nvCxnSpPr>
        <p:spPr>
          <a:xfrm>
            <a:off x="4227756" y="3240781"/>
            <a:ext cx="258402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03867" y="2587640"/>
            <a:ext cx="76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轨迹恢复</a:t>
            </a:r>
            <a:endParaRPr lang="zh-CN" altLang="en-US" dirty="0"/>
          </a:p>
        </p:txBody>
      </p:sp>
      <p:sp>
        <p:nvSpPr>
          <p:cNvPr id="19" name="流程图: 文档 18"/>
          <p:cNvSpPr/>
          <p:nvPr/>
        </p:nvSpPr>
        <p:spPr>
          <a:xfrm>
            <a:off x="6884128" y="4650376"/>
            <a:ext cx="953586" cy="7741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目标用户促销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4"/>
            <a:endCxn id="19" idx="1"/>
          </p:cNvCxnSpPr>
          <p:nvPr/>
        </p:nvCxnSpPr>
        <p:spPr>
          <a:xfrm>
            <a:off x="4472696" y="5031069"/>
            <a:ext cx="2411432" cy="63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01884" y="4599680"/>
            <a:ext cx="123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离网预测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6" idx="3"/>
            <a:endCxn id="11" idx="2"/>
          </p:cNvCxnSpPr>
          <p:nvPr/>
        </p:nvCxnSpPr>
        <p:spPr>
          <a:xfrm>
            <a:off x="2654815" y="3258830"/>
            <a:ext cx="400813" cy="1772239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文档 27"/>
          <p:cNvSpPr/>
          <p:nvPr/>
        </p:nvSpPr>
        <p:spPr>
          <a:xfrm>
            <a:off x="9498769" y="2853103"/>
            <a:ext cx="768637" cy="7741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轨迹查询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32" idx="4"/>
            <a:endCxn id="28" idx="1"/>
          </p:cNvCxnSpPr>
          <p:nvPr/>
        </p:nvCxnSpPr>
        <p:spPr>
          <a:xfrm flipV="1">
            <a:off x="7968344" y="3240189"/>
            <a:ext cx="1530425" cy="5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磁盘 31"/>
          <p:cNvSpPr/>
          <p:nvPr/>
        </p:nvSpPr>
        <p:spPr>
          <a:xfrm>
            <a:off x="6811779" y="2842365"/>
            <a:ext cx="1156565" cy="79683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轨迹数据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29854" y="2645552"/>
            <a:ext cx="123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轨迹压缩索引处理</a:t>
            </a:r>
            <a:endParaRPr lang="zh-CN" altLang="en-US" dirty="0"/>
          </a:p>
        </p:txBody>
      </p:sp>
      <p:sp>
        <p:nvSpPr>
          <p:cNvPr id="42" name="流程图: 文档 41"/>
          <p:cNvSpPr/>
          <p:nvPr/>
        </p:nvSpPr>
        <p:spPr>
          <a:xfrm>
            <a:off x="9498768" y="4001294"/>
            <a:ext cx="912329" cy="7741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聚类可视化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32" idx="4"/>
          </p:cNvCxnSpPr>
          <p:nvPr/>
        </p:nvCxnSpPr>
        <p:spPr>
          <a:xfrm>
            <a:off x="7968344" y="3240782"/>
            <a:ext cx="1530425" cy="108100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oad network map shanghai 的图像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1" y="1982693"/>
            <a:ext cx="674442" cy="61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/>
          <p:cNvSpPr txBox="1"/>
          <p:nvPr/>
        </p:nvSpPr>
        <p:spPr>
          <a:xfrm>
            <a:off x="6052335" y="2592561"/>
            <a:ext cx="81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地图匹配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5904416" y="2898597"/>
            <a:ext cx="298741" cy="1220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259686" y="2575431"/>
            <a:ext cx="6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电信定位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>
            <a:off x="4921886" y="2898597"/>
            <a:ext cx="3305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5" y="1961539"/>
            <a:ext cx="869882" cy="64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04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室外定位的机器学习算法基本思路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两个关键步骤</a:t>
            </a:r>
          </a:p>
          <a:p>
            <a:pPr lvl="1"/>
            <a:r>
              <a:rPr lang="zh-CN" altLang="en-US" dirty="0" smtClean="0"/>
              <a:t>训练数据获取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模型训练及预测</a:t>
            </a:r>
          </a:p>
          <a:p>
            <a:endParaRPr lang="zh-CN" altLang="en-US" dirty="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96" y="2010051"/>
            <a:ext cx="5116512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10712396" y="2635525"/>
            <a:ext cx="1257300" cy="368300"/>
          </a:xfrm>
          <a:prstGeom prst="wedgeRectCallout">
            <a:avLst>
              <a:gd name="adj1" fmla="val -46639"/>
              <a:gd name="adj2" fmla="val 112500"/>
            </a:avLst>
          </a:prstGeom>
          <a:solidFill>
            <a:srgbClr val="B5F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Label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8623247" y="1960837"/>
            <a:ext cx="1114425" cy="368300"/>
          </a:xfrm>
          <a:prstGeom prst="wedgeRectCallout">
            <a:avLst>
              <a:gd name="adj1" fmla="val -46639"/>
              <a:gd name="adj2" fmla="val 1125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训练数据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7059614" y="3601054"/>
            <a:ext cx="1100137" cy="366712"/>
          </a:xfrm>
          <a:prstGeom prst="wedgeRectCallout">
            <a:avLst>
              <a:gd name="adj1" fmla="val -28797"/>
              <a:gd name="adj2" fmla="val 1759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测试数据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0169472" y="5370787"/>
            <a:ext cx="909637" cy="547688"/>
          </a:xfrm>
          <a:prstGeom prst="wedgeRectCallout">
            <a:avLst>
              <a:gd name="adj1" fmla="val 39417"/>
              <a:gd name="adj2" fmla="val -113376"/>
            </a:avLst>
          </a:prstGeom>
          <a:solidFill>
            <a:srgbClr val="B5FD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预测的位置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7938"/>
            <a:ext cx="6600825" cy="1914525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4121973" y="3003825"/>
            <a:ext cx="1595655" cy="366712"/>
          </a:xfrm>
          <a:prstGeom prst="wedgeRectCallout">
            <a:avLst>
              <a:gd name="adj1" fmla="val -45923"/>
              <a:gd name="adj2" fmla="val 15013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样例</a:t>
            </a:r>
            <a:r>
              <a:rPr lang="en-US" altLang="zh-CN" dirty="0" smtClean="0">
                <a:solidFill>
                  <a:schemeClr val="tx1"/>
                </a:solidFill>
              </a:rPr>
              <a:t>MR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数据驱动的室外设备定位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2A56-288F-4A03-AC1D-C76FE5A3595B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1277190"/>
            <a:ext cx="3132138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4" y="1385134"/>
            <a:ext cx="33988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16"/>
          <p:cNvSpPr>
            <a:spLocks noChangeArrowheads="1"/>
          </p:cNvSpPr>
          <p:nvPr/>
        </p:nvSpPr>
        <p:spPr bwMode="auto">
          <a:xfrm>
            <a:off x="4361302" y="1558925"/>
            <a:ext cx="2472886" cy="501650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B0DD7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" name="文本框 18"/>
          <p:cNvSpPr txBox="1">
            <a:spLocks noChangeArrowheads="1"/>
          </p:cNvSpPr>
          <p:nvPr/>
        </p:nvSpPr>
        <p:spPr bwMode="auto">
          <a:xfrm>
            <a:off x="0" y="4606937"/>
            <a:ext cx="42140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测量报告</a:t>
            </a:r>
            <a:r>
              <a:rPr lang="en-US" altLang="zh-CN" dirty="0"/>
              <a:t>(Measurement Report):</a:t>
            </a:r>
          </a:p>
          <a:p>
            <a:endParaRPr lang="en-US" altLang="zh-CN" dirty="0"/>
          </a:p>
          <a:p>
            <a:r>
              <a:rPr lang="en-US" altLang="zh-CN" dirty="0"/>
              <a:t>[IMSI, Time, BS</a:t>
            </a:r>
            <a:r>
              <a:rPr lang="en-US" altLang="zh-CN" sz="1200" dirty="0"/>
              <a:t>1</a:t>
            </a:r>
            <a:r>
              <a:rPr lang="en-US" altLang="zh-CN" dirty="0"/>
              <a:t>, RSSI</a:t>
            </a:r>
            <a:r>
              <a:rPr lang="en-US" altLang="zh-CN" sz="1200" dirty="0"/>
              <a:t>1</a:t>
            </a:r>
            <a:r>
              <a:rPr lang="en-US" altLang="zh-CN" dirty="0"/>
              <a:t>,…, BS</a:t>
            </a:r>
            <a:r>
              <a:rPr lang="en-US" altLang="zh-CN" sz="1200" dirty="0"/>
              <a:t>6</a:t>
            </a:r>
            <a:r>
              <a:rPr lang="en-US" altLang="zh-CN" dirty="0"/>
              <a:t>, RSSI</a:t>
            </a:r>
            <a:r>
              <a:rPr lang="en-US" altLang="zh-CN" sz="1200" dirty="0"/>
              <a:t>6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" name="文本框 19"/>
          <p:cNvSpPr txBox="1">
            <a:spLocks noChangeArrowheads="1"/>
          </p:cNvSpPr>
          <p:nvPr/>
        </p:nvSpPr>
        <p:spPr bwMode="auto">
          <a:xfrm>
            <a:off x="8318500" y="4318833"/>
            <a:ext cx="230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dirty="0" smtClean="0"/>
              <a:t>机器学习算法</a:t>
            </a:r>
            <a:endParaRPr lang="zh-CN" altLang="en-US" dirty="0"/>
          </a:p>
        </p:txBody>
      </p: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7155273" y="5961437"/>
            <a:ext cx="1566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室外移动设备位置预测问题</a:t>
            </a:r>
            <a:endParaRPr lang="zh-CN" altLang="en-US" dirty="0"/>
          </a:p>
        </p:txBody>
      </p:sp>
      <p:sp>
        <p:nvSpPr>
          <p:cNvPr id="13" name="右弧形箭头 21"/>
          <p:cNvSpPr>
            <a:spLocks noChangeArrowheads="1"/>
          </p:cNvSpPr>
          <p:nvPr/>
        </p:nvSpPr>
        <p:spPr bwMode="auto">
          <a:xfrm rot="2761450">
            <a:off x="7671594" y="4039394"/>
            <a:ext cx="671512" cy="1733550"/>
          </a:xfrm>
          <a:prstGeom prst="curvedLeftArrow">
            <a:avLst>
              <a:gd name="adj1" fmla="val 25051"/>
              <a:gd name="adj2" fmla="val 50078"/>
              <a:gd name="adj3" fmla="val 25000"/>
            </a:avLst>
          </a:prstGeom>
          <a:solidFill>
            <a:srgbClr val="B0DD7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14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500439"/>
            <a:ext cx="3059112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标注 2"/>
          <p:cNvSpPr>
            <a:spLocks noChangeArrowheads="1"/>
          </p:cNvSpPr>
          <p:nvPr/>
        </p:nvSpPr>
        <p:spPr bwMode="auto">
          <a:xfrm>
            <a:off x="9141618" y="424840"/>
            <a:ext cx="1681163" cy="603250"/>
          </a:xfrm>
          <a:prstGeom prst="wedgeRectCallout">
            <a:avLst>
              <a:gd name="adj1" fmla="val -84456"/>
              <a:gd name="adj2" fmla="val 16812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b="1" dirty="0">
                <a:solidFill>
                  <a:srgbClr val="C00000"/>
                </a:solidFill>
              </a:rPr>
              <a:t>三角定位</a:t>
            </a:r>
            <a:r>
              <a:rPr lang="en-US" altLang="zh-CN" dirty="0"/>
              <a:t>: </a:t>
            </a:r>
            <a:r>
              <a:rPr lang="zh-CN" altLang="en-US" sz="1600" dirty="0"/>
              <a:t>精度差</a:t>
            </a:r>
            <a:r>
              <a:rPr lang="en-US" altLang="zh-CN" sz="1600" dirty="0"/>
              <a:t>, </a:t>
            </a:r>
            <a:r>
              <a:rPr lang="zh-CN" altLang="en-US" sz="1600" dirty="0"/>
              <a:t>容易干扰</a:t>
            </a:r>
            <a:endParaRPr lang="en-US" altLang="zh-CN" sz="1600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16" name="矩形标注 14"/>
          <p:cNvSpPr>
            <a:spLocks noChangeArrowheads="1"/>
          </p:cNvSpPr>
          <p:nvPr/>
        </p:nvSpPr>
        <p:spPr bwMode="auto">
          <a:xfrm>
            <a:off x="5948856" y="2462249"/>
            <a:ext cx="1584325" cy="812800"/>
          </a:xfrm>
          <a:prstGeom prst="wedgeRectCallout">
            <a:avLst>
              <a:gd name="adj1" fmla="val 57670"/>
              <a:gd name="adj2" fmla="val 9022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b="1">
                <a:solidFill>
                  <a:srgbClr val="C00000"/>
                </a:solidFill>
              </a:rPr>
              <a:t>指纹定位</a:t>
            </a:r>
            <a:r>
              <a:rPr lang="en-US" altLang="zh-CN"/>
              <a:t>:</a:t>
            </a:r>
            <a:r>
              <a:rPr lang="zh-CN" altLang="en-US" sz="1600"/>
              <a:t>精度稍高</a:t>
            </a:r>
            <a:r>
              <a:rPr lang="en-US" altLang="zh-CN" sz="1600"/>
              <a:t>, </a:t>
            </a:r>
            <a:r>
              <a:rPr lang="zh-CN" altLang="en-US" sz="1600"/>
              <a:t>成本高</a:t>
            </a:r>
            <a:r>
              <a:rPr lang="en-US" altLang="zh-CN" sz="1600"/>
              <a:t>,</a:t>
            </a:r>
            <a:r>
              <a:rPr lang="zh-CN" altLang="en-US" sz="1600"/>
              <a:t>样本数据不足</a:t>
            </a:r>
            <a:endParaRPr lang="en-US" altLang="zh-CN"/>
          </a:p>
          <a:p>
            <a:pPr algn="ctr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2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轨迹恢复</a:t>
            </a:r>
            <a:r>
              <a:rPr lang="en-US" altLang="zh-CN" dirty="0" smtClean="0"/>
              <a:t>: </a:t>
            </a:r>
            <a:r>
              <a:rPr lang="zh-CN" altLang="en-US" sz="3600" dirty="0" smtClean="0"/>
              <a:t>离散的位置点</a:t>
            </a:r>
            <a:r>
              <a:rPr lang="en-US" altLang="zh-CN" sz="3600" dirty="0" smtClean="0">
                <a:sym typeface="Wingdings" panose="05000000000000000000" pitchFamily="2" charset="2"/>
              </a:rPr>
              <a:t></a:t>
            </a:r>
            <a:r>
              <a:rPr lang="zh-CN" altLang="en-US" sz="3600" dirty="0" smtClean="0">
                <a:sym typeface="Wingdings" panose="05000000000000000000" pitchFamily="2" charset="2"/>
              </a:rPr>
              <a:t>上下文信息的连续轨迹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2A56-288F-4A03-AC1D-C76FE5A3595B}" type="datetime1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549F-0BF2-4B18-BB31-36E499DB8C7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1" y="1385888"/>
            <a:ext cx="5295900" cy="479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06" y="1385888"/>
            <a:ext cx="5181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0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电信定位当前进展</a:t>
            </a:r>
          </a:p>
        </p:txBody>
      </p:sp>
      <p:sp>
        <p:nvSpPr>
          <p:cNvPr id="21507" name="日期占位符 3"/>
          <p:cNvSpPr>
            <a:spLocks noGrp="1"/>
          </p:cNvSpPr>
          <p:nvPr>
            <p:ph type="dt" sz="quarter" idx="10"/>
          </p:nvPr>
        </p:nvSpPr>
        <p:spPr>
          <a:xfrm>
            <a:off x="2017713" y="6624638"/>
            <a:ext cx="2133600" cy="18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1FB91C-55B2-4807-BC9A-2A8FD669063C}" type="datetime1">
              <a:rPr lang="zh-CN" altLang="en-US" smtClean="0"/>
              <a:pPr/>
              <a:t>2017/3/2</a:t>
            </a:fld>
            <a:endParaRPr lang="en-US" altLang="zh-CN" smtClean="0"/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040688" y="6643688"/>
            <a:ext cx="2133600" cy="24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602339-B757-4E00-83DA-ADAC4FDFF52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7" name="矩形 16"/>
          <p:cNvSpPr/>
          <p:nvPr/>
        </p:nvSpPr>
        <p:spPr bwMode="auto">
          <a:xfrm>
            <a:off x="3216275" y="5314575"/>
            <a:ext cx="1347788" cy="644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手机端数据采集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21510" name="矩形 17"/>
          <p:cNvSpPr>
            <a:spLocks noChangeArrowheads="1"/>
          </p:cNvSpPr>
          <p:nvPr/>
        </p:nvSpPr>
        <p:spPr bwMode="auto">
          <a:xfrm>
            <a:off x="4727576" y="1374400"/>
            <a:ext cx="1368425" cy="6445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运营商端数据采集工具</a:t>
            </a:r>
          </a:p>
        </p:txBody>
      </p:sp>
      <p:sp>
        <p:nvSpPr>
          <p:cNvPr id="21511" name="圆柱形 19"/>
          <p:cNvSpPr>
            <a:spLocks noChangeArrowheads="1"/>
          </p:cNvSpPr>
          <p:nvPr/>
        </p:nvSpPr>
        <p:spPr bwMode="auto">
          <a:xfrm>
            <a:off x="6743700" y="1247400"/>
            <a:ext cx="922338" cy="936625"/>
          </a:xfrm>
          <a:prstGeom prst="can">
            <a:avLst>
              <a:gd name="adj" fmla="val 2501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500"/>
          </a:p>
        </p:txBody>
      </p:sp>
      <p:cxnSp>
        <p:nvCxnSpPr>
          <p:cNvPr id="21512" name="直接箭头连接符 21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>
            <a:off x="6096000" y="1696662"/>
            <a:ext cx="647700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文本框 26"/>
          <p:cNvSpPr txBox="1">
            <a:spLocks noChangeArrowheads="1"/>
          </p:cNvSpPr>
          <p:nvPr/>
        </p:nvSpPr>
        <p:spPr bwMode="auto">
          <a:xfrm>
            <a:off x="6484938" y="6146352"/>
            <a:ext cx="1431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/>
              <a:t>GPS</a:t>
            </a:r>
            <a:r>
              <a:rPr lang="zh-CN" altLang="en-US" sz="1400" dirty="0"/>
              <a:t>标签不足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数据存在缺陷</a:t>
            </a:r>
          </a:p>
        </p:txBody>
      </p:sp>
      <p:sp>
        <p:nvSpPr>
          <p:cNvPr id="21514" name="矩形 27"/>
          <p:cNvSpPr>
            <a:spLocks noChangeArrowheads="1"/>
          </p:cNvSpPr>
          <p:nvPr/>
        </p:nvSpPr>
        <p:spPr bwMode="auto">
          <a:xfrm>
            <a:off x="4948239" y="5339975"/>
            <a:ext cx="1152525" cy="385763"/>
          </a:xfrm>
          <a:prstGeom prst="rect">
            <a:avLst/>
          </a:prstGeom>
          <a:solidFill>
            <a:srgbClr val="D6BBE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主动修复</a:t>
            </a:r>
          </a:p>
        </p:txBody>
      </p:sp>
      <p:pic>
        <p:nvPicPr>
          <p:cNvPr id="21515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4" y="3012700"/>
            <a:ext cx="220662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文本框 29"/>
          <p:cNvSpPr txBox="1">
            <a:spLocks noChangeArrowheads="1"/>
          </p:cNvSpPr>
          <p:nvPr/>
        </p:nvSpPr>
        <p:spPr bwMode="auto">
          <a:xfrm>
            <a:off x="6096001" y="2617413"/>
            <a:ext cx="117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电信定位</a:t>
            </a:r>
          </a:p>
        </p:txBody>
      </p:sp>
      <p:cxnSp>
        <p:nvCxnSpPr>
          <p:cNvPr id="21517" name="直接箭头连接符 31"/>
          <p:cNvCxnSpPr>
            <a:cxnSpLocks noChangeShapeType="1"/>
            <a:stCxn id="21511" idx="3"/>
          </p:cNvCxnSpPr>
          <p:nvPr/>
        </p:nvCxnSpPr>
        <p:spPr bwMode="auto">
          <a:xfrm flipH="1">
            <a:off x="7200901" y="2184025"/>
            <a:ext cx="4763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8" name="矩形 32"/>
          <p:cNvSpPr>
            <a:spLocks noChangeArrowheads="1"/>
          </p:cNvSpPr>
          <p:nvPr/>
        </p:nvSpPr>
        <p:spPr bwMode="auto">
          <a:xfrm>
            <a:off x="6523038" y="5405062"/>
            <a:ext cx="838200" cy="647700"/>
          </a:xfrm>
          <a:prstGeom prst="rect">
            <a:avLst/>
          </a:prstGeom>
          <a:solidFill>
            <a:srgbClr val="D6BBE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数据评估</a:t>
            </a:r>
          </a:p>
        </p:txBody>
      </p:sp>
      <p:cxnSp>
        <p:nvCxnSpPr>
          <p:cNvPr id="21519" name="直接箭头连接符 33"/>
          <p:cNvCxnSpPr>
            <a:cxnSpLocks noChangeShapeType="1"/>
            <a:endCxn id="21518" idx="0"/>
          </p:cNvCxnSpPr>
          <p:nvPr/>
        </p:nvCxnSpPr>
        <p:spPr bwMode="auto">
          <a:xfrm flipH="1">
            <a:off x="6942139" y="4870074"/>
            <a:ext cx="3175" cy="534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矩形 36"/>
          <p:cNvSpPr>
            <a:spLocks noChangeArrowheads="1"/>
          </p:cNvSpPr>
          <p:nvPr/>
        </p:nvSpPr>
        <p:spPr bwMode="auto">
          <a:xfrm>
            <a:off x="7459663" y="5405062"/>
            <a:ext cx="838200" cy="6477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算法评估</a:t>
            </a:r>
          </a:p>
        </p:txBody>
      </p:sp>
      <p:cxnSp>
        <p:nvCxnSpPr>
          <p:cNvPr id="21521" name="直接箭头连接符 37"/>
          <p:cNvCxnSpPr>
            <a:cxnSpLocks noChangeShapeType="1"/>
            <a:endCxn id="21520" idx="0"/>
          </p:cNvCxnSpPr>
          <p:nvPr/>
        </p:nvCxnSpPr>
        <p:spPr bwMode="auto">
          <a:xfrm flipH="1">
            <a:off x="7878764" y="4870074"/>
            <a:ext cx="1587" cy="534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2" name="矩形 39"/>
          <p:cNvSpPr>
            <a:spLocks noChangeArrowheads="1"/>
          </p:cNvSpPr>
          <p:nvPr/>
        </p:nvSpPr>
        <p:spPr bwMode="auto">
          <a:xfrm>
            <a:off x="4943476" y="6009900"/>
            <a:ext cx="1152525" cy="358775"/>
          </a:xfrm>
          <a:prstGeom prst="rect">
            <a:avLst/>
          </a:prstGeom>
          <a:solidFill>
            <a:srgbClr val="D6BBE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主动采样</a:t>
            </a:r>
          </a:p>
        </p:txBody>
      </p:sp>
      <p:cxnSp>
        <p:nvCxnSpPr>
          <p:cNvPr id="21523" name="肘形连接符 42"/>
          <p:cNvCxnSpPr>
            <a:cxnSpLocks noChangeShapeType="1"/>
            <a:stCxn id="21518" idx="1"/>
            <a:endCxn id="21522" idx="3"/>
          </p:cNvCxnSpPr>
          <p:nvPr/>
        </p:nvCxnSpPr>
        <p:spPr bwMode="auto">
          <a:xfrm rot="10800000" flipV="1">
            <a:off x="6096000" y="5728913"/>
            <a:ext cx="427038" cy="4603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4" name="肘形连接符 45"/>
          <p:cNvCxnSpPr>
            <a:cxnSpLocks noChangeShapeType="1"/>
            <a:stCxn id="21518" idx="1"/>
            <a:endCxn id="21514" idx="3"/>
          </p:cNvCxnSpPr>
          <p:nvPr/>
        </p:nvCxnSpPr>
        <p:spPr bwMode="auto">
          <a:xfrm rot="10800000">
            <a:off x="6100764" y="5532062"/>
            <a:ext cx="422275" cy="1968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5" name="肘形连接符 48"/>
          <p:cNvCxnSpPr>
            <a:cxnSpLocks noChangeShapeType="1"/>
            <a:stCxn id="21522" idx="1"/>
            <a:endCxn id="17" idx="2"/>
          </p:cNvCxnSpPr>
          <p:nvPr/>
        </p:nvCxnSpPr>
        <p:spPr bwMode="auto">
          <a:xfrm rot="10800000">
            <a:off x="3889375" y="5959099"/>
            <a:ext cx="1054100" cy="2301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6" name="任意多边形 53"/>
          <p:cNvSpPr>
            <a:spLocks/>
          </p:cNvSpPr>
          <p:nvPr/>
        </p:nvSpPr>
        <p:spPr bwMode="auto">
          <a:xfrm>
            <a:off x="5470525" y="2020513"/>
            <a:ext cx="1263650" cy="3265487"/>
          </a:xfrm>
          <a:custGeom>
            <a:avLst/>
            <a:gdLst>
              <a:gd name="T0" fmla="*/ 14312 w 1279413"/>
              <a:gd name="T1" fmla="*/ 3264803 h 3265715"/>
              <a:gd name="T2" fmla="*/ 151389 w 1279413"/>
              <a:gd name="T3" fmla="*/ 1262391 h 3265715"/>
              <a:gd name="T4" fmla="*/ 1098468 w 1279413"/>
              <a:gd name="T5" fmla="*/ 0 h 32657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9413" h="3265715">
                <a:moveTo>
                  <a:pt x="16670" y="3265715"/>
                </a:moveTo>
                <a:cubicBezTo>
                  <a:pt x="-8730" y="2536372"/>
                  <a:pt x="-34130" y="1807029"/>
                  <a:pt x="176327" y="1262743"/>
                </a:cubicBezTo>
                <a:cubicBezTo>
                  <a:pt x="386784" y="718457"/>
                  <a:pt x="833098" y="359228"/>
                  <a:pt x="127941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任意多边形 54"/>
          <p:cNvSpPr>
            <a:spLocks/>
          </p:cNvSpPr>
          <p:nvPr/>
        </p:nvSpPr>
        <p:spPr bwMode="auto">
          <a:xfrm>
            <a:off x="3749675" y="1866524"/>
            <a:ext cx="2984500" cy="3448050"/>
          </a:xfrm>
          <a:custGeom>
            <a:avLst/>
            <a:gdLst>
              <a:gd name="T0" fmla="*/ 58104 w 2902800"/>
              <a:gd name="T1" fmla="*/ 3553599 h 3396343"/>
              <a:gd name="T2" fmla="*/ 377986 w 2902800"/>
              <a:gd name="T3" fmla="*/ 2232388 h 3396343"/>
              <a:gd name="T4" fmla="*/ 2907970 w 2902800"/>
              <a:gd name="T5" fmla="*/ 0 h 3396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2800" h="3396343">
                <a:moveTo>
                  <a:pt x="58000" y="3396343"/>
                </a:moveTo>
                <a:cubicBezTo>
                  <a:pt x="-19410" y="3048000"/>
                  <a:pt x="-96819" y="2699657"/>
                  <a:pt x="377314" y="2133600"/>
                </a:cubicBezTo>
                <a:cubicBezTo>
                  <a:pt x="851447" y="1567543"/>
                  <a:pt x="1877123" y="783771"/>
                  <a:pt x="290280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8" name="Picture 4" descr="http://www.jpcai.com/upfiles/photo/200510/20051017204900176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9964" y="3111125"/>
            <a:ext cx="981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6" descr="http://tse1.mm.bing.net/th?&amp;id=OIP.M23ea1b3335f4869b2c35c8af23ea3fe3o0&amp;w=263&amp;h=300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149224"/>
            <a:ext cx="652462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0" name="矩形 61"/>
          <p:cNvSpPr>
            <a:spLocks noChangeArrowheads="1"/>
          </p:cNvSpPr>
          <p:nvPr/>
        </p:nvSpPr>
        <p:spPr bwMode="auto">
          <a:xfrm>
            <a:off x="6651625" y="1520450"/>
            <a:ext cx="1100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电信</a:t>
            </a:r>
            <a:endParaRPr lang="en-US" altLang="zh-CN"/>
          </a:p>
          <a:p>
            <a:pPr algn="ctr" eaLnBrk="1" hangingPunct="1"/>
            <a:r>
              <a:rPr lang="zh-CN" altLang="en-US"/>
              <a:t>大数据</a:t>
            </a:r>
          </a:p>
        </p:txBody>
      </p:sp>
      <p:pic>
        <p:nvPicPr>
          <p:cNvPr id="21531" name="Picture 8" descr="http://tse1.mm.bing.net/th?&amp;id=OIP.Me6447f44790e18c18a02e6e7f4708aado0&amp;w=242&amp;h=300&amp;c=0&amp;pid=1.9&amp;rs=0&amp;p=0&amp;r=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9" y="3885824"/>
            <a:ext cx="68103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10" descr="http://tse1.mm.bing.net/th?&amp;id=OIP.M08a96e76998d7c52b02caf62393210a8o0&amp;w=300&amp;h=219&amp;c=0&amp;pid=1.9&amp;rs=0&amp;p=0&amp;r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4076324"/>
            <a:ext cx="8953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3" name="矩形 117762"/>
          <p:cNvSpPr>
            <a:spLocks noChangeArrowheads="1"/>
          </p:cNvSpPr>
          <p:nvPr/>
        </p:nvSpPr>
        <p:spPr bwMode="auto">
          <a:xfrm>
            <a:off x="8572501" y="3012699"/>
            <a:ext cx="1844675" cy="182403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534" name="文本框 71"/>
          <p:cNvSpPr txBox="1">
            <a:spLocks noChangeArrowheads="1"/>
          </p:cNvSpPr>
          <p:nvPr/>
        </p:nvSpPr>
        <p:spPr bwMode="auto">
          <a:xfrm>
            <a:off x="9525001" y="2653924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运动模式</a:t>
            </a:r>
          </a:p>
        </p:txBody>
      </p:sp>
      <p:cxnSp>
        <p:nvCxnSpPr>
          <p:cNvPr id="21535" name="肘形连接符 117770"/>
          <p:cNvCxnSpPr>
            <a:cxnSpLocks noChangeShapeType="1"/>
            <a:stCxn id="21511" idx="3"/>
            <a:endCxn id="21533" idx="0"/>
          </p:cNvCxnSpPr>
          <p:nvPr/>
        </p:nvCxnSpPr>
        <p:spPr bwMode="auto">
          <a:xfrm rot="16200000" flipH="1">
            <a:off x="7935914" y="1453775"/>
            <a:ext cx="828675" cy="2289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6" name="直接箭头连接符 117774"/>
          <p:cNvCxnSpPr>
            <a:cxnSpLocks noChangeShapeType="1"/>
          </p:cNvCxnSpPr>
          <p:nvPr/>
        </p:nvCxnSpPr>
        <p:spPr bwMode="auto">
          <a:xfrm flipH="1">
            <a:off x="7104064" y="4836738"/>
            <a:ext cx="1781175" cy="568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7" name="直接箭头连接符 81"/>
          <p:cNvCxnSpPr>
            <a:cxnSpLocks noChangeShapeType="1"/>
          </p:cNvCxnSpPr>
          <p:nvPr/>
        </p:nvCxnSpPr>
        <p:spPr bwMode="auto">
          <a:xfrm flipH="1">
            <a:off x="8250239" y="4897062"/>
            <a:ext cx="820737" cy="508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8" name="矩形 40"/>
          <p:cNvSpPr>
            <a:spLocks noChangeArrowheads="1"/>
          </p:cNvSpPr>
          <p:nvPr/>
        </p:nvSpPr>
        <p:spPr bwMode="auto">
          <a:xfrm>
            <a:off x="7910514" y="1395038"/>
            <a:ext cx="1209675" cy="644525"/>
          </a:xfrm>
          <a:prstGeom prst="rect">
            <a:avLst/>
          </a:prstGeom>
          <a:solidFill>
            <a:srgbClr val="B5FDB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轨迹数据查询算法</a:t>
            </a:r>
          </a:p>
        </p:txBody>
      </p:sp>
      <p:cxnSp>
        <p:nvCxnSpPr>
          <p:cNvPr id="21539" name="直接箭头连接符 4"/>
          <p:cNvCxnSpPr>
            <a:cxnSpLocks noChangeShapeType="1"/>
            <a:stCxn id="21511" idx="4"/>
            <a:endCxn id="21538" idx="1"/>
          </p:cNvCxnSpPr>
          <p:nvPr/>
        </p:nvCxnSpPr>
        <p:spPr bwMode="auto">
          <a:xfrm>
            <a:off x="7666039" y="1715713"/>
            <a:ext cx="2444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0" name="矩形 45"/>
          <p:cNvSpPr>
            <a:spLocks noChangeArrowheads="1"/>
          </p:cNvSpPr>
          <p:nvPr/>
        </p:nvSpPr>
        <p:spPr bwMode="auto">
          <a:xfrm>
            <a:off x="9409114" y="1395038"/>
            <a:ext cx="1208087" cy="644525"/>
          </a:xfrm>
          <a:prstGeom prst="rect">
            <a:avLst/>
          </a:prstGeom>
          <a:solidFill>
            <a:srgbClr val="B5FDB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并行数据查询系统</a:t>
            </a:r>
          </a:p>
        </p:txBody>
      </p:sp>
      <p:cxnSp>
        <p:nvCxnSpPr>
          <p:cNvPr id="21541" name="直接箭头连接符 48"/>
          <p:cNvCxnSpPr>
            <a:cxnSpLocks noChangeShapeType="1"/>
            <a:stCxn id="21538" idx="3"/>
            <a:endCxn id="21540" idx="1"/>
          </p:cNvCxnSpPr>
          <p:nvPr/>
        </p:nvCxnSpPr>
        <p:spPr bwMode="auto">
          <a:xfrm>
            <a:off x="9120189" y="1717299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4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9" y="1664913"/>
            <a:ext cx="2497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43" name="任意多边形 18"/>
          <p:cNvSpPr>
            <a:spLocks/>
          </p:cNvSpPr>
          <p:nvPr/>
        </p:nvSpPr>
        <p:spPr bwMode="auto">
          <a:xfrm>
            <a:off x="3330576" y="1677612"/>
            <a:ext cx="1414463" cy="361950"/>
          </a:xfrm>
          <a:custGeom>
            <a:avLst/>
            <a:gdLst>
              <a:gd name="T0" fmla="*/ 0 w 1248229"/>
              <a:gd name="T1" fmla="*/ 464582 h 319446"/>
              <a:gd name="T2" fmla="*/ 232138 w 1248229"/>
              <a:gd name="T3" fmla="*/ 63518 h 319446"/>
              <a:gd name="T4" fmla="*/ 865240 w 1248229"/>
              <a:gd name="T5" fmla="*/ 193 h 319446"/>
              <a:gd name="T6" fmla="*/ 1814893 w 1248229"/>
              <a:gd name="T7" fmla="*/ 42408 h 3194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229" h="319446">
                <a:moveTo>
                  <a:pt x="0" y="319446"/>
                </a:moveTo>
                <a:cubicBezTo>
                  <a:pt x="30238" y="208170"/>
                  <a:pt x="60476" y="96894"/>
                  <a:pt x="159657" y="43675"/>
                </a:cubicBezTo>
                <a:cubicBezTo>
                  <a:pt x="258838" y="-9544"/>
                  <a:pt x="413657" y="2551"/>
                  <a:pt x="595086" y="132"/>
                </a:cubicBezTo>
                <a:cubicBezTo>
                  <a:pt x="776515" y="-2287"/>
                  <a:pt x="1248229" y="29160"/>
                  <a:pt x="1248229" y="291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任意多边形 50"/>
          <p:cNvSpPr>
            <a:spLocks/>
          </p:cNvSpPr>
          <p:nvPr/>
        </p:nvSpPr>
        <p:spPr bwMode="auto">
          <a:xfrm>
            <a:off x="2782888" y="3246063"/>
            <a:ext cx="449262" cy="2408237"/>
          </a:xfrm>
          <a:custGeom>
            <a:avLst/>
            <a:gdLst>
              <a:gd name="T0" fmla="*/ 0 w 449943"/>
              <a:gd name="T1" fmla="*/ 0 h 1930400"/>
              <a:gd name="T2" fmla="*/ 14426 w 449943"/>
              <a:gd name="T3" fmla="*/ 1746553 h 1930400"/>
              <a:gd name="T4" fmla="*/ 72133 w 449943"/>
              <a:gd name="T5" fmla="*/ 3408597 h 1930400"/>
              <a:gd name="T6" fmla="*/ 447225 w 449943"/>
              <a:gd name="T7" fmla="*/ 3746641 h 1930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9943" h="1930400">
                <a:moveTo>
                  <a:pt x="0" y="0"/>
                </a:moveTo>
                <a:cubicBezTo>
                  <a:pt x="1209" y="303590"/>
                  <a:pt x="2419" y="607180"/>
                  <a:pt x="14514" y="899885"/>
                </a:cubicBezTo>
                <a:cubicBezTo>
                  <a:pt x="26609" y="1192590"/>
                  <a:pt x="1" y="1584476"/>
                  <a:pt x="72572" y="1756228"/>
                </a:cubicBezTo>
                <a:cubicBezTo>
                  <a:pt x="145143" y="1927980"/>
                  <a:pt x="297543" y="1929190"/>
                  <a:pt x="449943" y="19304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手机端数据采集</a:t>
            </a:r>
          </a:p>
        </p:txBody>
      </p:sp>
      <p:pic>
        <p:nvPicPr>
          <p:cNvPr id="22531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6061" y="333375"/>
            <a:ext cx="3609975" cy="6427788"/>
          </a:xfrm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24915B-E1C4-4B45-8C4B-C497B8C08DAF}" type="datetime1">
              <a:rPr lang="zh-CN" altLang="en-US" smtClean="0"/>
              <a:pPr/>
              <a:t>2017/3/2</a:t>
            </a:fld>
            <a:endParaRPr lang="en-US" altLang="zh-CN" smtClean="0"/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B6C982-E8C7-4F3B-BFD2-7D214A5042C7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22534" name="左大括号 2"/>
          <p:cNvSpPr>
            <a:spLocks/>
          </p:cNvSpPr>
          <p:nvPr/>
        </p:nvSpPr>
        <p:spPr bwMode="auto">
          <a:xfrm>
            <a:off x="4999798" y="4135439"/>
            <a:ext cx="431800" cy="244792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5" name="文本框 3"/>
          <p:cNvSpPr txBox="1">
            <a:spLocks noChangeArrowheads="1"/>
          </p:cNvSpPr>
          <p:nvPr/>
        </p:nvSpPr>
        <p:spPr bwMode="auto">
          <a:xfrm>
            <a:off x="2370898" y="5173664"/>
            <a:ext cx="3109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手机端采集的</a:t>
            </a:r>
            <a:r>
              <a:rPr lang="en-US" altLang="zh-CN"/>
              <a:t>MR</a:t>
            </a:r>
            <a:r>
              <a:rPr lang="zh-CN" altLang="en-US"/>
              <a:t>数据</a:t>
            </a:r>
          </a:p>
        </p:txBody>
      </p:sp>
      <p:sp>
        <p:nvSpPr>
          <p:cNvPr id="22536" name="左大括号 9"/>
          <p:cNvSpPr>
            <a:spLocks/>
          </p:cNvSpPr>
          <p:nvPr/>
        </p:nvSpPr>
        <p:spPr bwMode="auto">
          <a:xfrm>
            <a:off x="4999798" y="1125538"/>
            <a:ext cx="431800" cy="2760662"/>
          </a:xfrm>
          <a:prstGeom prst="leftBrace">
            <a:avLst>
              <a:gd name="adj1" fmla="val 834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7" name="文本框 10"/>
          <p:cNvSpPr txBox="1">
            <a:spLocks noChangeArrowheads="1"/>
          </p:cNvSpPr>
          <p:nvPr/>
        </p:nvSpPr>
        <p:spPr bwMode="auto">
          <a:xfrm>
            <a:off x="3009073" y="2349500"/>
            <a:ext cx="196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手机端</a:t>
            </a:r>
            <a:r>
              <a:rPr lang="en-US" altLang="zh-CN"/>
              <a:t>GPS</a:t>
            </a:r>
            <a:r>
              <a:rPr lang="zh-CN" altLang="en-US"/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7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Clustering</a:t>
            </a:r>
            <a:r>
              <a:rPr lang="zh-CN" altLang="en-US" dirty="0"/>
              <a:t>轨迹聚类可视化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 similar trajectories into clusters</a:t>
            </a:r>
          </a:p>
          <a:p>
            <a:pPr lvl="1"/>
            <a:r>
              <a:rPr lang="en-US" sz="1800" dirty="0"/>
              <a:t>To find representative paths or </a:t>
            </a:r>
          </a:p>
          <a:p>
            <a:pPr lvl="1"/>
            <a:r>
              <a:rPr lang="en-US" sz="1800" dirty="0"/>
              <a:t>common trends shared by different moving objects</a:t>
            </a:r>
          </a:p>
          <a:p>
            <a:r>
              <a:rPr lang="en-US" sz="2400" dirty="0"/>
              <a:t>In free spaces</a:t>
            </a:r>
          </a:p>
          <a:p>
            <a:pPr lvl="1"/>
            <a:r>
              <a:rPr lang="en-US" sz="1800" dirty="0"/>
              <a:t>Distance between two entire trajectories</a:t>
            </a:r>
          </a:p>
          <a:p>
            <a:pPr lvl="1"/>
            <a:r>
              <a:rPr lang="en-US" sz="1800" dirty="0"/>
              <a:t>Distance between segments of trajectories</a:t>
            </a:r>
          </a:p>
          <a:p>
            <a:r>
              <a:rPr lang="en-US" sz="2400" dirty="0"/>
              <a:t>In a road network setting</a:t>
            </a:r>
          </a:p>
          <a:p>
            <a:pPr lvl="1"/>
            <a:r>
              <a:rPr lang="en-US" sz="1800" dirty="0"/>
              <a:t>Can be converted to another problem</a:t>
            </a:r>
          </a:p>
          <a:p>
            <a:pPr lvl="1"/>
            <a:r>
              <a:rPr lang="en-US" sz="1800" dirty="0"/>
              <a:t>Map-matching + graph clustering</a:t>
            </a:r>
          </a:p>
        </p:txBody>
      </p:sp>
    </p:spTree>
    <p:extLst>
      <p:ext uri="{BB962C8B-B14F-4D97-AF65-F5344CB8AC3E}">
        <p14:creationId xmlns:p14="http://schemas.microsoft.com/office/powerpoint/2010/main" val="40509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/>
              <a:t>Trajectory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725" y="1143000"/>
            <a:ext cx="8229600" cy="2541666"/>
          </a:xfrm>
        </p:spPr>
        <p:txBody>
          <a:bodyPr>
            <a:normAutofit/>
          </a:bodyPr>
          <a:lstStyle/>
          <a:p>
            <a:r>
              <a:rPr lang="en-US" sz="2400" i="1" dirty="0"/>
              <a:t>Micro-and-Macro-clustering framework</a:t>
            </a:r>
          </a:p>
          <a:p>
            <a:pPr lvl="1"/>
            <a:r>
              <a:rPr lang="en-US" sz="1800" dirty="0"/>
              <a:t>First find </a:t>
            </a:r>
            <a:r>
              <a:rPr lang="en-US" sz="1800" dirty="0" err="1"/>
              <a:t>mirco</a:t>
            </a:r>
            <a:r>
              <a:rPr lang="en-US" sz="1800" dirty="0"/>
              <a:t>-clusters of trajectory segments </a:t>
            </a:r>
          </a:p>
          <a:p>
            <a:pPr lvl="1"/>
            <a:r>
              <a:rPr lang="en-US" sz="1800" dirty="0"/>
              <a:t>Then group micro-clusters into macro-clusters</a:t>
            </a:r>
          </a:p>
          <a:p>
            <a:r>
              <a:rPr lang="en-US" sz="2400" dirty="0"/>
              <a:t>Li et al. </a:t>
            </a:r>
            <a:r>
              <a:rPr lang="en-US" sz="2400" dirty="0" smtClean="0"/>
              <a:t>[</a:t>
            </a:r>
            <a:r>
              <a:rPr lang="en-US" altLang="zh-CN" sz="2400" dirty="0" smtClean="0"/>
              <a:t>1</a:t>
            </a:r>
            <a:r>
              <a:rPr lang="en-US" sz="2400" dirty="0" smtClean="0"/>
              <a:t>]</a:t>
            </a:r>
            <a:endParaRPr lang="en-US" sz="2400" dirty="0"/>
          </a:p>
          <a:p>
            <a:pPr lvl="1"/>
            <a:r>
              <a:rPr lang="en-US" sz="1800" dirty="0"/>
              <a:t>new data will only affect the local area where the new data were received rather than the far-away areas</a:t>
            </a:r>
          </a:p>
          <a:p>
            <a:pPr lvl="1"/>
            <a:r>
              <a:rPr lang="en-US" sz="1800" dirty="0"/>
              <a:t>Incremental clustering algorithm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 r="1987" b="41038"/>
          <a:stretch/>
        </p:blipFill>
        <p:spPr bwMode="auto">
          <a:xfrm>
            <a:off x="3352800" y="3733800"/>
            <a:ext cx="2286000" cy="1963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r="1981" b="38857"/>
          <a:stretch/>
        </p:blipFill>
        <p:spPr bwMode="auto">
          <a:xfrm>
            <a:off x="6705600" y="3733801"/>
            <a:ext cx="2209800" cy="19573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7" t="7804" r="28166"/>
          <a:stretch/>
        </p:blipFill>
        <p:spPr bwMode="auto">
          <a:xfrm>
            <a:off x="3743326" y="5783105"/>
            <a:ext cx="1362075" cy="39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6" t="5883" b="1"/>
          <a:stretch/>
        </p:blipFill>
        <p:spPr bwMode="auto">
          <a:xfrm>
            <a:off x="7124700" y="5767310"/>
            <a:ext cx="1485900" cy="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286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pc="-4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spc="-4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spc="-40" dirty="0">
                <a:latin typeface="Times New Roman" panose="02020603050405020304" pitchFamily="18" charset="0"/>
                <a:ea typeface="宋体" panose="02010600030101010101" pitchFamily="2" charset="-122"/>
              </a:rPr>
              <a:t>Z. Li, J. Lee, </a:t>
            </a:r>
            <a:r>
              <a:rPr lang="en-US" spc="-4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X.Li</a:t>
            </a:r>
            <a:r>
              <a:rPr lang="en-US" spc="-40" dirty="0">
                <a:latin typeface="Times New Roman" panose="02020603050405020304" pitchFamily="18" charset="0"/>
                <a:ea typeface="宋体" panose="02010600030101010101" pitchFamily="2" charset="-122"/>
              </a:rPr>
              <a:t>, and J. Han. Incremental Clustering for Trajectories. </a:t>
            </a:r>
            <a:r>
              <a:rPr lang="en-US" i="1" spc="-40" dirty="0">
                <a:latin typeface="Times New Roman" panose="02020603050405020304" pitchFamily="18" charset="0"/>
                <a:ea typeface="宋体" panose="02010600030101010101" pitchFamily="2" charset="-122"/>
              </a:rPr>
              <a:t>DASFAA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336</Words>
  <Application>Microsoft Office PowerPoint</Application>
  <PresentationFormat>宽屏</PresentationFormat>
  <Paragraphs>92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仿宋</vt:lpstr>
      <vt:lpstr>华文细黑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电信大数据及位置服务</vt:lpstr>
      <vt:lpstr>现有工作概述</vt:lpstr>
      <vt:lpstr>室外定位的机器学习算法基本思路</vt:lpstr>
      <vt:lpstr>数据驱动的室外设备定位</vt:lpstr>
      <vt:lpstr>轨迹恢复: 离散的位置点上下文信息的连续轨迹</vt:lpstr>
      <vt:lpstr>电信定位当前进展</vt:lpstr>
      <vt:lpstr>手机端数据采集</vt:lpstr>
      <vt:lpstr>Trajectory Clustering轨迹聚类可视化</vt:lpstr>
      <vt:lpstr>Trajectory Clustering</vt:lpstr>
      <vt:lpstr>感谢!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Weixiong RAO</dc:creator>
  <cp:lastModifiedBy>Weixiong RAO</cp:lastModifiedBy>
  <cp:revision>123</cp:revision>
  <dcterms:created xsi:type="dcterms:W3CDTF">2016-03-28T00:54:19Z</dcterms:created>
  <dcterms:modified xsi:type="dcterms:W3CDTF">2017-03-02T05:12:04Z</dcterms:modified>
</cp:coreProperties>
</file>