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5" r:id="rId8"/>
    <p:sldId id="262" r:id="rId9"/>
    <p:sldId id="263" r:id="rId10"/>
    <p:sldId id="264" r:id="rId11"/>
    <p:sldId id="291" r:id="rId12"/>
    <p:sldId id="281" r:id="rId13"/>
    <p:sldId id="282" r:id="rId14"/>
    <p:sldId id="283" r:id="rId15"/>
    <p:sldId id="284" r:id="rId16"/>
    <p:sldId id="285" r:id="rId17"/>
    <p:sldId id="286" r:id="rId18"/>
    <p:sldId id="287" r:id="rId19"/>
    <p:sldId id="288" r:id="rId20"/>
    <p:sldId id="289" r:id="rId21"/>
    <p:sldId id="274" r:id="rId22"/>
    <p:sldId id="275" r:id="rId23"/>
    <p:sldId id="276" r:id="rId24"/>
    <p:sldId id="277" r:id="rId25"/>
    <p:sldId id="278" r:id="rId26"/>
    <p:sldId id="273" r:id="rId27"/>
    <p:sldId id="279" r:id="rId28"/>
    <p:sldId id="266" r:id="rId29"/>
    <p:sldId id="267" r:id="rId30"/>
    <p:sldId id="268" r:id="rId31"/>
    <p:sldId id="269" r:id="rId32"/>
    <p:sldId id="270" r:id="rId33"/>
    <p:sldId id="271" r:id="rId34"/>
    <p:sldId id="272" r:id="rId35"/>
    <p:sldId id="280"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snapToObjects="1">
      <p:cViewPr varScale="1">
        <p:scale>
          <a:sx n="70" d="100"/>
          <a:sy n="70" d="100"/>
        </p:scale>
        <p:origin x="7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831DA-0DAF-4EA7-8442-B77F01A886D7}" type="datetimeFigureOut">
              <a:rPr lang="en-IN" smtClean="0"/>
              <a:t>17-08-2016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D9E37-6FB0-466C-9436-E34730AF8F0B}" type="slidenum">
              <a:rPr lang="en-IN" smtClean="0"/>
              <a:t>‹#›</a:t>
            </a:fld>
            <a:endParaRPr lang="en-IN"/>
          </a:p>
        </p:txBody>
      </p:sp>
    </p:spTree>
    <p:extLst>
      <p:ext uri="{BB962C8B-B14F-4D97-AF65-F5344CB8AC3E}">
        <p14:creationId xmlns:p14="http://schemas.microsoft.com/office/powerpoint/2010/main" val="356964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33ECC2A-8FD0-46F5-A713-7C70F11B1C68}" type="slidenum">
              <a:rPr lang="en-IN" smtClean="0"/>
              <a:t>28</a:t>
            </a:fld>
            <a:endParaRPr lang="en-IN"/>
          </a:p>
        </p:txBody>
      </p:sp>
    </p:spTree>
    <p:extLst>
      <p:ext uri="{BB962C8B-B14F-4D97-AF65-F5344CB8AC3E}">
        <p14:creationId xmlns:p14="http://schemas.microsoft.com/office/powerpoint/2010/main" val="295573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33ECC2A-8FD0-46F5-A713-7C70F11B1C68}" type="slidenum">
              <a:rPr lang="en-IN" smtClean="0"/>
              <a:t>34</a:t>
            </a:fld>
            <a:endParaRPr lang="en-IN"/>
          </a:p>
        </p:txBody>
      </p:sp>
    </p:spTree>
    <p:extLst>
      <p:ext uri="{BB962C8B-B14F-4D97-AF65-F5344CB8AC3E}">
        <p14:creationId xmlns:p14="http://schemas.microsoft.com/office/powerpoint/2010/main" val="3087267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E6820E-3ECA-4D37-873E-6928245500A6}"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46E0A9-C4CC-44CF-B1B0-45F98A090202}"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369439-3971-4FD0-BB61-90114E3C1111}"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1CC2E-C9A4-4AA3-A4CF-87D6236D8D5D}"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1CBBC-9DB4-4B30-AD91-BA17E877FC87}" type="datetime1">
              <a:rPr lang="en-US" smtClean="0"/>
              <a:t>8/17/2016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2FD504-877B-4D20-8064-98DB86CF126D}"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5210C5-7F69-4F46-8F8B-569D1A767BAD}" type="datetime1">
              <a:rPr lang="en-US" smtClean="0"/>
              <a:t>8/17/2016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F4B5C5-FE10-4755-A0BF-6EBED5506EEC}" type="datetime1">
              <a:rPr lang="en-US" smtClean="0"/>
              <a:t>8/17/2016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9A249-D890-4D1F-BF02-E6ED7FBBDAA1}" type="datetime1">
              <a:rPr lang="en-US" smtClean="0"/>
              <a:t>8/17/2016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9B4AD6-3DFB-4461-AEDD-EDE23B0D59CB}"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0A448-3A4D-44C9-B164-48145E97D8E0}" type="datetime1">
              <a:rPr lang="en-US" smtClean="0"/>
              <a:t>8/17/2016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E8873-6738-48DE-A3C7-FF0E0367570E}" type="datetime1">
              <a:rPr lang="en-US" smtClean="0"/>
              <a:t>8/17/2016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kg.jenkins-ci.org/deba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freedcamp.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lashroot.in/sites/default/files/Working%20of%20Puppet%20Configuration%20Mangement%20tool.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pt.puppetlabs.com/puppetlabs-release-trusty.de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012" y="258944"/>
            <a:ext cx="9144000" cy="2387600"/>
          </a:xfrm>
        </p:spPr>
        <p:txBody>
          <a:bodyPr>
            <a:normAutofit/>
          </a:bodyPr>
          <a:lstStyle/>
          <a:p>
            <a:r>
              <a:rPr lang="en-GB" sz="5400" b="1" dirty="0">
                <a:latin typeface="Times New Roman" panose="02020603050405020304" pitchFamily="18" charset="0"/>
                <a:cs typeface="Times New Roman" panose="02020603050405020304" pitchFamily="18" charset="0"/>
              </a:rPr>
              <a:t>Continuous integration of a Time tracking application</a:t>
            </a:r>
          </a:p>
        </p:txBody>
      </p:sp>
      <p:sp>
        <p:nvSpPr>
          <p:cNvPr id="3" name="Subtitle 2"/>
          <p:cNvSpPr>
            <a:spLocks noGrp="1"/>
          </p:cNvSpPr>
          <p:nvPr>
            <p:ph type="subTitle" idx="1"/>
          </p:nvPr>
        </p:nvSpPr>
        <p:spPr>
          <a:xfrm>
            <a:off x="1903145" y="3065577"/>
            <a:ext cx="9144000" cy="1655762"/>
          </a:xfrm>
        </p:spPr>
        <p:txBody>
          <a:bodyPr/>
          <a:lstStyle/>
          <a:p>
            <a:r>
              <a:rPr lang="en-GB" dirty="0"/>
              <a:t>Team members.                    </a:t>
            </a:r>
            <a:r>
              <a:rPr lang="en-GB" dirty="0" err="1"/>
              <a:t>Matrik.nr</a:t>
            </a:r>
            <a:r>
              <a:rPr lang="en-GB" dirty="0"/>
              <a:t>.                       Roles</a:t>
            </a:r>
          </a:p>
        </p:txBody>
      </p:sp>
      <p:graphicFrame>
        <p:nvGraphicFramePr>
          <p:cNvPr id="4" name="Table 3"/>
          <p:cNvGraphicFramePr>
            <a:graphicFrameLocks noGrp="1"/>
          </p:cNvGraphicFramePr>
          <p:nvPr>
            <p:extLst>
              <p:ext uri="{D42A27DB-BD31-4B8C-83A1-F6EECF244321}">
                <p14:modId xmlns:p14="http://schemas.microsoft.com/office/powerpoint/2010/main" val="730656991"/>
              </p:ext>
            </p:extLst>
          </p:nvPr>
        </p:nvGraphicFramePr>
        <p:xfrm>
          <a:off x="1695249" y="3534602"/>
          <a:ext cx="7467600" cy="3075873"/>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1386345">
                <a:tc>
                  <a:txBody>
                    <a:bodyPr/>
                    <a:lstStyle/>
                    <a:p>
                      <a:endParaRPr lang="de-DE" sz="1800" dirty="0">
                        <a:solidFill>
                          <a:schemeClr val="tx1"/>
                        </a:solidFill>
                        <a:latin typeface="Times New Roman" pitchFamily="18" charset="0"/>
                        <a:cs typeface="Times New Roman" pitchFamily="18" charset="0"/>
                      </a:endParaRPr>
                    </a:p>
                    <a:p>
                      <a:r>
                        <a:rPr lang="de-DE" sz="1800" dirty="0">
                          <a:solidFill>
                            <a:schemeClr val="tx1"/>
                          </a:solidFill>
                          <a:latin typeface="Times New Roman" pitchFamily="18" charset="0"/>
                          <a:cs typeface="Times New Roman" pitchFamily="18" charset="0"/>
                        </a:rPr>
                        <a:t>1.</a:t>
                      </a:r>
                      <a:r>
                        <a:rPr lang="en-GB" sz="1800" baseline="0" dirty="0">
                          <a:solidFill>
                            <a:schemeClr val="tx1"/>
                          </a:solidFill>
                          <a:latin typeface="Times New Roman" pitchFamily="18" charset="0"/>
                          <a:cs typeface="Times New Roman" pitchFamily="18" charset="0"/>
                        </a:rPr>
                        <a:t> Y.Manoj reddy</a:t>
                      </a:r>
                      <a:endParaRPr lang="de-DE" sz="1800" dirty="0">
                        <a:solidFill>
                          <a:schemeClr val="tx1"/>
                        </a:solidFill>
                        <a:latin typeface="Times New Roman" pitchFamily="18" charset="0"/>
                        <a:cs typeface="Times New Roman" pitchFamily="18" charset="0"/>
                      </a:endParaRPr>
                    </a:p>
                    <a:p>
                      <a:endParaRPr lang="de-DE" sz="1800" dirty="0">
                        <a:solidFill>
                          <a:schemeClr val="tx1"/>
                        </a:solidFill>
                        <a:latin typeface="Times New Roman" pitchFamily="18" charset="0"/>
                        <a:cs typeface="Times New Roman" pitchFamily="18" charset="0"/>
                      </a:endParaRPr>
                    </a:p>
                    <a:p>
                      <a:r>
                        <a:rPr lang="de-DE" sz="1800" dirty="0">
                          <a:solidFill>
                            <a:schemeClr val="tx1"/>
                          </a:solidFill>
                          <a:latin typeface="Times New Roman" pitchFamily="18" charset="0"/>
                          <a:cs typeface="Times New Roman" pitchFamily="18" charset="0"/>
                        </a:rPr>
                        <a:t>2.</a:t>
                      </a:r>
                      <a:r>
                        <a:rPr lang="en-GB" sz="1800" baseline="0" dirty="0">
                          <a:solidFill>
                            <a:schemeClr val="tx1"/>
                          </a:solidFill>
                          <a:latin typeface="Times New Roman" pitchFamily="18" charset="0"/>
                          <a:cs typeface="Times New Roman" pitchFamily="18" charset="0"/>
                        </a:rPr>
                        <a:t> Ikram Ul Haq</a:t>
                      </a:r>
                      <a:endParaRPr lang="de-DE" dirty="0">
                        <a:solidFill>
                          <a:schemeClr val="tx1"/>
                        </a:solidFill>
                      </a:endParaRPr>
                    </a:p>
                  </a:txBody>
                  <a:tcPr>
                    <a:solidFill>
                      <a:schemeClr val="bg2"/>
                    </a:solidFill>
                  </a:tcPr>
                </a:tc>
                <a:tc>
                  <a:txBody>
                    <a:bodyPr/>
                    <a:lstStyle/>
                    <a:p>
                      <a:pPr>
                        <a:buNone/>
                      </a:pPr>
                      <a:endParaRPr lang="de-DE" sz="1800" b="1" dirty="0">
                        <a:solidFill>
                          <a:schemeClr val="tx1"/>
                        </a:solidFill>
                        <a:latin typeface="Times New Roman" pitchFamily="18" charset="0"/>
                        <a:cs typeface="Times New Roman" pitchFamily="18" charset="0"/>
                      </a:endParaRPr>
                    </a:p>
                    <a:p>
                      <a:pPr>
                        <a:buNone/>
                      </a:pPr>
                      <a:r>
                        <a:rPr lang="de-DE" sz="1800" b="1" dirty="0">
                          <a:solidFill>
                            <a:schemeClr val="tx1"/>
                          </a:solidFill>
                          <a:latin typeface="Times New Roman" pitchFamily="18" charset="0"/>
                          <a:cs typeface="Times New Roman" pitchFamily="18" charset="0"/>
                        </a:rPr>
                        <a:t>   </a:t>
                      </a:r>
                      <a:r>
                        <a:rPr lang="en-GB" sz="1800" b="1" dirty="0">
                          <a:solidFill>
                            <a:schemeClr val="tx1"/>
                          </a:solidFill>
                          <a:latin typeface="Times New Roman" pitchFamily="18" charset="0"/>
                          <a:cs typeface="Times New Roman" pitchFamily="18" charset="0"/>
                        </a:rPr>
                        <a:t>210040</a:t>
                      </a:r>
                      <a:endParaRPr lang="de-DE" sz="1800" b="1" dirty="0">
                        <a:solidFill>
                          <a:schemeClr val="tx1"/>
                        </a:solidFill>
                        <a:latin typeface="Times New Roman" pitchFamily="18" charset="0"/>
                        <a:cs typeface="Times New Roman" pitchFamily="18" charset="0"/>
                      </a:endParaRPr>
                    </a:p>
                    <a:p>
                      <a:pPr>
                        <a:buNone/>
                      </a:pPr>
                      <a:r>
                        <a:rPr lang="de-DE" sz="1800" dirty="0">
                          <a:solidFill>
                            <a:schemeClr val="tx1"/>
                          </a:solidFill>
                          <a:latin typeface="Times New Roman" pitchFamily="18" charset="0"/>
                          <a:cs typeface="Times New Roman" pitchFamily="18" charset="0"/>
                        </a:rPr>
                        <a:t> </a:t>
                      </a:r>
                      <a:endParaRPr lang="en-GB" sz="1800" b="1" dirty="0">
                        <a:solidFill>
                          <a:schemeClr val="tx1"/>
                        </a:solidFill>
                        <a:latin typeface="Times New Roman" pitchFamily="18" charset="0"/>
                        <a:cs typeface="Times New Roman" pitchFamily="18" charset="0"/>
                      </a:endParaRPr>
                    </a:p>
                    <a:p>
                      <a:pPr>
                        <a:buNone/>
                      </a:pPr>
                      <a:r>
                        <a:rPr lang="en-GB" sz="1800" b="1" baseline="0" dirty="0">
                          <a:solidFill>
                            <a:schemeClr val="tx1"/>
                          </a:solidFill>
                          <a:latin typeface="Times New Roman" pitchFamily="18" charset="0"/>
                          <a:cs typeface="Times New Roman" pitchFamily="18" charset="0"/>
                        </a:rPr>
                        <a:t>   209372</a:t>
                      </a:r>
                      <a:endParaRPr lang="de-DE" sz="1800" b="1" dirty="0">
                        <a:solidFill>
                          <a:schemeClr val="tx1"/>
                        </a:solidFill>
                        <a:latin typeface="Times New Roman" pitchFamily="18" charset="0"/>
                        <a:cs typeface="Times New Roman" pitchFamily="18" charset="0"/>
                      </a:endParaRPr>
                    </a:p>
                    <a:p>
                      <a:endParaRPr lang="de-DE" dirty="0"/>
                    </a:p>
                  </a:txBody>
                  <a:tcPr>
                    <a:solidFill>
                      <a:schemeClr val="bg2"/>
                    </a:solidFill>
                  </a:tcPr>
                </a:tc>
                <a:extLst>
                  <a:ext uri="{0D108BD9-81ED-4DB2-BD59-A6C34878D82A}">
                    <a16:rowId xmlns:a16="http://schemas.microsoft.com/office/drawing/2014/main" val="10000"/>
                  </a:ext>
                </a:extLst>
              </a:tr>
              <a:tr h="1612833">
                <a:tc>
                  <a:txBody>
                    <a:bodyPr/>
                    <a:lstStyle/>
                    <a:p>
                      <a:pPr>
                        <a:buNone/>
                      </a:pPr>
                      <a:r>
                        <a:rPr lang="de-DE" sz="1800" b="1" dirty="0">
                          <a:latin typeface="Times New Roman" pitchFamily="18" charset="0"/>
                          <a:cs typeface="Times New Roman" pitchFamily="18" charset="0"/>
                        </a:rPr>
                        <a:t> </a:t>
                      </a:r>
                    </a:p>
                    <a:p>
                      <a:pPr>
                        <a:buNone/>
                      </a:pPr>
                      <a:r>
                        <a:rPr lang="de-DE" sz="1800" b="1" dirty="0">
                          <a:latin typeface="Times New Roman" pitchFamily="18" charset="0"/>
                          <a:cs typeface="Times New Roman" pitchFamily="18" charset="0"/>
                        </a:rPr>
                        <a:t>3</a:t>
                      </a:r>
                      <a:r>
                        <a:rPr lang="en-GB" sz="1800" b="1" dirty="0">
                          <a:latin typeface="Times New Roman" pitchFamily="18" charset="0"/>
                          <a:cs typeface="Times New Roman" pitchFamily="18" charset="0"/>
                        </a:rPr>
                        <a:t>.</a:t>
                      </a:r>
                      <a:r>
                        <a:rPr lang="en-GB" sz="1800" b="1" baseline="0" dirty="0">
                          <a:latin typeface="Times New Roman" pitchFamily="18" charset="0"/>
                          <a:cs typeface="Times New Roman" pitchFamily="18" charset="0"/>
                        </a:rPr>
                        <a:t> P. Bala Krishna </a:t>
                      </a:r>
                      <a:r>
                        <a:rPr lang="de-DE" sz="1800" b="1" dirty="0">
                          <a:latin typeface="Times New Roman" pitchFamily="18" charset="0"/>
                          <a:cs typeface="Times New Roman" pitchFamily="18" charset="0"/>
                        </a:rPr>
                        <a:t> </a:t>
                      </a:r>
                    </a:p>
                    <a:p>
                      <a:pPr>
                        <a:buNone/>
                      </a:pPr>
                      <a:r>
                        <a:rPr lang="de-DE" sz="1800" b="1" dirty="0">
                          <a:latin typeface="Times New Roman" pitchFamily="18" charset="0"/>
                          <a:cs typeface="Times New Roman" pitchFamily="18" charset="0"/>
                        </a:rPr>
                        <a:t>     </a:t>
                      </a:r>
                    </a:p>
                    <a:p>
                      <a:pPr>
                        <a:buNone/>
                      </a:pPr>
                      <a:r>
                        <a:rPr lang="de-DE" sz="1800" b="1" dirty="0">
                          <a:latin typeface="Times New Roman" pitchFamily="18" charset="0"/>
                          <a:cs typeface="Times New Roman" pitchFamily="18" charset="0"/>
                        </a:rPr>
                        <a:t> 4.</a:t>
                      </a:r>
                      <a:r>
                        <a:rPr lang="en-GB" sz="1800" b="1" baseline="0" dirty="0">
                          <a:latin typeface="Times New Roman" pitchFamily="18" charset="0"/>
                          <a:cs typeface="Times New Roman" pitchFamily="18" charset="0"/>
                        </a:rPr>
                        <a:t> M. Gokul</a:t>
                      </a:r>
                      <a:endParaRPr lang="de-DE" sz="1800" b="1" dirty="0">
                        <a:latin typeface="Times New Roman" pitchFamily="18" charset="0"/>
                        <a:cs typeface="Times New Roman" pitchFamily="18" charset="0"/>
                      </a:endParaRPr>
                    </a:p>
                    <a:p>
                      <a:endParaRPr lang="de-DE" dirty="0"/>
                    </a:p>
                  </a:txBody>
                  <a:tcPr/>
                </a:tc>
                <a:tc>
                  <a:txBody>
                    <a:bodyPr/>
                    <a:lstStyle/>
                    <a:p>
                      <a:endParaRPr lang="de-DE" dirty="0"/>
                    </a:p>
                    <a:p>
                      <a:r>
                        <a:rPr lang="en-GB" b="0" dirty="0"/>
                        <a:t>    </a:t>
                      </a:r>
                      <a:r>
                        <a:rPr lang="en-GB" b="1" dirty="0"/>
                        <a:t>210049</a:t>
                      </a:r>
                    </a:p>
                    <a:p>
                      <a:endParaRPr lang="de-DE" b="1" dirty="0"/>
                    </a:p>
                    <a:p>
                      <a:r>
                        <a:rPr lang="de-DE" b="1" dirty="0"/>
                        <a:t>  </a:t>
                      </a:r>
                      <a:r>
                        <a:rPr lang="en-GB" b="1" baseline="0" dirty="0"/>
                        <a:t>  206744</a:t>
                      </a:r>
                      <a:endParaRPr lang="de-DE" b="1"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83487781"/>
              </p:ext>
            </p:extLst>
          </p:nvPr>
        </p:nvGraphicFramePr>
        <p:xfrm>
          <a:off x="9186937" y="4990012"/>
          <a:ext cx="1860208" cy="1620463"/>
        </p:xfrm>
        <a:graphic>
          <a:graphicData uri="http://schemas.openxmlformats.org/drawingml/2006/table">
            <a:tbl>
              <a:tblPr firstRow="1" bandRow="1">
                <a:tableStyleId>{5C22544A-7EE6-4342-B048-85BDC9FD1C3A}</a:tableStyleId>
              </a:tblPr>
              <a:tblGrid>
                <a:gridCol w="1860208">
                  <a:extLst>
                    <a:ext uri="{9D8B030D-6E8A-4147-A177-3AD203B41FA5}">
                      <a16:colId xmlns:a16="http://schemas.microsoft.com/office/drawing/2014/main" val="20000"/>
                    </a:ext>
                  </a:extLst>
                </a:gridCol>
              </a:tblGrid>
              <a:tr h="1620463">
                <a:tc>
                  <a:txBody>
                    <a:bodyPr/>
                    <a:lstStyle/>
                    <a:p>
                      <a:endParaRPr lang="en-GB" b="1" dirty="0"/>
                    </a:p>
                    <a:p>
                      <a:r>
                        <a:rPr lang="en-GB" b="1" dirty="0"/>
                        <a:t>Test</a:t>
                      </a:r>
                      <a:r>
                        <a:rPr lang="en-GB" b="1" baseline="0" dirty="0"/>
                        <a:t> engineer</a:t>
                      </a:r>
                      <a:endParaRPr lang="en-GB" b="1" dirty="0"/>
                    </a:p>
                    <a:p>
                      <a:endParaRPr lang="en-GB" b="1" baseline="0" dirty="0"/>
                    </a:p>
                    <a:p>
                      <a:r>
                        <a:rPr lang="en-GB" b="1" baseline="0" dirty="0"/>
                        <a:t>Software engineer</a:t>
                      </a:r>
                      <a:endParaRPr lang="de-DE" b="1"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86015382"/>
              </p:ext>
            </p:extLst>
          </p:nvPr>
        </p:nvGraphicFramePr>
        <p:xfrm>
          <a:off x="9186937" y="3534602"/>
          <a:ext cx="1860208" cy="1463040"/>
        </p:xfrm>
        <a:graphic>
          <a:graphicData uri="http://schemas.openxmlformats.org/drawingml/2006/table">
            <a:tbl>
              <a:tblPr firstRow="1" bandRow="1">
                <a:tableStyleId>{5C22544A-7EE6-4342-B048-85BDC9FD1C3A}</a:tableStyleId>
              </a:tblPr>
              <a:tblGrid>
                <a:gridCol w="1860208">
                  <a:extLst>
                    <a:ext uri="{9D8B030D-6E8A-4147-A177-3AD203B41FA5}">
                      <a16:colId xmlns:a16="http://schemas.microsoft.com/office/drawing/2014/main" val="20000"/>
                    </a:ext>
                  </a:extLst>
                </a:gridCol>
              </a:tblGrid>
              <a:tr h="1455410">
                <a:tc>
                  <a:txBody>
                    <a:bodyPr/>
                    <a:lstStyle/>
                    <a:p>
                      <a:r>
                        <a:rPr lang="en-GB" b="0" dirty="0"/>
                        <a:t>Operations</a:t>
                      </a:r>
                      <a:r>
                        <a:rPr lang="en-GB" b="0" baseline="0" dirty="0"/>
                        <a:t> </a:t>
                      </a:r>
                      <a:r>
                        <a:rPr lang="en-GB" b="1" baseline="0" dirty="0"/>
                        <a:t>engineer</a:t>
                      </a:r>
                    </a:p>
                    <a:p>
                      <a:endParaRPr lang="en-GB" b="1" baseline="0" dirty="0"/>
                    </a:p>
                    <a:p>
                      <a:r>
                        <a:rPr lang="en-GB" b="1" dirty="0"/>
                        <a:t>Software engineer</a:t>
                      </a:r>
                      <a:endParaRPr lang="de-DE" b="1" dirty="0"/>
                    </a:p>
                  </a:txBody>
                  <a:tcPr/>
                </a:tc>
                <a:extLst>
                  <a:ext uri="{0D108BD9-81ED-4DB2-BD59-A6C34878D82A}">
                    <a16:rowId xmlns:a16="http://schemas.microsoft.com/office/drawing/2014/main" val="10000"/>
                  </a:ext>
                </a:extLst>
              </a:tr>
            </a:tbl>
          </a:graphicData>
        </a:graphic>
      </p:graphicFrame>
      <p:pic>
        <p:nvPicPr>
          <p:cNvPr id="9" name="Picture 8"/>
          <p:cNvPicPr>
            <a:picLocks noChangeAspect="1"/>
          </p:cNvPicPr>
          <p:nvPr/>
        </p:nvPicPr>
        <p:blipFill>
          <a:blip r:embed="rId2"/>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8" name="Slide Number Placeholder 7"/>
          <p:cNvSpPr>
            <a:spLocks noGrp="1"/>
          </p:cNvSpPr>
          <p:nvPr>
            <p:ph type="sldNum" sz="quarter" idx="12"/>
          </p:nvPr>
        </p:nvSpPr>
        <p:spPr/>
        <p:txBody>
          <a:bodyPr/>
          <a:lstStyle/>
          <a:p>
            <a:fld id="{48F63A3B-78C7-47BE-AE5E-E10140E04643}" type="slidenum">
              <a:rPr lang="en-US" smtClean="0"/>
              <a:t>1</a:t>
            </a:fld>
            <a:endParaRPr lang="en-US"/>
          </a:p>
        </p:txBody>
      </p:sp>
    </p:spTree>
    <p:extLst>
      <p:ext uri="{BB962C8B-B14F-4D97-AF65-F5344CB8AC3E}">
        <p14:creationId xmlns:p14="http://schemas.microsoft.com/office/powerpoint/2010/main" val="80147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76" y="716119"/>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Jenkins/3</a:t>
            </a:r>
          </a:p>
        </p:txBody>
      </p:sp>
      <p:sp>
        <p:nvSpPr>
          <p:cNvPr id="3" name="Content Placeholder 2"/>
          <p:cNvSpPr>
            <a:spLocks noGrp="1"/>
          </p:cNvSpPr>
          <p:nvPr>
            <p:ph idx="1"/>
          </p:nvPr>
        </p:nvSpPr>
        <p:spPr>
          <a:xfrm>
            <a:off x="823703" y="1882214"/>
            <a:ext cx="10515600" cy="4351338"/>
          </a:xfrm>
        </p:spPr>
        <p:txBody>
          <a:bodyPr/>
          <a:lstStyle/>
          <a:p>
            <a:r>
              <a:rPr lang="en-GB" sz="1600" dirty="0">
                <a:latin typeface="Times New Roman" panose="02020603050405020304" pitchFamily="18" charset="0"/>
                <a:cs typeface="Times New Roman" panose="02020603050405020304" pitchFamily="18" charset="0"/>
              </a:rPr>
              <a:t>Installed Jenkins on Ubuntu 14.04 through repository </a:t>
            </a:r>
          </a:p>
          <a:p>
            <a:r>
              <a:rPr lang="en-GB" sz="1600" dirty="0">
                <a:latin typeface="Times New Roman" panose="02020603050405020304" pitchFamily="18" charset="0"/>
                <a:cs typeface="Times New Roman" panose="02020603050405020304" pitchFamily="18" charset="0"/>
              </a:rPr>
              <a:t>Installation commands of Jenkins </a:t>
            </a:r>
          </a:p>
          <a:p>
            <a:pPr marL="0" indent="0">
              <a:buNone/>
            </a:pPr>
            <a:r>
              <a:rPr lang="en-GB" sz="1600" dirty="0">
                <a:latin typeface="Times New Roman" panose="02020603050405020304" pitchFamily="18" charset="0"/>
                <a:cs typeface="Times New Roman" panose="02020603050405020304" pitchFamily="18" charset="0"/>
              </a:rPr>
              <a:t>  # wget –q –o –https://</a:t>
            </a:r>
            <a:r>
              <a:rPr lang="en-GB" sz="1600" dirty="0" err="1">
                <a:latin typeface="Times New Roman" panose="02020603050405020304" pitchFamily="18" charset="0"/>
                <a:cs typeface="Times New Roman" panose="02020603050405020304" pitchFamily="18" charset="0"/>
              </a:rPr>
              <a:t>Jenkins-ci.org</a:t>
            </a: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debain</a:t>
            </a: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jenkins-ci.org.key</a:t>
            </a:r>
            <a:r>
              <a:rPr lang="en-GB" sz="1600" dirty="0">
                <a:latin typeface="Times New Roman" panose="02020603050405020304" pitchFamily="18" charset="0"/>
                <a:cs typeface="Times New Roman" panose="02020603050405020304" pitchFamily="18" charset="0"/>
              </a:rPr>
              <a:t>|sudo apt –key –add </a:t>
            </a:r>
          </a:p>
          <a:p>
            <a:pPr marL="0" indent="0">
              <a:buNone/>
            </a:pPr>
            <a:r>
              <a:rPr lang="en-GB" sz="1600" dirty="0">
                <a:latin typeface="Times New Roman" panose="02020603050405020304" pitchFamily="18" charset="0"/>
                <a:cs typeface="Times New Roman" panose="02020603050405020304" pitchFamily="18" charset="0"/>
              </a:rPr>
              <a:t>  # sh –e 'echo deb </a:t>
            </a:r>
            <a:r>
              <a:rPr lang="en-GB" sz="1600" dirty="0">
                <a:latin typeface="Times New Roman" panose="02020603050405020304" pitchFamily="18" charset="0"/>
                <a:cs typeface="Times New Roman" panose="02020603050405020304" pitchFamily="18" charset="0"/>
                <a:hlinkClick r:id="rId2"/>
              </a:rPr>
              <a:t>http://pkg.jenkins-ci.org/</a:t>
            </a:r>
            <a:r>
              <a:rPr lang="en-GB" sz="1600" dirty="0" err="1">
                <a:latin typeface="Times New Roman" panose="02020603050405020304" pitchFamily="18" charset="0"/>
                <a:cs typeface="Times New Roman" panose="02020603050405020304" pitchFamily="18" charset="0"/>
                <a:hlinkClick r:id="rId2"/>
              </a:rPr>
              <a:t>debain</a:t>
            </a:r>
            <a:r>
              <a:rPr lang="en-GB" sz="1600" dirty="0" err="1">
                <a:latin typeface="Times New Roman" panose="02020603050405020304" pitchFamily="18" charset="0"/>
                <a:cs typeface="Times New Roman" panose="02020603050405020304" pitchFamily="18" charset="0"/>
              </a:rPr>
              <a:t>binary</a:t>
            </a:r>
            <a:r>
              <a:rPr lang="en-GB" sz="1600" dirty="0">
                <a:latin typeface="Times New Roman" panose="02020603050405020304" pitchFamily="18" charset="0"/>
                <a:cs typeface="Times New Roman" panose="02020603050405020304" pitchFamily="18" charset="0"/>
              </a:rPr>
              <a:t>       /&gt;/etc/apt/sources.list.d/</a:t>
            </a:r>
            <a:r>
              <a:rPr lang="en-GB" sz="1600" dirty="0" err="1">
                <a:latin typeface="Times New Roman" panose="02020603050405020304" pitchFamily="18" charset="0"/>
                <a:cs typeface="Times New Roman" panose="02020603050405020304" pitchFamily="18" charset="0"/>
              </a:rPr>
              <a:t>jenkins.list</a:t>
            </a:r>
            <a:endParaRPr lang="en-GB" sz="1600" dirty="0">
              <a:latin typeface="Times New Roman" panose="02020603050405020304" pitchFamily="18" charset="0"/>
              <a:cs typeface="Times New Roman" panose="02020603050405020304" pitchFamily="18" charset="0"/>
            </a:endParaRPr>
          </a:p>
          <a:p>
            <a:pPr marL="0" indent="0">
              <a:buNone/>
            </a:pPr>
            <a:r>
              <a:rPr lang="en-GB" sz="1600" dirty="0">
                <a:latin typeface="Times New Roman" panose="02020603050405020304" pitchFamily="18" charset="0"/>
                <a:cs typeface="Times New Roman" panose="02020603050405020304" pitchFamily="18" charset="0"/>
              </a:rPr>
              <a:t>  #apt –get install </a:t>
            </a:r>
            <a:r>
              <a:rPr lang="en-GB" sz="1600" dirty="0" err="1">
                <a:latin typeface="Times New Roman" panose="02020603050405020304" pitchFamily="18" charset="0"/>
                <a:cs typeface="Times New Roman" panose="02020603050405020304" pitchFamily="18" charset="0"/>
              </a:rPr>
              <a:t>jenkins</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Puppet run is performed after installing Jenkins</a:t>
            </a:r>
            <a:r>
              <a:rPr lang="en-GB" dirty="0"/>
              <a:t> </a:t>
            </a:r>
          </a:p>
        </p:txBody>
      </p:sp>
      <p:pic>
        <p:nvPicPr>
          <p:cNvPr id="8" name="Picture 7"/>
          <p:cNvPicPr>
            <a:picLocks noChangeAspect="1"/>
          </p:cNvPicPr>
          <p:nvPr/>
        </p:nvPicPr>
        <p:blipFill>
          <a:blip r:embed="rId3"/>
          <a:stretch>
            <a:fillRect/>
          </a:stretch>
        </p:blipFill>
        <p:spPr>
          <a:xfrm>
            <a:off x="0" y="-17359"/>
            <a:ext cx="10058400" cy="1041220"/>
          </a:xfrm>
          <a:prstGeom prst="rect">
            <a:avLst/>
          </a:prstGeom>
        </p:spPr>
      </p:pic>
      <p:sp>
        <p:nvSpPr>
          <p:cNvPr id="9" name="TextBox 8"/>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4" name="Slide Number Placeholder 3"/>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28050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Time Tracking Application</a:t>
            </a:r>
          </a:p>
        </p:txBody>
      </p:sp>
      <p:sp>
        <p:nvSpPr>
          <p:cNvPr id="3" name="Subtitle 2"/>
          <p:cNvSpPr>
            <a:spLocks noGrp="1"/>
          </p:cNvSpPr>
          <p:nvPr>
            <p:ph type="subTitle" idx="1"/>
          </p:nvPr>
        </p:nvSpPr>
        <p:spPr/>
        <p:txBody>
          <a:bodyPr/>
          <a:lstStyle/>
          <a:p>
            <a:r>
              <a:rPr lang="en-US" dirty="0"/>
              <a:t>Synchronized with wunderlit.com</a:t>
            </a:r>
          </a:p>
        </p:txBody>
      </p:sp>
      <p:pic>
        <p:nvPicPr>
          <p:cNvPr id="4" name="Picture 3"/>
          <p:cNvPicPr>
            <a:picLocks noChangeAspect="1"/>
          </p:cNvPicPr>
          <p:nvPr/>
        </p:nvPicPr>
        <p:blipFill>
          <a:blip r:embed="rId2"/>
          <a:stretch>
            <a:fillRect/>
          </a:stretch>
        </p:blipFill>
        <p:spPr>
          <a:xfrm>
            <a:off x="0" y="-17359"/>
            <a:ext cx="10058400" cy="1041220"/>
          </a:xfrm>
          <a:prstGeom prst="rect">
            <a:avLst/>
          </a:prstGeom>
        </p:spPr>
      </p:pic>
    </p:spTree>
    <p:extLst>
      <p:ext uri="{BB962C8B-B14F-4D97-AF65-F5344CB8AC3E}">
        <p14:creationId xmlns:p14="http://schemas.microsoft.com/office/powerpoint/2010/main" val="26591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Basic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802" y="2209800"/>
            <a:ext cx="7686396" cy="3299619"/>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167898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Request Processing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077" y="1676400"/>
            <a:ext cx="7607427" cy="5080924"/>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122305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439400" cy="928688"/>
          </a:xfrm>
        </p:spPr>
        <p:txBody>
          <a:bodyPr>
            <a:normAutofit/>
          </a:bodyPr>
          <a:lstStyle/>
          <a:p>
            <a:r>
              <a:rPr lang="en-US" sz="2800" b="1" dirty="0">
                <a:latin typeface="Times New Roman" panose="02020603050405020304" pitchFamily="18" charset="0"/>
                <a:cs typeface="Times New Roman" panose="02020603050405020304" pitchFamily="18" charset="0"/>
              </a:rPr>
              <a:t>  Operations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3066" y="1652111"/>
            <a:ext cx="3448334" cy="5069364"/>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387335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182" y="762000"/>
            <a:ext cx="10363200" cy="852488"/>
          </a:xfrm>
        </p:spPr>
        <p:txBody>
          <a:bodyPr>
            <a:normAutofit/>
          </a:bodyPr>
          <a:lstStyle/>
          <a:p>
            <a:r>
              <a:rPr lang="en-US" sz="2800" b="1" dirty="0">
                <a:latin typeface="Times New Roman" panose="02020603050405020304" pitchFamily="18" charset="0"/>
                <a:cs typeface="Times New Roman" panose="02020603050405020304" pitchFamily="18" charset="0"/>
              </a:rPr>
              <a:t>Loading/Refresh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146" y="1614488"/>
            <a:ext cx="9883654" cy="5243512"/>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15</a:t>
            </a:fld>
            <a:endParaRPr lang="en-US"/>
          </a:p>
        </p:txBody>
      </p:sp>
    </p:spTree>
    <p:extLst>
      <p:ext uri="{BB962C8B-B14F-4D97-AF65-F5344CB8AC3E}">
        <p14:creationId xmlns:p14="http://schemas.microsoft.com/office/powerpoint/2010/main" val="206829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363200" cy="928688"/>
          </a:xfrm>
        </p:spPr>
        <p:txBody>
          <a:bodyPr>
            <a:normAutofit/>
          </a:bodyPr>
          <a:lstStyle/>
          <a:p>
            <a:r>
              <a:rPr lang="en-US" sz="2800" b="1" dirty="0">
                <a:latin typeface="Times New Roman" panose="02020603050405020304" pitchFamily="18" charset="0"/>
                <a:cs typeface="Times New Roman" panose="02020603050405020304" pitchFamily="18" charset="0"/>
              </a:rPr>
              <a:t>Start Task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752600"/>
            <a:ext cx="6858000" cy="4435748"/>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326327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762000"/>
            <a:ext cx="10335065" cy="816146"/>
          </a:xfrm>
        </p:spPr>
        <p:txBody>
          <a:bodyPr>
            <a:normAutofit/>
          </a:bodyPr>
          <a:lstStyle/>
          <a:p>
            <a:r>
              <a:rPr lang="en-US" sz="2800" b="1" dirty="0">
                <a:latin typeface="Times New Roman" panose="02020603050405020304" pitchFamily="18" charset="0"/>
                <a:cs typeface="Times New Roman" panose="02020603050405020304" pitchFamily="18" charset="0"/>
              </a:rPr>
              <a:t>Pause Task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429627"/>
            <a:ext cx="6553200" cy="5206057"/>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18983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363200" cy="928688"/>
          </a:xfrm>
        </p:spPr>
        <p:txBody>
          <a:bodyPr>
            <a:normAutofit/>
          </a:bodyPr>
          <a:lstStyle/>
          <a:p>
            <a:r>
              <a:rPr lang="en-US" sz="2800" b="1" dirty="0">
                <a:latin typeface="Times New Roman" panose="02020603050405020304" pitchFamily="18" charset="0"/>
                <a:cs typeface="Times New Roman" panose="02020603050405020304" pitchFamily="18" charset="0"/>
              </a:rPr>
              <a:t>Finish Task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1447800"/>
            <a:ext cx="5991225" cy="4931642"/>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1272684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363200" cy="928688"/>
          </a:xfrm>
        </p:spPr>
        <p:txBody>
          <a:bodyPr>
            <a:normAutofit/>
          </a:bodyPr>
          <a:lstStyle/>
          <a:p>
            <a:r>
              <a:rPr lang="en-US" sz="2800" b="1" dirty="0">
                <a:latin typeface="Times New Roman" panose="02020603050405020304" pitchFamily="18" charset="0"/>
                <a:cs typeface="Times New Roman" panose="02020603050405020304" pitchFamily="18" charset="0"/>
              </a:rPr>
              <a:t>Uniquely identifying user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577568"/>
            <a:ext cx="8305800" cy="5180119"/>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3" name="Slide Number Placeholder 2"/>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6376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2297"/>
            <a:ext cx="10515600" cy="1325563"/>
          </a:xfrm>
        </p:spPr>
        <p:txBody>
          <a:bodyPr/>
          <a:lstStyle/>
          <a:p>
            <a:r>
              <a:rPr lang="en-GB" sz="2800"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838200" y="2167860"/>
            <a:ext cx="10515600" cy="4351338"/>
          </a:xfrm>
        </p:spPr>
        <p:txBody>
          <a:bodyPr>
            <a:normAutofit/>
          </a:bodyPr>
          <a:lstStyle/>
          <a:p>
            <a:r>
              <a:rPr lang="en-GB" sz="1600" dirty="0">
                <a:latin typeface="Times New Roman" panose="02020603050405020304" pitchFamily="18" charset="0"/>
                <a:cs typeface="Times New Roman" panose="02020603050405020304" pitchFamily="18" charset="0"/>
              </a:rPr>
              <a:t>Configuration with Puppet</a:t>
            </a:r>
          </a:p>
          <a:p>
            <a:r>
              <a:rPr lang="en-GB" sz="1600" dirty="0">
                <a:latin typeface="Times New Roman" panose="02020603050405020304" pitchFamily="18" charset="0"/>
                <a:cs typeface="Times New Roman" panose="02020603050405020304" pitchFamily="18" charset="0"/>
              </a:rPr>
              <a:t>Continuous integration &amp; continuous delivery</a:t>
            </a:r>
          </a:p>
          <a:p>
            <a:r>
              <a:rPr lang="en-GB" sz="1600" dirty="0">
                <a:latin typeface="Times New Roman" panose="02020603050405020304" pitchFamily="18" charset="0"/>
                <a:cs typeface="Times New Roman" panose="02020603050405020304" pitchFamily="18" charset="0"/>
              </a:rPr>
              <a:t>Jenkins</a:t>
            </a:r>
          </a:p>
          <a:p>
            <a:r>
              <a:rPr lang="en-GB" sz="1600" dirty="0">
                <a:latin typeface="Times New Roman" panose="02020603050405020304" pitchFamily="18" charset="0"/>
                <a:cs typeface="Times New Roman" panose="02020603050405020304" pitchFamily="18" charset="0"/>
              </a:rPr>
              <a:t>Maven with selenium</a:t>
            </a:r>
          </a:p>
          <a:p>
            <a:r>
              <a:rPr lang="en-GB" sz="1600" dirty="0" err="1">
                <a:latin typeface="Times New Roman" panose="02020603050405020304" pitchFamily="18" charset="0"/>
                <a:cs typeface="Times New Roman" panose="02020603050405020304" pitchFamily="18" charset="0"/>
              </a:rPr>
              <a:t>Mockito</a:t>
            </a:r>
            <a:endParaRPr lang="en-GB"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0" y="-17359"/>
            <a:ext cx="10058400" cy="1041220"/>
          </a:xfrm>
          <a:prstGeom prst="rect">
            <a:avLst/>
          </a:prstGeom>
        </p:spPr>
      </p:pic>
      <p:sp>
        <p:nvSpPr>
          <p:cNvPr id="8" name="TextBox 7"/>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4" name="Slide Number Placeholder 3"/>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832257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35" y="1023861"/>
            <a:ext cx="10182665" cy="666827"/>
          </a:xfrm>
        </p:spPr>
        <p:txBody>
          <a:bodyPr>
            <a:normAutofit/>
          </a:bodyPr>
          <a:lstStyle/>
          <a:p>
            <a:r>
              <a:rPr lang="en-US" sz="2800" b="1" dirty="0">
                <a:latin typeface="Times New Roman" panose="02020603050405020304" pitchFamily="18" charset="0"/>
                <a:cs typeface="Times New Roman" panose="02020603050405020304" pitchFamily="18" charset="0"/>
              </a:rPr>
              <a:t>Scrum</a:t>
            </a:r>
          </a:p>
        </p:txBody>
      </p:sp>
      <p:sp>
        <p:nvSpPr>
          <p:cNvPr id="3" name="Content Placeholder 2"/>
          <p:cNvSpPr>
            <a:spLocks noGrp="1"/>
          </p:cNvSpPr>
          <p:nvPr>
            <p:ph idx="1"/>
          </p:nvPr>
        </p:nvSpPr>
        <p:spPr/>
        <p:txBody>
          <a:bodyPr/>
          <a:lstStyle/>
          <a:p>
            <a:r>
              <a:rPr lang="en-US" dirty="0"/>
              <a:t>Scrum roles </a:t>
            </a:r>
          </a:p>
          <a:p>
            <a:pPr lvl="1"/>
            <a:r>
              <a:rPr lang="en-US" dirty="0"/>
              <a:t>Team members</a:t>
            </a:r>
          </a:p>
          <a:p>
            <a:pPr lvl="1"/>
            <a:r>
              <a:rPr lang="en-US" dirty="0"/>
              <a:t>Scrum Master</a:t>
            </a:r>
          </a:p>
          <a:p>
            <a:pPr lvl="1"/>
            <a:r>
              <a:rPr lang="en-US" dirty="0"/>
              <a:t>Product Owner</a:t>
            </a:r>
          </a:p>
          <a:p>
            <a:r>
              <a:rPr lang="en-US" dirty="0"/>
              <a:t>Scrum board</a:t>
            </a:r>
          </a:p>
          <a:p>
            <a:pPr lvl="1"/>
            <a:r>
              <a:rPr lang="en-US" dirty="0">
                <a:hlinkClick r:id="rId2"/>
              </a:rPr>
              <a:t>https://freedcamp.com</a:t>
            </a:r>
            <a:endParaRPr lang="en-US" dirty="0"/>
          </a:p>
          <a:p>
            <a:r>
              <a:rPr lang="en-US" dirty="0"/>
              <a:t>Scrum methodology</a:t>
            </a:r>
          </a:p>
          <a:p>
            <a:pPr lvl="1"/>
            <a:r>
              <a:rPr lang="en-US" dirty="0"/>
              <a:t>Biweekly sprints</a:t>
            </a:r>
          </a:p>
          <a:p>
            <a:pPr lvl="1"/>
            <a:endParaRPr lang="en-US" dirty="0"/>
          </a:p>
          <a:p>
            <a:pPr marL="457200"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981200"/>
            <a:ext cx="7183372" cy="3962400"/>
          </a:xfrm>
          <a:prstGeom prst="rect">
            <a:avLst/>
          </a:prstGeom>
        </p:spPr>
      </p:pic>
      <p:sp>
        <p:nvSpPr>
          <p:cNvPr id="5" name="TextBox 4"/>
          <p:cNvSpPr txBox="1"/>
          <p:nvPr/>
        </p:nvSpPr>
        <p:spPr>
          <a:xfrm>
            <a:off x="7756753" y="5851958"/>
            <a:ext cx="1380571" cy="369332"/>
          </a:xfrm>
          <a:prstGeom prst="rect">
            <a:avLst/>
          </a:prstGeom>
          <a:noFill/>
        </p:spPr>
        <p:txBody>
          <a:bodyPr wrap="none" rtlCol="0">
            <a:spAutoFit/>
          </a:bodyPr>
          <a:lstStyle/>
          <a:p>
            <a:r>
              <a:rPr lang="en-US" dirty="0"/>
              <a:t>Scrum board</a:t>
            </a:r>
          </a:p>
        </p:txBody>
      </p:sp>
      <p:pic>
        <p:nvPicPr>
          <p:cNvPr id="7" name="Picture 6"/>
          <p:cNvPicPr>
            <a:picLocks noChangeAspect="1"/>
          </p:cNvPicPr>
          <p:nvPr/>
        </p:nvPicPr>
        <p:blipFill>
          <a:blip r:embed="rId4"/>
          <a:stretch>
            <a:fillRect/>
          </a:stretch>
        </p:blipFill>
        <p:spPr>
          <a:xfrm>
            <a:off x="0" y="-17359"/>
            <a:ext cx="10058400" cy="1041220"/>
          </a:xfrm>
          <a:prstGeom prst="rect">
            <a:avLst/>
          </a:prstGeom>
        </p:spPr>
      </p:pic>
      <p:sp>
        <p:nvSpPr>
          <p:cNvPr id="8" name="Slide Number Placeholder 7"/>
          <p:cNvSpPr>
            <a:spLocks noGrp="1"/>
          </p:cNvSpPr>
          <p:nvPr>
            <p:ph type="sldNum" sz="quarter" idx="12"/>
          </p:nvPr>
        </p:nvSpPr>
        <p:spPr/>
        <p:txBody>
          <a:bodyPr/>
          <a:lstStyle/>
          <a:p>
            <a:fld id="{48F63A3B-78C7-47BE-AE5E-E10140E04643}" type="slidenum">
              <a:rPr lang="en-US" smtClean="0"/>
              <a:t>20</a:t>
            </a:fld>
            <a:endParaRPr lang="en-US"/>
          </a:p>
        </p:txBody>
      </p:sp>
    </p:spTree>
    <p:extLst>
      <p:ext uri="{BB962C8B-B14F-4D97-AF65-F5344CB8AC3E}">
        <p14:creationId xmlns:p14="http://schemas.microsoft.com/office/powerpoint/2010/main" val="2792356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30509"/>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Black Box Testing</a:t>
            </a:r>
          </a:p>
        </p:txBody>
      </p:sp>
      <p:sp>
        <p:nvSpPr>
          <p:cNvPr id="3" name="Content Placeholder 2"/>
          <p:cNvSpPr>
            <a:spLocks noGrp="1"/>
          </p:cNvSpPr>
          <p:nvPr>
            <p:ph idx="1"/>
          </p:nvPr>
        </p:nvSpPr>
        <p:spPr>
          <a:xfrm>
            <a:off x="838200" y="2506662"/>
            <a:ext cx="10515600" cy="4351338"/>
          </a:xfrm>
        </p:spPr>
        <p:txBody>
          <a:bodyPr/>
          <a:lstStyle/>
          <a:p>
            <a:r>
              <a:rPr lang="en-GB" sz="1600" dirty="0"/>
              <a:t>Functionality testing without taking the actual implementation in concern</a:t>
            </a:r>
          </a:p>
          <a:p>
            <a:r>
              <a:rPr lang="en-GB" sz="1600" dirty="0"/>
              <a:t>Focuses on the outputs in response to selected inputs and execution conditions</a:t>
            </a:r>
          </a:p>
          <a:p>
            <a:r>
              <a:rPr lang="en-GB" sz="1600" dirty="0"/>
              <a:t>This program is considered as a "black box"</a:t>
            </a:r>
          </a:p>
          <a:p>
            <a:endParaRPr lang="en-GB" dirty="0"/>
          </a:p>
        </p:txBody>
      </p:sp>
      <p:pic>
        <p:nvPicPr>
          <p:cNvPr id="4" name="Picture 3"/>
          <p:cNvPicPr>
            <a:picLocks noChangeAspect="1"/>
          </p:cNvPicPr>
          <p:nvPr/>
        </p:nvPicPr>
        <p:blipFill>
          <a:blip r:embed="rId2"/>
          <a:stretch>
            <a:fillRect/>
          </a:stretch>
        </p:blipFill>
        <p:spPr>
          <a:xfrm>
            <a:off x="0" y="-17359"/>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21</a:t>
            </a:fld>
            <a:endParaRPr lang="en-US"/>
          </a:p>
        </p:txBody>
      </p:sp>
    </p:spTree>
    <p:extLst>
      <p:ext uri="{BB962C8B-B14F-4D97-AF65-F5344CB8AC3E}">
        <p14:creationId xmlns:p14="http://schemas.microsoft.com/office/powerpoint/2010/main" val="444475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715" y="630100"/>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Black Box/2</a:t>
            </a:r>
          </a:p>
        </p:txBody>
      </p:sp>
      <p:sp>
        <p:nvSpPr>
          <p:cNvPr id="3" name="Content Placeholder 2"/>
          <p:cNvSpPr>
            <a:spLocks noGrp="1"/>
          </p:cNvSpPr>
          <p:nvPr>
            <p:ph idx="1"/>
          </p:nvPr>
        </p:nvSpPr>
        <p:spPr>
          <a:xfrm>
            <a:off x="765715" y="2221508"/>
            <a:ext cx="10515600" cy="4351338"/>
          </a:xfrm>
        </p:spPr>
        <p:txBody>
          <a:bodyPr/>
          <a:lstStyle/>
          <a:p>
            <a:r>
              <a:rPr lang="en-GB" sz="1600" dirty="0">
                <a:latin typeface="Times New Roman" panose="02020603050405020304" pitchFamily="18" charset="0"/>
                <a:cs typeface="Times New Roman" panose="02020603050405020304" pitchFamily="18" charset="0"/>
              </a:rPr>
              <a:t>Is conducted to evaluate the compliance of a system or application with specified functional requirements </a:t>
            </a:r>
          </a:p>
          <a:p>
            <a:r>
              <a:rPr lang="en-GB" sz="1600" dirty="0">
                <a:latin typeface="Times New Roman" panose="02020603050405020304" pitchFamily="18" charset="0"/>
                <a:cs typeface="Times New Roman" panose="02020603050405020304" pitchFamily="18" charset="0"/>
              </a:rPr>
              <a:t>The design and structure of the code is not known to the tester</a:t>
            </a:r>
          </a:p>
          <a:p>
            <a:pPr marL="0" indent="0">
              <a:buNone/>
            </a:pPr>
            <a:endParaRPr lang="en-GB" dirty="0"/>
          </a:p>
        </p:txBody>
      </p:sp>
      <p:pic>
        <p:nvPicPr>
          <p:cNvPr id="4" name="Picture 3"/>
          <p:cNvPicPr>
            <a:picLocks noChangeAspect="1"/>
          </p:cNvPicPr>
          <p:nvPr/>
        </p:nvPicPr>
        <p:blipFill>
          <a:blip r:embed="rId2"/>
          <a:stretch>
            <a:fillRect/>
          </a:stretch>
        </p:blipFill>
        <p:spPr>
          <a:xfrm>
            <a:off x="449408" y="3822427"/>
            <a:ext cx="11148214" cy="3035573"/>
          </a:xfrm>
          <a:prstGeom prst="rect">
            <a:avLst/>
          </a:prstGeo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8" name="Slide Number Placeholder 7"/>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43440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6331"/>
            <a:ext cx="10515600" cy="864357"/>
          </a:xfrm>
        </p:spPr>
        <p:txBody>
          <a:bodyPr>
            <a:normAutofit/>
          </a:bodyPr>
          <a:lstStyle/>
          <a:p>
            <a:r>
              <a:rPr lang="en-GB" sz="2800" b="1" dirty="0">
                <a:latin typeface="Times New Roman" panose="02020603050405020304" pitchFamily="18" charset="0"/>
                <a:cs typeface="Times New Roman" panose="02020603050405020304" pitchFamily="18" charset="0"/>
              </a:rPr>
              <a:t>Tools for Black Box</a:t>
            </a:r>
          </a:p>
        </p:txBody>
      </p:sp>
      <p:sp>
        <p:nvSpPr>
          <p:cNvPr id="3" name="Content Placeholder 2"/>
          <p:cNvSpPr>
            <a:spLocks noGrp="1"/>
          </p:cNvSpPr>
          <p:nvPr>
            <p:ph idx="1"/>
          </p:nvPr>
        </p:nvSpPr>
        <p:spPr/>
        <p:txBody>
          <a:bodyPr>
            <a:normAutofit/>
          </a:bodyPr>
          <a:lstStyle/>
          <a:p>
            <a:pPr marL="0" indent="0">
              <a:buNone/>
            </a:pPr>
            <a:r>
              <a:rPr lang="en-GB" sz="1800" b="1" dirty="0">
                <a:latin typeface="Times New Roman" panose="02020603050405020304" pitchFamily="18" charset="0"/>
                <a:cs typeface="Times New Roman" panose="02020603050405020304" pitchFamily="18" charset="0"/>
              </a:rPr>
              <a:t>Selenium:</a:t>
            </a:r>
          </a:p>
          <a:p>
            <a:pPr>
              <a:buFont typeface="Arial" charset="0"/>
              <a:buChar char="•"/>
            </a:pPr>
            <a:r>
              <a:rPr lang="en-GB" sz="1600" dirty="0">
                <a:latin typeface="Times New Roman" panose="02020603050405020304" pitchFamily="18" charset="0"/>
                <a:cs typeface="Times New Roman" panose="02020603050405020304" pitchFamily="18" charset="0"/>
              </a:rPr>
              <a:t>Selenium is an open source automated testing suite for web applications</a:t>
            </a:r>
          </a:p>
          <a:p>
            <a:pPr>
              <a:buFont typeface="Arial" charset="0"/>
              <a:buChar char="•"/>
            </a:pPr>
            <a:r>
              <a:rPr lang="en-GB" sz="1600" dirty="0">
                <a:latin typeface="Times New Roman" panose="02020603050405020304" pitchFamily="18" charset="0"/>
                <a:cs typeface="Times New Roman" panose="02020603050405020304" pitchFamily="18" charset="0"/>
              </a:rPr>
              <a:t>Selenium web driver is used to check the actual functional flow of  time tracker application</a:t>
            </a:r>
            <a:r>
              <a:rPr lang="en-GB" dirty="0"/>
              <a:t>.</a:t>
            </a:r>
          </a:p>
          <a:p>
            <a:pPr>
              <a:buFont typeface="Arial" charset="0"/>
              <a:buChar char="•"/>
            </a:pPr>
            <a:endParaRPr lang="en-GB" dirty="0"/>
          </a:p>
          <a:p>
            <a:pPr>
              <a:buFont typeface="Arial" charset="0"/>
              <a:buChar char="•"/>
            </a:pPr>
            <a:endParaRPr lang="en-GB" dirty="0"/>
          </a:p>
          <a:p>
            <a:pPr>
              <a:buFont typeface="Arial" charset="0"/>
              <a:buChar char="•"/>
            </a:pPr>
            <a:endParaRPr lang="en-GB" dirty="0"/>
          </a:p>
          <a:p>
            <a:pPr marL="0" indent="0">
              <a:buNone/>
            </a:pPr>
            <a:endParaRPr lang="en-GB" sz="3600" dirty="0"/>
          </a:p>
        </p:txBody>
      </p:sp>
      <p:pic>
        <p:nvPicPr>
          <p:cNvPr id="4" name="Picture 3"/>
          <p:cNvPicPr>
            <a:picLocks noChangeAspect="1"/>
          </p:cNvPicPr>
          <p:nvPr/>
        </p:nvPicPr>
        <p:blipFill>
          <a:blip r:embed="rId2"/>
          <a:stretch>
            <a:fillRect/>
          </a:stretch>
        </p:blipFill>
        <p:spPr>
          <a:xfrm>
            <a:off x="4871003" y="3408030"/>
            <a:ext cx="6668633" cy="2768933"/>
          </a:xfrm>
          <a:prstGeom prst="rect">
            <a:avLst/>
          </a:prstGeo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8" name="Slide Number Placeholder 7"/>
          <p:cNvSpPr>
            <a:spLocks noGrp="1"/>
          </p:cNvSpPr>
          <p:nvPr>
            <p:ph type="sldNum" sz="quarter" idx="12"/>
          </p:nvPr>
        </p:nvSpPr>
        <p:spPr/>
        <p:txBody>
          <a:bodyPr/>
          <a:lstStyle/>
          <a:p>
            <a:fld id="{48F63A3B-78C7-47BE-AE5E-E10140E04643}" type="slidenum">
              <a:rPr lang="en-US" smtClean="0"/>
              <a:t>23</a:t>
            </a:fld>
            <a:endParaRPr lang="en-US"/>
          </a:p>
        </p:txBody>
      </p:sp>
    </p:spTree>
    <p:extLst>
      <p:ext uri="{BB962C8B-B14F-4D97-AF65-F5344CB8AC3E}">
        <p14:creationId xmlns:p14="http://schemas.microsoft.com/office/powerpoint/2010/main" val="1354801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523"/>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Test cases</a:t>
            </a:r>
          </a:p>
        </p:txBody>
      </p:sp>
      <p:sp>
        <p:nvSpPr>
          <p:cNvPr id="3" name="Content Placeholder 2"/>
          <p:cNvSpPr>
            <a:spLocks noGrp="1"/>
          </p:cNvSpPr>
          <p:nvPr>
            <p:ph idx="1"/>
          </p:nvPr>
        </p:nvSpPr>
        <p:spPr>
          <a:xfrm>
            <a:off x="838200" y="2014086"/>
            <a:ext cx="10515600" cy="4351338"/>
          </a:xfrm>
        </p:spPr>
        <p:txBody>
          <a:bodyPr/>
          <a:lstStyle/>
          <a:p>
            <a:r>
              <a:rPr lang="en-GB" sz="1600" dirty="0">
                <a:latin typeface="Times New Roman" panose="02020603050405020304" pitchFamily="18" charset="0"/>
                <a:cs typeface="Times New Roman" panose="02020603050405020304" pitchFamily="18" charset="0"/>
              </a:rPr>
              <a:t>Sets of test inputs,execution conditions and expected results developed for  a particular functional requirement</a:t>
            </a:r>
          </a:p>
          <a:p>
            <a:r>
              <a:rPr lang="en-GB" sz="1600" dirty="0">
                <a:latin typeface="Times New Roman" panose="02020603050405020304" pitchFamily="18" charset="0"/>
                <a:cs typeface="Times New Roman" panose="02020603050405020304" pitchFamily="18" charset="0"/>
              </a:rPr>
              <a:t>Identify test cases and identify the conditions that will cause it to execute</a:t>
            </a:r>
          </a:p>
          <a:p>
            <a:endParaRPr lang="en-GB" dirty="0"/>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0" y="-17359"/>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24</a:t>
            </a:fld>
            <a:endParaRPr lang="en-US"/>
          </a:p>
        </p:txBody>
      </p:sp>
    </p:spTree>
    <p:extLst>
      <p:ext uri="{BB962C8B-B14F-4D97-AF65-F5344CB8AC3E}">
        <p14:creationId xmlns:p14="http://schemas.microsoft.com/office/powerpoint/2010/main" val="1954564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98" y="761961"/>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Test cases/2</a:t>
            </a:r>
          </a:p>
        </p:txBody>
      </p:sp>
      <p:pic>
        <p:nvPicPr>
          <p:cNvPr id="4" name="Content Placeholder 3"/>
          <p:cNvPicPr>
            <a:picLocks noGrp="1" noChangeAspect="1"/>
          </p:cNvPicPr>
          <p:nvPr>
            <p:ph idx="1"/>
          </p:nvPr>
        </p:nvPicPr>
        <p:blipFill>
          <a:blip r:embed="rId2"/>
          <a:stretch>
            <a:fillRect/>
          </a:stretch>
        </p:blipFill>
        <p:spPr>
          <a:xfrm>
            <a:off x="463965" y="1825624"/>
            <a:ext cx="11439667" cy="4987465"/>
          </a:xfr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3" name="Slide Number Placeholder 2"/>
          <p:cNvSpPr>
            <a:spLocks noGrp="1"/>
          </p:cNvSpPr>
          <p:nvPr>
            <p:ph type="sldNum" sz="quarter" idx="12"/>
          </p:nvPr>
        </p:nvSpPr>
        <p:spPr/>
        <p:txBody>
          <a:bodyPr/>
          <a:lstStyle/>
          <a:p>
            <a:fld id="{48F63A3B-78C7-47BE-AE5E-E10140E04643}" type="slidenum">
              <a:rPr lang="en-US" smtClean="0"/>
              <a:t>25</a:t>
            </a:fld>
            <a:endParaRPr lang="en-US"/>
          </a:p>
        </p:txBody>
      </p:sp>
    </p:spTree>
    <p:extLst>
      <p:ext uri="{BB962C8B-B14F-4D97-AF65-F5344CB8AC3E}">
        <p14:creationId xmlns:p14="http://schemas.microsoft.com/office/powerpoint/2010/main" val="15655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2045"/>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Maven</a:t>
            </a:r>
          </a:p>
        </p:txBody>
      </p:sp>
      <p:sp>
        <p:nvSpPr>
          <p:cNvPr id="3" name="Content Placeholder 2"/>
          <p:cNvSpPr>
            <a:spLocks noGrp="1"/>
          </p:cNvSpPr>
          <p:nvPr>
            <p:ph idx="1"/>
          </p:nvPr>
        </p:nvSpPr>
        <p:spPr>
          <a:xfrm>
            <a:off x="838200" y="2057608"/>
            <a:ext cx="10515600" cy="3306323"/>
          </a:xfrm>
        </p:spPr>
        <p:txBody>
          <a:bodyPr>
            <a:normAutofit/>
          </a:bodyPr>
          <a:lstStyle/>
          <a:p>
            <a:r>
              <a:rPr lang="en-GB" sz="1600" dirty="0">
                <a:latin typeface="Times New Roman" panose="02020603050405020304" pitchFamily="18" charset="0"/>
                <a:cs typeface="Times New Roman" panose="02020603050405020304" pitchFamily="18" charset="0"/>
              </a:rPr>
              <a:t>Building management tool that allows a developer to comprehend the complete state of a development effort in the shortest period of time.</a:t>
            </a:r>
          </a:p>
          <a:p>
            <a:pPr marL="0" indent="0">
              <a:buNone/>
            </a:pPr>
            <a:r>
              <a:rPr lang="en-GB" sz="1800" b="1" dirty="0">
                <a:latin typeface="Times New Roman" panose="02020603050405020304" pitchFamily="18" charset="0"/>
                <a:cs typeface="Times New Roman" panose="02020603050405020304" pitchFamily="18" charset="0"/>
              </a:rPr>
              <a:t>Areas of concerns:</a:t>
            </a:r>
          </a:p>
          <a:p>
            <a:r>
              <a:rPr lang="en-GB" sz="1600" dirty="0">
                <a:latin typeface="Times New Roman" panose="02020603050405020304" pitchFamily="18" charset="0"/>
                <a:cs typeface="Times New Roman" panose="02020603050405020304" pitchFamily="18" charset="0"/>
              </a:rPr>
              <a:t>Making the build process easy .</a:t>
            </a:r>
          </a:p>
          <a:p>
            <a:r>
              <a:rPr lang="en-GB" sz="1600" dirty="0">
                <a:latin typeface="Times New Roman" panose="02020603050405020304" pitchFamily="18" charset="0"/>
                <a:cs typeface="Times New Roman" panose="02020603050405020304" pitchFamily="18" charset="0"/>
              </a:rPr>
              <a:t>Providing a uniform build system.</a:t>
            </a:r>
          </a:p>
          <a:p>
            <a:r>
              <a:rPr lang="en-GB" sz="1600" dirty="0">
                <a:latin typeface="Times New Roman" panose="02020603050405020304" pitchFamily="18" charset="0"/>
                <a:cs typeface="Times New Roman" panose="02020603050405020304" pitchFamily="18" charset="0"/>
              </a:rPr>
              <a:t>Providing quality project information.</a:t>
            </a:r>
          </a:p>
          <a:p>
            <a:r>
              <a:rPr lang="en-GB" sz="1600" dirty="0">
                <a:latin typeface="Times New Roman" panose="02020603050405020304" pitchFamily="18" charset="0"/>
                <a:cs typeface="Times New Roman" panose="02020603050405020304" pitchFamily="18" charset="0"/>
              </a:rPr>
              <a:t>Providing guidelines for best practices development.</a:t>
            </a:r>
          </a:p>
          <a:p>
            <a:endParaRPr lang="en-GB" sz="2200" dirty="0"/>
          </a:p>
        </p:txBody>
      </p:sp>
      <p:pic>
        <p:nvPicPr>
          <p:cNvPr id="4" name="Picture 3"/>
          <p:cNvPicPr>
            <a:picLocks noChangeAspect="1"/>
          </p:cNvPicPr>
          <p:nvPr/>
        </p:nvPicPr>
        <p:blipFill>
          <a:blip r:embed="rId2"/>
          <a:stretch>
            <a:fillRect/>
          </a:stretch>
        </p:blipFill>
        <p:spPr>
          <a:xfrm>
            <a:off x="0" y="-17359"/>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26</a:t>
            </a:fld>
            <a:endParaRPr lang="en-US"/>
          </a:p>
        </p:txBody>
      </p:sp>
    </p:spTree>
    <p:extLst>
      <p:ext uri="{BB962C8B-B14F-4D97-AF65-F5344CB8AC3E}">
        <p14:creationId xmlns:p14="http://schemas.microsoft.com/office/powerpoint/2010/main" val="162431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9788"/>
            <a:ext cx="10515600" cy="965837"/>
          </a:xfrm>
        </p:spPr>
        <p:txBody>
          <a:bodyPr>
            <a:normAutofit/>
          </a:bodyPr>
          <a:lstStyle/>
          <a:p>
            <a:r>
              <a:rPr lang="en-GB" sz="2800" b="1" dirty="0">
                <a:latin typeface="Times New Roman" panose="02020603050405020304" pitchFamily="18" charset="0"/>
                <a:cs typeface="Times New Roman" panose="02020603050405020304" pitchFamily="18" charset="0"/>
              </a:rPr>
              <a:t>Maven in selenium</a:t>
            </a:r>
          </a:p>
        </p:txBody>
      </p:sp>
      <p:sp>
        <p:nvSpPr>
          <p:cNvPr id="3" name="Content Placeholder 2"/>
          <p:cNvSpPr>
            <a:spLocks noGrp="1"/>
          </p:cNvSpPr>
          <p:nvPr>
            <p:ph idx="1"/>
          </p:nvPr>
        </p:nvSpPr>
        <p:spPr/>
        <p:txBody>
          <a:bodyPr/>
          <a:lstStyle/>
          <a:p>
            <a:r>
              <a:rPr lang="en-GB" sz="1600" dirty="0">
                <a:latin typeface="Times New Roman" panose="02020603050405020304" pitchFamily="18" charset="0"/>
                <a:cs typeface="Times New Roman" panose="02020603050405020304" pitchFamily="18" charset="0"/>
              </a:rPr>
              <a:t>Helps to manage our selenium project's build easily</a:t>
            </a:r>
          </a:p>
          <a:p>
            <a:r>
              <a:rPr lang="en-GB" sz="1600" dirty="0">
                <a:latin typeface="Times New Roman" panose="02020603050405020304" pitchFamily="18" charset="0"/>
                <a:cs typeface="Times New Roman" panose="02020603050405020304" pitchFamily="18" charset="0"/>
              </a:rPr>
              <a:t>Create right project structure and manage .jar files in project build path</a:t>
            </a:r>
          </a:p>
          <a:p>
            <a:pPr marL="0" indent="0">
              <a:buNone/>
            </a:pPr>
            <a:endParaRPr lang="en-GB" dirty="0"/>
          </a:p>
          <a:p>
            <a:endParaRPr lang="en-GB" dirty="0"/>
          </a:p>
        </p:txBody>
      </p:sp>
      <p:pic>
        <p:nvPicPr>
          <p:cNvPr id="4" name="Picture 3"/>
          <p:cNvPicPr>
            <a:picLocks noChangeAspect="1"/>
          </p:cNvPicPr>
          <p:nvPr/>
        </p:nvPicPr>
        <p:blipFill>
          <a:blip r:embed="rId2"/>
          <a:stretch>
            <a:fillRect/>
          </a:stretch>
        </p:blipFill>
        <p:spPr>
          <a:xfrm>
            <a:off x="710354" y="2702773"/>
            <a:ext cx="10643446" cy="4155228"/>
          </a:xfrm>
          <a:prstGeom prst="rect">
            <a:avLst/>
          </a:prstGeom>
        </p:spPr>
      </p:pic>
      <p:pic>
        <p:nvPicPr>
          <p:cNvPr id="5" name="Picture 4"/>
          <p:cNvPicPr>
            <a:picLocks noChangeAspect="1"/>
          </p:cNvPicPr>
          <p:nvPr/>
        </p:nvPicPr>
        <p:blipFill>
          <a:blip r:embed="rId3"/>
          <a:stretch>
            <a:fillRect/>
          </a:stretch>
        </p:blipFill>
        <p:spPr>
          <a:xfrm>
            <a:off x="0" y="-17359"/>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8" name="Slide Number Placeholder 7"/>
          <p:cNvSpPr>
            <a:spLocks noGrp="1"/>
          </p:cNvSpPr>
          <p:nvPr>
            <p:ph type="sldNum" sz="quarter" idx="12"/>
          </p:nvPr>
        </p:nvSpPr>
        <p:spPr/>
        <p:txBody>
          <a:bodyPr/>
          <a:lstStyle/>
          <a:p>
            <a:fld id="{48F63A3B-78C7-47BE-AE5E-E10140E04643}" type="slidenum">
              <a:rPr lang="en-US" smtClean="0"/>
              <a:t>27</a:t>
            </a:fld>
            <a:endParaRPr lang="en-US"/>
          </a:p>
        </p:txBody>
      </p:sp>
    </p:spTree>
    <p:extLst>
      <p:ext uri="{BB962C8B-B14F-4D97-AF65-F5344CB8AC3E}">
        <p14:creationId xmlns:p14="http://schemas.microsoft.com/office/powerpoint/2010/main" val="243086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lstStyle/>
          <a:p>
            <a:r>
              <a:rPr lang="en-GB" dirty="0"/>
              <a:t>                            </a:t>
            </a:r>
            <a:r>
              <a:rPr lang="en-GB" sz="2800" b="1" dirty="0">
                <a:latin typeface="Times New Roman" panose="02020603050405020304" pitchFamily="18" charset="0"/>
                <a:cs typeface="Times New Roman" panose="02020603050405020304" pitchFamily="18" charset="0"/>
              </a:rPr>
              <a:t>Mockito</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4000"/>
            <a:ext cx="10515600" cy="5181600"/>
          </a:xfrm>
        </p:spPr>
        <p:txBody>
          <a:bodyPr>
            <a:normAutofit fontScale="92500" lnSpcReduction="10000"/>
          </a:bodyPr>
          <a:lstStyle/>
          <a:p>
            <a:pPr marL="0" indent="0">
              <a:buNone/>
            </a:pPr>
            <a:r>
              <a:rPr lang="en-GB" sz="2400" b="1" dirty="0">
                <a:latin typeface="Times New Roman" panose="02020603050405020304" pitchFamily="18" charset="0"/>
                <a:cs typeface="Times New Roman" panose="02020603050405020304" pitchFamily="18" charset="0"/>
              </a:rPr>
              <a:t>Why?</a:t>
            </a:r>
          </a:p>
          <a:p>
            <a:r>
              <a:rPr lang="en-GB" sz="1600" dirty="0">
                <a:latin typeface="Times New Roman" panose="02020603050405020304" pitchFamily="18" charset="0"/>
                <a:cs typeface="Times New Roman" panose="02020603050405020304" pitchFamily="18" charset="0"/>
              </a:rPr>
              <a:t>A unit test should test a class in isolation. Side effects from other classes or the system should be eliminated if possible.</a:t>
            </a:r>
          </a:p>
          <a:p>
            <a:r>
              <a:rPr lang="en-GB" sz="1600" dirty="0">
                <a:latin typeface="Times New Roman" panose="02020603050405020304" pitchFamily="18" charset="0"/>
                <a:cs typeface="Times New Roman" panose="02020603050405020304" pitchFamily="18" charset="0"/>
              </a:rPr>
              <a:t> To eliminate these side effects you have to replace dependencies to other classes. This can be done  using replacements for the real dependencies.</a:t>
            </a:r>
          </a:p>
          <a:p>
            <a:pPr marL="0" indent="0">
              <a:buNone/>
            </a:pPr>
            <a:endParaRPr lang="en-GB" sz="1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How?</a:t>
            </a:r>
          </a:p>
          <a:p>
            <a:r>
              <a:rPr lang="en-GB" sz="1600" dirty="0">
                <a:latin typeface="Times New Roman" panose="02020603050405020304" pitchFamily="18" charset="0"/>
                <a:cs typeface="Times New Roman" panose="02020603050405020304" pitchFamily="18" charset="0"/>
              </a:rPr>
              <a:t>A </a:t>
            </a:r>
            <a:r>
              <a:rPr lang="en-GB" sz="1600" i="1" dirty="0">
                <a:latin typeface="Times New Roman" panose="02020603050405020304" pitchFamily="18" charset="0"/>
                <a:cs typeface="Times New Roman" panose="02020603050405020304" pitchFamily="18" charset="0"/>
              </a:rPr>
              <a:t>dummy object</a:t>
            </a:r>
            <a:r>
              <a:rPr lang="en-GB" sz="1600" dirty="0">
                <a:latin typeface="Times New Roman" panose="02020603050405020304" pitchFamily="18" charset="0"/>
                <a:cs typeface="Times New Roman" panose="02020603050405020304" pitchFamily="18" charset="0"/>
              </a:rPr>
              <a:t> is passed around</a:t>
            </a:r>
            <a:endParaRPr lang="en-GB" sz="1600" b="1" dirty="0">
              <a:latin typeface="Times New Roman" panose="02020603050405020304" pitchFamily="18" charset="0"/>
              <a:cs typeface="Times New Roman" panose="02020603050405020304" pitchFamily="18" charset="0"/>
            </a:endParaRPr>
          </a:p>
          <a:p>
            <a:r>
              <a:rPr lang="en-GB" sz="1600" i="1" dirty="0">
                <a:latin typeface="Times New Roman" panose="02020603050405020304" pitchFamily="18" charset="0"/>
                <a:cs typeface="Times New Roman" panose="02020603050405020304" pitchFamily="18" charset="0"/>
              </a:rPr>
              <a:t>Fake</a:t>
            </a:r>
            <a:r>
              <a:rPr lang="en-GB" sz="1600" dirty="0">
                <a:latin typeface="Times New Roman" panose="02020603050405020304" pitchFamily="18" charset="0"/>
                <a:cs typeface="Times New Roman" panose="02020603050405020304" pitchFamily="18" charset="0"/>
              </a:rPr>
              <a:t> objects have working implementations, but are usually simplified. For example, they use an in memory database and not a real database</a:t>
            </a:r>
            <a:r>
              <a:rPr lang="en-GB" dirty="0">
                <a:latin typeface="Times New Roman" panose="02020603050405020304" pitchFamily="18" charset="0"/>
                <a:cs typeface="Times New Roman" panose="02020603050405020304" pitchFamily="18" charset="0"/>
              </a:rPr>
              <a:t>.</a:t>
            </a:r>
          </a:p>
          <a:p>
            <a:r>
              <a:rPr lang="en-GB" sz="1600" dirty="0">
                <a:latin typeface="Times New Roman" panose="02020603050405020304" pitchFamily="18" charset="0"/>
                <a:cs typeface="Times New Roman" panose="02020603050405020304" pitchFamily="18" charset="0"/>
              </a:rPr>
              <a:t>A </a:t>
            </a:r>
            <a:r>
              <a:rPr lang="en-GB" sz="1600" i="1" dirty="0">
                <a:latin typeface="Times New Roman" panose="02020603050405020304" pitchFamily="18" charset="0"/>
                <a:cs typeface="Times New Roman" panose="02020603050405020304" pitchFamily="18" charset="0"/>
              </a:rPr>
              <a:t>stub</a:t>
            </a:r>
            <a:r>
              <a:rPr lang="en-GB" sz="1600" dirty="0">
                <a:latin typeface="Times New Roman" panose="02020603050405020304" pitchFamily="18" charset="0"/>
                <a:cs typeface="Times New Roman" panose="02020603050405020304" pitchFamily="18" charset="0"/>
              </a:rPr>
              <a:t> class is an partial implementation for an interface or class with the purpose of using an instance of this stub class during testing. Stubs may also record information about calls</a:t>
            </a:r>
          </a:p>
          <a:p>
            <a:r>
              <a:rPr lang="en-GB" sz="1600" dirty="0">
                <a:latin typeface="Times New Roman" panose="02020603050405020304" pitchFamily="18" charset="0"/>
                <a:cs typeface="Times New Roman" panose="02020603050405020304" pitchFamily="18" charset="0"/>
              </a:rPr>
              <a:t>A </a:t>
            </a:r>
            <a:r>
              <a:rPr lang="en-GB" sz="1600" i="1" dirty="0">
                <a:latin typeface="Times New Roman" panose="02020603050405020304" pitchFamily="18" charset="0"/>
                <a:cs typeface="Times New Roman" panose="02020603050405020304" pitchFamily="18" charset="0"/>
              </a:rPr>
              <a:t>mock object</a:t>
            </a:r>
            <a:r>
              <a:rPr lang="en-GB" sz="1600" dirty="0">
                <a:latin typeface="Times New Roman" panose="02020603050405020304" pitchFamily="18" charset="0"/>
                <a:cs typeface="Times New Roman" panose="02020603050405020304" pitchFamily="18" charset="0"/>
              </a:rPr>
              <a:t> is a dummy implementation for an interface or a class in which you define the output of certain method calls</a:t>
            </a:r>
          </a:p>
          <a:p>
            <a:pPr marL="0" indent="0">
              <a:buNone/>
            </a:pPr>
            <a:r>
              <a:rPr lang="en-GB" sz="2400" b="1" dirty="0">
                <a:latin typeface="Times New Roman" panose="02020603050405020304" pitchFamily="18" charset="0"/>
                <a:cs typeface="Times New Roman" panose="02020603050405020304" pitchFamily="18" charset="0"/>
              </a:rPr>
              <a:t>What?</a:t>
            </a:r>
          </a:p>
          <a:p>
            <a:r>
              <a:rPr lang="en-GB" sz="1700" i="1" dirty="0">
                <a:latin typeface="Times New Roman" panose="02020603050405020304" pitchFamily="18" charset="0"/>
                <a:cs typeface="Times New Roman" panose="02020603050405020304" pitchFamily="18" charset="0"/>
              </a:rPr>
              <a:t>Mockito</a:t>
            </a:r>
            <a:r>
              <a:rPr lang="en-GB" sz="1700" dirty="0">
                <a:latin typeface="Times New Roman" panose="02020603050405020304" pitchFamily="18" charset="0"/>
                <a:cs typeface="Times New Roman" panose="02020603050405020304" pitchFamily="18" charset="0"/>
              </a:rPr>
              <a:t> is a popular mock framework which can be used in conjunction with JUnit. Mockito allows you to create and configure mock objects. </a:t>
            </a:r>
          </a:p>
          <a:p>
            <a:r>
              <a:rPr lang="en-GB" sz="1700" dirty="0">
                <a:latin typeface="Times New Roman" panose="02020603050405020304" pitchFamily="18" charset="0"/>
                <a:cs typeface="Times New Roman" panose="02020603050405020304" pitchFamily="18" charset="0"/>
              </a:rPr>
              <a:t>Using Mockito simplifies the development of tests for classes with external dependencies significantly.</a:t>
            </a:r>
            <a:endParaRPr lang="en-GB" sz="1700" b="1" dirty="0">
              <a:latin typeface="Times New Roman" panose="02020603050405020304" pitchFamily="18" charset="0"/>
              <a:cs typeface="Times New Roman" panose="02020603050405020304" pitchFamily="18" charset="0"/>
            </a:endParaRPr>
          </a:p>
          <a:p>
            <a:pPr marL="0" indent="0">
              <a:buNone/>
            </a:pPr>
            <a:endParaRPr lang="en-GB" sz="1700" b="1" dirty="0">
              <a:latin typeface="Times New Roman" panose="02020603050405020304" pitchFamily="18" charset="0"/>
              <a:cs typeface="Times New Roman" panose="02020603050405020304" pitchFamily="18" charset="0"/>
            </a:endParaRPr>
          </a:p>
          <a:p>
            <a:endParaRPr lang="en-IN" sz="1600" b="1" dirty="0"/>
          </a:p>
        </p:txBody>
      </p:sp>
      <p:pic>
        <p:nvPicPr>
          <p:cNvPr id="5" name="Picture 4"/>
          <p:cNvPicPr>
            <a:picLocks noChangeAspect="1"/>
          </p:cNvPicPr>
          <p:nvPr/>
        </p:nvPicPr>
        <p:blipFill>
          <a:blip r:embed="rId3"/>
          <a:stretch>
            <a:fillRect/>
          </a:stretch>
        </p:blipFill>
        <p:spPr>
          <a:xfrm>
            <a:off x="802943" y="0"/>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4" name="Slide Number Placeholder 3"/>
          <p:cNvSpPr>
            <a:spLocks noGrp="1"/>
          </p:cNvSpPr>
          <p:nvPr>
            <p:ph type="sldNum" sz="quarter" idx="12"/>
          </p:nvPr>
        </p:nvSpPr>
        <p:spPr/>
        <p:txBody>
          <a:bodyPr/>
          <a:lstStyle/>
          <a:p>
            <a:fld id="{48F63A3B-78C7-47BE-AE5E-E10140E04643}" type="slidenum">
              <a:rPr lang="en-US" smtClean="0"/>
              <a:t>28</a:t>
            </a:fld>
            <a:endParaRPr lang="en-US"/>
          </a:p>
        </p:txBody>
      </p:sp>
    </p:spTree>
    <p:extLst>
      <p:ext uri="{BB962C8B-B14F-4D97-AF65-F5344CB8AC3E}">
        <p14:creationId xmlns:p14="http://schemas.microsoft.com/office/powerpoint/2010/main" val="765487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9312"/>
            <a:ext cx="10439400" cy="841376"/>
          </a:xfrm>
        </p:spPr>
        <p:txBody>
          <a:bodyPr/>
          <a:lstStyle/>
          <a:p>
            <a:r>
              <a:rPr lang="en-GB" dirty="0"/>
              <a:t>                                </a:t>
            </a:r>
            <a:r>
              <a:rPr lang="en-GB" sz="2800" b="1" dirty="0">
                <a:latin typeface="Times New Roman" panose="02020603050405020304" pitchFamily="18" charset="0"/>
                <a:cs typeface="Times New Roman" panose="02020603050405020304" pitchFamily="18" charset="0"/>
              </a:rPr>
              <a:t>Mockito(2)</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If we use Mockito in tests you typically:</a:t>
            </a:r>
          </a:p>
          <a:p>
            <a:r>
              <a:rPr lang="en-GB" sz="1600" dirty="0">
                <a:latin typeface="Times New Roman" panose="02020603050405020304" pitchFamily="18" charset="0"/>
                <a:cs typeface="Times New Roman" panose="02020603050405020304" pitchFamily="18" charset="0"/>
              </a:rPr>
              <a:t>Mock away external dependencies and insert the mocks into the code under test</a:t>
            </a:r>
          </a:p>
          <a:p>
            <a:r>
              <a:rPr lang="en-GB" sz="1600" dirty="0">
                <a:latin typeface="Times New Roman" panose="02020603050405020304" pitchFamily="18" charset="0"/>
                <a:cs typeface="Times New Roman" panose="02020603050405020304" pitchFamily="18" charset="0"/>
              </a:rPr>
              <a:t>Execute the code under test</a:t>
            </a:r>
          </a:p>
          <a:p>
            <a:r>
              <a:rPr lang="en-GB" sz="1600" dirty="0">
                <a:latin typeface="Times New Roman" panose="02020603050405020304" pitchFamily="18" charset="0"/>
                <a:cs typeface="Times New Roman" panose="02020603050405020304" pitchFamily="18" charset="0"/>
              </a:rPr>
              <a:t>Validate that the code executed correctly</a:t>
            </a:r>
          </a:p>
          <a:p>
            <a:pPr marL="0" indent="0">
              <a:buNone/>
            </a:pPr>
            <a:br>
              <a:rPr lang="en-GB" sz="1600" dirty="0"/>
            </a:b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3429000"/>
            <a:ext cx="5991225" cy="1771650"/>
          </a:xfrm>
          <a:prstGeom prst="rect">
            <a:avLst/>
          </a:prstGeom>
        </p:spPr>
      </p:pic>
      <p:pic>
        <p:nvPicPr>
          <p:cNvPr id="5" name="Picture 4"/>
          <p:cNvPicPr>
            <a:picLocks noChangeAspect="1"/>
          </p:cNvPicPr>
          <p:nvPr/>
        </p:nvPicPr>
        <p:blipFill>
          <a:blip r:embed="rId3"/>
          <a:stretch>
            <a:fillRect/>
          </a:stretch>
        </p:blipFill>
        <p:spPr>
          <a:xfrm>
            <a:off x="802943" y="0"/>
            <a:ext cx="10058400" cy="1041220"/>
          </a:xfrm>
          <a:prstGeom prst="rect">
            <a:avLst/>
          </a:prstGeom>
        </p:spPr>
      </p:pic>
      <p:sp>
        <p:nvSpPr>
          <p:cNvPr id="6" name="TextBox 5"/>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8" name="Slide Number Placeholder 7"/>
          <p:cNvSpPr>
            <a:spLocks noGrp="1"/>
          </p:cNvSpPr>
          <p:nvPr>
            <p:ph type="sldNum" sz="quarter" idx="12"/>
          </p:nvPr>
        </p:nvSpPr>
        <p:spPr/>
        <p:txBody>
          <a:bodyPr/>
          <a:lstStyle/>
          <a:p>
            <a:fld id="{48F63A3B-78C7-47BE-AE5E-E10140E04643}" type="slidenum">
              <a:rPr lang="en-US" smtClean="0"/>
              <a:t>29</a:t>
            </a:fld>
            <a:endParaRPr lang="en-US"/>
          </a:p>
        </p:txBody>
      </p:sp>
    </p:spTree>
    <p:extLst>
      <p:ext uri="{BB962C8B-B14F-4D97-AF65-F5344CB8AC3E}">
        <p14:creationId xmlns:p14="http://schemas.microsoft.com/office/powerpoint/2010/main" val="41007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6437"/>
            <a:ext cx="10515600" cy="1325563"/>
          </a:xfrm>
        </p:spPr>
        <p:txBody>
          <a:bodyPr>
            <a:normAutofit/>
          </a:bodyPr>
          <a:lstStyle/>
          <a:p>
            <a:r>
              <a:rPr lang="en-GB" sz="2800" b="1" dirty="0"/>
              <a:t>                  </a:t>
            </a:r>
            <a:r>
              <a:rPr lang="en-GB" sz="2800" b="1" dirty="0">
                <a:latin typeface="Times New Roman" panose="02020603050405020304" pitchFamily="18" charset="0"/>
                <a:cs typeface="Times New Roman" panose="02020603050405020304" pitchFamily="18" charset="0"/>
              </a:rPr>
              <a:t>Configuration of server with Puppet</a:t>
            </a:r>
          </a:p>
        </p:txBody>
      </p:sp>
      <p:sp>
        <p:nvSpPr>
          <p:cNvPr id="3" name="Content Placeholder 2"/>
          <p:cNvSpPr>
            <a:spLocks noGrp="1"/>
          </p:cNvSpPr>
          <p:nvPr>
            <p:ph idx="1"/>
          </p:nvPr>
        </p:nvSpPr>
        <p:spPr>
          <a:xfrm>
            <a:off x="838200" y="1966801"/>
            <a:ext cx="10515600" cy="4351338"/>
          </a:xfrm>
        </p:spPr>
        <p:txBody>
          <a:bodyPr/>
          <a:lstStyle/>
          <a:p>
            <a:r>
              <a:rPr lang="en-GB" sz="1600" dirty="0">
                <a:latin typeface="Times New Roman" panose="02020603050405020304" pitchFamily="18" charset="0"/>
                <a:cs typeface="Times New Roman" panose="02020603050405020304" pitchFamily="18" charset="0"/>
              </a:rPr>
              <a:t>Puppet– An automation tool aid to configure a central server.</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Master less puppet environment</a:t>
            </a:r>
          </a:p>
          <a:p>
            <a:pPr marL="0" indent="0">
              <a:buNone/>
            </a:pPr>
            <a:r>
              <a:rPr lang="en-GB" sz="1600" dirty="0">
                <a:latin typeface="Times New Roman" panose="02020603050405020304" pitchFamily="18" charset="0"/>
                <a:cs typeface="Times New Roman" panose="02020603050405020304" pitchFamily="18" charset="0"/>
              </a:rPr>
              <a:t>   i) manifests and modules distributed to machines</a:t>
            </a:r>
          </a:p>
          <a:p>
            <a:pPr marL="0" indent="0">
              <a:buNone/>
            </a:pP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Ubuntu 14.04 is virtual private server.</a:t>
            </a:r>
          </a:p>
          <a:p>
            <a:endParaRPr lang="en-GB" dirty="0"/>
          </a:p>
          <a:p>
            <a:pPr marL="0" indent="0">
              <a:buNone/>
            </a:pPr>
            <a:r>
              <a:rPr lang="en-GB" dirty="0"/>
              <a:t>   </a:t>
            </a:r>
          </a:p>
        </p:txBody>
      </p:sp>
      <p:pic>
        <p:nvPicPr>
          <p:cNvPr id="4" name="Picture 3"/>
          <p:cNvPicPr>
            <a:picLocks noChangeAspect="1"/>
          </p:cNvPicPr>
          <p:nvPr/>
        </p:nvPicPr>
        <p:blipFill>
          <a:blip r:embed="rId2"/>
          <a:stretch>
            <a:fillRect/>
          </a:stretch>
        </p:blipFill>
        <p:spPr>
          <a:xfrm>
            <a:off x="8409016" y="2420688"/>
            <a:ext cx="3551032" cy="2825982"/>
          </a:xfrm>
          <a:prstGeom prst="rect">
            <a:avLst/>
          </a:prstGeom>
        </p:spPr>
      </p:pic>
      <p:pic>
        <p:nvPicPr>
          <p:cNvPr id="9" name="Picture 8"/>
          <p:cNvPicPr>
            <a:picLocks noChangeAspect="1"/>
          </p:cNvPicPr>
          <p:nvPr/>
        </p:nvPicPr>
        <p:blipFill>
          <a:blip r:embed="rId3"/>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5" name="Slide Number Placeholder 4"/>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253703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7533"/>
            <a:ext cx="10363200" cy="639763"/>
          </a:xfrm>
        </p:spPr>
        <p:txBody>
          <a:bodyPr>
            <a:normAutofit fontScale="90000"/>
          </a:bodyPr>
          <a:lstStyle/>
          <a:p>
            <a:r>
              <a:rPr lang="en-GB" dirty="0"/>
              <a:t>                           </a:t>
            </a:r>
            <a:r>
              <a:rPr lang="en-GB" sz="3100" b="1" dirty="0"/>
              <a:t>Mockito(3</a:t>
            </a:r>
            <a:r>
              <a:rPr lang="en-GB" sz="3100" dirty="0"/>
              <a:t>)</a:t>
            </a:r>
            <a:endParaRPr lang="en-IN" sz="31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327296"/>
            <a:ext cx="6400800" cy="138524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614141"/>
            <a:ext cx="8991600" cy="3862859"/>
          </a:xfrm>
          <a:prstGeom prst="rect">
            <a:avLst/>
          </a:prstGeom>
        </p:spPr>
      </p:pic>
      <p:sp>
        <p:nvSpPr>
          <p:cNvPr id="6" name="TextBox 5"/>
          <p:cNvSpPr txBox="1"/>
          <p:nvPr/>
        </p:nvSpPr>
        <p:spPr>
          <a:xfrm>
            <a:off x="2971800" y="6477000"/>
            <a:ext cx="5638800" cy="369332"/>
          </a:xfrm>
          <a:prstGeom prst="rect">
            <a:avLst/>
          </a:prstGeom>
          <a:noFill/>
        </p:spPr>
        <p:txBody>
          <a:bodyPr wrap="square" rtlCol="0">
            <a:spAutoFit/>
          </a:bodyPr>
          <a:lstStyle/>
          <a:p>
            <a:r>
              <a:rPr lang="en-GB" dirty="0"/>
              <a:t>         1-  The class for which we aim to generate tests</a:t>
            </a:r>
            <a:endParaRPr lang="en-IN" dirty="0"/>
          </a:p>
        </p:txBody>
      </p:sp>
      <p:pic>
        <p:nvPicPr>
          <p:cNvPr id="7" name="Picture 6"/>
          <p:cNvPicPr>
            <a:picLocks noChangeAspect="1"/>
          </p:cNvPicPr>
          <p:nvPr/>
        </p:nvPicPr>
        <p:blipFill>
          <a:blip r:embed="rId4"/>
          <a:stretch>
            <a:fillRect/>
          </a:stretch>
        </p:blipFill>
        <p:spPr>
          <a:xfrm>
            <a:off x="802943" y="0"/>
            <a:ext cx="10058400" cy="912421"/>
          </a:xfrm>
          <a:prstGeom prst="rect">
            <a:avLst/>
          </a:prstGeom>
        </p:spPr>
      </p:pic>
      <p:sp>
        <p:nvSpPr>
          <p:cNvPr id="8" name="TextBox 7"/>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3" name="Slide Number Placeholder 2"/>
          <p:cNvSpPr>
            <a:spLocks noGrp="1"/>
          </p:cNvSpPr>
          <p:nvPr>
            <p:ph type="sldNum" sz="quarter" idx="12"/>
          </p:nvPr>
        </p:nvSpPr>
        <p:spPr/>
        <p:txBody>
          <a:bodyPr/>
          <a:lstStyle/>
          <a:p>
            <a:fld id="{48F63A3B-78C7-47BE-AE5E-E10140E04643}" type="slidenum">
              <a:rPr lang="en-US" smtClean="0"/>
              <a:t>30</a:t>
            </a:fld>
            <a:endParaRPr lang="en-US"/>
          </a:p>
        </p:txBody>
      </p:sp>
    </p:spTree>
    <p:extLst>
      <p:ext uri="{BB962C8B-B14F-4D97-AF65-F5344CB8AC3E}">
        <p14:creationId xmlns:p14="http://schemas.microsoft.com/office/powerpoint/2010/main" val="139423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928688"/>
          </a:xfrm>
        </p:spPr>
        <p:txBody>
          <a:bodyPr>
            <a:normAutofit/>
          </a:bodyPr>
          <a:lstStyle/>
          <a:p>
            <a:r>
              <a:rPr lang="en-GB" sz="2800" b="1" dirty="0"/>
              <a:t>                                                   </a:t>
            </a:r>
            <a:r>
              <a:rPr lang="en-GB" sz="2800" b="1" dirty="0">
                <a:latin typeface="Times New Roman" panose="02020603050405020304" pitchFamily="18" charset="0"/>
                <a:cs typeface="Times New Roman" panose="02020603050405020304" pitchFamily="18" charset="0"/>
              </a:rPr>
              <a:t>Mockito(4</a:t>
            </a:r>
            <a:r>
              <a:rPr lang="en-GB" sz="2800" b="1" dirty="0"/>
              <a:t>)</a:t>
            </a:r>
            <a:endParaRPr lang="en-IN" sz="2800" b="1"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From (1)</a:t>
            </a:r>
          </a:p>
          <a:p>
            <a:r>
              <a:rPr lang="en-GB" sz="1600" dirty="0">
                <a:latin typeface="Times New Roman" panose="02020603050405020304" pitchFamily="18" charset="0"/>
                <a:cs typeface="Times New Roman" panose="02020603050405020304" pitchFamily="18" charset="0"/>
              </a:rPr>
              <a:t>We desire to generate tests for finishtask method. As such we have to make  the interactions with the external database deterministic</a:t>
            </a:r>
          </a:p>
          <a:p>
            <a:r>
              <a:rPr lang="en-GB" sz="1600" dirty="0">
                <a:latin typeface="Times New Roman" panose="02020603050405020304" pitchFamily="18" charset="0"/>
                <a:cs typeface="Times New Roman" panose="02020603050405020304" pitchFamily="18" charset="0"/>
              </a:rPr>
              <a:t>As the database is interacted with through the Connection, Statement, Query, ResultSet,Updatestatement ,</a:t>
            </a:r>
            <a:r>
              <a:rPr lang="en-GB" sz="1600" dirty="0" err="1">
                <a:latin typeface="Times New Roman" panose="02020603050405020304" pitchFamily="18" charset="0"/>
                <a:cs typeface="Times New Roman" panose="02020603050405020304" pitchFamily="18" charset="0"/>
              </a:rPr>
              <a:t>Totaltimeinterfaces</a:t>
            </a:r>
            <a:r>
              <a:rPr lang="en-GB" sz="1600" dirty="0">
                <a:latin typeface="Times New Roman" panose="02020603050405020304" pitchFamily="18" charset="0"/>
                <a:cs typeface="Times New Roman" panose="02020603050405020304" pitchFamily="18" charset="0"/>
              </a:rPr>
              <a:t> (Figure 1), to abstract it away we must mock these interfaces , and ensure that the finishtask dependencies are replaced with the mock objects. </a:t>
            </a:r>
          </a:p>
          <a:p>
            <a:r>
              <a:rPr lang="en-GB" sz="1600" dirty="0">
                <a:latin typeface="Times New Roman" panose="02020603050405020304" pitchFamily="18" charset="0"/>
                <a:cs typeface="Times New Roman" panose="02020603050405020304" pitchFamily="18" charset="0"/>
              </a:rPr>
              <a:t>These mock objects are configured with a sequence of expected interactions and what it should respond for each of these interactions. They also record actual interactions locally, and can provide verification that specific interactions took place as expected after the method is run</a:t>
            </a:r>
            <a:r>
              <a:rPr lang="en-GB" sz="1600" dirty="0"/>
              <a:t>.</a:t>
            </a:r>
            <a:endParaRPr lang="en-IN" sz="1600" dirty="0"/>
          </a:p>
        </p:txBody>
      </p:sp>
      <p:pic>
        <p:nvPicPr>
          <p:cNvPr id="4" name="Picture 3"/>
          <p:cNvPicPr>
            <a:picLocks noChangeAspect="1"/>
          </p:cNvPicPr>
          <p:nvPr/>
        </p:nvPicPr>
        <p:blipFill>
          <a:blip r:embed="rId2"/>
          <a:stretch>
            <a:fillRect/>
          </a:stretch>
        </p:blipFill>
        <p:spPr>
          <a:xfrm>
            <a:off x="802943" y="0"/>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31</a:t>
            </a:fld>
            <a:endParaRPr lang="en-US"/>
          </a:p>
        </p:txBody>
      </p:sp>
    </p:spTree>
    <p:extLst>
      <p:ext uri="{BB962C8B-B14F-4D97-AF65-F5344CB8AC3E}">
        <p14:creationId xmlns:p14="http://schemas.microsoft.com/office/powerpoint/2010/main" val="395602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3008"/>
            <a:ext cx="10439400" cy="677680"/>
          </a:xfrm>
        </p:spPr>
        <p:txBody>
          <a:bodyPr>
            <a:normAutofit fontScale="90000"/>
          </a:bodyPr>
          <a:lstStyle/>
          <a:p>
            <a:r>
              <a:rPr lang="en-GB"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Diagrammatic representation</a:t>
            </a:r>
            <a:endParaRPr lang="en-IN" sz="2800" b="1" dirty="0">
              <a:latin typeface="Times New Roman" panose="02020603050405020304" pitchFamily="18" charset="0"/>
              <a:cs typeface="Times New Roman" panose="02020603050405020304" pitchFamily="18" charset="0"/>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2117361"/>
            <a:ext cx="7429500" cy="3978639"/>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2514599"/>
            <a:ext cx="457200" cy="1567543"/>
          </a:xfrm>
          <a:prstGeom prst="rect">
            <a:avLst/>
          </a:prstGeom>
        </p:spPr>
      </p:pic>
      <p:sp>
        <p:nvSpPr>
          <p:cNvPr id="16" name="TextBox 15"/>
          <p:cNvSpPr txBox="1"/>
          <p:nvPr/>
        </p:nvSpPr>
        <p:spPr>
          <a:xfrm>
            <a:off x="9144000" y="2514599"/>
            <a:ext cx="2286000" cy="338554"/>
          </a:xfrm>
          <a:prstGeom prst="rect">
            <a:avLst/>
          </a:prstGeom>
          <a:noFill/>
        </p:spPr>
        <p:txBody>
          <a:bodyPr wrap="square" rtlCol="0">
            <a:spAutoFit/>
          </a:bodyPr>
          <a:lstStyle/>
          <a:p>
            <a:r>
              <a:rPr lang="en-GB" sz="1600" dirty="0"/>
              <a:t>Object is class under test </a:t>
            </a:r>
            <a:endParaRPr lang="en-IN" sz="1600" dirty="0"/>
          </a:p>
        </p:txBody>
      </p:sp>
      <p:sp>
        <p:nvSpPr>
          <p:cNvPr id="17" name="TextBox 16"/>
          <p:cNvSpPr txBox="1"/>
          <p:nvPr/>
        </p:nvSpPr>
        <p:spPr>
          <a:xfrm>
            <a:off x="9148549" y="3129093"/>
            <a:ext cx="1981200" cy="338554"/>
          </a:xfrm>
          <a:prstGeom prst="rect">
            <a:avLst/>
          </a:prstGeom>
          <a:noFill/>
        </p:spPr>
        <p:txBody>
          <a:bodyPr wrap="square" rtlCol="0">
            <a:spAutoFit/>
          </a:bodyPr>
          <a:lstStyle/>
          <a:p>
            <a:r>
              <a:rPr lang="en-GB" sz="1600" dirty="0"/>
              <a:t>Object is mocked</a:t>
            </a:r>
            <a:endParaRPr lang="en-IN" sz="1600" dirty="0"/>
          </a:p>
        </p:txBody>
      </p:sp>
      <p:sp>
        <p:nvSpPr>
          <p:cNvPr id="18" name="TextBox 17"/>
          <p:cNvSpPr txBox="1"/>
          <p:nvPr/>
        </p:nvSpPr>
        <p:spPr>
          <a:xfrm>
            <a:off x="9161059" y="3746764"/>
            <a:ext cx="2286000" cy="338554"/>
          </a:xfrm>
          <a:prstGeom prst="rect">
            <a:avLst/>
          </a:prstGeom>
          <a:noFill/>
        </p:spPr>
        <p:txBody>
          <a:bodyPr wrap="square" rtlCol="0">
            <a:spAutoFit/>
          </a:bodyPr>
          <a:lstStyle/>
          <a:p>
            <a:r>
              <a:rPr lang="en-GB" sz="1600" dirty="0"/>
              <a:t>Object manages the test</a:t>
            </a:r>
            <a:endParaRPr lang="en-IN" sz="1600" dirty="0"/>
          </a:p>
        </p:txBody>
      </p:sp>
      <p:sp>
        <p:nvSpPr>
          <p:cNvPr id="19" name="TextBox 18"/>
          <p:cNvSpPr txBox="1"/>
          <p:nvPr/>
        </p:nvSpPr>
        <p:spPr>
          <a:xfrm>
            <a:off x="2057399" y="6332173"/>
            <a:ext cx="922020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Object interaction and mocks necessary to abstract the database from </a:t>
            </a:r>
            <a:r>
              <a:rPr lang="en-GB" dirty="0" err="1">
                <a:latin typeface="Times New Roman" panose="02020603050405020304" pitchFamily="18" charset="0"/>
                <a:cs typeface="Times New Roman" panose="02020603050405020304" pitchFamily="18" charset="0"/>
              </a:rPr>
              <a:t>DB.finishtask</a:t>
            </a:r>
            <a:r>
              <a:rPr lang="en-GB" dirty="0">
                <a:latin typeface="Times New Roman" panose="02020603050405020304" pitchFamily="18" charset="0"/>
                <a:cs typeface="Times New Roman" panose="02020603050405020304" pitchFamily="18" charset="0"/>
              </a:rPr>
              <a:t>(string data</a:t>
            </a:r>
            <a:r>
              <a:rPr lang="en-GB" dirty="0"/>
              <a:t>)</a:t>
            </a:r>
            <a:endParaRPr lang="en-IN" dirty="0"/>
          </a:p>
        </p:txBody>
      </p:sp>
      <p:sp>
        <p:nvSpPr>
          <p:cNvPr id="20" name="Rectangle 19"/>
          <p:cNvSpPr/>
          <p:nvPr/>
        </p:nvSpPr>
        <p:spPr>
          <a:xfrm>
            <a:off x="8390529" y="2168727"/>
            <a:ext cx="304800" cy="168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en-IN" dirty="0"/>
          </a:p>
        </p:txBody>
      </p:sp>
      <p:sp>
        <p:nvSpPr>
          <p:cNvPr id="21" name="Rectangle 20"/>
          <p:cNvSpPr/>
          <p:nvPr/>
        </p:nvSpPr>
        <p:spPr>
          <a:xfrm>
            <a:off x="9055290" y="2174917"/>
            <a:ext cx="304800" cy="168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endParaRPr lang="en-IN" dirty="0"/>
          </a:p>
        </p:txBody>
      </p:sp>
      <p:cxnSp>
        <p:nvCxnSpPr>
          <p:cNvPr id="23" name="Straight Arrow Connector 22"/>
          <p:cNvCxnSpPr>
            <a:stCxn id="20" idx="3"/>
            <a:endCxn id="21" idx="1"/>
          </p:cNvCxnSpPr>
          <p:nvPr/>
        </p:nvCxnSpPr>
        <p:spPr>
          <a:xfrm>
            <a:off x="8695329" y="2253047"/>
            <a:ext cx="359961" cy="6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360090" y="2117361"/>
            <a:ext cx="2670981" cy="338554"/>
          </a:xfrm>
          <a:prstGeom prst="rect">
            <a:avLst/>
          </a:prstGeom>
          <a:noFill/>
        </p:spPr>
        <p:txBody>
          <a:bodyPr wrap="square" rtlCol="0">
            <a:spAutoFit/>
          </a:bodyPr>
          <a:lstStyle/>
          <a:p>
            <a:r>
              <a:rPr lang="en-GB" sz="1600" dirty="0"/>
              <a:t>Object A interact with </a:t>
            </a:r>
            <a:r>
              <a:rPr lang="en-GB" sz="1600" dirty="0" err="1"/>
              <a:t>objectB</a:t>
            </a:r>
            <a:endParaRPr lang="en-IN" sz="1600" dirty="0"/>
          </a:p>
        </p:txBody>
      </p:sp>
      <p:sp>
        <p:nvSpPr>
          <p:cNvPr id="30" name="Rectangle 29"/>
          <p:cNvSpPr/>
          <p:nvPr/>
        </p:nvSpPr>
        <p:spPr>
          <a:xfrm>
            <a:off x="8534400" y="4572000"/>
            <a:ext cx="340909"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A</a:t>
            </a:r>
            <a:endParaRPr lang="en-IN"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9144000" y="4572000"/>
            <a:ext cx="304800" cy="228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ln w="0"/>
                <a:solidFill>
                  <a:schemeClr val="tx1"/>
                </a:solidFill>
                <a:effectLst>
                  <a:outerShdw blurRad="38100" dist="19050" dir="2700000" algn="tl" rotWithShape="0">
                    <a:schemeClr val="dk1">
                      <a:alpha val="40000"/>
                    </a:schemeClr>
                  </a:outerShdw>
                </a:effectLst>
              </a:rPr>
              <a:t>B</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3" name="Straight Arrow Connector 32"/>
          <p:cNvCxnSpPr>
            <a:stCxn id="30" idx="3"/>
            <a:endCxn id="31" idx="1"/>
          </p:cNvCxnSpPr>
          <p:nvPr/>
        </p:nvCxnSpPr>
        <p:spPr>
          <a:xfrm>
            <a:off x="8875309" y="4686300"/>
            <a:ext cx="268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436876" y="4922474"/>
            <a:ext cx="2993124" cy="584775"/>
          </a:xfrm>
          <a:prstGeom prst="rect">
            <a:avLst/>
          </a:prstGeom>
          <a:noFill/>
        </p:spPr>
        <p:txBody>
          <a:bodyPr wrap="square" rtlCol="0">
            <a:spAutoFit/>
          </a:bodyPr>
          <a:lstStyle/>
          <a:p>
            <a:r>
              <a:rPr lang="en-GB" sz="1600" dirty="0"/>
              <a:t>Mock A does not interact with object B,but generally it does</a:t>
            </a:r>
            <a:endParaRPr lang="en-IN" sz="1600" dirty="0"/>
          </a:p>
        </p:txBody>
      </p:sp>
      <p:pic>
        <p:nvPicPr>
          <p:cNvPr id="37" name="Picture 36"/>
          <p:cNvPicPr>
            <a:picLocks noChangeAspect="1"/>
          </p:cNvPicPr>
          <p:nvPr/>
        </p:nvPicPr>
        <p:blipFill>
          <a:blip r:embed="rId4"/>
          <a:stretch>
            <a:fillRect/>
          </a:stretch>
        </p:blipFill>
        <p:spPr>
          <a:xfrm>
            <a:off x="802942" y="0"/>
            <a:ext cx="10474657" cy="1041220"/>
          </a:xfrm>
          <a:prstGeom prst="rect">
            <a:avLst/>
          </a:prstGeom>
        </p:spPr>
      </p:pic>
      <p:sp>
        <p:nvSpPr>
          <p:cNvPr id="22" name="TextBox 21"/>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3" name="Slide Number Placeholder 2"/>
          <p:cNvSpPr>
            <a:spLocks noGrp="1"/>
          </p:cNvSpPr>
          <p:nvPr>
            <p:ph type="sldNum" sz="quarter" idx="12"/>
          </p:nvPr>
        </p:nvSpPr>
        <p:spPr/>
        <p:txBody>
          <a:bodyPr/>
          <a:lstStyle/>
          <a:p>
            <a:fld id="{48F63A3B-78C7-47BE-AE5E-E10140E04643}" type="slidenum">
              <a:rPr lang="en-US" smtClean="0"/>
              <a:t>32</a:t>
            </a:fld>
            <a:endParaRPr lang="en-US"/>
          </a:p>
        </p:txBody>
      </p:sp>
    </p:spTree>
    <p:extLst>
      <p:ext uri="{BB962C8B-B14F-4D97-AF65-F5344CB8AC3E}">
        <p14:creationId xmlns:p14="http://schemas.microsoft.com/office/powerpoint/2010/main" val="17456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10515600" cy="776288"/>
          </a:xfrm>
        </p:spPr>
        <p:txBody>
          <a:bodyPr/>
          <a:lstStyle/>
          <a:p>
            <a:r>
              <a:rPr lang="en-GB" dirty="0"/>
              <a:t>                              </a:t>
            </a:r>
            <a:r>
              <a:rPr lang="en-GB" sz="2800" b="1" dirty="0"/>
              <a:t>Generated test case</a:t>
            </a:r>
            <a:endParaRPr lang="en-I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231" y="1524000"/>
            <a:ext cx="8417169" cy="4640068"/>
          </a:xfrm>
        </p:spPr>
      </p:pic>
      <p:sp>
        <p:nvSpPr>
          <p:cNvPr id="5" name="TextBox 4"/>
          <p:cNvSpPr txBox="1"/>
          <p:nvPr/>
        </p:nvSpPr>
        <p:spPr>
          <a:xfrm>
            <a:off x="4648200" y="6164068"/>
            <a:ext cx="3352800" cy="338554"/>
          </a:xfrm>
          <a:prstGeom prst="rect">
            <a:avLst/>
          </a:prstGeom>
          <a:noFill/>
        </p:spPr>
        <p:txBody>
          <a:bodyPr wrap="square" rtlCol="0">
            <a:spAutoFit/>
          </a:bodyPr>
          <a:lstStyle/>
          <a:p>
            <a:r>
              <a:rPr lang="en-GB" sz="1600" dirty="0"/>
              <a:t>Generated test case</a:t>
            </a:r>
            <a:endParaRPr lang="en-IN" sz="1600" dirty="0"/>
          </a:p>
        </p:txBody>
      </p:sp>
      <p:pic>
        <p:nvPicPr>
          <p:cNvPr id="6" name="Picture 5"/>
          <p:cNvPicPr>
            <a:picLocks noChangeAspect="1"/>
          </p:cNvPicPr>
          <p:nvPr/>
        </p:nvPicPr>
        <p:blipFill>
          <a:blip r:embed="rId3"/>
          <a:stretch>
            <a:fillRect/>
          </a:stretch>
        </p:blipFill>
        <p:spPr>
          <a:xfrm>
            <a:off x="802943" y="0"/>
            <a:ext cx="10058400" cy="1041220"/>
          </a:xfrm>
          <a:prstGeom prst="rect">
            <a:avLst/>
          </a:prstGeom>
        </p:spPr>
      </p:pic>
      <p:sp>
        <p:nvSpPr>
          <p:cNvPr id="7" name="TextBox 6"/>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3" name="Slide Number Placeholder 2"/>
          <p:cNvSpPr>
            <a:spLocks noGrp="1"/>
          </p:cNvSpPr>
          <p:nvPr>
            <p:ph type="sldNum" sz="quarter" idx="12"/>
          </p:nvPr>
        </p:nvSpPr>
        <p:spPr/>
        <p:txBody>
          <a:bodyPr/>
          <a:lstStyle/>
          <a:p>
            <a:fld id="{48F63A3B-78C7-47BE-AE5E-E10140E04643}" type="slidenum">
              <a:rPr lang="en-US" smtClean="0"/>
              <a:t>33</a:t>
            </a:fld>
            <a:endParaRPr lang="en-US"/>
          </a:p>
        </p:txBody>
      </p:sp>
    </p:spTree>
    <p:extLst>
      <p:ext uri="{BB962C8B-B14F-4D97-AF65-F5344CB8AC3E}">
        <p14:creationId xmlns:p14="http://schemas.microsoft.com/office/powerpoint/2010/main" val="3350562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363200" cy="928688"/>
          </a:xfrm>
        </p:spPr>
        <p:txBody>
          <a:bodyPr/>
          <a:lstStyle/>
          <a:p>
            <a:r>
              <a:rPr lang="en-GB" dirty="0"/>
              <a:t>                       </a:t>
            </a:r>
            <a:r>
              <a:rPr lang="en-GB" sz="2800" b="1" dirty="0">
                <a:latin typeface="Times New Roman" panose="02020603050405020304" pitchFamily="18" charset="0"/>
                <a:cs typeface="Times New Roman" panose="02020603050405020304" pitchFamily="18" charset="0"/>
              </a:rPr>
              <a:t>Benefits of Mocking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Create tests in advance</a:t>
            </a:r>
          </a:p>
          <a:p>
            <a:r>
              <a:rPr lang="en-GB" sz="1600" dirty="0">
                <a:latin typeface="Times New Roman" panose="02020603050405020304" pitchFamily="18" charset="0"/>
                <a:cs typeface="Times New Roman" panose="02020603050405020304" pitchFamily="18" charset="0"/>
              </a:rPr>
              <a:t>Teams can work parallel</a:t>
            </a:r>
          </a:p>
          <a:p>
            <a:r>
              <a:rPr lang="en-GB" sz="1600" dirty="0">
                <a:latin typeface="Times New Roman" panose="02020603050405020304" pitchFamily="18" charset="0"/>
                <a:cs typeface="Times New Roman" panose="02020603050405020304" pitchFamily="18" charset="0"/>
              </a:rPr>
              <a:t>Create demos</a:t>
            </a:r>
          </a:p>
          <a:p>
            <a:r>
              <a:rPr lang="en-GB" sz="1600" dirty="0">
                <a:latin typeface="Times New Roman" panose="02020603050405020304" pitchFamily="18" charset="0"/>
                <a:cs typeface="Times New Roman" panose="02020603050405020304" pitchFamily="18" charset="0"/>
              </a:rPr>
              <a:t>Write test for resource which is not accessible</a:t>
            </a:r>
          </a:p>
          <a:p>
            <a:r>
              <a:rPr lang="en-GB" sz="1600" dirty="0">
                <a:latin typeface="Times New Roman" panose="02020603050405020304" pitchFamily="18" charset="0"/>
                <a:cs typeface="Times New Roman" panose="02020603050405020304" pitchFamily="18" charset="0"/>
              </a:rPr>
              <a:t>Isolate systems</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802943" y="0"/>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34</a:t>
            </a:fld>
            <a:endParaRPr lang="en-US"/>
          </a:p>
        </p:txBody>
      </p:sp>
    </p:spTree>
    <p:extLst>
      <p:ext uri="{BB962C8B-B14F-4D97-AF65-F5344CB8AC3E}">
        <p14:creationId xmlns:p14="http://schemas.microsoft.com/office/powerpoint/2010/main" val="1762980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065"/>
            <a:ext cx="10515600" cy="1325563"/>
          </a:xfrm>
        </p:spPr>
        <p:txBody>
          <a:bodyPr/>
          <a:lstStyle/>
          <a:p>
            <a:r>
              <a:rPr lang="en-GB" dirty="0"/>
              <a:t>References </a:t>
            </a:r>
          </a:p>
        </p:txBody>
      </p:sp>
      <p:sp>
        <p:nvSpPr>
          <p:cNvPr id="3" name="Content Placeholder 2"/>
          <p:cNvSpPr>
            <a:spLocks noGrp="1"/>
          </p:cNvSpPr>
          <p:nvPr>
            <p:ph idx="1"/>
          </p:nvPr>
        </p:nvSpPr>
        <p:spPr>
          <a:xfrm>
            <a:off x="574343" y="1879282"/>
            <a:ext cx="10515600" cy="4351338"/>
          </a:xfrm>
        </p:spPr>
        <p:txBody>
          <a:bodyPr>
            <a:normAutofit/>
          </a:bodyPr>
          <a:lstStyle/>
          <a:p>
            <a:r>
              <a:rPr lang="en-GB" sz="1200" dirty="0">
                <a:hlinkClick r:id="rId2" invalidUrl="http://www.slashroot.in/sites/default/files/Working of Puppet Configuration Mangement tool.png"/>
              </a:rPr>
              <a:t>http</a:t>
            </a:r>
            <a:r>
              <a:rPr lang="en-GB" sz="1200" dirty="0">
                <a:hlinkClick r:id="rId2" invalidUrl="http://www.slashroot.in/sites/default/files/Working of Puppet Configuration Mangement tool.png"/>
              </a:rPr>
              <a:t>://</a:t>
            </a:r>
            <a:r>
              <a:rPr lang="en-GB" sz="1200" dirty="0">
                <a:hlinkClick r:id="rId2" invalidUrl="http://www.slashroot.in/sites/default/files/Working of Puppet Configuration Mangement tool.png"/>
              </a:rPr>
              <a:t>www.slashroot.in/sites/default/files/Working%20of%20Puppet%20Configuration%20Mangement%20tool.png</a:t>
            </a:r>
            <a:endParaRPr lang="en-GB" sz="1200" dirty="0"/>
          </a:p>
          <a:p>
            <a:r>
              <a:rPr lang="en-GB" sz="1200" dirty="0"/>
              <a:t>http://images.google.de/</a:t>
            </a:r>
            <a:r>
              <a:rPr lang="en-GB" sz="1200" dirty="0" err="1"/>
              <a:t>imgres</a:t>
            </a:r>
            <a:r>
              <a:rPr lang="en-GB" sz="1200" dirty="0"/>
              <a:t>?</a:t>
            </a:r>
            <a:r>
              <a:rPr lang="en-GB" sz="1200" dirty="0" err="1"/>
              <a:t>imgurl</a:t>
            </a:r>
            <a:r>
              <a:rPr lang="en-GB" sz="1200" dirty="0"/>
              <a:t>=http%3A%2F%2Fimage.slidesharecdn.com%2Fdevops-150627065118-lva1-app6892%2F95%2Fcontinuous-integration-with-jenkins-29-638.jpg%</a:t>
            </a:r>
            <a:r>
              <a:rPr lang="en-GB" sz="1200" dirty="0" err="1"/>
              <a:t>253Fcb</a:t>
            </a:r>
            <a:r>
              <a:rPr lang="en-GB" sz="1200" dirty="0"/>
              <a:t>%253D1435394546&amp;</a:t>
            </a:r>
            <a:r>
              <a:rPr lang="en-GB" sz="1200" dirty="0" err="1"/>
              <a:t>imgrefurl</a:t>
            </a:r>
            <a:r>
              <a:rPr lang="en-GB" sz="1200" dirty="0"/>
              <a:t>=http%3A%2F%</a:t>
            </a:r>
            <a:r>
              <a:rPr lang="en-GB" sz="1200" dirty="0" err="1"/>
              <a:t>2Fwww.slideshare.net</a:t>
            </a:r>
            <a:r>
              <a:rPr lang="en-GB" sz="1200" dirty="0"/>
              <a:t>%</a:t>
            </a:r>
            <a:r>
              <a:rPr lang="en-GB" sz="1200" dirty="0" err="1"/>
              <a:t>2FEdurekaIN</a:t>
            </a:r>
            <a:r>
              <a:rPr lang="en-GB" sz="1200" dirty="0"/>
              <a:t>%</a:t>
            </a:r>
            <a:r>
              <a:rPr lang="en-GB" sz="1200" dirty="0" err="1"/>
              <a:t>2Fdevops-49899456</a:t>
            </a:r>
            <a:r>
              <a:rPr lang="en-GB" sz="1200" dirty="0"/>
              <a:t>&amp;h=359&amp;w=638&amp;</a:t>
            </a:r>
            <a:r>
              <a:rPr lang="en-GB" sz="1200" dirty="0" err="1"/>
              <a:t>tbnid</a:t>
            </a:r>
            <a:r>
              <a:rPr lang="en-GB" sz="1200" dirty="0"/>
              <a:t>=1sG5xi301VmWqM%3A&amp;</a:t>
            </a:r>
            <a:r>
              <a:rPr lang="en-GB" sz="1200" dirty="0" err="1"/>
              <a:t>docid</a:t>
            </a:r>
            <a:r>
              <a:rPr lang="en-GB" sz="1200" dirty="0"/>
              <a:t>=kC3vAWKJv7ajEM&amp;</a:t>
            </a:r>
            <a:r>
              <a:rPr lang="en-GB" sz="1200" dirty="0" err="1"/>
              <a:t>ei</a:t>
            </a:r>
            <a:r>
              <a:rPr lang="en-GB" sz="1200" dirty="0"/>
              <a:t>=PqazV6ayLMyXgAaPlbeICg&amp;</a:t>
            </a:r>
            <a:r>
              <a:rPr lang="en-GB" sz="1200" dirty="0" err="1"/>
              <a:t>tbm</a:t>
            </a:r>
            <a:r>
              <a:rPr lang="en-GB" sz="1200" dirty="0"/>
              <a:t>=isch&amp;</a:t>
            </a:r>
            <a:r>
              <a:rPr lang="en-GB" sz="1200" dirty="0" err="1"/>
              <a:t>iact</a:t>
            </a:r>
            <a:r>
              <a:rPr lang="en-GB" sz="1200" dirty="0"/>
              <a:t>=rc&amp;</a:t>
            </a:r>
            <a:r>
              <a:rPr lang="en-GB" sz="1200" dirty="0" err="1"/>
              <a:t>uact</a:t>
            </a:r>
            <a:r>
              <a:rPr lang="en-GB" sz="1200" dirty="0"/>
              <a:t>=3&amp;</a:t>
            </a:r>
            <a:r>
              <a:rPr lang="en-GB" sz="1200" dirty="0" err="1"/>
              <a:t>dur</a:t>
            </a:r>
            <a:r>
              <a:rPr lang="en-GB" sz="1200" dirty="0"/>
              <a:t>=408&amp;page=2&amp;start=16&amp;</a:t>
            </a:r>
            <a:r>
              <a:rPr lang="en-GB" sz="1200" dirty="0" err="1"/>
              <a:t>ndsp</a:t>
            </a:r>
            <a:r>
              <a:rPr lang="en-GB" sz="1200" dirty="0"/>
              <a:t>=24&amp;</a:t>
            </a:r>
            <a:r>
              <a:rPr lang="en-GB" sz="1200" dirty="0" err="1"/>
              <a:t>ved</a:t>
            </a:r>
            <a:r>
              <a:rPr lang="en-GB" sz="1200" dirty="0"/>
              <a:t>=0ahUKEwimycrbj8fOAhXMC8AKHY</a:t>
            </a:r>
            <a:r>
              <a:rPr lang="en-GB" sz="1200" dirty="0" err="1"/>
              <a:t>_KDaEQMwhaKB0wHQ</a:t>
            </a:r>
            <a:r>
              <a:rPr lang="en-GB" sz="1200" dirty="0"/>
              <a:t>&amp;</a:t>
            </a:r>
            <a:r>
              <a:rPr lang="en-GB" sz="1200" dirty="0" err="1"/>
              <a:t>bih</a:t>
            </a:r>
            <a:r>
              <a:rPr lang="en-GB" sz="1200" dirty="0"/>
              <a:t>=677&amp;</a:t>
            </a:r>
            <a:r>
              <a:rPr lang="en-GB" sz="1200" dirty="0" err="1"/>
              <a:t>biw</a:t>
            </a:r>
            <a:r>
              <a:rPr lang="en-GB" sz="1200"/>
              <a:t>=136</a:t>
            </a:r>
          </a:p>
          <a:p>
            <a:endParaRPr lang="en-GB" sz="1200" dirty="0"/>
          </a:p>
        </p:txBody>
      </p:sp>
      <p:pic>
        <p:nvPicPr>
          <p:cNvPr id="4" name="Picture 3"/>
          <p:cNvPicPr>
            <a:picLocks noChangeAspect="1"/>
          </p:cNvPicPr>
          <p:nvPr/>
        </p:nvPicPr>
        <p:blipFill>
          <a:blip r:embed="rId3"/>
          <a:stretch>
            <a:fillRect/>
          </a:stretch>
        </p:blipFill>
        <p:spPr>
          <a:xfrm>
            <a:off x="802943" y="0"/>
            <a:ext cx="10058400" cy="1041220"/>
          </a:xfrm>
          <a:prstGeom prst="rect">
            <a:avLst/>
          </a:prstGeom>
        </p:spPr>
      </p:pic>
      <p:sp>
        <p:nvSpPr>
          <p:cNvPr id="5" name="TextBox 4"/>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7" name="Slide Number Placeholder 6"/>
          <p:cNvSpPr>
            <a:spLocks noGrp="1"/>
          </p:cNvSpPr>
          <p:nvPr>
            <p:ph type="sldNum" sz="quarter" idx="12"/>
          </p:nvPr>
        </p:nvSpPr>
        <p:spPr/>
        <p:txBody>
          <a:bodyPr/>
          <a:lstStyle/>
          <a:p>
            <a:fld id="{48F63A3B-78C7-47BE-AE5E-E10140E04643}" type="slidenum">
              <a:rPr lang="en-US" smtClean="0"/>
              <a:t>35</a:t>
            </a:fld>
            <a:endParaRPr lang="en-US"/>
          </a:p>
        </p:txBody>
      </p:sp>
    </p:spTree>
    <p:extLst>
      <p:ext uri="{BB962C8B-B14F-4D97-AF65-F5344CB8AC3E}">
        <p14:creationId xmlns:p14="http://schemas.microsoft.com/office/powerpoint/2010/main" val="1595338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                                        </a:t>
            </a:r>
            <a:r>
              <a:rPr lang="en-GB"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t>36</a:t>
            </a:fld>
            <a:endParaRPr lang="en-US"/>
          </a:p>
        </p:txBody>
      </p:sp>
      <p:pic>
        <p:nvPicPr>
          <p:cNvPr id="5" name="Picture 4"/>
          <p:cNvPicPr>
            <a:picLocks noChangeAspect="1"/>
          </p:cNvPicPr>
          <p:nvPr/>
        </p:nvPicPr>
        <p:blipFill>
          <a:blip r:embed="rId2"/>
          <a:stretch>
            <a:fillRect/>
          </a:stretch>
        </p:blipFill>
        <p:spPr>
          <a:xfrm>
            <a:off x="0" y="-17359"/>
            <a:ext cx="10058400" cy="1041220"/>
          </a:xfrm>
          <a:prstGeom prst="rect">
            <a:avLst/>
          </a:prstGeom>
        </p:spPr>
      </p:pic>
    </p:spTree>
    <p:extLst>
      <p:ext uri="{BB962C8B-B14F-4D97-AF65-F5344CB8AC3E}">
        <p14:creationId xmlns:p14="http://schemas.microsoft.com/office/powerpoint/2010/main" val="65686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38" y="586914"/>
            <a:ext cx="10515600" cy="1325563"/>
          </a:xfrm>
        </p:spPr>
        <p:txBody>
          <a:bodyPr>
            <a:normAutofit/>
          </a:bodyPr>
          <a:lstStyle/>
          <a:p>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Configuration server with Puppet/2</a:t>
            </a:r>
          </a:p>
        </p:txBody>
      </p:sp>
      <p:sp>
        <p:nvSpPr>
          <p:cNvPr id="3" name="Content Placeholder 2"/>
          <p:cNvSpPr>
            <a:spLocks noGrp="1"/>
          </p:cNvSpPr>
          <p:nvPr>
            <p:ph idx="1"/>
          </p:nvPr>
        </p:nvSpPr>
        <p:spPr>
          <a:xfrm>
            <a:off x="838200" y="1737390"/>
            <a:ext cx="10515600" cy="4351338"/>
          </a:xfrm>
        </p:spPr>
        <p:txBody>
          <a:bodyPr>
            <a:normAutofit/>
          </a:bodyPr>
          <a:lstStyle/>
          <a:p>
            <a:r>
              <a:rPr lang="en-GB" sz="1700" dirty="0"/>
              <a:t>Downloaded and installed puppet for Ubuntu 14.04</a:t>
            </a:r>
          </a:p>
          <a:p>
            <a:r>
              <a:rPr lang="en-GB" sz="1700" dirty="0"/>
              <a:t>Commands for installation</a:t>
            </a:r>
          </a:p>
          <a:p>
            <a:pPr marL="0" indent="0">
              <a:buNone/>
            </a:pPr>
            <a:r>
              <a:rPr lang="en-GB" sz="1700" dirty="0"/>
              <a:t>    # wget </a:t>
            </a:r>
            <a:r>
              <a:rPr lang="en-GB" sz="1700" dirty="0">
                <a:hlinkClick r:id="rId2"/>
              </a:rPr>
              <a:t>http://apt.puppetlabs.com/puppetlabs-release-trusty.deb</a:t>
            </a:r>
            <a:endParaRPr lang="en-GB" sz="1700" dirty="0"/>
          </a:p>
          <a:p>
            <a:pPr marL="0" indent="0">
              <a:buNone/>
            </a:pPr>
            <a:r>
              <a:rPr lang="en-GB" sz="1700" dirty="0"/>
              <a:t>    # </a:t>
            </a:r>
            <a:r>
              <a:rPr lang="en-GB" sz="1700" dirty="0" err="1"/>
              <a:t>dpkg</a:t>
            </a:r>
            <a:r>
              <a:rPr lang="en-GB" sz="1700" dirty="0"/>
              <a:t> –I /tmp/puppetlabs-release-trusty.deb</a:t>
            </a:r>
          </a:p>
          <a:p>
            <a:r>
              <a:rPr lang="en-GB" sz="1700" dirty="0"/>
              <a:t>A puppet manifest decides the puppet work structure.</a:t>
            </a:r>
          </a:p>
          <a:p>
            <a:r>
              <a:rPr lang="en-GB" sz="1700" dirty="0"/>
              <a:t>Manifests consists of following resource declarations</a:t>
            </a:r>
          </a:p>
          <a:p>
            <a:pPr marL="0" indent="0">
              <a:buNone/>
            </a:pPr>
            <a:r>
              <a:rPr lang="en-GB" sz="1700" dirty="0"/>
              <a:t>  Exec, Package, Service, File.</a:t>
            </a:r>
          </a:p>
          <a:p>
            <a:pPr marL="0" indent="0">
              <a:buNone/>
            </a:pPr>
            <a:endParaRPr lang="en-GB" sz="1700" dirty="0"/>
          </a:p>
          <a:p>
            <a:endParaRPr lang="en-GB" dirty="0"/>
          </a:p>
          <a:p>
            <a:pPr marL="0" indent="0">
              <a:buNone/>
            </a:pPr>
            <a:r>
              <a:rPr lang="en-GB" dirty="0"/>
              <a:t>    </a:t>
            </a:r>
          </a:p>
        </p:txBody>
      </p:sp>
      <p:pic>
        <p:nvPicPr>
          <p:cNvPr id="7" name="Picture 6"/>
          <p:cNvPicPr>
            <a:picLocks noChangeAspect="1"/>
          </p:cNvPicPr>
          <p:nvPr/>
        </p:nvPicPr>
        <p:blipFill>
          <a:blip r:embed="rId3"/>
          <a:stretch>
            <a:fillRect/>
          </a:stretch>
        </p:blipFill>
        <p:spPr>
          <a:xfrm>
            <a:off x="0" y="-17359"/>
            <a:ext cx="10058400" cy="1041220"/>
          </a:xfrm>
          <a:prstGeom prst="rect">
            <a:avLst/>
          </a:prstGeom>
        </p:spPr>
      </p:pic>
      <p:sp>
        <p:nvSpPr>
          <p:cNvPr id="8" name="TextBox 7"/>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4" name="Slide Number Placeholder 3"/>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162426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864" y="622301"/>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                        Configuration server with Puppet/3</a:t>
            </a:r>
          </a:p>
        </p:txBody>
      </p:sp>
      <p:sp>
        <p:nvSpPr>
          <p:cNvPr id="3" name="Content Placeholder 2"/>
          <p:cNvSpPr>
            <a:spLocks noGrp="1"/>
          </p:cNvSpPr>
          <p:nvPr>
            <p:ph idx="1"/>
          </p:nvPr>
        </p:nvSpPr>
        <p:spPr>
          <a:xfrm>
            <a:off x="838200" y="1546303"/>
            <a:ext cx="10515600" cy="4351338"/>
          </a:xfrm>
        </p:spPr>
        <p:txBody>
          <a:bodyPr/>
          <a:lstStyle/>
          <a:p>
            <a:r>
              <a:rPr lang="en-GB" sz="1600" dirty="0">
                <a:latin typeface="Times New Roman" panose="02020603050405020304" pitchFamily="18" charset="0"/>
                <a:cs typeface="Times New Roman" panose="02020603050405020304" pitchFamily="18" charset="0"/>
              </a:rPr>
              <a:t>Apache &amp; tomcat provisioned to the server .</a:t>
            </a:r>
          </a:p>
          <a:p>
            <a:r>
              <a:rPr lang="en-GB" sz="1600" dirty="0">
                <a:latin typeface="Times New Roman" panose="02020603050405020304" pitchFamily="18" charset="0"/>
                <a:cs typeface="Times New Roman" panose="02020603050405020304" pitchFamily="18" charset="0"/>
              </a:rPr>
              <a:t>Init.pp file and site.pp are the main manifests.</a:t>
            </a:r>
          </a:p>
          <a:p>
            <a:r>
              <a:rPr lang="en-GB" sz="1600" dirty="0" err="1">
                <a:latin typeface="Times New Roman" panose="02020603050405020304" pitchFamily="18" charset="0"/>
                <a:cs typeface="Times New Roman" panose="02020603050405020304" pitchFamily="18" charset="0"/>
              </a:rPr>
              <a:t>Cnames</a:t>
            </a:r>
            <a:r>
              <a:rPr lang="en-GB" sz="1600" dirty="0">
                <a:latin typeface="Times New Roman" panose="02020603050405020304" pitchFamily="18" charset="0"/>
                <a:cs typeface="Times New Roman" panose="02020603050405020304" pitchFamily="18" charset="0"/>
              </a:rPr>
              <a:t> of the server are</a:t>
            </a:r>
          </a:p>
          <a:p>
            <a:pPr marL="0" indent="0">
              <a:buNone/>
            </a:pPr>
            <a:r>
              <a:rPr lang="en-GB" sz="1600" dirty="0">
                <a:latin typeface="Times New Roman" panose="02020603050405020304" pitchFamily="18" charset="0"/>
                <a:cs typeface="Times New Roman" panose="02020603050405020304" pitchFamily="18" charset="0"/>
              </a:rPr>
              <a:t>  productioncarrot.mrcc.ovgu.de</a:t>
            </a:r>
          </a:p>
          <a:p>
            <a:pPr marL="0" indent="0">
              <a:buNone/>
            </a:pPr>
            <a:r>
              <a:rPr lang="en-GB" sz="1600" dirty="0">
                <a:latin typeface="Times New Roman" panose="02020603050405020304" pitchFamily="18" charset="0"/>
                <a:cs typeface="Times New Roman" panose="02020603050405020304" pitchFamily="18" charset="0"/>
              </a:rPr>
              <a:t>  testingcarrot.mrcc.ovgu.de</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5489663" y="1737454"/>
            <a:ext cx="6035473" cy="3899700"/>
          </a:xfrm>
          <a:prstGeom prst="rect">
            <a:avLst/>
          </a:prstGeom>
        </p:spPr>
      </p:pic>
      <p:pic>
        <p:nvPicPr>
          <p:cNvPr id="9" name="Picture 8"/>
          <p:cNvPicPr>
            <a:picLocks noChangeAspect="1"/>
          </p:cNvPicPr>
          <p:nvPr/>
        </p:nvPicPr>
        <p:blipFill>
          <a:blip r:embed="rId3"/>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5" name="Slide Number Placeholder 4"/>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174992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26" y="1023861"/>
            <a:ext cx="10515600" cy="1325563"/>
          </a:xfrm>
        </p:spPr>
        <p:txBody>
          <a:bodyPr>
            <a:normAutofit/>
          </a:bodyPr>
          <a:lstStyle/>
          <a:p>
            <a:r>
              <a:rPr lang="en-GB" sz="2800" b="1" dirty="0"/>
              <a:t>                       </a:t>
            </a:r>
            <a:r>
              <a:rPr lang="en-GB" sz="2800" b="1" dirty="0">
                <a:latin typeface="Times New Roman" panose="02020603050405020304" pitchFamily="18" charset="0"/>
                <a:cs typeface="Times New Roman" panose="02020603050405020304" pitchFamily="18" charset="0"/>
              </a:rPr>
              <a:t>Continuous integration &amp; continuous deployment</a:t>
            </a:r>
            <a:r>
              <a:rPr lang="en-GB" sz="28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625626" y="2506662"/>
            <a:ext cx="10515600" cy="4351338"/>
          </a:xfrm>
        </p:spPr>
        <p:txBody>
          <a:bodyPr/>
          <a:lstStyle/>
          <a:p>
            <a:r>
              <a:rPr lang="en-GB" sz="1600" dirty="0">
                <a:latin typeface="Times New Roman" panose="02020603050405020304" pitchFamily="18" charset="0"/>
                <a:cs typeface="Times New Roman" panose="02020603050405020304" pitchFamily="18" charset="0"/>
              </a:rPr>
              <a:t>Merging all developer working copies into a shared</a:t>
            </a:r>
          </a:p>
          <a:p>
            <a:pPr marL="0" indent="0">
              <a:buNone/>
            </a:pPr>
            <a:r>
              <a:rPr lang="en-GB" sz="1600" dirty="0">
                <a:latin typeface="Times New Roman" panose="02020603050405020304" pitchFamily="18" charset="0"/>
                <a:cs typeface="Times New Roman" panose="02020603050405020304" pitchFamily="18" charset="0"/>
              </a:rPr>
              <a:t>     repository</a:t>
            </a:r>
          </a:p>
          <a:p>
            <a:r>
              <a:rPr lang="en-GB" sz="1600" dirty="0">
                <a:latin typeface="Times New Roman" panose="02020603050405020304" pitchFamily="18" charset="0"/>
                <a:cs typeface="Times New Roman" panose="02020603050405020304" pitchFamily="18" charset="0"/>
              </a:rPr>
              <a:t>Fast development process </a:t>
            </a:r>
          </a:p>
          <a:p>
            <a:endParaRPr lang="en-GB" dirty="0"/>
          </a:p>
        </p:txBody>
      </p:sp>
      <p:pic>
        <p:nvPicPr>
          <p:cNvPr id="4" name="Picture 3"/>
          <p:cNvPicPr>
            <a:picLocks noChangeAspect="1"/>
          </p:cNvPicPr>
          <p:nvPr/>
        </p:nvPicPr>
        <p:blipFill>
          <a:blip r:embed="rId2"/>
          <a:stretch>
            <a:fillRect/>
          </a:stretch>
        </p:blipFill>
        <p:spPr>
          <a:xfrm>
            <a:off x="5883426" y="2262751"/>
            <a:ext cx="6076624" cy="4029185"/>
          </a:xfrm>
          <a:prstGeom prst="rect">
            <a:avLst/>
          </a:prstGeom>
        </p:spPr>
      </p:pic>
      <p:pic>
        <p:nvPicPr>
          <p:cNvPr id="9" name="Picture 8"/>
          <p:cNvPicPr>
            <a:picLocks noChangeAspect="1"/>
          </p:cNvPicPr>
          <p:nvPr/>
        </p:nvPicPr>
        <p:blipFill>
          <a:blip r:embed="rId3"/>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5" name="Slide Number Placeholder 4"/>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173494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750" y="745154"/>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Git hub</a:t>
            </a:r>
          </a:p>
        </p:txBody>
      </p:sp>
      <p:sp>
        <p:nvSpPr>
          <p:cNvPr id="3" name="Content Placeholder 2"/>
          <p:cNvSpPr>
            <a:spLocks noGrp="1"/>
          </p:cNvSpPr>
          <p:nvPr>
            <p:ph idx="1"/>
          </p:nvPr>
        </p:nvSpPr>
        <p:spPr>
          <a:xfrm>
            <a:off x="591750" y="1792010"/>
            <a:ext cx="10515600" cy="4351338"/>
          </a:xfrm>
        </p:spPr>
        <p:txBody>
          <a:bodyPr/>
          <a:lstStyle/>
          <a:p>
            <a:r>
              <a:rPr lang="en-GB" sz="1600" dirty="0">
                <a:latin typeface="Times New Roman" panose="02020603050405020304" pitchFamily="18" charset="0"/>
                <a:cs typeface="Times New Roman" panose="02020603050405020304" pitchFamily="18" charset="0"/>
              </a:rPr>
              <a:t>GitHub as the shared repository for developers </a:t>
            </a:r>
          </a:p>
          <a:p>
            <a:r>
              <a:rPr lang="en-GB" sz="1600" dirty="0">
                <a:latin typeface="Times New Roman" panose="02020603050405020304" pitchFamily="18" charset="0"/>
                <a:cs typeface="Times New Roman" panose="02020603050405020304" pitchFamily="18" charset="0"/>
              </a:rPr>
              <a:t>Source code is pulled in  Jenkins after </a:t>
            </a:r>
          </a:p>
          <a:p>
            <a:pPr marL="0" indent="0">
              <a:buNone/>
            </a:pPr>
            <a:r>
              <a:rPr lang="en-GB" sz="1600" dirty="0">
                <a:latin typeface="Times New Roman" panose="02020603050405020304" pitchFamily="18" charset="0"/>
                <a:cs typeface="Times New Roman" panose="02020603050405020304" pitchFamily="18" charset="0"/>
              </a:rPr>
              <a:t>    developer  commit</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4595560" y="2315212"/>
            <a:ext cx="7364490" cy="4110597"/>
          </a:xfrm>
          <a:prstGeom prst="rect">
            <a:avLst/>
          </a:prstGeom>
        </p:spPr>
      </p:pic>
      <p:pic>
        <p:nvPicPr>
          <p:cNvPr id="10" name="Picture 9"/>
          <p:cNvPicPr>
            <a:picLocks noChangeAspect="1"/>
          </p:cNvPicPr>
          <p:nvPr/>
        </p:nvPicPr>
        <p:blipFill>
          <a:blip r:embed="rId3"/>
          <a:stretch>
            <a:fillRect/>
          </a:stretch>
        </p:blipFill>
        <p:spPr>
          <a:xfrm>
            <a:off x="0" y="-17359"/>
            <a:ext cx="10058400" cy="1041220"/>
          </a:xfrm>
          <a:prstGeom prst="rect">
            <a:avLst/>
          </a:prstGeom>
        </p:spPr>
      </p:pic>
      <p:sp>
        <p:nvSpPr>
          <p:cNvPr id="11" name="TextBox 10"/>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5" name="Slide Number Placeholder 4"/>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186339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278" y="762101"/>
            <a:ext cx="10515600" cy="1325563"/>
          </a:xfrm>
        </p:spPr>
        <p:txBody>
          <a:bodyPr>
            <a:normAutofit/>
          </a:bodyPr>
          <a:lstStyle/>
          <a:p>
            <a:r>
              <a:rPr lang="en-GB" sz="2800" b="1" dirty="0">
                <a:latin typeface="Times New Roman" panose="02020603050405020304" pitchFamily="18" charset="0"/>
                <a:cs typeface="Times New Roman" panose="02020603050405020304" pitchFamily="18" charset="0"/>
              </a:rPr>
              <a:t>Jenkins</a:t>
            </a:r>
          </a:p>
        </p:txBody>
      </p:sp>
      <p:sp>
        <p:nvSpPr>
          <p:cNvPr id="3" name="Content Placeholder 2"/>
          <p:cNvSpPr>
            <a:spLocks noGrp="1"/>
          </p:cNvSpPr>
          <p:nvPr>
            <p:ph idx="1"/>
          </p:nvPr>
        </p:nvSpPr>
        <p:spPr>
          <a:xfrm>
            <a:off x="461278" y="1825903"/>
            <a:ext cx="10515600" cy="4351338"/>
          </a:xfrm>
        </p:spPr>
        <p:txBody>
          <a:bodyPr/>
          <a:lstStyle/>
          <a:p>
            <a:r>
              <a:rPr lang="en-GB" sz="1600" dirty="0">
                <a:latin typeface="Times New Roman" panose="02020603050405020304" pitchFamily="18" charset="0"/>
                <a:cs typeface="Times New Roman" panose="02020603050405020304" pitchFamily="18" charset="0"/>
              </a:rPr>
              <a:t>Open source continuous integration tool</a:t>
            </a:r>
          </a:p>
          <a:p>
            <a:r>
              <a:rPr lang="en-GB" sz="1600" dirty="0">
                <a:latin typeface="Times New Roman" panose="02020603050405020304" pitchFamily="18" charset="0"/>
                <a:cs typeface="Times New Roman" panose="02020603050405020304" pitchFamily="18" charset="0"/>
              </a:rPr>
              <a:t>Can perform unit test, integration test, determine build status ….</a:t>
            </a:r>
          </a:p>
          <a:p>
            <a:r>
              <a:rPr lang="en-GB" sz="1600" dirty="0">
                <a:latin typeface="Times New Roman" panose="02020603050405020304" pitchFamily="18" charset="0"/>
                <a:cs typeface="Times New Roman" panose="02020603050405020304" pitchFamily="18" charset="0"/>
              </a:rPr>
              <a:t>Developers will receive a feedback of their build</a:t>
            </a:r>
          </a:p>
          <a:p>
            <a:pPr marL="0" indent="0">
              <a:buNone/>
            </a:pPr>
            <a:endParaRPr lang="en-GB" dirty="0"/>
          </a:p>
        </p:txBody>
      </p:sp>
      <p:pic>
        <p:nvPicPr>
          <p:cNvPr id="4" name="Picture 3"/>
          <p:cNvPicPr>
            <a:picLocks noChangeAspect="1"/>
          </p:cNvPicPr>
          <p:nvPr/>
        </p:nvPicPr>
        <p:blipFill>
          <a:blip r:embed="rId2"/>
          <a:stretch>
            <a:fillRect/>
          </a:stretch>
        </p:blipFill>
        <p:spPr>
          <a:xfrm>
            <a:off x="7002064" y="2755692"/>
            <a:ext cx="4768903" cy="3580415"/>
          </a:xfrm>
          <a:prstGeom prst="rect">
            <a:avLst/>
          </a:prstGeom>
        </p:spPr>
      </p:pic>
      <p:pic>
        <p:nvPicPr>
          <p:cNvPr id="9" name="Picture 8"/>
          <p:cNvPicPr>
            <a:picLocks noChangeAspect="1"/>
          </p:cNvPicPr>
          <p:nvPr/>
        </p:nvPicPr>
        <p:blipFill>
          <a:blip r:embed="rId3"/>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5" name="Slide Number Placeholder 4"/>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66851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271"/>
            <a:ext cx="10515600" cy="1325563"/>
          </a:xfrm>
        </p:spPr>
        <p:txBody>
          <a:bodyPr/>
          <a:lstStyle/>
          <a:p>
            <a:r>
              <a:rPr lang="en-GB" dirty="0"/>
              <a:t>Jenkins/2</a:t>
            </a:r>
          </a:p>
        </p:txBody>
      </p:sp>
      <p:sp>
        <p:nvSpPr>
          <p:cNvPr id="3" name="Content Placeholder 2"/>
          <p:cNvSpPr>
            <a:spLocks noGrp="1"/>
          </p:cNvSpPr>
          <p:nvPr>
            <p:ph idx="1"/>
          </p:nvPr>
        </p:nvSpPr>
        <p:spPr>
          <a:xfrm>
            <a:off x="838200" y="1042786"/>
            <a:ext cx="10515600" cy="4351338"/>
          </a:xfrm>
        </p:spPr>
        <p:txBody>
          <a:bodyPr/>
          <a:lstStyle/>
          <a:p>
            <a:r>
              <a:rPr lang="en-GB" sz="1600" dirty="0">
                <a:latin typeface="Times New Roman" panose="02020603050405020304" pitchFamily="18" charset="0"/>
                <a:cs typeface="Times New Roman" panose="02020603050405020304" pitchFamily="18" charset="0"/>
              </a:rPr>
              <a:t>Jenkins setup on testingcarrot.mrcc.ovgu.de</a:t>
            </a:r>
          </a:p>
          <a:p>
            <a:endParaRPr lang="en-GB" dirty="0"/>
          </a:p>
        </p:txBody>
      </p:sp>
      <p:pic>
        <p:nvPicPr>
          <p:cNvPr id="4" name="Picture 3"/>
          <p:cNvPicPr>
            <a:picLocks noChangeAspect="1"/>
          </p:cNvPicPr>
          <p:nvPr/>
        </p:nvPicPr>
        <p:blipFill>
          <a:blip r:embed="rId2"/>
          <a:stretch>
            <a:fillRect/>
          </a:stretch>
        </p:blipFill>
        <p:spPr>
          <a:xfrm>
            <a:off x="838200" y="1609034"/>
            <a:ext cx="10058400" cy="3359348"/>
          </a:xfrm>
          <a:prstGeom prst="rect">
            <a:avLst/>
          </a:prstGeom>
        </p:spPr>
      </p:pic>
      <p:pic>
        <p:nvPicPr>
          <p:cNvPr id="5" name="Picture 4"/>
          <p:cNvPicPr>
            <a:picLocks noChangeAspect="1"/>
          </p:cNvPicPr>
          <p:nvPr/>
        </p:nvPicPr>
        <p:blipFill>
          <a:blip r:embed="rId3"/>
          <a:stretch>
            <a:fillRect/>
          </a:stretch>
        </p:blipFill>
        <p:spPr>
          <a:xfrm>
            <a:off x="979478" y="4968382"/>
            <a:ext cx="5676900" cy="1587500"/>
          </a:xfrm>
          <a:prstGeom prst="rect">
            <a:avLst/>
          </a:prstGeom>
        </p:spPr>
      </p:pic>
      <p:pic>
        <p:nvPicPr>
          <p:cNvPr id="9" name="Picture 8"/>
          <p:cNvPicPr>
            <a:picLocks noChangeAspect="1"/>
          </p:cNvPicPr>
          <p:nvPr/>
        </p:nvPicPr>
        <p:blipFill>
          <a:blip r:embed="rId4"/>
          <a:stretch>
            <a:fillRect/>
          </a:stretch>
        </p:blipFill>
        <p:spPr>
          <a:xfrm>
            <a:off x="0" y="-17359"/>
            <a:ext cx="10058400" cy="1041220"/>
          </a:xfrm>
          <a:prstGeom prst="rect">
            <a:avLst/>
          </a:prstGeom>
        </p:spPr>
      </p:pic>
      <p:sp>
        <p:nvSpPr>
          <p:cNvPr id="10" name="TextBox 9"/>
          <p:cNvSpPr txBox="1"/>
          <p:nvPr/>
        </p:nvSpPr>
        <p:spPr>
          <a:xfrm>
            <a:off x="0" y="6425809"/>
            <a:ext cx="2160057" cy="369332"/>
          </a:xfrm>
          <a:prstGeom prst="rect">
            <a:avLst/>
          </a:prstGeom>
          <a:noFill/>
        </p:spPr>
        <p:txBody>
          <a:bodyPr wrap="square" rtlCol="0">
            <a:spAutoFit/>
          </a:bodyPr>
          <a:lstStyle/>
          <a:p>
            <a:r>
              <a:rPr lang="en-GB" dirty="0"/>
              <a:t>17.08.2016</a:t>
            </a:r>
          </a:p>
        </p:txBody>
      </p:sp>
      <p:sp>
        <p:nvSpPr>
          <p:cNvPr id="6" name="Slide Number Placeholder 5"/>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24821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OfficeLight_16x9</Template>
  <TotalTime>0</TotalTime>
  <Words>936</Words>
  <Application>Microsoft Office PowerPoint</Application>
  <PresentationFormat>Widescreen</PresentationFormat>
  <Paragraphs>241</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Continuous integration of a Time tracking application</vt:lpstr>
      <vt:lpstr>Content</vt:lpstr>
      <vt:lpstr>                  Configuration of server with Puppet</vt:lpstr>
      <vt:lpstr>                            Configuration server with Puppet/2</vt:lpstr>
      <vt:lpstr>                        Configuration server with Puppet/3</vt:lpstr>
      <vt:lpstr>                       Continuous integration &amp; continuous deployment </vt:lpstr>
      <vt:lpstr>Git hub</vt:lpstr>
      <vt:lpstr>Jenkins</vt:lpstr>
      <vt:lpstr>Jenkins/2</vt:lpstr>
      <vt:lpstr>Jenkins/3</vt:lpstr>
      <vt:lpstr>Time Tracking Application</vt:lpstr>
      <vt:lpstr>Basic Architecture</vt:lpstr>
      <vt:lpstr>Request Processing</vt:lpstr>
      <vt:lpstr>  Operations</vt:lpstr>
      <vt:lpstr>Loading/Refresh</vt:lpstr>
      <vt:lpstr>Start Task</vt:lpstr>
      <vt:lpstr>Pause Task</vt:lpstr>
      <vt:lpstr>Finish Task</vt:lpstr>
      <vt:lpstr>Uniquely identifying user</vt:lpstr>
      <vt:lpstr>Scrum</vt:lpstr>
      <vt:lpstr>Black Box Testing</vt:lpstr>
      <vt:lpstr>Black Box/2</vt:lpstr>
      <vt:lpstr>Tools for Black Box</vt:lpstr>
      <vt:lpstr>Test cases</vt:lpstr>
      <vt:lpstr>Test cases/2</vt:lpstr>
      <vt:lpstr>Maven</vt:lpstr>
      <vt:lpstr>Maven in selenium</vt:lpstr>
      <vt:lpstr>                            Mockito</vt:lpstr>
      <vt:lpstr>                                Mockito(2)</vt:lpstr>
      <vt:lpstr>                           Mockito(3)</vt:lpstr>
      <vt:lpstr>                                                   Mockito(4)</vt:lpstr>
      <vt:lpstr>                        Diagrammatic representation</vt:lpstr>
      <vt:lpstr>                              Generated test case</vt:lpstr>
      <vt:lpstr>                       Benefits of Mocking</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reddy</dc:creator>
  <cp:lastModifiedBy>satya sai gokul manthina</cp:lastModifiedBy>
  <cp:revision>169</cp:revision>
  <dcterms:created xsi:type="dcterms:W3CDTF">2016-08-13T13:57:23Z</dcterms:created>
  <dcterms:modified xsi:type="dcterms:W3CDTF">2016-08-17T00:28:40Z</dcterms:modified>
</cp:coreProperties>
</file>