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2" r:id="rId3"/>
    <p:sldId id="257" r:id="rId4"/>
    <p:sldId id="258" r:id="rId5"/>
    <p:sldId id="263"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D8A46A-BD68-4336-A2F2-ED6499C0C52B}" type="datetimeFigureOut">
              <a:rPr lang="en-US" smtClean="0"/>
              <a:t>4/26/2022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DB4D1C5-0DA6-4098-8F30-BDD681FD622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47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8A46A-BD68-4336-A2F2-ED6499C0C52B}"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4D1C5-0DA6-4098-8F30-BDD681FD622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016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8A46A-BD68-4336-A2F2-ED6499C0C52B}"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4D1C5-0DA6-4098-8F30-BDD681FD622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99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8A46A-BD68-4336-A2F2-ED6499C0C52B}"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4D1C5-0DA6-4098-8F30-BDD681FD622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669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8A46A-BD68-4336-A2F2-ED6499C0C52B}"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4D1C5-0DA6-4098-8F30-BDD681FD622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805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8A46A-BD68-4336-A2F2-ED6499C0C52B}"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4D1C5-0DA6-4098-8F30-BDD681FD622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211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8A46A-BD68-4336-A2F2-ED6499C0C52B}"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4D1C5-0DA6-4098-8F30-BDD681FD622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19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D8A46A-BD68-4336-A2F2-ED6499C0C52B}"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4D1C5-0DA6-4098-8F30-BDD681FD622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55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8A46A-BD68-4336-A2F2-ED6499C0C52B}"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4D1C5-0DA6-4098-8F30-BDD681FD6224}" type="slidenum">
              <a:rPr lang="en-US" smtClean="0"/>
              <a:t>‹#›</a:t>
            </a:fld>
            <a:endParaRPr lang="en-US"/>
          </a:p>
        </p:txBody>
      </p:sp>
    </p:spTree>
    <p:extLst>
      <p:ext uri="{BB962C8B-B14F-4D97-AF65-F5344CB8AC3E}">
        <p14:creationId xmlns:p14="http://schemas.microsoft.com/office/powerpoint/2010/main" val="226424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D8A46A-BD68-4336-A2F2-ED6499C0C52B}"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4D1C5-0DA6-4098-8F30-BDD681FD622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20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D8A46A-BD68-4336-A2F2-ED6499C0C52B}" type="datetimeFigureOut">
              <a:rPr lang="en-US" smtClean="0"/>
              <a:t>4/26/2022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DB4D1C5-0DA6-4098-8F30-BDD681FD622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119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D8A46A-BD68-4336-A2F2-ED6499C0C52B}" type="datetimeFigureOut">
              <a:rPr lang="en-US" smtClean="0"/>
              <a:t>4/26/2022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B4D1C5-0DA6-4098-8F30-BDD681FD622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71848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0AB3-91F0-4ABF-BF33-587187240629}"/>
              </a:ext>
            </a:extLst>
          </p:cNvPr>
          <p:cNvSpPr>
            <a:spLocks noGrp="1"/>
          </p:cNvSpPr>
          <p:nvPr>
            <p:ph type="ctrTitle"/>
          </p:nvPr>
        </p:nvSpPr>
        <p:spPr>
          <a:xfrm>
            <a:off x="0" y="802298"/>
            <a:ext cx="12191999" cy="4139363"/>
          </a:xfrm>
        </p:spPr>
        <p:txBody>
          <a:bodyPr>
            <a:normAutofit/>
          </a:bodyPr>
          <a:lstStyle/>
          <a:p>
            <a:pPr algn="ct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br>
              <a:rPr lang="tr-TR"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KOCAELİ ÜNİVERSİTESİ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BİLGİSAYAR MÜHENDİSLİĞİ BÖLÜMÜ</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YAPAY ZEKA , 2021-2022</a:t>
            </a:r>
            <a:br>
              <a:rPr lang="tr-TR"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 İLE ÇOKLU DİZİ HİZALAMASI PROJESİ</a:t>
            </a:r>
          </a:p>
        </p:txBody>
      </p:sp>
      <p:pic>
        <p:nvPicPr>
          <p:cNvPr id="5" name="Picture 4" descr="Logo&#10;&#10;Description automatically generated">
            <a:extLst>
              <a:ext uri="{FF2B5EF4-FFF2-40B4-BE49-F238E27FC236}">
                <a16:creationId xmlns:a16="http://schemas.microsoft.com/office/drawing/2014/main" id="{3292485E-0AFF-4DCF-AB17-7F36E83CC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000" y="900106"/>
            <a:ext cx="2520000" cy="2520000"/>
          </a:xfrm>
          <a:prstGeom prst="rect">
            <a:avLst/>
          </a:prstGeom>
        </p:spPr>
      </p:pic>
      <p:sp>
        <p:nvSpPr>
          <p:cNvPr id="19" name="TextBox 18">
            <a:extLst>
              <a:ext uri="{FF2B5EF4-FFF2-40B4-BE49-F238E27FC236}">
                <a16:creationId xmlns:a16="http://schemas.microsoft.com/office/drawing/2014/main" id="{352EC160-BD28-4DFF-B8B0-D967A29311F5}"/>
              </a:ext>
            </a:extLst>
          </p:cNvPr>
          <p:cNvSpPr txBox="1"/>
          <p:nvPr/>
        </p:nvSpPr>
        <p:spPr>
          <a:xfrm>
            <a:off x="843380" y="5172481"/>
            <a:ext cx="2263805"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170202037</a:t>
            </a:r>
            <a:endParaRPr lang="tr-TR" b="1" dirty="0">
              <a:latin typeface="Times New Roman" panose="02020603050405020304" pitchFamily="18" charset="0"/>
              <a:cs typeface="Times New Roman" panose="02020603050405020304" pitchFamily="18" charset="0"/>
            </a:endParaRPr>
          </a:p>
          <a:p>
            <a:pPr algn="ct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Arda </a:t>
            </a:r>
            <a:r>
              <a:rPr lang="en-AU" sz="1800" b="1" dirty="0" err="1">
                <a:effectLst/>
                <a:latin typeface="Times New Roman" panose="02020603050405020304" pitchFamily="18" charset="0"/>
                <a:ea typeface="PMingLiU" panose="02020500000000000000" pitchFamily="18" charset="-120"/>
                <a:cs typeface="Times New Roman" panose="02020603050405020304" pitchFamily="18" charset="0"/>
              </a:rPr>
              <a:t>Talu</a:t>
            </a: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14824E2-C910-4F73-B396-3DDCE3CC9488}"/>
              </a:ext>
            </a:extLst>
          </p:cNvPr>
          <p:cNvSpPr txBox="1"/>
          <p:nvPr/>
        </p:nvSpPr>
        <p:spPr>
          <a:xfrm>
            <a:off x="3832195" y="5172481"/>
            <a:ext cx="2263805"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170202064</a:t>
            </a:r>
            <a:endParaRPr lang="tr-TR" b="1" dirty="0">
              <a:latin typeface="Times New Roman" panose="02020603050405020304" pitchFamily="18" charset="0"/>
              <a:cs typeface="Times New Roman" panose="02020603050405020304" pitchFamily="18" charset="0"/>
            </a:endParaRPr>
          </a:p>
          <a:p>
            <a:pPr algn="ct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b="1" dirty="0" err="1">
                <a:effectLst/>
                <a:latin typeface="Times New Roman" panose="02020603050405020304" pitchFamily="18" charset="0"/>
                <a:ea typeface="PMingLiU" panose="02020500000000000000" pitchFamily="18" charset="-120"/>
                <a:cs typeface="Times New Roman" panose="02020603050405020304" pitchFamily="18" charset="0"/>
              </a:rPr>
              <a:t>Feridun</a:t>
            </a: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b="1" dirty="0" err="1">
                <a:effectLst/>
                <a:latin typeface="Times New Roman" panose="02020603050405020304" pitchFamily="18" charset="0"/>
                <a:ea typeface="PMingLiU" panose="02020500000000000000" pitchFamily="18" charset="-120"/>
                <a:cs typeface="Times New Roman" panose="02020603050405020304" pitchFamily="18" charset="0"/>
              </a:rPr>
              <a:t>Suay</a:t>
            </a: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 Bayar </a:t>
            </a:r>
            <a:endParaRPr lang="en-US"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3BF9578C-687C-431E-A008-A6ABB213B211}"/>
              </a:ext>
            </a:extLst>
          </p:cNvPr>
          <p:cNvSpPr txBox="1"/>
          <p:nvPr/>
        </p:nvSpPr>
        <p:spPr>
          <a:xfrm>
            <a:off x="6096000" y="5172481"/>
            <a:ext cx="2263805"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180202087</a:t>
            </a:r>
            <a:endParaRPr lang="tr-TR" b="1" dirty="0">
              <a:latin typeface="Times New Roman" panose="02020603050405020304" pitchFamily="18" charset="0"/>
              <a:cs typeface="Times New Roman" panose="02020603050405020304" pitchFamily="18" charset="0"/>
            </a:endParaRPr>
          </a:p>
          <a:p>
            <a:pPr algn="ctr"/>
            <a:r>
              <a:rPr lang="en-AU" sz="1800" b="1" dirty="0" err="1">
                <a:effectLst/>
                <a:latin typeface="Times New Roman" panose="02020603050405020304" pitchFamily="18" charset="0"/>
                <a:ea typeface="PMingLiU" panose="02020500000000000000" pitchFamily="18" charset="-120"/>
                <a:cs typeface="Times New Roman" panose="02020603050405020304" pitchFamily="18" charset="0"/>
              </a:rPr>
              <a:t>Yağızhan</a:t>
            </a: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 Şimşek</a:t>
            </a:r>
            <a:endParaRPr lang="en-US"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5DEC58C-6B73-44FE-BD1D-B4B6081C12C3}"/>
              </a:ext>
            </a:extLst>
          </p:cNvPr>
          <p:cNvSpPr txBox="1"/>
          <p:nvPr/>
        </p:nvSpPr>
        <p:spPr>
          <a:xfrm>
            <a:off x="9084817" y="5172481"/>
            <a:ext cx="2263805"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200202133</a:t>
            </a:r>
            <a:endParaRPr lang="tr-TR" b="1" dirty="0">
              <a:latin typeface="Times New Roman" panose="02020603050405020304" pitchFamily="18" charset="0"/>
              <a:cs typeface="Times New Roman" panose="02020603050405020304" pitchFamily="18" charset="0"/>
            </a:endParaRPr>
          </a:p>
          <a:p>
            <a:pPr algn="ctr"/>
            <a:r>
              <a:rPr lang="en-AU" sz="1800" b="1" dirty="0">
                <a:effectLst/>
                <a:latin typeface="Times New Roman" panose="02020603050405020304" pitchFamily="18" charset="0"/>
                <a:ea typeface="PMingLiU" panose="02020500000000000000" pitchFamily="18" charset="-120"/>
                <a:cs typeface="Times New Roman" panose="02020603050405020304" pitchFamily="18" charset="0"/>
              </a:rPr>
              <a:t>Hami Çetinkaya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79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A0A6-7B93-48E8-B572-3F47962A3713}"/>
              </a:ext>
            </a:extLst>
          </p:cNvPr>
          <p:cNvSpPr>
            <a:spLocks noGrp="1"/>
          </p:cNvSpPr>
          <p:nvPr>
            <p:ph type="title"/>
          </p:nvPr>
        </p:nvSpPr>
        <p:spPr>
          <a:xfrm>
            <a:off x="838200" y="1101973"/>
            <a:ext cx="10515600" cy="513764"/>
          </a:xfrm>
        </p:spPr>
        <p:txBody>
          <a:bodyPr>
            <a:normAutofit fontScale="90000"/>
          </a:bodyPr>
          <a:lstStyle/>
          <a:p>
            <a:r>
              <a:rPr lang="tr-TR" dirty="0">
                <a:latin typeface="Times New Roman" panose="02020603050405020304" pitchFamily="18" charset="0"/>
                <a:cs typeface="Times New Roman" panose="02020603050405020304" pitchFamily="18" charset="0"/>
              </a:rPr>
              <a:t>A* Algoritması</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CDFD6-DADB-4B2A-953E-51DBE6C874BB}"/>
              </a:ext>
            </a:extLst>
          </p:cNvPr>
          <p:cNvSpPr>
            <a:spLocks noGrp="1"/>
          </p:cNvSpPr>
          <p:nvPr>
            <p:ph idx="1"/>
          </p:nvPr>
        </p:nvSpPr>
        <p:spPr>
          <a:xfrm>
            <a:off x="838200" y="1953088"/>
            <a:ext cx="10515600" cy="3959440"/>
          </a:xfrm>
        </p:spPr>
        <p:txBody>
          <a:bodyPr>
            <a:normAutofit/>
          </a:bodyPr>
          <a:lstStyle/>
          <a:p>
            <a:pPr marL="0" indent="0">
              <a:buNone/>
            </a:pPr>
            <a:r>
              <a:rPr lang="tr-T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Bilgisayar </a:t>
            </a:r>
            <a:r>
              <a:rPr lang="en-US" sz="1600" dirty="0" err="1">
                <a:latin typeface="Times New Roman" panose="02020603050405020304" pitchFamily="18" charset="0"/>
                <a:cs typeface="Times New Roman" panose="02020603050405020304" pitchFamily="18" charset="0"/>
              </a:rPr>
              <a:t>bilimlerinde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kısa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bulmak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için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kullanılan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algoritmalardan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birisidir</a:t>
            </a:r>
            <a:r>
              <a:rPr lang="tr-TR" sz="1600" dirty="0">
                <a:latin typeface="Times New Roman" panose="02020603050405020304" pitchFamily="18" charset="0"/>
                <a:cs typeface="Times New Roman" panose="02020603050405020304" pitchFamily="18" charset="0"/>
              </a:rPr>
              <a:t>. </a:t>
            </a:r>
          </a:p>
          <a:p>
            <a:pPr marL="0" indent="0">
              <a:buNone/>
            </a:pPr>
            <a:r>
              <a:rPr lang="tr-TR" sz="1600" dirty="0">
                <a:latin typeface="Times New Roman" panose="02020603050405020304" pitchFamily="18" charset="0"/>
                <a:cs typeface="Times New Roman" panose="02020603050405020304" pitchFamily="18" charset="0"/>
              </a:rPr>
              <a:t>	Bir düğümden (</a:t>
            </a:r>
            <a:r>
              <a:rPr lang="tr-TR" sz="1600" dirty="0" err="1">
                <a:latin typeface="Times New Roman" panose="02020603050405020304" pitchFamily="18" charset="0"/>
                <a:cs typeface="Times New Roman" panose="02020603050405020304" pitchFamily="18" charset="0"/>
              </a:rPr>
              <a:t>node</a:t>
            </a:r>
            <a:r>
              <a:rPr lang="tr-TR" sz="1600" dirty="0">
                <a:latin typeface="Times New Roman" panose="02020603050405020304" pitchFamily="18" charset="0"/>
                <a:cs typeface="Times New Roman" panose="02020603050405020304" pitchFamily="18" charset="0"/>
              </a:rPr>
              <a:t>) hedef bir düğüme (</a:t>
            </a:r>
            <a:r>
              <a:rPr lang="tr-TR" sz="1600" dirty="0" err="1">
                <a:latin typeface="Times New Roman" panose="02020603050405020304" pitchFamily="18" charset="0"/>
                <a:cs typeface="Times New Roman" panose="02020603050405020304" pitchFamily="18" charset="0"/>
              </a:rPr>
              <a:t>target</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node</a:t>
            </a:r>
            <a:r>
              <a:rPr lang="tr-TR" sz="1600" dirty="0">
                <a:latin typeface="Times New Roman" panose="02020603050405020304" pitchFamily="18" charset="0"/>
                <a:cs typeface="Times New Roman" panose="02020603050405020304" pitchFamily="18" charset="0"/>
              </a:rPr>
              <a:t>) en kısa hangi düğümler üzerinden gidileceğini bulmaya yarayan “en iyi yerleştirme (</a:t>
            </a:r>
            <a:r>
              <a:rPr lang="tr-TR" sz="1600" dirty="0" err="1">
                <a:latin typeface="Times New Roman" panose="02020603050405020304" pitchFamily="18" charset="0"/>
                <a:cs typeface="Times New Roman" panose="02020603050405020304" pitchFamily="18" charset="0"/>
              </a:rPr>
              <a:t>best</a:t>
            </a:r>
            <a:r>
              <a:rPr lang="tr-TR" sz="1600" dirty="0">
                <a:latin typeface="Times New Roman" panose="02020603050405020304" pitchFamily="18" charset="0"/>
                <a:cs typeface="Times New Roman" panose="02020603050405020304" pitchFamily="18" charset="0"/>
              </a:rPr>
              <a:t> fit)” algoritmasıdır. A* algoritması yapı olarak sezgisel bir algoritma olarak sınıflandırılabilir. Bunun sebebi algoritmasının mesafe hesaplamada kullandığı fonksiyondur:</a:t>
            </a:r>
          </a:p>
          <a:p>
            <a:pPr marL="0" indent="0">
              <a:buNone/>
            </a:pPr>
            <a:r>
              <a:rPr lang="pt-BR" sz="1600" dirty="0">
                <a:latin typeface="Times New Roman" panose="02020603050405020304" pitchFamily="18" charset="0"/>
                <a:cs typeface="Times New Roman" panose="02020603050405020304" pitchFamily="18" charset="0"/>
              </a:rPr>
              <a:t>f(n) = g(n) + h(n)</a:t>
            </a:r>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f(n) = hesaplama yapan sezgisel (</a:t>
            </a:r>
            <a:r>
              <a:rPr lang="tr-TR" sz="1600" dirty="0" err="1">
                <a:latin typeface="Times New Roman" panose="02020603050405020304" pitchFamily="18" charset="0"/>
                <a:cs typeface="Times New Roman" panose="02020603050405020304" pitchFamily="18" charset="0"/>
              </a:rPr>
              <a:t>heuristic</a:t>
            </a:r>
            <a:r>
              <a:rPr lang="tr-TR" sz="1600" dirty="0">
                <a:latin typeface="Times New Roman" panose="02020603050405020304" pitchFamily="18" charset="0"/>
                <a:cs typeface="Times New Roman" panose="02020603050405020304" pitchFamily="18" charset="0"/>
              </a:rPr>
              <a:t>) fonksiyon.</a:t>
            </a:r>
          </a:p>
          <a:p>
            <a:pPr marL="0" indent="0">
              <a:buNone/>
            </a:pPr>
            <a:r>
              <a:rPr lang="tr-TR" sz="1600" dirty="0">
                <a:latin typeface="Times New Roman" panose="02020603050405020304" pitchFamily="18" charset="0"/>
                <a:cs typeface="Times New Roman" panose="02020603050405020304" pitchFamily="18" charset="0"/>
              </a:rPr>
              <a:t>g(n) = Başlangıç düğümünden mevcut düğüme kadar gelmenin maliyeti</a:t>
            </a:r>
          </a:p>
          <a:p>
            <a:pPr marL="0" indent="0">
              <a:buNone/>
            </a:pPr>
            <a:r>
              <a:rPr lang="tr-TR" sz="1600" dirty="0">
                <a:latin typeface="Times New Roman" panose="02020603050405020304" pitchFamily="18" charset="0"/>
                <a:cs typeface="Times New Roman" panose="02020603050405020304" pitchFamily="18" charset="0"/>
              </a:rPr>
              <a:t>h(n) = Mevcut düğümden hedef düğüme varmak için tahmin edilen mesafe.</a:t>
            </a:r>
          </a:p>
          <a:p>
            <a:pPr marL="0" indent="0">
              <a:buNone/>
            </a:pPr>
            <a:r>
              <a:rPr lang="tr-TR" sz="1600" dirty="0">
                <a:latin typeface="Times New Roman" panose="02020603050405020304" pitchFamily="18" charset="0"/>
                <a:cs typeface="Times New Roman" panose="02020603050405020304" pitchFamily="18" charset="0"/>
              </a:rPr>
              <a:t>	Dikkat edileceği üzere f(n) fonksiyonunun sezgisel olma sebebi, bu fonksiyon içerisinde bulunan ve tahmine dayalı olan h(n) sezgisel fonksiyonudur.</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12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A0A6-7B93-48E8-B572-3F47962A3713}"/>
              </a:ext>
            </a:extLst>
          </p:cNvPr>
          <p:cNvSpPr>
            <a:spLocks noGrp="1"/>
          </p:cNvSpPr>
          <p:nvPr>
            <p:ph type="title"/>
          </p:nvPr>
        </p:nvSpPr>
        <p:spPr>
          <a:xfrm>
            <a:off x="838200" y="1101973"/>
            <a:ext cx="10515600" cy="513764"/>
          </a:xfrm>
        </p:spPr>
        <p:txBody>
          <a:bodyPr>
            <a:normAutofit fontScale="90000"/>
          </a:bodyPr>
          <a:lstStyle/>
          <a:p>
            <a:r>
              <a:rPr lang="tr-TR" dirty="0">
                <a:latin typeface="Times New Roman" panose="02020603050405020304" pitchFamily="18" charset="0"/>
                <a:cs typeface="Times New Roman" panose="02020603050405020304" pitchFamily="18" charset="0"/>
              </a:rPr>
              <a:t>A* Algoritması</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CDFD6-DADB-4B2A-953E-51DBE6C874BB}"/>
              </a:ext>
            </a:extLst>
          </p:cNvPr>
          <p:cNvSpPr>
            <a:spLocks noGrp="1"/>
          </p:cNvSpPr>
          <p:nvPr>
            <p:ph idx="1"/>
          </p:nvPr>
        </p:nvSpPr>
        <p:spPr>
          <a:xfrm>
            <a:off x="838200" y="1953088"/>
            <a:ext cx="5802297" cy="3959440"/>
          </a:xfrm>
        </p:spPr>
        <p:txBody>
          <a:bodyPr>
            <a:normAutofit/>
          </a:bodyPr>
          <a:lstStyle/>
          <a:p>
            <a:pPr marL="0" indent="0">
              <a:buNone/>
            </a:pPr>
            <a:r>
              <a:rPr lang="tr-TR" sz="1600">
                <a:latin typeface="Times New Roman" panose="02020603050405020304" pitchFamily="18" charset="0"/>
                <a:cs typeface="Times New Roman" panose="02020603050405020304" pitchFamily="18" charset="0"/>
              </a:rPr>
              <a:t>             Algoritmanın çalışma mantığı şu şekildedir:</a:t>
            </a:r>
          </a:p>
          <a:p>
            <a:pPr marL="0" indent="0">
              <a:buNone/>
            </a:pPr>
            <a:r>
              <a:rPr lang="tr-TR" sz="1600">
                <a:latin typeface="Times New Roman" panose="02020603050405020304" pitchFamily="18" charset="0"/>
                <a:cs typeface="Times New Roman" panose="02020603050405020304" pitchFamily="18" charset="0"/>
              </a:rPr>
              <a:t>	Mevcut graftan 3 adet matris oluşturulur. Bu matrisler: Mesafe Matrisi, Kuş Uçuş Matrisi ve Ziyaret Matrisi.</a:t>
            </a:r>
          </a:p>
          <a:p>
            <a:pPr marL="0" indent="0">
              <a:buNone/>
            </a:pPr>
            <a:r>
              <a:rPr lang="tr-TR" sz="1600">
                <a:latin typeface="Times New Roman" panose="02020603050405020304" pitchFamily="18" charset="0"/>
                <a:cs typeface="Times New Roman" panose="02020603050405020304" pitchFamily="18" charset="0"/>
              </a:rPr>
              <a:t>	Mevcut matrislerle A* algoritması kurulur ve istenilen düğümden, diğer düğüme en kısa yol bulunur.</a:t>
            </a:r>
          </a:p>
          <a:p>
            <a:pPr marL="0" indent="0">
              <a:buNone/>
            </a:pPr>
            <a:r>
              <a:rPr lang="tr-TR" sz="1600">
                <a:latin typeface="Times New Roman" panose="02020603050405020304" pitchFamily="18" charset="0"/>
                <a:cs typeface="Times New Roman" panose="02020603050405020304" pitchFamily="18" charset="0"/>
              </a:rPr>
              <a:t>                  f(n) fonksiyonunun en kısa değeri seçilir ve ilgili düğüme ilerlenir. </a:t>
            </a:r>
          </a:p>
          <a:p>
            <a:pPr marL="0" indent="0">
              <a:buNone/>
            </a:pPr>
            <a:r>
              <a:rPr lang="tr-TR" sz="1600">
                <a:latin typeface="Times New Roman" panose="02020603050405020304" pitchFamily="18" charset="0"/>
                <a:cs typeface="Times New Roman" panose="02020603050405020304" pitchFamily="18" charset="0"/>
              </a:rPr>
              <a:t>                  Hedef düğüme gelindiğinde algoritma sonlanır ve çıktı olarak geçilen düğümler ve toplam yok uzunluğu verilir.</a:t>
            </a:r>
          </a:p>
          <a:p>
            <a:pPr marL="0" indent="0">
              <a:buNone/>
            </a:pPr>
            <a:r>
              <a:rPr lang="tr-TR" sz="1600">
                <a:latin typeface="Times New Roman" panose="02020603050405020304" pitchFamily="18" charset="0"/>
                <a:cs typeface="Times New Roman" panose="02020603050405020304" pitchFamily="18" charset="0"/>
              </a:rPr>
              <a:t>	.</a:t>
            </a:r>
          </a:p>
          <a:p>
            <a:pPr marL="0" indent="0">
              <a:buNone/>
            </a:pPr>
            <a:endParaRPr lang="tr-TR" sz="160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A36E80-9B10-4139-BEE0-91C6BA8A5AA9}"/>
              </a:ext>
            </a:extLst>
          </p:cNvPr>
          <p:cNvPicPr>
            <a:picLocks noChangeAspect="1"/>
          </p:cNvPicPr>
          <p:nvPr/>
        </p:nvPicPr>
        <p:blipFill>
          <a:blip r:embed="rId2"/>
          <a:stretch>
            <a:fillRect/>
          </a:stretch>
        </p:blipFill>
        <p:spPr>
          <a:xfrm>
            <a:off x="7313465" y="1880725"/>
            <a:ext cx="3633256" cy="3195128"/>
          </a:xfrm>
          <a:prstGeom prst="rect">
            <a:avLst/>
          </a:prstGeom>
        </p:spPr>
      </p:pic>
    </p:spTree>
    <p:extLst>
      <p:ext uri="{BB962C8B-B14F-4D97-AF65-F5344CB8AC3E}">
        <p14:creationId xmlns:p14="http://schemas.microsoft.com/office/powerpoint/2010/main" val="26087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A0A6-7B93-48E8-B572-3F47962A3713}"/>
              </a:ext>
            </a:extLst>
          </p:cNvPr>
          <p:cNvSpPr>
            <a:spLocks noGrp="1"/>
          </p:cNvSpPr>
          <p:nvPr>
            <p:ph type="title"/>
          </p:nvPr>
        </p:nvSpPr>
        <p:spPr>
          <a:xfrm>
            <a:off x="838200" y="1101973"/>
            <a:ext cx="10515600" cy="513764"/>
          </a:xfrm>
        </p:spPr>
        <p:txBody>
          <a:bodyPr>
            <a:normAutofit fontScale="90000"/>
          </a:bodyPr>
          <a:lstStyle/>
          <a:p>
            <a:r>
              <a:rPr lang="tr-TR" dirty="0">
                <a:latin typeface="Times New Roman" panose="02020603050405020304" pitchFamily="18" charset="0"/>
                <a:cs typeface="Times New Roman" panose="02020603050405020304" pitchFamily="18" charset="0"/>
              </a:rPr>
              <a:t>DİZİ HİZALAMA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CDFD6-DADB-4B2A-953E-51DBE6C874BB}"/>
              </a:ext>
            </a:extLst>
          </p:cNvPr>
          <p:cNvSpPr>
            <a:spLocks noGrp="1"/>
          </p:cNvSpPr>
          <p:nvPr>
            <p:ph idx="1"/>
          </p:nvPr>
        </p:nvSpPr>
        <p:spPr>
          <a:xfrm>
            <a:off x="838200" y="1953088"/>
            <a:ext cx="10515600" cy="3959440"/>
          </a:xfrm>
        </p:spPr>
        <p:txBody>
          <a:bodyPr>
            <a:normAutofit/>
          </a:bodyPr>
          <a:lstStyle/>
          <a:p>
            <a:pPr marL="0" indent="0">
              <a:buNone/>
            </a:pPr>
            <a:r>
              <a:rPr lang="tr-TR"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Biyoenformatikte</a:t>
            </a:r>
            <a:r>
              <a:rPr lang="en-US" sz="1600" dirty="0">
                <a:latin typeface="Times New Roman" panose="02020603050405020304" pitchFamily="18" charset="0"/>
                <a:cs typeface="Times New Roman" panose="02020603050405020304" pitchFamily="18" charset="0"/>
              </a:rPr>
              <a:t> dizi </a:t>
            </a:r>
            <a:r>
              <a:rPr lang="tr-TR" sz="1600" dirty="0">
                <a:latin typeface="Times New Roman" panose="02020603050405020304" pitchFamily="18" charset="0"/>
                <a:cs typeface="Times New Roman" panose="02020603050405020304" pitchFamily="18" charset="0"/>
              </a:rPr>
              <a:t>hizalaması</a:t>
            </a:r>
            <a:r>
              <a:rPr lang="en-US" sz="1600" dirty="0">
                <a:latin typeface="Times New Roman" panose="02020603050405020304" pitchFamily="18" charset="0"/>
                <a:cs typeface="Times New Roman" panose="02020603050405020304" pitchFamily="18" charset="0"/>
              </a:rPr>
              <a:t>, DNA, RNA </a:t>
            </a:r>
            <a:r>
              <a:rPr lang="en-US" sz="1600" dirty="0" err="1">
                <a:latin typeface="Times New Roman" panose="02020603050405020304" pitchFamily="18" charset="0"/>
                <a:cs typeface="Times New Roman" panose="02020603050405020304" pitchFamily="18" charset="0"/>
              </a:rPr>
              <a:t>veya</a:t>
            </a:r>
            <a:r>
              <a:rPr lang="en-US" sz="1600" dirty="0">
                <a:latin typeface="Times New Roman" panose="02020603050405020304" pitchFamily="18" charset="0"/>
                <a:cs typeface="Times New Roman" panose="02020603050405020304" pitchFamily="18" charset="0"/>
              </a:rPr>
              <a:t> protein </a:t>
            </a:r>
            <a:r>
              <a:rPr lang="en-US" sz="1600" dirty="0" err="1">
                <a:latin typeface="Times New Roman" panose="02020603050405020304" pitchFamily="18" charset="0"/>
                <a:cs typeface="Times New Roman" panose="02020603050405020304" pitchFamily="18" charset="0"/>
              </a:rPr>
              <a:t>dizilerini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düzenleyerek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benzer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bölgelerin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tespit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edilmesidir</a:t>
            </a:r>
            <a:r>
              <a:rPr lang="en-US" sz="1600" dirty="0">
                <a:latin typeface="Times New Roman" panose="02020603050405020304" pitchFamily="18" charset="0"/>
                <a:cs typeface="Times New Roman" panose="02020603050405020304" pitchFamily="18" charset="0"/>
              </a:rPr>
              <a:t>. Bu </a:t>
            </a:r>
            <a:r>
              <a:rPr lang="en-US" sz="1600" dirty="0" err="1">
                <a:latin typeface="Times New Roman" panose="02020603050405020304" pitchFamily="18" charset="0"/>
                <a:cs typeface="Times New Roman" panose="02020603050405020304" pitchFamily="18" charset="0"/>
              </a:rPr>
              <a:t>bölgelerin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benzer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olması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diziler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arasında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işlevsel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yapısal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evrimsel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ilişki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olduğu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anlamına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gelir</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Hizalanmış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nükleotit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aminoasit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kalıntı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dizileri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tipik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olarak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matriksin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satırları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olarak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gösterilir</a:t>
            </a:r>
            <a:r>
              <a:rPr lang="en-US" sz="1600" dirty="0">
                <a:latin typeface="Times New Roman" panose="02020603050405020304" pitchFamily="18" charset="0"/>
                <a:cs typeface="Times New Roman" panose="02020603050405020304" pitchFamily="18" charset="0"/>
              </a:rPr>
              <a:t>. </a:t>
            </a:r>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Kimyasal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kalıntıları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temsil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eden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harflerin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arasına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boşluklar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konarak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ardışık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sütunlarda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aynı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benzer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harflerin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hizada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olması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altalta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gelmesi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sağlanır</a:t>
            </a:r>
            <a:r>
              <a:rPr lang="en-US" sz="1600" dirty="0">
                <a:latin typeface="Times New Roman" panose="02020603050405020304" pitchFamily="18" charset="0"/>
                <a:cs typeface="Times New Roman" panose="02020603050405020304" pitchFamily="18" charset="0"/>
              </a:rPr>
              <a:t>.</a:t>
            </a:r>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17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A0A6-7B93-48E8-B572-3F47962A3713}"/>
              </a:ext>
            </a:extLst>
          </p:cNvPr>
          <p:cNvSpPr>
            <a:spLocks noGrp="1"/>
          </p:cNvSpPr>
          <p:nvPr>
            <p:ph type="title"/>
          </p:nvPr>
        </p:nvSpPr>
        <p:spPr>
          <a:xfrm>
            <a:off x="838200" y="1101973"/>
            <a:ext cx="10515600" cy="513764"/>
          </a:xfrm>
        </p:spPr>
        <p:txBody>
          <a:bodyPr>
            <a:normAutofit fontScale="90000"/>
          </a:bodyPr>
          <a:lstStyle/>
          <a:p>
            <a:r>
              <a:rPr lang="tr-TR" dirty="0">
                <a:latin typeface="Times New Roman" panose="02020603050405020304" pitchFamily="18" charset="0"/>
                <a:cs typeface="Times New Roman" panose="02020603050405020304" pitchFamily="18" charset="0"/>
              </a:rPr>
              <a:t>DİZİ HİZALAMA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CDFD6-DADB-4B2A-953E-51DBE6C874BB}"/>
              </a:ext>
            </a:extLst>
          </p:cNvPr>
          <p:cNvSpPr>
            <a:spLocks noGrp="1"/>
          </p:cNvSpPr>
          <p:nvPr>
            <p:ph idx="1"/>
          </p:nvPr>
        </p:nvSpPr>
        <p:spPr>
          <a:xfrm>
            <a:off x="838200" y="1953088"/>
            <a:ext cx="5802297" cy="3959440"/>
          </a:xfrm>
        </p:spPr>
        <p:txBody>
          <a:bodyPr>
            <a:normAutofit/>
          </a:bodyPr>
          <a:lstStyle/>
          <a:p>
            <a:pPr marL="0" indent="0">
              <a:buNone/>
            </a:pPr>
            <a:r>
              <a:rPr lang="tr-TR" sz="1600" dirty="0">
                <a:latin typeface="Times New Roman" panose="02020603050405020304" pitchFamily="18" charset="0"/>
                <a:cs typeface="Times New Roman" panose="02020603050405020304" pitchFamily="18" charset="0"/>
              </a:rPr>
              <a:t>             Bu hizalamada dinamik şekilde çalışan  </a:t>
            </a:r>
            <a:r>
              <a:rPr lang="tr-TR" sz="1600" dirty="0" err="1">
                <a:latin typeface="Times New Roman" panose="02020603050405020304" pitchFamily="18" charset="0"/>
                <a:cs typeface="Times New Roman" panose="02020603050405020304" pitchFamily="18" charset="0"/>
              </a:rPr>
              <a:t>needleman-wunsch</a:t>
            </a:r>
            <a:r>
              <a:rPr lang="tr-TR" sz="1600" dirty="0">
                <a:latin typeface="Times New Roman" panose="02020603050405020304" pitchFamily="18" charset="0"/>
                <a:cs typeface="Times New Roman" panose="02020603050405020304" pitchFamily="18" charset="0"/>
              </a:rPr>
              <a:t> algoritması çalışmıştır. </a:t>
            </a:r>
            <a:r>
              <a:rPr lang="tr-TR" sz="1600" dirty="0" err="1">
                <a:latin typeface="Times New Roman" panose="02020603050405020304" pitchFamily="18" charset="0"/>
                <a:cs typeface="Times New Roman" panose="02020603050405020304" pitchFamily="18" charset="0"/>
              </a:rPr>
              <a:t>Needleman-Wunsch</a:t>
            </a:r>
            <a:r>
              <a:rPr lang="tr-TR" sz="1600" dirty="0">
                <a:latin typeface="Times New Roman" panose="02020603050405020304" pitchFamily="18" charset="0"/>
                <a:cs typeface="Times New Roman" panose="02020603050405020304" pitchFamily="18" charset="0"/>
              </a:rPr>
              <a:t> algoritması </a:t>
            </a:r>
            <a:r>
              <a:rPr lang="tr-TR" sz="1600" dirty="0" err="1">
                <a:latin typeface="Times New Roman" panose="02020603050405020304" pitchFamily="18" charset="0"/>
                <a:cs typeface="Times New Roman" panose="02020603050405020304" pitchFamily="18" charset="0"/>
              </a:rPr>
              <a:t>biyoinformatikte</a:t>
            </a:r>
            <a:r>
              <a:rPr lang="tr-TR" sz="1600" dirty="0">
                <a:latin typeface="Times New Roman" panose="02020603050405020304" pitchFamily="18" charset="0"/>
                <a:cs typeface="Times New Roman" panose="02020603050405020304" pitchFamily="18" charset="0"/>
              </a:rPr>
              <a:t>, protein veya </a:t>
            </a:r>
            <a:r>
              <a:rPr lang="tr-TR" sz="1600" dirty="0" err="1">
                <a:latin typeface="Times New Roman" panose="02020603050405020304" pitchFamily="18" charset="0"/>
                <a:cs typeface="Times New Roman" panose="02020603050405020304" pitchFamily="18" charset="0"/>
              </a:rPr>
              <a:t>nükleotit</a:t>
            </a:r>
            <a:r>
              <a:rPr lang="tr-TR" sz="1600" dirty="0">
                <a:latin typeface="Times New Roman" panose="02020603050405020304" pitchFamily="18" charset="0"/>
                <a:cs typeface="Times New Roman" panose="02020603050405020304" pitchFamily="18" charset="0"/>
              </a:rPr>
              <a:t> dizilerini hizalamak için </a:t>
            </a:r>
            <a:r>
              <a:rPr lang="tr-TR" sz="1600" dirty="0" err="1">
                <a:latin typeface="Times New Roman" panose="02020603050405020304" pitchFamily="18" charset="0"/>
                <a:cs typeface="Times New Roman" panose="02020603050405020304" pitchFamily="18" charset="0"/>
              </a:rPr>
              <a:t>kullanılanılan</a:t>
            </a:r>
            <a:r>
              <a:rPr lang="tr-TR" sz="1600" dirty="0">
                <a:latin typeface="Times New Roman" panose="02020603050405020304" pitchFamily="18" charset="0"/>
                <a:cs typeface="Times New Roman" panose="02020603050405020304" pitchFamily="18" charset="0"/>
              </a:rPr>
              <a:t> bir algoritmadır. </a:t>
            </a:r>
          </a:p>
          <a:p>
            <a:pPr marL="0" indent="0">
              <a:buNone/>
            </a:pP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Saul</a:t>
            </a:r>
            <a:r>
              <a:rPr lang="tr-TR" sz="1600" dirty="0">
                <a:latin typeface="Times New Roman" panose="02020603050405020304" pitchFamily="18" charset="0"/>
                <a:cs typeface="Times New Roman" panose="02020603050405020304" pitchFamily="18" charset="0"/>
              </a:rPr>
              <a:t> B. </a:t>
            </a:r>
            <a:r>
              <a:rPr lang="tr-TR" sz="1600" dirty="0" err="1">
                <a:latin typeface="Times New Roman" panose="02020603050405020304" pitchFamily="18" charset="0"/>
                <a:cs typeface="Times New Roman" panose="02020603050405020304" pitchFamily="18" charset="0"/>
              </a:rPr>
              <a:t>Needleman</a:t>
            </a:r>
            <a:r>
              <a:rPr lang="tr-TR" sz="1600" dirty="0">
                <a:latin typeface="Times New Roman" panose="02020603050405020304" pitchFamily="18" charset="0"/>
                <a:cs typeface="Times New Roman" panose="02020603050405020304" pitchFamily="18" charset="0"/>
              </a:rPr>
              <a:t> ve </a:t>
            </a:r>
            <a:r>
              <a:rPr lang="tr-TR" sz="1600" dirty="0" err="1">
                <a:latin typeface="Times New Roman" panose="02020603050405020304" pitchFamily="18" charset="0"/>
                <a:cs typeface="Times New Roman" panose="02020603050405020304" pitchFamily="18" charset="0"/>
              </a:rPr>
              <a:t>Christian</a:t>
            </a:r>
            <a:r>
              <a:rPr lang="tr-TR" sz="1600" dirty="0">
                <a:latin typeface="Times New Roman" panose="02020603050405020304" pitchFamily="18" charset="0"/>
                <a:cs typeface="Times New Roman" panose="02020603050405020304" pitchFamily="18" charset="0"/>
              </a:rPr>
              <a:t> D. </a:t>
            </a:r>
            <a:r>
              <a:rPr lang="tr-TR" sz="1600" dirty="0" err="1">
                <a:latin typeface="Times New Roman" panose="02020603050405020304" pitchFamily="18" charset="0"/>
                <a:cs typeface="Times New Roman" panose="02020603050405020304" pitchFamily="18" charset="0"/>
              </a:rPr>
              <a:t>Wunsch</a:t>
            </a:r>
            <a:r>
              <a:rPr lang="tr-TR" sz="1600" dirty="0">
                <a:latin typeface="Times New Roman" panose="02020603050405020304" pitchFamily="18" charset="0"/>
                <a:cs typeface="Times New Roman" panose="02020603050405020304" pitchFamily="18" charset="0"/>
              </a:rPr>
              <a:t> tarafından geliştirilmiş olup, 1970'te yayınlanmıştır. Algoritma, temel olarak, büyük sorunları (örneğin tam diziler) daha küçük sorunlara bölerek çözmeye çalışır; ve bu çözümleri de birleştirerek büyük sorunun çözümünü oluşturur.</a:t>
            </a:r>
          </a:p>
          <a:p>
            <a:pPr marL="0" indent="0">
              <a:buNone/>
            </a:pPr>
            <a:r>
              <a:rPr lang="tr-TR" sz="1600" dirty="0">
                <a:latin typeface="Times New Roman" panose="02020603050405020304" pitchFamily="18" charset="0"/>
                <a:cs typeface="Times New Roman" panose="02020603050405020304" pitchFamily="18" charset="0"/>
              </a:rPr>
              <a:t>	.</a:t>
            </a:r>
          </a:p>
          <a:p>
            <a:pPr marL="0" indent="0">
              <a:buNone/>
            </a:pPr>
            <a:endParaRPr lang="tr-TR"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858C4E-6A73-48EC-87B9-62766C920CF2}"/>
              </a:ext>
            </a:extLst>
          </p:cNvPr>
          <p:cNvPicPr>
            <a:picLocks noChangeAspect="1"/>
          </p:cNvPicPr>
          <p:nvPr/>
        </p:nvPicPr>
        <p:blipFill>
          <a:blip r:embed="rId2"/>
          <a:stretch>
            <a:fillRect/>
          </a:stretch>
        </p:blipFill>
        <p:spPr>
          <a:xfrm>
            <a:off x="6640497" y="1953088"/>
            <a:ext cx="4859694" cy="3001467"/>
          </a:xfrm>
          <a:prstGeom prst="rect">
            <a:avLst/>
          </a:prstGeom>
        </p:spPr>
      </p:pic>
    </p:spTree>
    <p:extLst>
      <p:ext uri="{BB962C8B-B14F-4D97-AF65-F5344CB8AC3E}">
        <p14:creationId xmlns:p14="http://schemas.microsoft.com/office/powerpoint/2010/main" val="127799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A0A6-7B93-48E8-B572-3F47962A3713}"/>
              </a:ext>
            </a:extLst>
          </p:cNvPr>
          <p:cNvSpPr>
            <a:spLocks noGrp="1"/>
          </p:cNvSpPr>
          <p:nvPr>
            <p:ph type="title"/>
          </p:nvPr>
        </p:nvSpPr>
        <p:spPr>
          <a:xfrm>
            <a:off x="838200" y="1101973"/>
            <a:ext cx="10515600" cy="513764"/>
          </a:xfrm>
        </p:spPr>
        <p:txBody>
          <a:bodyPr>
            <a:normAutofit fontScale="90000"/>
          </a:bodyPr>
          <a:lstStyle/>
          <a:p>
            <a:r>
              <a:rPr lang="tr-TR" dirty="0">
                <a:latin typeface="Times New Roman" panose="02020603050405020304" pitchFamily="18" charset="0"/>
                <a:cs typeface="Times New Roman" panose="02020603050405020304" pitchFamily="18" charset="0"/>
              </a:rPr>
              <a:t>A* </a:t>
            </a:r>
            <a:r>
              <a:rPr lang="tr-TR" dirty="0" err="1">
                <a:latin typeface="Times New Roman" panose="02020603050405020304" pitchFamily="18" charset="0"/>
                <a:cs typeface="Times New Roman" panose="02020603050405020304" pitchFamily="18" charset="0"/>
              </a:rPr>
              <a:t>AlgoritmasıNIN</a:t>
            </a:r>
            <a:r>
              <a:rPr lang="tr-TR" dirty="0">
                <a:latin typeface="Times New Roman" panose="02020603050405020304" pitchFamily="18" charset="0"/>
                <a:cs typeface="Times New Roman" panose="02020603050405020304" pitchFamily="18" charset="0"/>
              </a:rPr>
              <a:t> DİZİ HİZALAMAYA UYARLANMASI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CDFD6-DADB-4B2A-953E-51DBE6C874BB}"/>
              </a:ext>
            </a:extLst>
          </p:cNvPr>
          <p:cNvSpPr>
            <a:spLocks noGrp="1"/>
          </p:cNvSpPr>
          <p:nvPr>
            <p:ph idx="1"/>
          </p:nvPr>
        </p:nvSpPr>
        <p:spPr>
          <a:xfrm>
            <a:off x="838200" y="1953088"/>
            <a:ext cx="10515600" cy="3959440"/>
          </a:xfrm>
        </p:spPr>
        <p:txBody>
          <a:bodyPr>
            <a:normAutofit/>
          </a:bodyPr>
          <a:lstStyle/>
          <a:p>
            <a:pPr marL="0" indent="0">
              <a:buNone/>
            </a:pPr>
            <a:r>
              <a:rPr lang="tr-TR" sz="1600" dirty="0">
                <a:latin typeface="Times New Roman" panose="02020603050405020304" pitchFamily="18" charset="0"/>
                <a:cs typeface="Times New Roman" panose="02020603050405020304" pitchFamily="18" charset="0"/>
              </a:rPr>
              <a:t>	Dizi hizalaması algoritmasının 2’den fazla dizide çalışabilmesi için öncelikle bir merkezi dizi seçilmelidir. Bu merkezi diziyi bulabilmek için A* algoritmasından yararlanılmıştır. Her bir dizinin diğer dizilere olan maliyeti bulunarak aralarından en büyük olan değer seçilmiştir. Ardından bu merkezi dizi sırası ile diğer tüm dizilere sıralama algoritması için kullanılmıştır. Ardından bütün diziler ekrana yazdırılmıştır.</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29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A0A6-7B93-48E8-B572-3F47962A3713}"/>
              </a:ext>
            </a:extLst>
          </p:cNvPr>
          <p:cNvSpPr>
            <a:spLocks noGrp="1"/>
          </p:cNvSpPr>
          <p:nvPr>
            <p:ph type="title"/>
          </p:nvPr>
        </p:nvSpPr>
        <p:spPr>
          <a:xfrm>
            <a:off x="838200" y="1101973"/>
            <a:ext cx="10515600" cy="513764"/>
          </a:xfrm>
        </p:spPr>
        <p:txBody>
          <a:bodyPr>
            <a:normAutofit fontScale="90000"/>
          </a:bodyPr>
          <a:lstStyle/>
          <a:p>
            <a:r>
              <a:rPr lang="tr-TR" dirty="0">
                <a:latin typeface="Times New Roman" panose="02020603050405020304" pitchFamily="18" charset="0"/>
                <a:cs typeface="Times New Roman" panose="02020603050405020304" pitchFamily="18" charset="0"/>
              </a:rPr>
              <a:t>PROGRAM ÇIKTISI</a:t>
            </a:r>
            <a:endParaRPr lang="en-US" dirty="0">
              <a:latin typeface="Times New Roman" panose="02020603050405020304" pitchFamily="18" charset="0"/>
              <a:cs typeface="Times New Roman" panose="02020603050405020304" pitchFamily="18" charset="0"/>
            </a:endParaRPr>
          </a:p>
        </p:txBody>
      </p:sp>
      <p:pic>
        <p:nvPicPr>
          <p:cNvPr id="4" name="İçerik Yer Tutucusu 3">
            <a:extLst>
              <a:ext uri="{FF2B5EF4-FFF2-40B4-BE49-F238E27FC236}">
                <a16:creationId xmlns:a16="http://schemas.microsoft.com/office/drawing/2014/main" id="{D8F5B57F-B50A-4ADD-A322-BD8A15B94C64}"/>
              </a:ext>
            </a:extLst>
          </p:cNvPr>
          <p:cNvPicPr>
            <a:picLocks noGrp="1" noChangeAspect="1"/>
          </p:cNvPicPr>
          <p:nvPr>
            <p:ph idx="1"/>
          </p:nvPr>
        </p:nvPicPr>
        <p:blipFill>
          <a:blip r:embed="rId2"/>
          <a:stretch>
            <a:fillRect/>
          </a:stretch>
        </p:blipFill>
        <p:spPr>
          <a:xfrm>
            <a:off x="7066743" y="1903003"/>
            <a:ext cx="3387899" cy="3449638"/>
          </a:xfrm>
        </p:spPr>
      </p:pic>
      <p:sp>
        <p:nvSpPr>
          <p:cNvPr id="6" name="Metin kutusu 5">
            <a:extLst>
              <a:ext uri="{FF2B5EF4-FFF2-40B4-BE49-F238E27FC236}">
                <a16:creationId xmlns:a16="http://schemas.microsoft.com/office/drawing/2014/main" id="{5EF925B5-2770-4EAC-BFFD-0707113227F0}"/>
              </a:ext>
            </a:extLst>
          </p:cNvPr>
          <p:cNvSpPr txBox="1"/>
          <p:nvPr/>
        </p:nvSpPr>
        <p:spPr>
          <a:xfrm>
            <a:off x="1451728" y="2168165"/>
            <a:ext cx="5175315" cy="923330"/>
          </a:xfrm>
          <a:prstGeom prst="rect">
            <a:avLst/>
          </a:prstGeom>
          <a:noFill/>
        </p:spPr>
        <p:txBody>
          <a:bodyPr wrap="square" rtlCol="0">
            <a:spAutoFit/>
          </a:bodyPr>
          <a:lstStyle/>
          <a:p>
            <a:r>
              <a:rPr lang="tr-TR" dirty="0"/>
              <a:t>Yanda göründüğü gibi program önce girilen gen dizilerini , ardından bulduğu merkezi diziyi , hemen ardından ise sıralanmış dizileri yazdırmaktadır.</a:t>
            </a:r>
          </a:p>
        </p:txBody>
      </p:sp>
    </p:spTree>
    <p:extLst>
      <p:ext uri="{BB962C8B-B14F-4D97-AF65-F5344CB8AC3E}">
        <p14:creationId xmlns:p14="http://schemas.microsoft.com/office/powerpoint/2010/main" val="27782667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TotalTime>
  <Words>516</Words>
  <Application>Microsoft Office PowerPoint</Application>
  <PresentationFormat>Geniş ekran</PresentationFormat>
  <Paragraphs>36</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Gill Sans MT</vt:lpstr>
      <vt:lpstr>Times New Roman</vt:lpstr>
      <vt:lpstr>Gallery</vt:lpstr>
      <vt:lpstr>         KOCAELİ ÜNİVERSİTESİ  BİLGİSAYAR MÜHENDİSLİĞİ BÖLÜMÜ YAPAY ZEKA , 2021-2022  A* İLE ÇOKLU DİZİ HİZALAMASI PROJESİ</vt:lpstr>
      <vt:lpstr>A* Algoritması</vt:lpstr>
      <vt:lpstr>A* Algoritması</vt:lpstr>
      <vt:lpstr>DİZİ HİZALAMA</vt:lpstr>
      <vt:lpstr>DİZİ HİZALAMA</vt:lpstr>
      <vt:lpstr>A* AlgoritmasıNIN DİZİ HİZALAMAYA UYARLANMASI</vt:lpstr>
      <vt:lpstr>PROGRAM ÇIKTISI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KOCAELİ ÜNİVERSİTESİ  BİLGİSAYAR MÜHENDİSLİĞİ BÖLÜMÜ YAPAY ZEKA , 2021-2022  A* İLE ÇOKLU DİZİ HİZALAMASI PROJESİ</dc:title>
  <dc:creator>Hami Cetinkaya</dc:creator>
  <cp:lastModifiedBy>Multi Arrow</cp:lastModifiedBy>
  <cp:revision>8</cp:revision>
  <dcterms:created xsi:type="dcterms:W3CDTF">2022-04-26T16:04:22Z</dcterms:created>
  <dcterms:modified xsi:type="dcterms:W3CDTF">2022-04-26T19:10:08Z</dcterms:modified>
</cp:coreProperties>
</file>