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80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88FF6-81CE-7371-9503-CC5D1434AB6E}" v="2" dt="2023-06-07T15:01:21.832"/>
    <p1510:client id="{44EC0455-60F1-A67F-4102-F92A97113442}" v="33" dt="2023-06-07T16:38:23.969"/>
    <p1510:client id="{6747DD19-697B-54CB-0B54-5F889B87DACB}" v="94" dt="2023-06-07T17:06:25.131"/>
    <p1510:client id="{8945A6BD-3085-4367-83A6-9B2050EAC10C}" v="1423" dt="2023-06-07T16:19:07.384"/>
    <p1510:client id="{8A201940-2BD9-95C9-A296-994336A3AEF8}" v="215" dt="2023-06-07T16:38:22.398"/>
    <p1510:client id="{8AD29826-ACD0-4CB9-3CB8-5AA3CF92FB4D}" v="223" dt="2023-06-07T17:08:50.499"/>
    <p1510:client id="{A956A219-49FB-B713-8849-A8D76FD06738}" v="35" dt="2023-06-07T16:21:39.371"/>
    <p1510:client id="{C375D8B6-A819-E8DD-FECB-829926F449B6}" v="86" dt="2023-06-07T15:08:20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38BF-8A31-90E3-51F4-6A898A27E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9CF0-057B-DFC2-533B-EAD532A7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0331-C261-F244-3C85-4E4AA705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BC58-DD7D-9167-FC25-CE47E051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3C9D-D00A-18C5-B6C6-205689D2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6E0E-D5F5-BA6C-43C0-C09B2367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C2D60-02F8-4181-AB24-A1381A3B8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7191-C12C-785A-CF3E-F3BBC1E5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EF92-BFDF-FAC5-BAA4-73370B47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BA17-822E-97C7-AB81-F2C0CD10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3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46795-5526-5C97-A5B8-B685B5EC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FF4D-75CD-A2E4-B56C-02222E74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4BA8A-317B-B6E3-C90E-5E736B05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89EF-7176-5F6F-7908-E0EC29BC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CA9C-80EC-4C09-70A4-B1674343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1241-FFDE-FCA0-C080-07B34434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E8EB-9B27-BC39-D05F-DA4632CE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92A8-9740-42B2-FD34-3954DEB3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3E1F4-8DDA-0E21-5A2A-FB1EFDDF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4B1F-30FB-3CFF-C1F8-C7FF01C8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3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C5C8-C03B-5131-2DFA-030E21C5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814-6A7E-6A31-5613-F612B62D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817C-786E-B08B-AF86-4C05FD38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A0B4-6D95-A94B-04FD-5EA74CDA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D72E7-A670-15D3-B7D7-458E9C44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3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5134-F013-8FBB-10D2-9F04E7D8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BC8D-6F2F-14FD-3D65-D532EB89B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15E9E-C66C-088A-7170-74E2B053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F055C-5F93-9B91-0FF4-FCCEFD5F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C7544-8F6E-906A-E3CC-1BB56412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E3ED9-C363-443B-6E84-7425ED10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DF1A-9CF0-6229-61AF-8B4600EE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413C1-C54C-D544-1405-FAA89A96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54C10-48F7-EDD6-8437-897526A0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6815B-1481-46F1-5829-BD05E2B6D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E447F-8DEA-1959-D601-CE84C7AF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AD7D5-F53F-0460-05BD-DC3D71A5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5EE2A-264F-34DE-4A1D-768BD326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DEF47-45B7-F6A0-1F66-0BF3CAB2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DA82-7084-3ED1-705E-4CA5CD63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B53F6-ED48-BEAC-9166-73F8965D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6BE1-E064-CF0C-A6DF-5B7B843A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E28BD-F2AC-5982-8259-BB6B8634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55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13E3D-122F-CB65-2E2A-A7C3797E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F497F-686C-D5F7-F335-5F0DA05C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CFD3-05AA-4BDC-E42E-1AF1D37D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94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28A3-4A7E-8AAC-E673-7D02FE37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CDFD-6C6F-E729-450A-AA77F7C7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6429-EE3F-D30B-3C4C-8D4808DA6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57383-0AF2-36C1-B2FB-20816430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F8E05-A619-4574-E577-1AE6B37F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9A654-684A-F51E-E3E9-42BB1570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547B-EA22-7CC1-0E4B-DC02DCE8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88FB3-8999-B8E3-2B43-FD296F777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562C8-2CAD-3399-1181-B6948F6F0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557AC-0B8C-84D5-A6F4-D543684E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82885-666B-1D81-AF99-14F3F802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BF934-B9E6-C9F8-5566-813D4B8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87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EEC5-B2A4-1B99-69EC-7EAEAA43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133E0-9B26-6619-63F1-C240FA8EE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9B60-E6C5-C9DC-A2E0-024B06DD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E799-44F9-301E-E72E-86F2511BC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89DF6-592D-6A9B-F820-9C04E10D7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7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54" y="1230767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cs typeface="Calibri Light"/>
              </a:rPr>
              <a:t>News Recommendation System</a:t>
            </a:r>
            <a:endParaRPr lang="en-US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24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Developed and Presented by:</a:t>
            </a:r>
            <a:endParaRPr lang="en-US" sz="32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 Manish </a:t>
            </a:r>
            <a:r>
              <a:rPr lang="en-US" dirty="0" err="1">
                <a:ea typeface="+mn-lt"/>
                <a:cs typeface="+mn-lt"/>
              </a:rPr>
              <a:t>Kharel</a:t>
            </a:r>
            <a:r>
              <a:rPr lang="en-US" dirty="0">
                <a:ea typeface="+mn-lt"/>
                <a:cs typeface="+mn-lt"/>
              </a:rPr>
              <a:t> (20912/075)</a:t>
            </a:r>
            <a:endParaRPr lang="en-US" sz="32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Sabina Kumari Karki (20922/075)</a:t>
            </a:r>
            <a:endParaRPr lang="en-US" sz="3200" dirty="0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Saraswati Niroula(20926/075)</a:t>
            </a:r>
            <a:endParaRPr lang="en-US" sz="3200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A629-C2B4-C8D7-3DD6-6C6E13D0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Feasibility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BD58-A6C9-C6F9-0CEF-9D7395C4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Technical Feasibility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Operational Feasibility</a:t>
            </a: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Economic Feasibility</a:t>
            </a: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Schedule Feasibility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53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432C-A37C-10A5-18BE-5842B248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a typeface="+mj-lt"/>
                <a:cs typeface="+mj-lt"/>
              </a:rPr>
              <a:t>Algorithm Details (</a:t>
            </a:r>
            <a:r>
              <a:rPr lang="en-GB" sz="2800" b="1" dirty="0">
                <a:ea typeface="+mj-lt"/>
                <a:cs typeface="+mj-lt"/>
              </a:rPr>
              <a:t>Collaborative Filtering</a:t>
            </a:r>
            <a:r>
              <a:rPr lang="en-GB" b="1" dirty="0">
                <a:ea typeface="+mj-lt"/>
                <a:cs typeface="+mj-lt"/>
              </a:rPr>
              <a:t>)</a:t>
            </a:r>
            <a:endParaRPr lang="en-GB" sz="28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F0E3-A9B1-327E-AB97-EF97D55C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 Process of filtering items using the opinions of others</a:t>
            </a:r>
          </a:p>
          <a:p>
            <a:r>
              <a:rPr lang="en-GB" dirty="0">
                <a:cs typeface="Calibri"/>
              </a:rPr>
              <a:t>Performs filtering of data based on behaviour of user</a:t>
            </a:r>
          </a:p>
          <a:p>
            <a:r>
              <a:rPr lang="en-GB" b="1" dirty="0">
                <a:cs typeface="Calibri"/>
              </a:rPr>
              <a:t>Matrix Factorization</a:t>
            </a:r>
          </a:p>
          <a:p>
            <a:pPr lvl="1"/>
            <a:r>
              <a:rPr lang="en-GB" sz="2800" dirty="0">
                <a:cs typeface="Calibri"/>
              </a:rPr>
              <a:t>Technique used to make personalized recommendation to users based on interactions and behaviour of similar users</a:t>
            </a:r>
          </a:p>
          <a:p>
            <a:pPr lvl="1"/>
            <a:r>
              <a:rPr lang="en-GB" sz="2800" dirty="0">
                <a:cs typeface="Calibri"/>
              </a:rPr>
              <a:t>Tries to characterize both items and users by their feature vectors</a:t>
            </a:r>
          </a:p>
          <a:p>
            <a:endParaRPr lang="en-GB" b="1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92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432C-A37C-10A5-18BE-5842B248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a typeface="+mj-lt"/>
                <a:cs typeface="+mj-lt"/>
              </a:rPr>
              <a:t>Algorithm Details (</a:t>
            </a:r>
            <a:r>
              <a:rPr lang="en-GB" sz="2800" b="1" dirty="0">
                <a:ea typeface="+mj-lt"/>
                <a:cs typeface="+mj-lt"/>
              </a:rPr>
              <a:t>Collaborative Filtering</a:t>
            </a:r>
            <a:r>
              <a:rPr lang="en-GB" b="1" dirty="0">
                <a:ea typeface="+mj-lt"/>
                <a:cs typeface="+mj-lt"/>
              </a:rPr>
              <a:t>)</a:t>
            </a:r>
            <a:endParaRPr lang="en-GB" sz="28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F0E3-A9B1-327E-AB97-EF97D55C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cs typeface="Calibri"/>
              </a:rPr>
              <a:t>Cosine similarity</a:t>
            </a:r>
            <a:endParaRPr lang="en-US" dirty="0">
              <a:cs typeface="Calibri"/>
            </a:endParaRPr>
          </a:p>
          <a:p>
            <a:pPr lvl="1"/>
            <a:r>
              <a:rPr lang="en-GB" sz="2800" dirty="0">
                <a:cs typeface="Calibri"/>
              </a:rPr>
              <a:t>Is a metric used to measure how similar two items are</a:t>
            </a:r>
            <a:endParaRPr lang="en-US" sz="2800" dirty="0">
              <a:cs typeface="Calibri"/>
            </a:endParaRPr>
          </a:p>
          <a:p>
            <a:pPr lvl="1"/>
            <a:r>
              <a:rPr lang="en-GB" sz="2800" dirty="0">
                <a:cs typeface="Calibri"/>
              </a:rPr>
              <a:t>Measures cosine angle between two vector projected</a:t>
            </a:r>
            <a:endParaRPr lang="en-US" sz="2800" dirty="0">
              <a:cs typeface="Calibri"/>
            </a:endParaRPr>
          </a:p>
          <a:p>
            <a:r>
              <a:rPr lang="en-GB" sz="3200" dirty="0">
                <a:cs typeface="Calibri"/>
              </a:rPr>
              <a:t> The output value ranges from 0-1.</a:t>
            </a:r>
          </a:p>
          <a:p>
            <a:pPr marL="457200" lvl="1" indent="0">
              <a:buNone/>
            </a:pPr>
            <a:r>
              <a:rPr lang="en-GB" sz="2800" dirty="0">
                <a:cs typeface="Calibri"/>
              </a:rPr>
              <a:t>0 means no similarity and1 means that both the items are 100% similar.</a:t>
            </a:r>
          </a:p>
          <a:p>
            <a:pPr marL="457200" lvl="1" indent="0">
              <a:buNone/>
            </a:pPr>
            <a:r>
              <a:rPr lang="en-GB" sz="2800" dirty="0">
                <a:cs typeface="Calibri"/>
              </a:rPr>
              <a:t>Where,</a:t>
            </a:r>
            <a:endParaRPr lang="en-GB" sz="3600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GB" sz="2800" b="1" dirty="0">
                <a:cs typeface="Calibri"/>
              </a:rPr>
              <a:t>u. v </a:t>
            </a:r>
            <a:r>
              <a:rPr lang="en-GB" sz="2800" dirty="0">
                <a:cs typeface="Calibri"/>
              </a:rPr>
              <a:t>= product (dot) of the vector ‘u’ and ‘v’.  </a:t>
            </a:r>
          </a:p>
          <a:p>
            <a:pPr marL="457200" lvl="1" indent="0">
              <a:buNone/>
            </a:pPr>
            <a:r>
              <a:rPr lang="en-GB" sz="2800" b="1" dirty="0">
                <a:cs typeface="Calibri"/>
              </a:rPr>
              <a:t>||u|| </a:t>
            </a:r>
            <a:r>
              <a:rPr lang="en-GB" sz="2800" dirty="0">
                <a:cs typeface="Calibri"/>
              </a:rPr>
              <a:t>and </a:t>
            </a:r>
            <a:r>
              <a:rPr lang="en-GB" sz="2800" b="1" dirty="0">
                <a:cs typeface="Calibri"/>
              </a:rPr>
              <a:t>||v|| </a:t>
            </a:r>
            <a:r>
              <a:rPr lang="en-GB" sz="2800" dirty="0">
                <a:cs typeface="Calibri"/>
              </a:rPr>
              <a:t>= length of the two vectors ‘u’ and ‘v’.  </a:t>
            </a:r>
          </a:p>
          <a:p>
            <a:pPr marL="457200" lvl="1" indent="0">
              <a:buNone/>
            </a:pPr>
            <a:r>
              <a:rPr lang="en-GB" sz="2800" b="1" dirty="0">
                <a:cs typeface="Calibri"/>
              </a:rPr>
              <a:t>||u|| * ||v|| </a:t>
            </a:r>
            <a:r>
              <a:rPr lang="en-GB" sz="2800" dirty="0">
                <a:cs typeface="Calibri"/>
              </a:rPr>
              <a:t>= cross product of the two vectors ‘u’ and ‘v’. </a:t>
            </a:r>
            <a:endParaRPr lang="en-GB" sz="3600" dirty="0">
              <a:cs typeface="Calibri" panose="020F0502020204030204"/>
            </a:endParaRPr>
          </a:p>
          <a:p>
            <a:endParaRPr lang="en-GB" b="1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04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432C-A37C-10A5-18BE-5842B248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a typeface="+mj-lt"/>
                <a:cs typeface="+mj-lt"/>
              </a:rPr>
              <a:t>Algorithm Details (</a:t>
            </a:r>
            <a:r>
              <a:rPr lang="en-GB" sz="2800" b="1" dirty="0">
                <a:ea typeface="+mj-lt"/>
                <a:cs typeface="+mj-lt"/>
              </a:rPr>
              <a:t>Collaborative Filtering</a:t>
            </a:r>
            <a:r>
              <a:rPr lang="en-GB" b="1" dirty="0">
                <a:ea typeface="+mj-lt"/>
                <a:cs typeface="+mj-lt"/>
              </a:rPr>
              <a:t>)</a:t>
            </a:r>
            <a:endParaRPr lang="en-GB" sz="2800" b="1" dirty="0">
              <a:cs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EF0E3-A9B1-327E-AB97-EF97D55C7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+mn-lt"/>
                    <a:cs typeface="+mn-lt"/>
                  </a:rPr>
                  <a:t>Step 1:</a:t>
                </a:r>
                <a:r>
                  <a:rPr lang="en-GB" dirty="0">
                    <a:ea typeface="+mn-lt"/>
                    <a:cs typeface="+mn-lt"/>
                  </a:rPr>
                  <a:t> Initialize x1,x2,…,θ1, θ2,…  to small random values </a:t>
                </a:r>
                <a:endParaRPr lang="en-GB" b="1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GB" b="1" dirty="0">
                    <a:ea typeface="+mn-lt"/>
                    <a:cs typeface="+mn-lt"/>
                  </a:rPr>
                  <a:t>Step 2:</a:t>
                </a:r>
                <a:r>
                  <a:rPr lang="en-GB" dirty="0">
                    <a:ea typeface="+mn-lt"/>
                    <a:cs typeface="+mn-lt"/>
                  </a:rPr>
                  <a:t> Minimize J(x1,x2,…,θ1, θ2,… ) using optimization algorithm (gradient decent)  </a:t>
                </a:r>
                <a:endParaRPr lang="en-GB" dirty="0">
                  <a:cs typeface="Calibri" panose="020F0502020204030204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+mn-lt"/>
                    <a:cs typeface="+mn-lt"/>
                  </a:rPr>
                  <a:t>Example for every j=1,…,n</a:t>
                </a:r>
                <a:r>
                  <a:rPr lang="en-GB" baseline="-25000" dirty="0">
                    <a:ea typeface="+mn-lt"/>
                    <a:cs typeface="+mn-lt"/>
                  </a:rPr>
                  <a:t>u</a:t>
                </a:r>
                <a:r>
                  <a:rPr lang="en-GB" dirty="0">
                    <a:ea typeface="+mn-lt"/>
                    <a:cs typeface="+mn-lt"/>
                  </a:rPr>
                  <a:t>, </a:t>
                </a:r>
                <a:r>
                  <a:rPr lang="en-GB" dirty="0" err="1">
                    <a:ea typeface="+mn-lt"/>
                    <a:cs typeface="+mn-lt"/>
                  </a:rPr>
                  <a:t>i</a:t>
                </a:r>
                <a:r>
                  <a:rPr lang="en-GB" dirty="0">
                    <a:ea typeface="+mn-lt"/>
                    <a:cs typeface="+mn-lt"/>
                  </a:rPr>
                  <a:t>=1,…,n</a:t>
                </a:r>
                <a:r>
                  <a:rPr lang="en-GB" baseline="-25000" dirty="0">
                    <a:ea typeface="+mn-lt"/>
                    <a:cs typeface="+mn-lt"/>
                  </a:rPr>
                  <a:t>m</a:t>
                </a:r>
              </a:p>
              <a:p>
                <a:pPr marL="0" indent="0">
                  <a:buNone/>
                </a:pPr>
                <a:endParaRPr lang="en-GB" baseline="-25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r>
                  <a:rPr lang="en-GB" b="1" dirty="0">
                    <a:ea typeface="+mn-lt"/>
                    <a:cs typeface="+mn-lt"/>
                  </a:rPr>
                  <a:t>Step 3:</a:t>
                </a:r>
                <a:r>
                  <a:rPr lang="en-GB" dirty="0">
                    <a:ea typeface="+mn-lt"/>
                    <a:cs typeface="+mn-lt"/>
                  </a:rPr>
                  <a:t> For a user with parameters θ and a news with (learned) features x predicts a rating of </a:t>
                </a:r>
                <a:r>
                  <a:rPr lang="en-GB" dirty="0" err="1">
                    <a:ea typeface="+mn-lt"/>
                    <a:cs typeface="+mn-lt"/>
                  </a:rPr>
                  <a:t>θ</a:t>
                </a:r>
                <a:r>
                  <a:rPr lang="en-GB" baseline="30000" dirty="0" err="1">
                    <a:ea typeface="+mn-lt"/>
                    <a:cs typeface="+mn-lt"/>
                  </a:rPr>
                  <a:t>T</a:t>
                </a:r>
                <a:r>
                  <a:rPr lang="en-GB" dirty="0" err="1">
                    <a:ea typeface="+mn-lt"/>
                    <a:cs typeface="+mn-lt"/>
                  </a:rPr>
                  <a:t>x</a:t>
                </a:r>
                <a:r>
                  <a:rPr lang="en-GB" dirty="0">
                    <a:ea typeface="+mn-lt"/>
                    <a:cs typeface="+mn-lt"/>
                  </a:rPr>
                  <a:t> .</a:t>
                </a:r>
                <a:endParaRPr lang="en-GB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en-GB" b="1" dirty="0">
                  <a:cs typeface="Calibri"/>
                </a:endParaRPr>
              </a:p>
              <a:p>
                <a:pPr lvl="1"/>
                <a:endParaRPr lang="en-GB" dirty="0">
                  <a:cs typeface="Calibri"/>
                </a:endParaRPr>
              </a:p>
              <a:p>
                <a:pPr lvl="1"/>
                <a:endParaRPr lang="en-GB" dirty="0">
                  <a:cs typeface="Calibri"/>
                </a:endParaRPr>
              </a:p>
              <a:p>
                <a:pPr lvl="1"/>
                <a:endParaRPr lang="en-GB" dirty="0">
                  <a:cs typeface="Calibri"/>
                </a:endParaRPr>
              </a:p>
              <a:p>
                <a:pPr marL="0" indent="0">
                  <a:buNone/>
                </a:pPr>
                <a:endParaRPr lang="en-GB" dirty="0">
                  <a:cs typeface="Calibri"/>
                </a:endParaRPr>
              </a:p>
              <a:p>
                <a:endParaRPr lang="en-GB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EF0E3-A9B1-327E-AB97-EF97D55C7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46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9466-816F-352F-2E1E-841B66F2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Implementation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D2AB-E271-6ACB-364D-18A1941D51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cs typeface="Calibri"/>
              </a:rPr>
              <a:t>Tools used</a:t>
            </a:r>
          </a:p>
          <a:p>
            <a:pPr lvl="1"/>
            <a:r>
              <a:rPr lang="en-GB" sz="2800" dirty="0">
                <a:cs typeface="Calibri"/>
              </a:rPr>
              <a:t>Draw.io, </a:t>
            </a:r>
            <a:r>
              <a:rPr lang="en-GB" sz="2800" dirty="0" err="1">
                <a:cs typeface="Calibri"/>
              </a:rPr>
              <a:t>LucidChart</a:t>
            </a:r>
            <a:endParaRPr lang="en-GB" sz="2800" dirty="0">
              <a:cs typeface="Calibri"/>
            </a:endParaRPr>
          </a:p>
          <a:p>
            <a:pPr lvl="1"/>
            <a:r>
              <a:rPr lang="en-GB" sz="2800" dirty="0">
                <a:cs typeface="Calibri"/>
              </a:rPr>
              <a:t>GitHub</a:t>
            </a:r>
          </a:p>
          <a:p>
            <a:pPr lvl="1"/>
            <a:r>
              <a:rPr lang="en-GB" sz="2800" dirty="0">
                <a:cs typeface="Calibri"/>
              </a:rPr>
              <a:t>DVC</a:t>
            </a:r>
          </a:p>
          <a:p>
            <a:pPr lvl="1"/>
            <a:r>
              <a:rPr lang="en-GB" sz="2800" dirty="0">
                <a:cs typeface="Calibri"/>
              </a:rPr>
              <a:t>Visual Studio Code</a:t>
            </a:r>
          </a:p>
          <a:p>
            <a:pPr lvl="1"/>
            <a:r>
              <a:rPr lang="en-GB" sz="2800" dirty="0">
                <a:cs typeface="Calibri"/>
              </a:rPr>
              <a:t>Google Collab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D64FC-FFD8-3FAE-1ACA-3B6E26DBD0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3200" dirty="0">
                <a:ea typeface="+mn-lt"/>
                <a:cs typeface="+mn-lt"/>
              </a:rPr>
              <a:t>Programming Language</a:t>
            </a:r>
          </a:p>
          <a:p>
            <a:pPr lvl="1"/>
            <a:r>
              <a:rPr lang="en-GB" sz="2800" dirty="0">
                <a:ea typeface="+mn-lt"/>
                <a:cs typeface="+mn-lt"/>
              </a:rPr>
              <a:t>Python</a:t>
            </a:r>
          </a:p>
          <a:p>
            <a:pPr lvl="1"/>
            <a:r>
              <a:rPr lang="en-GB" sz="2800" dirty="0">
                <a:ea typeface="+mn-lt"/>
                <a:cs typeface="+mn-lt"/>
              </a:rPr>
              <a:t>ReactJs</a:t>
            </a:r>
          </a:p>
          <a:p>
            <a:pPr lvl="1"/>
            <a:r>
              <a:rPr lang="en-GB" sz="2800" dirty="0">
                <a:ea typeface="+mn-lt"/>
                <a:cs typeface="+mn-lt"/>
              </a:rPr>
              <a:t>HTML and CSS</a:t>
            </a:r>
          </a:p>
          <a:p>
            <a:pPr lvl="1"/>
            <a:r>
              <a:rPr lang="en-GB" sz="2800" dirty="0" err="1">
                <a:ea typeface="+mn-lt"/>
                <a:cs typeface="+mn-lt"/>
              </a:rPr>
              <a:t>Sklearn</a:t>
            </a:r>
            <a:endParaRPr lang="en-GB" sz="2800" dirty="0">
              <a:ea typeface="+mn-lt"/>
              <a:cs typeface="+mn-lt"/>
            </a:endParaRPr>
          </a:p>
          <a:p>
            <a:pPr lvl="1"/>
            <a:r>
              <a:rPr lang="en-GB" sz="2800" dirty="0" err="1">
                <a:ea typeface="+mn-lt"/>
                <a:cs typeface="+mn-lt"/>
              </a:rPr>
              <a:t>Numpy</a:t>
            </a:r>
            <a:endParaRPr lang="en-GB" sz="2800" dirty="0">
              <a:ea typeface="+mn-lt"/>
              <a:cs typeface="+mn-lt"/>
            </a:endParaRPr>
          </a:p>
          <a:p>
            <a:pPr lvl="1"/>
            <a:r>
              <a:rPr lang="en-GB" sz="2800" dirty="0">
                <a:ea typeface="+mn-lt"/>
                <a:cs typeface="+mn-lt"/>
              </a:rPr>
              <a:t>Pandas</a:t>
            </a:r>
          </a:p>
          <a:p>
            <a:pPr lvl="1"/>
            <a:r>
              <a:rPr lang="en-GB" sz="2800" dirty="0">
                <a:ea typeface="+mn-lt"/>
                <a:cs typeface="+mn-lt"/>
              </a:rPr>
              <a:t>Matplotlib</a:t>
            </a:r>
          </a:p>
          <a:p>
            <a:pPr lvl="1"/>
            <a:r>
              <a:rPr lang="en-GB" sz="2800" dirty="0">
                <a:ea typeface="+mn-lt"/>
                <a:cs typeface="+mn-lt"/>
              </a:rPr>
              <a:t>torch</a:t>
            </a:r>
          </a:p>
        </p:txBody>
      </p:sp>
    </p:spTree>
    <p:extLst>
      <p:ext uri="{BB962C8B-B14F-4D97-AF65-F5344CB8AC3E}">
        <p14:creationId xmlns:p14="http://schemas.microsoft.com/office/powerpoint/2010/main" val="269937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D639-98D9-73AC-3DE5-ADEE8C34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Implementation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83743-6C6C-FFBB-1447-F5C6537C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GB" sz="4500" b="1" dirty="0">
                <a:ea typeface="+mn-lt"/>
                <a:cs typeface="+mn-lt"/>
              </a:rPr>
              <a:t>Build CF Model</a:t>
            </a:r>
            <a:endParaRPr lang="en-US" sz="4500" dirty="0"/>
          </a:p>
          <a:p>
            <a:pPr>
              <a:buNone/>
            </a:pPr>
            <a:r>
              <a:rPr lang="en-GB" sz="4500" dirty="0">
                <a:ea typeface="+mn-lt"/>
                <a:cs typeface="+mn-lt"/>
              </a:rPr>
              <a:t>First, we developed the CF Model having the arguments: embedding vars, loss, metrics </a:t>
            </a:r>
            <a:endParaRPr lang="en-GB" sz="4500" dirty="0">
              <a:cs typeface="Calibri"/>
            </a:endParaRPr>
          </a:p>
          <a:p>
            <a:pPr>
              <a:buNone/>
            </a:pPr>
            <a:r>
              <a:rPr lang="en-GB" sz="4500" dirty="0">
                <a:ea typeface="+mn-lt"/>
                <a:cs typeface="+mn-lt"/>
              </a:rPr>
              <a:t>Then we initialized embedding using normal distribution</a:t>
            </a:r>
            <a:endParaRPr lang="en-GB" sz="4500" dirty="0"/>
          </a:p>
          <a:p>
            <a:pPr>
              <a:buNone/>
            </a:pPr>
            <a:r>
              <a:rPr lang="en-GB" sz="4500" b="1" dirty="0">
                <a:ea typeface="+mn-lt"/>
                <a:cs typeface="+mn-lt"/>
              </a:rPr>
              <a:t>Train Function </a:t>
            </a:r>
          </a:p>
          <a:p>
            <a:pPr>
              <a:buNone/>
            </a:pPr>
            <a:r>
              <a:rPr lang="en-GB" sz="4500" dirty="0">
                <a:ea typeface="+mn-lt"/>
                <a:cs typeface="+mn-lt"/>
              </a:rPr>
              <a:t>To train the CF model we developed a train function having arguments: model, </a:t>
            </a:r>
            <a:r>
              <a:rPr lang="en-GB" sz="4500" dirty="0" err="1">
                <a:ea typeface="+mn-lt"/>
                <a:cs typeface="+mn-lt"/>
              </a:rPr>
              <a:t>rating_mat</a:t>
            </a:r>
            <a:r>
              <a:rPr lang="en-GB" sz="4500" dirty="0">
                <a:ea typeface="+mn-lt"/>
                <a:cs typeface="+mn-lt"/>
              </a:rPr>
              <a:t> and optimizer. </a:t>
            </a:r>
          </a:p>
          <a:p>
            <a:pPr>
              <a:buNone/>
            </a:pPr>
            <a:r>
              <a:rPr lang="en-GB" sz="4500" dirty="0">
                <a:ea typeface="+mn-lt"/>
                <a:cs typeface="+mn-lt"/>
              </a:rPr>
              <a:t>This function returns the calculated loss during the training </a:t>
            </a:r>
            <a:endParaRPr lang="en-GB" sz="4500" dirty="0">
              <a:cs typeface="Calibri"/>
            </a:endParaRPr>
          </a:p>
          <a:p>
            <a:pPr>
              <a:buNone/>
            </a:pPr>
            <a:r>
              <a:rPr lang="en-GB" sz="4500" b="1" dirty="0">
                <a:ea typeface="+mn-lt"/>
                <a:cs typeface="+mn-lt"/>
              </a:rPr>
              <a:t>Test Function</a:t>
            </a:r>
          </a:p>
          <a:p>
            <a:pPr>
              <a:buNone/>
            </a:pPr>
            <a:r>
              <a:rPr lang="en-GB" sz="4500" dirty="0">
                <a:ea typeface="+mn-lt"/>
                <a:cs typeface="+mn-lt"/>
              </a:rPr>
              <a:t> To test the CF model, we developed a test function having arguments: iterations, </a:t>
            </a:r>
            <a:r>
              <a:rPr lang="en-GB" sz="4500" dirty="0" err="1">
                <a:ea typeface="+mn-lt"/>
                <a:cs typeface="+mn-lt"/>
              </a:rPr>
              <a:t>learning_rate</a:t>
            </a:r>
            <a:r>
              <a:rPr lang="en-GB" sz="4500" dirty="0">
                <a:ea typeface="+mn-lt"/>
                <a:cs typeface="+mn-lt"/>
              </a:rPr>
              <a:t>, </a:t>
            </a:r>
            <a:r>
              <a:rPr lang="en-GB" sz="4500" dirty="0" err="1">
                <a:ea typeface="+mn-lt"/>
                <a:cs typeface="+mn-lt"/>
              </a:rPr>
              <a:t>plot_results</a:t>
            </a:r>
            <a:r>
              <a:rPr lang="en-GB" sz="4500" dirty="0">
                <a:ea typeface="+mn-lt"/>
                <a:cs typeface="+mn-lt"/>
              </a:rPr>
              <a:t>, optimizer. </a:t>
            </a:r>
          </a:p>
          <a:p>
            <a:pPr>
              <a:buNone/>
            </a:pPr>
            <a:r>
              <a:rPr lang="en-GB" sz="4500" dirty="0">
                <a:ea typeface="+mn-lt"/>
                <a:cs typeface="+mn-lt"/>
              </a:rPr>
              <a:t>This function returns the metrics dictionary evaluated at the last iteration.</a:t>
            </a:r>
            <a:endParaRPr lang="en-GB" sz="4500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8333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A1FD-0937-0D59-CF90-8A506299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-113693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cs typeface="Calibri Light"/>
              </a:rPr>
              <a:t>Result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6762-ED58-4C36-387A-E2B6A240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5" y="86871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2000" dirty="0">
                <a:ea typeface="+mn-lt"/>
                <a:cs typeface="+mn-lt"/>
              </a:rPr>
              <a:t>Training model without using regularization </a:t>
            </a:r>
            <a:endParaRPr lang="en-GB" sz="2000" dirty="0">
              <a:ea typeface="+mn-lt"/>
              <a:cs typeface="Calibri" panose="020F0502020204030204"/>
            </a:endParaRPr>
          </a:p>
          <a:p>
            <a:endParaRPr lang="en-GB" dirty="0">
              <a:cs typeface="Calibri"/>
            </a:endParaRPr>
          </a:p>
          <a:p>
            <a:endParaRPr lang="en-GB" dirty="0"/>
          </a:p>
          <a:p>
            <a:endParaRPr lang="en-GB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66E90-5847-390B-03C2-0DE2EECF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31" y="1288070"/>
            <a:ext cx="6037261" cy="47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1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6432-1080-F526-FB0C-958BB541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94" y="200984"/>
            <a:ext cx="10486846" cy="6723602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using l2 regularization with  Regularization coefficient = 0.1 Gravity coefficient = 1.0</a:t>
            </a:r>
          </a:p>
          <a:p>
            <a:pPr marL="0" marR="0" algn="just">
              <a:lnSpc>
                <a:spcPct val="150000"/>
              </a:lnSpc>
              <a:spcBef>
                <a:spcPts val="800"/>
              </a:spcBef>
              <a:spcAft>
                <a:spcPts val="6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3BC13-3150-E3B0-9186-B0D8D0CC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9" y="965050"/>
            <a:ext cx="6911891" cy="54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8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4C73-BCF8-8167-341A-5A2AE2EB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3" y="301625"/>
            <a:ext cx="10515600" cy="4351338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Taking Embedding dimension:15 Standard deviation:0.05 Number of iterations:100 Learning Rate: 10.0</a:t>
            </a:r>
          </a:p>
          <a:p>
            <a:pPr marL="0" marR="0" algn="just">
              <a:lnSpc>
                <a:spcPct val="150000"/>
              </a:lnSpc>
              <a:spcBef>
                <a:spcPts val="800"/>
              </a:spcBef>
              <a:spcAft>
                <a:spcPts val="6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A7AF3-5C4A-4438-478C-A17B317D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58" y="866102"/>
            <a:ext cx="6955023" cy="54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58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A36B-3BCA-B2C3-ACF9-0CAB3C14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4DEF0-0211-A10F-56FB-69AFDACF5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445" y="1029747"/>
            <a:ext cx="7201798" cy="2407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8E5EC-BEB5-80B3-6F0A-D3F19DD43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60" y="4246189"/>
            <a:ext cx="6998154" cy="2232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F509A-0156-A3B1-3883-64B3D7888355}"/>
              </a:ext>
            </a:extLst>
          </p:cNvPr>
          <p:cNvSpPr txBox="1"/>
          <p:nvPr/>
        </p:nvSpPr>
        <p:spPr>
          <a:xfrm>
            <a:off x="3172266" y="543339"/>
            <a:ext cx="47525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user 7171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B3CF6-1357-70F4-7981-4BCC89D76D59}"/>
              </a:ext>
            </a:extLst>
          </p:cNvPr>
          <p:cNvSpPr txBox="1"/>
          <p:nvPr/>
        </p:nvSpPr>
        <p:spPr>
          <a:xfrm>
            <a:off x="2887344" y="3659414"/>
            <a:ext cx="47525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user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9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767D-688D-DEB2-A396-A5B4E6ED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6F62-D83F-3378-94BE-9AE501A6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System used to recommend news to the user</a:t>
            </a:r>
          </a:p>
          <a:p>
            <a:r>
              <a:rPr lang="en-GB" dirty="0">
                <a:cs typeface="Calibri"/>
              </a:rPr>
              <a:t>Recommended is generated based on the user's preferences</a:t>
            </a:r>
          </a:p>
          <a:p>
            <a:r>
              <a:rPr lang="en-GB" dirty="0">
                <a:cs typeface="Calibri"/>
              </a:rPr>
              <a:t>User's interactions such as likes and comments are used further recommendation</a:t>
            </a:r>
          </a:p>
          <a:p>
            <a:r>
              <a:rPr lang="en-GB" dirty="0">
                <a:cs typeface="Calibri"/>
              </a:rPr>
              <a:t>Help users to navigate vast amount of news content available</a:t>
            </a:r>
          </a:p>
          <a:p>
            <a:r>
              <a:rPr lang="en-GB" dirty="0">
                <a:cs typeface="Calibri"/>
              </a:rPr>
              <a:t>Intends to improve overall news reading experience</a:t>
            </a: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6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0A86-A20E-DF35-99F9-83DD5362D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54" y="474154"/>
            <a:ext cx="10486846" cy="5702809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Taking  Embedding dimension: 40 Standard deviation: 0.05 Number of iterations: 100 Learning Rate: 15.0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81A32-B16D-19B2-2A49-99077304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94" y="1021332"/>
            <a:ext cx="7091811" cy="54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5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1F114-1B9B-CEEA-F60B-C59B36C79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02" y="1003650"/>
            <a:ext cx="6147219" cy="202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75A10-3403-EF21-B864-150875A6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02" y="3671664"/>
            <a:ext cx="6027527" cy="2107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4569F-28F5-1989-1FE0-12955D2E8B90}"/>
              </a:ext>
            </a:extLst>
          </p:cNvPr>
          <p:cNvSpPr txBox="1"/>
          <p:nvPr/>
        </p:nvSpPr>
        <p:spPr>
          <a:xfrm>
            <a:off x="3253613" y="363809"/>
            <a:ext cx="44193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user 7171</a:t>
            </a:r>
            <a:endParaRPr lang="en-US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F4B91-39CD-2EEF-3EFE-EBD0DD93343E}"/>
              </a:ext>
            </a:extLst>
          </p:cNvPr>
          <p:cNvSpPr txBox="1"/>
          <p:nvPr/>
        </p:nvSpPr>
        <p:spPr>
          <a:xfrm>
            <a:off x="3439452" y="3226616"/>
            <a:ext cx="44193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user 2023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5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B15A-F393-56F9-44C4-8A3CAEB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Future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3952-B471-9872-5E54-10B1E845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NLP-based Recommendation</a:t>
            </a:r>
          </a:p>
          <a:p>
            <a:r>
              <a:rPr lang="en-US" dirty="0">
                <a:cs typeface="Calibri"/>
              </a:rPr>
              <a:t>Demographic-Based Recommendation</a:t>
            </a:r>
          </a:p>
          <a:p>
            <a:r>
              <a:rPr lang="en-US" dirty="0">
                <a:cs typeface="Calibri"/>
              </a:rPr>
              <a:t>Consider Additional factors</a:t>
            </a:r>
          </a:p>
          <a:p>
            <a:r>
              <a:rPr lang="en-US" dirty="0">
                <a:cs typeface="Calibri"/>
              </a:rPr>
              <a:t>Improve Personalized</a:t>
            </a:r>
          </a:p>
          <a:p>
            <a:r>
              <a:rPr lang="en-US" dirty="0">
                <a:cs typeface="Calibri"/>
              </a:rPr>
              <a:t>Explore Hybrid Approaches</a:t>
            </a:r>
          </a:p>
          <a:p>
            <a:r>
              <a:rPr lang="en-US" dirty="0">
                <a:cs typeface="Calibri"/>
              </a:rPr>
              <a:t>Enhance User Engagement</a:t>
            </a:r>
          </a:p>
          <a:p>
            <a:r>
              <a:rPr lang="en-US" dirty="0">
                <a:cs typeface="Calibri"/>
              </a:rPr>
              <a:t>Adaptive Learning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446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45B4-CCD5-2E10-CA65-B53A1C19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4DB8-0F11-18D2-FA64-9C57C7C6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The system successfully recommends news articles to individual user preferences and interests.</a:t>
            </a:r>
          </a:p>
          <a:p>
            <a:r>
              <a:rPr lang="en-US" b="0" i="0" dirty="0">
                <a:effectLst/>
              </a:rPr>
              <a:t>The system has been rigorously tested and evaluated using metrics like train and test errors to ensure its accuracy and effectiveness.</a:t>
            </a:r>
            <a:endParaRPr lang="en-US" dirty="0"/>
          </a:p>
          <a:p>
            <a:r>
              <a:rPr lang="en-US" b="0" i="0" dirty="0">
                <a:effectLst/>
              </a:rPr>
              <a:t>The system is designed to handle large amounts of data and users, making it scalable for future growth and adaptable to different platforms and portals.</a:t>
            </a:r>
          </a:p>
          <a:p>
            <a:r>
              <a:rPr lang="en-US" b="0" i="0" dirty="0">
                <a:effectLst/>
              </a:rPr>
              <a:t>The system can be easily integrated as a microservice into existing news portals, seamlessly enhancing the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53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DED0B-8464-D417-4016-925AEB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07" y="1312172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09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43F9-F0D2-F676-7802-428F11B5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01A9-8893-EEFF-1EF2-CAD93CFD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Difficulty in finding relevant topics from online news sources</a:t>
            </a:r>
          </a:p>
          <a:p>
            <a:r>
              <a:rPr lang="en-GB" dirty="0">
                <a:cs typeface="Arial"/>
              </a:rPr>
              <a:t>Overwhelming volume of articles on news websites makes it challenging for users to find interesting reads</a:t>
            </a:r>
          </a:p>
          <a:p>
            <a:r>
              <a:rPr lang="en-GB" dirty="0">
                <a:cs typeface="Arial"/>
              </a:rPr>
              <a:t>Finding relevant and preferred news is time-consuming</a:t>
            </a:r>
            <a:endParaRPr lang="en-US" dirty="0">
              <a:cs typeface="Arial"/>
            </a:endParaRPr>
          </a:p>
          <a:p>
            <a:r>
              <a:rPr lang="en-GB" dirty="0">
                <a:cs typeface="Calibri"/>
              </a:rPr>
              <a:t>Traditional news recommendation system lacks personalization</a:t>
            </a:r>
          </a:p>
          <a:p>
            <a:r>
              <a:rPr lang="en-GB" dirty="0">
                <a:cs typeface="Calibri"/>
              </a:rPr>
              <a:t>Poor user experience and low engagement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0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4BA4-0B1D-76F8-50AF-B5ED672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D903-A203-FDF3-B81B-2A6FA08E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Design and develop personalized news recommendation system</a:t>
            </a:r>
          </a:p>
          <a:p>
            <a:r>
              <a:rPr lang="en-GB" dirty="0">
                <a:cs typeface="Calibri"/>
              </a:rPr>
              <a:t>System that predicts the news that an individual is most likely to find informative</a:t>
            </a:r>
          </a:p>
          <a:p>
            <a:r>
              <a:rPr lang="en-GB" dirty="0">
                <a:cs typeface="Calibri"/>
              </a:rPr>
              <a:t>Recommendation generation based on past interactions and preferences</a:t>
            </a:r>
          </a:p>
          <a:p>
            <a:r>
              <a:rPr lang="en-GB" dirty="0">
                <a:cs typeface="Calibri"/>
              </a:rPr>
              <a:t>Adapt to the changing interests and preferences of each user over time</a:t>
            </a:r>
          </a:p>
          <a:p>
            <a:r>
              <a:rPr lang="en-GB" dirty="0">
                <a:cs typeface="Calibri"/>
              </a:rPr>
              <a:t>Improve the user experience and increase engagement with the recommended content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50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C1DB-54B3-FC6D-2C93-86E72FC1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a typeface="+mj-lt"/>
                <a:cs typeface="+mj-lt"/>
              </a:rPr>
              <a:t>Scope and Limitations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7961C-D93F-63CD-CF87-A7462A049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Scope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71AB-23BA-66B9-6FA5-8046778DD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866" y="2623828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Arial"/>
              </a:rPr>
              <a:t>User Profiling</a:t>
            </a:r>
            <a:endParaRPr lang="en-US" dirty="0">
              <a:cs typeface="Arial"/>
            </a:endParaRPr>
          </a:p>
          <a:p>
            <a:r>
              <a:rPr lang="en-GB" dirty="0">
                <a:cs typeface="Arial"/>
              </a:rPr>
              <a:t>Recommendation algorithm</a:t>
            </a:r>
            <a:endParaRPr lang="en-US" dirty="0">
              <a:cs typeface="Arial"/>
            </a:endParaRPr>
          </a:p>
          <a:p>
            <a:r>
              <a:rPr lang="en-GB" dirty="0">
                <a:cs typeface="Arial"/>
              </a:rPr>
              <a:t>Recommendation generation</a:t>
            </a:r>
            <a:endParaRPr lang="en-US" dirty="0">
              <a:cs typeface="Arial"/>
            </a:endParaRPr>
          </a:p>
          <a:p>
            <a:r>
              <a:rPr lang="en-GB" dirty="0">
                <a:cs typeface="Arial"/>
              </a:rPr>
              <a:t>Real-time updates</a:t>
            </a:r>
            <a:endParaRPr lang="en-US" dirty="0">
              <a:cs typeface="Arial"/>
            </a:endParaRPr>
          </a:p>
          <a:p>
            <a:r>
              <a:rPr lang="en-GB" dirty="0">
                <a:cs typeface="Arial"/>
              </a:rPr>
              <a:t>User interaction</a:t>
            </a:r>
            <a:endParaRPr lang="en-US" dirty="0">
              <a:cs typeface="Arial"/>
            </a:endParaRPr>
          </a:p>
          <a:p>
            <a:endParaRPr lang="en-GB" dirty="0">
              <a:latin typeface="Arial"/>
              <a:cs typeface="Arial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D701-9EBC-C2BC-1F1C-B00C65EEE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112E0-773A-7BC2-D034-942A184373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Cold start problem</a:t>
            </a:r>
          </a:p>
          <a:p>
            <a:r>
              <a:rPr lang="en-GB" dirty="0">
                <a:cs typeface="Calibri"/>
              </a:rPr>
              <a:t>Sparsity of data</a:t>
            </a:r>
          </a:p>
          <a:p>
            <a:r>
              <a:rPr lang="en-GB" dirty="0">
                <a:cs typeface="Calibri"/>
              </a:rPr>
              <a:t>Lack of contextual information</a:t>
            </a:r>
          </a:p>
          <a:p>
            <a:r>
              <a:rPr lang="en-GB" dirty="0">
                <a:cs typeface="Calibri"/>
              </a:rPr>
              <a:t>Over-reliance on popularity bias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7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D1FB-A904-6006-1F0D-40AF5CD0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a typeface="+mj-lt"/>
                <a:cs typeface="+mj-lt"/>
              </a:rPr>
              <a:t>Literature Review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32FA-6529-1A94-B125-5EDE03F5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cs typeface="Calibri"/>
              </a:rPr>
              <a:t>Social media platform</a:t>
            </a:r>
          </a:p>
          <a:p>
            <a:pPr lvl="1"/>
            <a:r>
              <a:rPr lang="en-GB" sz="2000" dirty="0">
                <a:ea typeface="+mn-lt"/>
                <a:cs typeface="+mn-lt"/>
              </a:rPr>
              <a:t>Various platforms have implemented recommendation systems to enhance user engagement.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YouTube utilizes a hybrid recommendation approach based on collaborative and content-based recommendations.</a:t>
            </a:r>
            <a:endParaRPr lang="en-GB" sz="2000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Personalized News Recommendation:</a:t>
            </a:r>
            <a:endParaRPr lang="en-GB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Research introduces personalized recommendation technology to news systems.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Hybrid collaborative filtering algorithm improves recommendation accuracy and stability.</a:t>
            </a:r>
            <a:endParaRPr lang="en-GB" sz="2000" dirty="0">
              <a:cs typeface="Calibri"/>
            </a:endParaRPr>
          </a:p>
          <a:p>
            <a:r>
              <a:rPr lang="en-GB" dirty="0">
                <a:cs typeface="Calibri"/>
              </a:rPr>
              <a:t>Advantages</a:t>
            </a:r>
            <a:r>
              <a:rPr lang="en-GB" dirty="0">
                <a:ea typeface="+mn-lt"/>
                <a:cs typeface="+mn-lt"/>
              </a:rPr>
              <a:t> of Collaborative Filtering:</a:t>
            </a:r>
            <a:endParaRPr lang="en-GB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Collaborative filtering is advantageous for recommender systems, requiring only ratings for recommendations.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Memory-based and model-based approaches address the limitations of collaborative filtering.</a:t>
            </a:r>
            <a:endParaRPr lang="en-GB" sz="2000" dirty="0">
              <a:cs typeface="Calibri"/>
            </a:endParaRPr>
          </a:p>
          <a:p>
            <a:endParaRPr lang="en-GB" sz="2500" dirty="0">
              <a:cs typeface="Calibri"/>
            </a:endParaRPr>
          </a:p>
          <a:p>
            <a:endParaRPr lang="en-GB" sz="4400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481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D1FB-A904-6006-1F0D-40AF5CD0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>
                <a:ea typeface="+mj-lt"/>
                <a:cs typeface="+mj-lt"/>
              </a:rPr>
              <a:t>Literature Review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32FA-6529-1A94-B125-5EDE03F5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522831" cy="4291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E-commerce Recommendation Systems:</a:t>
            </a:r>
            <a:endParaRPr lang="en-GB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E-commerce sites widely use recommendation systems for various products.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Content-based, collaborative, and hybrid approaches have pros and cons.</a:t>
            </a:r>
            <a:endParaRPr lang="en-GB" sz="2000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Amazon and Google News:</a:t>
            </a:r>
            <a:endParaRPr lang="en-GB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Amazon leverages a recommendation algorithm for product suggestions.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Google News uses popularity-based recommendations and filters top news.</a:t>
            </a:r>
            <a:endParaRPr lang="en-GB" sz="2000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Proactive Mobile News Recommendation:</a:t>
            </a:r>
            <a:endParaRPr lang="en-GB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A system proactively pushes personalized news articles to mobile users based on contextual information.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dirty="0">
                <a:ea typeface="+mn-lt"/>
                <a:cs typeface="+mn-lt"/>
              </a:rPr>
              <a:t>Analytic Hierarchy Process (AHP) model rates the relevance of news articles.</a:t>
            </a:r>
            <a:endParaRPr lang="en-GB" sz="2000" dirty="0">
              <a:cs typeface="Calibri"/>
            </a:endParaRPr>
          </a:p>
          <a:p>
            <a:endParaRPr lang="en-GB" sz="3600" dirty="0">
              <a:cs typeface="Calibri"/>
            </a:endParaRPr>
          </a:p>
          <a:p>
            <a:endParaRPr lang="en-GB" sz="6000" dirty="0">
              <a:cs typeface="Calibri"/>
            </a:endParaRPr>
          </a:p>
          <a:p>
            <a:endParaRPr lang="en-GB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08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D1FB-A904-6006-1F0D-40AF5CD0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Functional 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32FA-6529-1A94-B125-5EDE03F5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User registration and login</a:t>
            </a:r>
          </a:p>
          <a:p>
            <a:r>
              <a:rPr lang="en-GB" dirty="0">
                <a:cs typeface="Calibri"/>
              </a:rPr>
              <a:t>Personalization</a:t>
            </a:r>
          </a:p>
          <a:p>
            <a:r>
              <a:rPr lang="en-GB" dirty="0">
                <a:cs typeface="Calibri"/>
              </a:rPr>
              <a:t>Recommendation generation</a:t>
            </a:r>
          </a:p>
          <a:p>
            <a:r>
              <a:rPr lang="en-GB" dirty="0">
                <a:cs typeface="Calibri"/>
              </a:rPr>
              <a:t>News tracking</a:t>
            </a:r>
          </a:p>
          <a:p>
            <a:r>
              <a:rPr lang="en-GB" dirty="0">
                <a:cs typeface="Calibri"/>
              </a:rPr>
              <a:t>News categorization</a:t>
            </a:r>
          </a:p>
          <a:p>
            <a:r>
              <a:rPr lang="en-GB" dirty="0">
                <a:cs typeface="Calibri"/>
              </a:rPr>
              <a:t>User feedback</a:t>
            </a:r>
          </a:p>
        </p:txBody>
      </p:sp>
    </p:spTree>
    <p:extLst>
      <p:ext uri="{BB962C8B-B14F-4D97-AF65-F5344CB8AC3E}">
        <p14:creationId xmlns:p14="http://schemas.microsoft.com/office/powerpoint/2010/main" val="322161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2593-5719-2C8D-3B4A-D6962A5F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ea typeface="+mj-lt"/>
                <a:cs typeface="+mj-lt"/>
              </a:rPr>
              <a:t>Non-Functional Requirement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100F-1DCC-9703-B8C4-5C715170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Performance</a:t>
            </a:r>
          </a:p>
          <a:p>
            <a:r>
              <a:rPr lang="en-GB" dirty="0">
                <a:cs typeface="Calibri"/>
              </a:rPr>
              <a:t>Scalability</a:t>
            </a:r>
          </a:p>
          <a:p>
            <a:r>
              <a:rPr lang="en-GB" dirty="0">
                <a:cs typeface="Calibri"/>
              </a:rPr>
              <a:t>Reliability</a:t>
            </a:r>
          </a:p>
          <a:p>
            <a:r>
              <a:rPr lang="en-GB" dirty="0">
                <a:cs typeface="Calibri"/>
              </a:rPr>
              <a:t>Security</a:t>
            </a:r>
          </a:p>
          <a:p>
            <a:r>
              <a:rPr lang="en-GB" dirty="0">
                <a:cs typeface="Calibri"/>
              </a:rPr>
              <a:t>Usability</a:t>
            </a:r>
          </a:p>
          <a:p>
            <a:r>
              <a:rPr lang="en-GB" dirty="0">
                <a:cs typeface="Calibri"/>
              </a:rPr>
              <a:t>Maintainability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7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960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News Recommendation System</vt:lpstr>
      <vt:lpstr>Introduction</vt:lpstr>
      <vt:lpstr>Problem Statement</vt:lpstr>
      <vt:lpstr>Objectives</vt:lpstr>
      <vt:lpstr>Scope and Limitations</vt:lpstr>
      <vt:lpstr>Literature Review</vt:lpstr>
      <vt:lpstr>Literature Review</vt:lpstr>
      <vt:lpstr>Functional Requirement</vt:lpstr>
      <vt:lpstr>Non-Functional Requirement </vt:lpstr>
      <vt:lpstr>Feasibility Study</vt:lpstr>
      <vt:lpstr>Algorithm Details (Collaborative Filtering)</vt:lpstr>
      <vt:lpstr>Algorithm Details (Collaborative Filtering)</vt:lpstr>
      <vt:lpstr>Algorithm Details (Collaborative Filtering)</vt:lpstr>
      <vt:lpstr>Implementation Details</vt:lpstr>
      <vt:lpstr>Implementation Details</vt:lpstr>
      <vt:lpstr>Result Analysis</vt:lpstr>
      <vt:lpstr>PowerPoint Presentation</vt:lpstr>
      <vt:lpstr>PowerPoint Presentation</vt:lpstr>
      <vt:lpstr> </vt:lpstr>
      <vt:lpstr>PowerPoint Presentation</vt:lpstr>
      <vt:lpstr>PowerPoint Presentation</vt:lpstr>
      <vt:lpstr>Future Recommendation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Saru Niroula</dc:creator>
  <cp:lastModifiedBy>Saraswati  Niraula</cp:lastModifiedBy>
  <cp:revision>898</cp:revision>
  <dcterms:created xsi:type="dcterms:W3CDTF">2023-06-07T14:55:53Z</dcterms:created>
  <dcterms:modified xsi:type="dcterms:W3CDTF">2023-06-07T11:45:46Z</dcterms:modified>
</cp:coreProperties>
</file>