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olutions" id="{6844172C-9703-4DC7-908A-C23538616A3C}">
          <p14:sldIdLst>
            <p14:sldId id="258"/>
            <p14:sldId id="261"/>
            <p14:sldId id="259"/>
            <p14:sldId id="260"/>
          </p14:sldIdLst>
        </p14:section>
        <p14:section name="Thanks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://changingway.org/2009/11/13/new-blog-android-ic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ommons.wikimedia.org/wiki/File:2015-02-14_06_37_40_Street_light_post_with_both_sodium_vapor_and_mercury_vapor_lights_in_the_Roy's_parking_lot_in_Elko,_Nevada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337" y="1495564"/>
            <a:ext cx="9780105" cy="1790700"/>
          </a:xfrm>
        </p:spPr>
        <p:txBody>
          <a:bodyPr/>
          <a:lstStyle/>
          <a:p>
            <a:r>
              <a:rPr lang="en-US" sz="3600" dirty="0"/>
              <a:t>Smart LED Street Lights Connected to Centralized Control &amp; Monitoring Systems (CCMS)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230" y="4678017"/>
            <a:ext cx="3167270" cy="1355867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Hackstreet</a:t>
            </a:r>
            <a:r>
              <a:rPr lang="en-US" dirty="0"/>
              <a:t> Boys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4098" name="Picture 2" descr="Image result for smart streetlight clipart">
            <a:extLst>
              <a:ext uri="{FF2B5EF4-FFF2-40B4-BE49-F238E27FC236}">
                <a16:creationId xmlns:a16="http://schemas.microsoft.com/office/drawing/2014/main" id="{1AAE77AD-FD7D-4A3F-82B1-BC88A522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8" y="196851"/>
            <a:ext cx="3436748" cy="22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632F1-2D92-444B-AD6D-AC1EC526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32" y="3124200"/>
            <a:ext cx="2845758" cy="31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71556"/>
            <a:ext cx="10983132" cy="747763"/>
          </a:xfrm>
        </p:spPr>
        <p:txBody>
          <a:bodyPr/>
          <a:lstStyle/>
          <a:p>
            <a:r>
              <a:rPr lang="en-US" dirty="0"/>
              <a:t>What are the challenges?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664601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Fault Detection and Improving the Monitoring Service</a:t>
            </a:r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1833838" y="4453584"/>
            <a:ext cx="347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DETECT/IDENTIFY THE DEFECTIVE/NON-FUNCTIONAL LIGHTS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664601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Predicting faults (if possible) before they occur </a:t>
            </a:r>
          </a:p>
        </p:txBody>
      </p:sp>
      <p:sp>
        <p:nvSpPr>
          <p:cNvPr id="7" name="TextBox 3D 1">
            <a:extLst>
              <a:ext uri="{FF2B5EF4-FFF2-40B4-BE49-F238E27FC236}">
                <a16:creationId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580774" y="4638251"/>
            <a:ext cx="3115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PRESENT CONSUMER COMPLAINT DATA TO BE ANALYSED FOR PREDICTIVE ANALYSIS OF THE FAULTS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1565E5D-BC7D-4A1B-AD6E-56A840DC6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509" y="2219749"/>
            <a:ext cx="2081439" cy="20814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765E00-5CE8-42E9-BCC4-1A9D4E7E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582" y="2098267"/>
            <a:ext cx="2550873" cy="25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#1 Detecting Faults and Improving Monitoring Services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44" y="1506538"/>
            <a:ext cx="4726843" cy="466989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An LDR Sensor is used with  Microcontroller Atmel 93C46 at every node. This provides digital data corresponding to the status of individual units.</a:t>
            </a:r>
          </a:p>
          <a:p>
            <a:pPr lvl="0">
              <a:buNone/>
            </a:pPr>
            <a:r>
              <a:rPr lang="en-US" sz="2000" dirty="0"/>
              <a:t>RF transmitters and receivers are used to for transmitting and receiving digital data through an array of units.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51EFC-2260-44CA-A109-DC839F096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r="24365"/>
          <a:stretch/>
        </p:blipFill>
        <p:spPr>
          <a:xfrm>
            <a:off x="7182679" y="1506538"/>
            <a:ext cx="3520631" cy="44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and Feasibility</a:t>
            </a:r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630365" y="1350937"/>
            <a:ext cx="6618573" cy="56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 Incurred to Improve Present Nodes for Fault Detection</a:t>
            </a:r>
          </a:p>
        </p:txBody>
      </p:sp>
      <p:sp>
        <p:nvSpPr>
          <p:cNvPr id="12" name="Number 1" descr="Method 1">
            <a:extLst>
              <a:ext uri="{FF2B5EF4-FFF2-40B4-BE49-F238E27FC236}">
                <a16:creationId xmlns:a16="http://schemas.microsoft.com/office/drawing/2014/main" id="{56816014-A74F-4DCC-B3EB-C797CAF4E802}"/>
              </a:ext>
            </a:extLst>
          </p:cNvPr>
          <p:cNvSpPr/>
          <p:nvPr/>
        </p:nvSpPr>
        <p:spPr bwMode="blackWhite">
          <a:xfrm>
            <a:off x="656200" y="180417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858381"/>
            <a:ext cx="2613067" cy="118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LDR Sensor: </a:t>
            </a:r>
            <a:r>
              <a:rPr lang="en-US" sz="2400" dirty="0"/>
              <a:t>₹1.60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tep 2 Number" descr="Method 2:">
            <a:extLst>
              <a:ext uri="{FF2B5EF4-FFF2-40B4-BE49-F238E27FC236}">
                <a16:creationId xmlns:a16="http://schemas.microsoft.com/office/drawing/2014/main" id="{9A5A9B9F-B0C0-4A76-B9C7-3C6ED0008BC9}"/>
              </a:ext>
            </a:extLst>
          </p:cNvPr>
          <p:cNvSpPr/>
          <p:nvPr/>
        </p:nvSpPr>
        <p:spPr bwMode="blackWhite">
          <a:xfrm>
            <a:off x="656200" y="244973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40204" y="2535305"/>
            <a:ext cx="505579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Atmel 93C46 Microcontroller </a:t>
            </a:r>
            <a:r>
              <a:rPr lang="en-US" sz="2400" dirty="0"/>
              <a:t>₹ 6.00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38" name="Step 2 Number" descr="Method 2:">
            <a:extLst>
              <a:ext uri="{FF2B5EF4-FFF2-40B4-BE49-F238E27FC236}">
                <a16:creationId xmlns:a16="http://schemas.microsoft.com/office/drawing/2014/main" id="{554B4917-2D55-4BC7-8EDA-9C3699FC103A}"/>
              </a:ext>
            </a:extLst>
          </p:cNvPr>
          <p:cNvSpPr/>
          <p:nvPr/>
        </p:nvSpPr>
        <p:spPr bwMode="blackWhite">
          <a:xfrm>
            <a:off x="656200" y="312738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9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F16B688F-42C0-42FA-A09C-599BDAD231B5}"/>
              </a:ext>
            </a:extLst>
          </p:cNvPr>
          <p:cNvSpPr txBox="1">
            <a:spLocks/>
          </p:cNvSpPr>
          <p:nvPr/>
        </p:nvSpPr>
        <p:spPr>
          <a:xfrm>
            <a:off x="1066038" y="3215599"/>
            <a:ext cx="6182900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RF Transmitters &amp; Receiver  ~</a:t>
            </a:r>
            <a:r>
              <a:rPr lang="en-US" sz="2400" dirty="0"/>
              <a:t>₹ 1.00 each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C5793D2C-A180-403F-A543-0483FB8C50EB}"/>
              </a:ext>
            </a:extLst>
          </p:cNvPr>
          <p:cNvSpPr txBox="1">
            <a:spLocks/>
          </p:cNvSpPr>
          <p:nvPr/>
        </p:nvSpPr>
        <p:spPr>
          <a:xfrm>
            <a:off x="1066038" y="4624958"/>
            <a:ext cx="7892432" cy="156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Total Cost of Upgrade &lt; </a:t>
            </a:r>
            <a:r>
              <a:rPr lang="en-US" sz="2800" dirty="0"/>
              <a:t>₹10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Cost can be further reduced on bulk production</a:t>
            </a:r>
          </a:p>
        </p:txBody>
      </p:sp>
      <p:pic>
        <p:nvPicPr>
          <p:cNvPr id="42" name="Picture 2" descr="https://i.ebayimg.com/images/g/DvwAAMXQBuNQ6TYd/s-l300.jpg">
            <a:extLst>
              <a:ext uri="{FF2B5EF4-FFF2-40B4-BE49-F238E27FC236}">
                <a16:creationId xmlns:a16="http://schemas.microsoft.com/office/drawing/2014/main" id="{D709CC26-2F52-4A73-B00A-F6D31F25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56" y="185595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ldr">
            <a:extLst>
              <a:ext uri="{FF2B5EF4-FFF2-40B4-BE49-F238E27FC236}">
                <a16:creationId xmlns:a16="http://schemas.microsoft.com/office/drawing/2014/main" id="{A0E1CC3D-26BA-4C5D-A6F8-8684B35C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77" y="1427550"/>
            <a:ext cx="2356389" cy="23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radio frequency transmitter cheap">
            <a:extLst>
              <a:ext uri="{FF2B5EF4-FFF2-40B4-BE49-F238E27FC236}">
                <a16:creationId xmlns:a16="http://schemas.microsoft.com/office/drawing/2014/main" id="{B70731A1-1716-4F8D-90CA-65E4BE1E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00" b="94600" l="600" r="99400">
                        <a14:foregroundMark x1="56400" y1="62400" x2="56400" y2="62400"/>
                        <a14:foregroundMark x1="86300" y1="69200" x2="86300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24" y="3593673"/>
            <a:ext cx="2967608" cy="29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Predictive Analysis of Consumer Complaints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r>
              <a:rPr lang="en-US" sz="2400" dirty="0"/>
              <a:t>A TensorFlow Machine Learning Unsupervised Model that clusters the following features </a:t>
            </a:r>
          </a:p>
          <a:p>
            <a:pPr marL="457200" lvl="1" indent="-47625">
              <a:lnSpc>
                <a:spcPts val="1800"/>
              </a:lnSpc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Latitude and Longitude of Malfunctioning Node: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Obtained from MapQuest API from address</a:t>
            </a:r>
          </a:p>
          <a:p>
            <a:pPr marL="457200" lvl="1" indent="-47625">
              <a:lnSpc>
                <a:spcPts val="1800"/>
              </a:lnSpc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Time Stamp :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Window of Fault</a:t>
            </a:r>
          </a:p>
          <a:p>
            <a:pPr marL="457200" lvl="1" indent="-47625">
              <a:lnSpc>
                <a:spcPts val="1800"/>
              </a:lnSpc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Historical Meteorological Data: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Obtained from Dark Sky API</a:t>
            </a:r>
          </a:p>
          <a:p>
            <a:pPr marL="457200" lvl="1" indent="-47625">
              <a:lnSpc>
                <a:spcPts val="1800"/>
              </a:lnSpc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Electrical Parameters </a:t>
            </a:r>
          </a:p>
          <a:p>
            <a:pPr marL="457200" lvl="1" indent="-47625">
              <a:lnSpc>
                <a:spcPts val="1800"/>
              </a:lnSpc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 of Fault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199" y="281126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1FC095-7AF2-4B5E-A691-FF792B5B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66119" y="359273"/>
            <a:ext cx="450763" cy="701529"/>
            <a:chOff x="5052041" y="3023897"/>
            <a:chExt cx="1009650" cy="15027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894430-AD6A-4951-BB8A-4C66BE674C0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7DD3E4-24F0-4493-9F21-04685133F0EA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79BFBD-1795-4967-8112-196AA0A32CA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199" y="365822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3B53A-9E90-4B19-BA5D-E8F4971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199" y="427096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13468-F76C-4F52-9C08-8570249F1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24323" y="47833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4695C8-CE81-410F-BCAC-EF5405879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24323" y="527032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pic>
        <p:nvPicPr>
          <p:cNvPr id="1026" name="Picture 2" descr="Image result for dark sky api">
            <a:extLst>
              <a:ext uri="{FF2B5EF4-FFF2-40B4-BE49-F238E27FC236}">
                <a16:creationId xmlns:a16="http://schemas.microsoft.com/office/drawing/2014/main" id="{762D44CB-8E6E-4344-9E14-0F83C364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4" y="3197099"/>
            <a:ext cx="4841948" cy="19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nsorflow">
            <a:extLst>
              <a:ext uri="{FF2B5EF4-FFF2-40B4-BE49-F238E27FC236}">
                <a16:creationId xmlns:a16="http://schemas.microsoft.com/office/drawing/2014/main" id="{65582589-DA17-491E-B956-C15E9751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3" b="99111" l="5167" r="100000">
                        <a14:foregroundMark x1="47667" y1="42222" x2="47667" y2="42222"/>
                        <a14:foregroundMark x1="23750" y1="70074" x2="23750" y2="70074"/>
                        <a14:foregroundMark x1="27167" y1="70815" x2="27167" y2="70815"/>
                        <a14:foregroundMark x1="33750" y1="70815" x2="33750" y2="70815"/>
                        <a14:foregroundMark x1="39833" y1="70815" x2="39833" y2="70815"/>
                        <a14:foregroundMark x1="45750" y1="71556" x2="45750" y2="71556"/>
                        <a14:foregroundMark x1="46833" y1="47111" x2="46833" y2="47111"/>
                        <a14:foregroundMark x1="51917" y1="71556" x2="51917" y2="71556"/>
                        <a14:foregroundMark x1="56583" y1="71259" x2="56583" y2="71259"/>
                        <a14:foregroundMark x1="63583" y1="71556" x2="63583" y2="71556"/>
                        <a14:foregroundMark x1="65500" y1="72000" x2="65500" y2="72000"/>
                        <a14:foregroundMark x1="72250" y1="72741" x2="72250" y2="72741"/>
                        <a14:backgroundMark x1="28833" y1="70074" x2="28833" y2="7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96" y="1117857"/>
            <a:ext cx="4222668" cy="23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pquest">
            <a:extLst>
              <a:ext uri="{FF2B5EF4-FFF2-40B4-BE49-F238E27FC236}">
                <a16:creationId xmlns:a16="http://schemas.microsoft.com/office/drawing/2014/main" id="{23FDEB33-B324-473E-8613-D693A534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573" r="95825">
                        <a14:backgroundMark x1="86481" y1="46000" x2="86481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54" y="5493816"/>
            <a:ext cx="3650974" cy="7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#3 Consumer Complaint Portal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5814332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Android application that provides the users with a mobile android application to register complaints.</a:t>
            </a:r>
          </a:p>
        </p:txBody>
      </p:sp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3651363"/>
            <a:ext cx="2175299" cy="2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 Features:</a:t>
            </a:r>
          </a:p>
        </p:txBody>
      </p:sp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60C7D78B-18F1-458F-AF3B-1293CFF9F517}"/>
              </a:ext>
            </a:extLst>
          </p:cNvPr>
          <p:cNvSpPr/>
          <p:nvPr/>
        </p:nvSpPr>
        <p:spPr bwMode="blackWhite">
          <a:xfrm>
            <a:off x="584473" y="427256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42184CEA-CF4E-4D47-96E0-8F669A14DC71}"/>
              </a:ext>
            </a:extLst>
          </p:cNvPr>
          <p:cNvSpPr txBox="1">
            <a:spLocks/>
          </p:cNvSpPr>
          <p:nvPr/>
        </p:nvSpPr>
        <p:spPr>
          <a:xfrm>
            <a:off x="999477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 Complaint with Aadhar Details, Address and Unit ID </a:t>
            </a:r>
          </a:p>
        </p:txBody>
      </p:sp>
      <p:sp>
        <p:nvSpPr>
          <p:cNvPr id="7" name="Number 2" descr="Number 2">
            <a:extLst>
              <a:ext uri="{FF2B5EF4-FFF2-40B4-BE49-F238E27FC236}">
                <a16:creationId xmlns:a16="http://schemas.microsoft.com/office/drawing/2014/main" id="{95D049CF-C399-43F8-9E11-8273E7ED2B3D}"/>
              </a:ext>
            </a:extLst>
          </p:cNvPr>
          <p:cNvSpPr/>
          <p:nvPr/>
        </p:nvSpPr>
        <p:spPr bwMode="blackWhite">
          <a:xfrm>
            <a:off x="4864716" y="427256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Check status of requests/ complaints generated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330EEE-1031-4004-8534-D1AD0E1C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74" l="9961" r="89941">
                        <a14:foregroundMark x1="46680" y1="27474" x2="46680" y2="27474"/>
                        <a14:foregroundMark x1="27832" y1="43620" x2="27832" y2="43620"/>
                        <a14:foregroundMark x1="72656" y1="48047" x2="72656" y2="4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69635" y="-156109"/>
            <a:ext cx="1939531" cy="14546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B73FA3-9761-4C36-A5E4-E9540E067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923" y="1298539"/>
            <a:ext cx="2758260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grpSp>
        <p:nvGrpSpPr>
          <p:cNvPr id="26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A410C95B-7D22-4AE4-BEE0-35AD5FA96E07}"/>
              </a:ext>
            </a:extLst>
          </p:cNvPr>
          <p:cNvGrpSpPr/>
          <p:nvPr/>
        </p:nvGrpSpPr>
        <p:grpSpPr>
          <a:xfrm>
            <a:off x="89222" y="2729949"/>
            <a:ext cx="4996070" cy="3067499"/>
            <a:chOff x="3832853" y="2878816"/>
            <a:chExt cx="7647570" cy="3067499"/>
          </a:xfrm>
        </p:grpSpPr>
        <p:sp>
          <p:nvSpPr>
            <p:cNvPr id="9" name="TextBox 8" descr="SELECT THE ARROW WHEN IN SLIDE SHOW MODE&#10;"/>
            <p:cNvSpPr txBox="1"/>
            <p:nvPr/>
          </p:nvSpPr>
          <p:spPr>
            <a:xfrm>
              <a:off x="3832853" y="4920686"/>
              <a:ext cx="3368047" cy="26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Content Placeholder 4">
              <a:extLst>
                <a:ext uri="{FF2B5EF4-FFF2-40B4-BE49-F238E27FC236}">
                  <a16:creationId xmlns:a16="http://schemas.microsoft.com/office/drawing/2014/main" id="{8E6C017A-BE5B-443C-B929-BF7D929C214F}"/>
                </a:ext>
              </a:extLst>
            </p:cNvPr>
            <p:cNvSpPr txBox="1">
              <a:spLocks/>
            </p:cNvSpPr>
            <p:nvPr/>
          </p:nvSpPr>
          <p:spPr>
            <a:xfrm>
              <a:off x="4476389" y="2878816"/>
              <a:ext cx="7004034" cy="30674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Presented By:</a:t>
              </a:r>
            </a:p>
            <a:p>
              <a:pPr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JOYENDRA ROY BISWAS</a:t>
              </a:r>
            </a:p>
            <a:p>
              <a:pPr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KARTIK MADAN</a:t>
              </a:r>
            </a:p>
            <a:p>
              <a:pPr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PARTH CHOPRA</a:t>
              </a:r>
            </a:p>
            <a:p>
              <a:pPr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SHUBHAM KACHROO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ECEFEB-D570-4FB3-80CA-1082B261F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9157" y="1536192"/>
            <a:ext cx="3779307" cy="50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278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Get Started with 3D</vt:lpstr>
      <vt:lpstr>Smart LED Street Lights Connected to Centralized Control &amp; Monitoring Systems (CCMS) </vt:lpstr>
      <vt:lpstr>What are the challenges?</vt:lpstr>
      <vt:lpstr>#1 Detecting Faults and Improving Monitoring Services </vt:lpstr>
      <vt:lpstr>Business Model and Feasibility</vt:lpstr>
      <vt:lpstr>#2 Predictive Analysis of Consumer Complaints</vt:lpstr>
      <vt:lpstr>#3 Consumer Complaint Portal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2019-06-01T14:42:39Z</dcterms:created>
  <dcterms:modified xsi:type="dcterms:W3CDTF">2019-06-02T04:34:39Z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