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6" r:id="rId3"/>
  </p:sldMasterIdLst>
  <p:notesMasterIdLst>
    <p:notesMasterId r:id="rId15"/>
  </p:notesMasterIdLst>
  <p:handoutMasterIdLst>
    <p:handoutMasterId r:id="rId16"/>
  </p:handoutMasterIdLst>
  <p:sldIdLst>
    <p:sldId id="434" r:id="rId4"/>
    <p:sldId id="449" r:id="rId5"/>
    <p:sldId id="447" r:id="rId6"/>
    <p:sldId id="453" r:id="rId7"/>
    <p:sldId id="444" r:id="rId8"/>
    <p:sldId id="445" r:id="rId9"/>
    <p:sldId id="484" r:id="rId10"/>
    <p:sldId id="448" r:id="rId11"/>
    <p:sldId id="457" r:id="rId12"/>
    <p:sldId id="290" r:id="rId13"/>
    <p:sldId id="293" r:id="rId14"/>
  </p:sldIdLst>
  <p:sldSz cx="12192000" cy="6858000"/>
  <p:notesSz cx="6858000" cy="9144000"/>
  <p:embeddedFontLst>
    <p:embeddedFont>
      <p:font typeface="Poppins Light" panose="00000400000000000000" pitchFamily="2" charset="0"/>
      <p:regular r:id="rId20"/>
      <p:italic r:id="rId21"/>
    </p:embeddedFont>
    <p:embeddedFont>
      <p:font typeface="Poppins SemiBold" panose="00000700000000000000" pitchFamily="2" charset="0"/>
      <p:bold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226"/>
    <a:srgbClr val="040A2C"/>
    <a:srgbClr val="023072"/>
    <a:srgbClr val="071326"/>
    <a:srgbClr val="1A1824"/>
    <a:srgbClr val="211722"/>
    <a:srgbClr val="171224"/>
    <a:srgbClr val="25191E"/>
    <a:srgbClr val="33D298"/>
    <a:srgbClr val="835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0"/>
  </p:normalViewPr>
  <p:slideViewPr>
    <p:cSldViewPr snapToGrid="0">
      <p:cViewPr>
        <p:scale>
          <a:sx n="66" d="100"/>
          <a:sy n="66" d="100"/>
        </p:scale>
        <p:origin x="1056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hyperlink" Target="http://www.pptmon.com/" TargetMode="Externa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hyperlink" Target="http://www.pptmon.com/" TargetMode="Externa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hyperlink" Target="http://www.pptmon.com/" TargetMode="External"/><Relationship Id="rId7" Type="http://schemas.openxmlformats.org/officeDocument/2006/relationships/hyperlink" Target="https://pptmon.com/" TargetMode="External"/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7" Type="http://schemas.openxmlformats.org/officeDocument/2006/relationships/hyperlink" Target="https://pptmon.com/" TargetMode="External"/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hyperlink" Target="http://www.pptmon.com/" TargetMode="Externa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hyperlink" Target="http://www.pptmon.com/" TargetMode="Externa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hyperlink" Target="http://www.pptmon.com/" TargetMode="External"/><Relationship Id="rId7" Type="http://schemas.openxmlformats.org/officeDocument/2006/relationships/hyperlink" Target="https://pptmon.com/" TargetMode="External"/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7" Type="http://schemas.openxmlformats.org/officeDocument/2006/relationships/hyperlink" Target="https://pptmon.com/" TargetMode="External"/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hyperlink" Target="http://www.pptmon.com/" TargetMode="Externa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hyperlink" Target="http://www.pptmon.com/" TargetMode="Externa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>
            <a:off x="5415592" y="0"/>
            <a:ext cx="6776408" cy="15070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>
            <a:off x="0" y="-2"/>
            <a:ext cx="5526920" cy="15851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>
            <a:off x="4482163" y="5921873"/>
            <a:ext cx="7709837" cy="93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>
            <a:off x="0" y="5659243"/>
            <a:ext cx="5526920" cy="1198757"/>
          </a:xfrm>
          <a:prstGeom prst="rect">
            <a:avLst/>
          </a:prstGeom>
        </p:spPr>
      </p:pic>
      <p:pic>
        <p:nvPicPr>
          <p:cNvPr id="13" name="Graphic 3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3"/>
          <a:stretch>
            <a:fillRect/>
          </a:stretch>
        </p:blipFill>
        <p:spPr>
          <a:xfrm>
            <a:off x="1710087" y="5277316"/>
            <a:ext cx="8868076" cy="1580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>
            <a:fillRect/>
          </a:stretch>
        </p:blipFill>
        <p:spPr>
          <a:xfrm flipV="1">
            <a:off x="1710087" y="-1"/>
            <a:ext cx="8868076" cy="2197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 flipV="1">
            <a:off x="3695700" y="0"/>
            <a:ext cx="8496300" cy="13168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 flipV="1">
            <a:off x="0" y="5034836"/>
            <a:ext cx="8496300" cy="18231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 flipH="1" flipV="1">
            <a:off x="0" y="0"/>
            <a:ext cx="8496300" cy="13168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 flipH="1" flipV="1">
            <a:off x="3695700" y="5034836"/>
            <a:ext cx="8496300" cy="1823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 flipH="1">
            <a:off x="8689872" y="4764505"/>
            <a:ext cx="3502128" cy="2093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 flipH="1">
            <a:off x="0" y="0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 flipH="1">
            <a:off x="1816100" y="5164916"/>
            <a:ext cx="10375900" cy="16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>
            <a:off x="1816100" y="0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>
            <a:off x="0" y="5164916"/>
            <a:ext cx="10375900" cy="1693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>
            <a:off x="0" y="4764505"/>
            <a:ext cx="3502128" cy="2093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 flipH="1" flipV="1">
            <a:off x="0" y="4817782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 flipH="1" flipV="1">
            <a:off x="1816100" y="0"/>
            <a:ext cx="10375900" cy="16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 flipV="1">
            <a:off x="1816100" y="4817782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 flipV="1">
            <a:off x="0" y="0"/>
            <a:ext cx="10375900" cy="16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>
            <a:off x="5415592" y="0"/>
            <a:ext cx="6776408" cy="15070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>
            <a:off x="0" y="-2"/>
            <a:ext cx="5526920" cy="15851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>
            <a:off x="4482163" y="5921873"/>
            <a:ext cx="7709837" cy="93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>
            <a:off x="0" y="5659243"/>
            <a:ext cx="5526920" cy="1198757"/>
          </a:xfrm>
          <a:prstGeom prst="rect">
            <a:avLst/>
          </a:prstGeom>
        </p:spPr>
      </p:pic>
      <p:pic>
        <p:nvPicPr>
          <p:cNvPr id="13" name="Graphic 3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3"/>
          <a:stretch>
            <a:fillRect/>
          </a:stretch>
        </p:blipFill>
        <p:spPr>
          <a:xfrm>
            <a:off x="1710087" y="5277316"/>
            <a:ext cx="8868076" cy="1580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>
            <a:fillRect/>
          </a:stretch>
        </p:blipFill>
        <p:spPr>
          <a:xfrm flipV="1">
            <a:off x="1710087" y="-1"/>
            <a:ext cx="8868076" cy="2197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>
            <a:off x="0" y="4968370"/>
            <a:ext cx="12192000" cy="1889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>
            <a:off x="0" y="0"/>
            <a:ext cx="12192000" cy="2616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 flipH="1">
            <a:off x="8689872" y="4764505"/>
            <a:ext cx="3502128" cy="2093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>
            <a:off x="0" y="4968370"/>
            <a:ext cx="12192000" cy="1889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>
            <a:off x="0" y="0"/>
            <a:ext cx="12192000" cy="2616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 flipH="1">
            <a:off x="8689872" y="4764505"/>
            <a:ext cx="3502128" cy="2093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0"/>
          <a:stretch>
            <a:fillRect/>
          </a:stretch>
        </p:blipFill>
        <p:spPr>
          <a:xfrm>
            <a:off x="7706659" y="-2"/>
            <a:ext cx="4485341" cy="2028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 flipH="1">
            <a:off x="6789010" y="3628211"/>
            <a:ext cx="5402990" cy="3229790"/>
          </a:xfrm>
          <a:prstGeom prst="rect">
            <a:avLst/>
          </a:prstGeom>
        </p:spPr>
      </p:pic>
      <p:sp>
        <p:nvSpPr>
          <p:cNvPr id="7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6789010" y="1079500"/>
            <a:ext cx="3860800" cy="4699000"/>
          </a:xfrm>
          <a:prstGeom prst="roundRect">
            <a:avLst>
              <a:gd name="adj" fmla="val 628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7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0" b="12316"/>
          <a:stretch>
            <a:fillRect/>
          </a:stretch>
        </p:blipFill>
        <p:spPr>
          <a:xfrm>
            <a:off x="0" y="4652489"/>
            <a:ext cx="4005892" cy="22055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17"/>
          <p:cNvSpPr>
            <a:spLocks noGrp="1"/>
          </p:cNvSpPr>
          <p:nvPr>
            <p:ph type="pic" sz="quarter" idx="11"/>
          </p:nvPr>
        </p:nvSpPr>
        <p:spPr>
          <a:xfrm>
            <a:off x="864506" y="1391866"/>
            <a:ext cx="3208520" cy="1823811"/>
          </a:xfrm>
          <a:prstGeom prst="roundRect">
            <a:avLst>
              <a:gd name="adj" fmla="val 970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4491740" y="3815145"/>
            <a:ext cx="3208520" cy="1823811"/>
          </a:xfrm>
          <a:prstGeom prst="roundRect">
            <a:avLst>
              <a:gd name="adj" fmla="val 970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8118974" y="1391866"/>
            <a:ext cx="3208520" cy="1823811"/>
          </a:xfrm>
          <a:prstGeom prst="roundRect">
            <a:avLst>
              <a:gd name="adj" fmla="val 970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7" name="TextBox 16">
            <a:hlinkClick r:id="rId5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V="1">
            <a:off x="5415592" y="5350980"/>
            <a:ext cx="6776408" cy="15070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V="1">
            <a:off x="0" y="5272844"/>
            <a:ext cx="5526920" cy="1585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V="1">
            <a:off x="4482163" y="-2"/>
            <a:ext cx="7709837" cy="93612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V="1">
            <a:off x="0" y="-2"/>
            <a:ext cx="5526920" cy="11987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5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>
            <a:off x="0" y="0"/>
            <a:ext cx="12192000" cy="23973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>
            <a:off x="0" y="4861318"/>
            <a:ext cx="12192000" cy="1989425"/>
          </a:xfrm>
          <a:prstGeom prst="rect">
            <a:avLst/>
          </a:prstGeom>
        </p:spPr>
      </p:pic>
      <p:sp>
        <p:nvSpPr>
          <p:cNvPr id="20" name="사각형: 둥근 모서리 19"/>
          <p:cNvSpPr/>
          <p:nvPr userDrawn="1"/>
        </p:nvSpPr>
        <p:spPr>
          <a:xfrm>
            <a:off x="719400" y="1591519"/>
            <a:ext cx="4003071" cy="3674962"/>
          </a:xfrm>
          <a:prstGeom prst="roundRect">
            <a:avLst>
              <a:gd name="adj" fmla="val 6588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000" dirty="0">
              <a:latin typeface="+mj-lt"/>
            </a:endParaRPr>
          </a:p>
        </p:txBody>
      </p:sp>
      <p:sp>
        <p:nvSpPr>
          <p:cNvPr id="21" name="사각형: 둥근 모서리 20"/>
          <p:cNvSpPr/>
          <p:nvPr userDrawn="1"/>
        </p:nvSpPr>
        <p:spPr>
          <a:xfrm>
            <a:off x="5441871" y="1591519"/>
            <a:ext cx="2880000" cy="2880000"/>
          </a:xfrm>
          <a:prstGeom prst="roundRect">
            <a:avLst>
              <a:gd name="adj" fmla="val 6588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000" dirty="0">
              <a:latin typeface="+mj-lt"/>
            </a:endParaRPr>
          </a:p>
        </p:txBody>
      </p:sp>
      <p:sp>
        <p:nvSpPr>
          <p:cNvPr id="22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5621871" y="1771519"/>
            <a:ext cx="2520000" cy="2520000"/>
          </a:xfrm>
          <a:prstGeom prst="roundRect">
            <a:avLst>
              <a:gd name="adj" fmla="val 38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3" name="사각형: 둥근 모서리 22"/>
          <p:cNvSpPr/>
          <p:nvPr userDrawn="1"/>
        </p:nvSpPr>
        <p:spPr>
          <a:xfrm>
            <a:off x="8592600" y="1591519"/>
            <a:ext cx="2880000" cy="2880000"/>
          </a:xfrm>
          <a:prstGeom prst="roundRect">
            <a:avLst>
              <a:gd name="adj" fmla="val 6588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000" dirty="0">
              <a:latin typeface="+mj-lt"/>
            </a:endParaRPr>
          </a:p>
        </p:txBody>
      </p:sp>
      <p:sp>
        <p:nvSpPr>
          <p:cNvPr id="24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8772600" y="1771519"/>
            <a:ext cx="2520000" cy="2520000"/>
          </a:xfrm>
          <a:prstGeom prst="roundRect">
            <a:avLst>
              <a:gd name="adj" fmla="val 38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H="1">
            <a:off x="0" y="0"/>
            <a:ext cx="6776408" cy="15070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H="1">
            <a:off x="6665080" y="-2"/>
            <a:ext cx="5526920" cy="15851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H="1">
            <a:off x="0" y="5921873"/>
            <a:ext cx="7709837" cy="9361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H="1">
            <a:off x="6665080" y="5659243"/>
            <a:ext cx="5526920" cy="11987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39833"/>
          <a:stretch>
            <a:fillRect/>
          </a:stretch>
        </p:blipFill>
        <p:spPr>
          <a:xfrm>
            <a:off x="4745387" y="5277316"/>
            <a:ext cx="7446613" cy="1580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16346"/>
          <a:stretch>
            <a:fillRect/>
          </a:stretch>
        </p:blipFill>
        <p:spPr>
          <a:xfrm flipV="1">
            <a:off x="4745387" y="-2"/>
            <a:ext cx="7446613" cy="2197719"/>
          </a:xfrm>
          <a:prstGeom prst="rect">
            <a:avLst/>
          </a:prstGeom>
        </p:spPr>
      </p:pic>
      <p:sp>
        <p:nvSpPr>
          <p:cNvPr id="9" name="그림 개체 틀 11"/>
          <p:cNvSpPr>
            <a:spLocks noGrp="1"/>
          </p:cNvSpPr>
          <p:nvPr userDrawn="1">
            <p:ph type="pic" sz="quarter" idx="10"/>
          </p:nvPr>
        </p:nvSpPr>
        <p:spPr>
          <a:xfrm>
            <a:off x="7903139" y="1009092"/>
            <a:ext cx="2211845" cy="4839816"/>
          </a:xfrm>
          <a:prstGeom prst="roundRect">
            <a:avLst>
              <a:gd name="adj" fmla="val 1345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7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V="1">
            <a:off x="5415592" y="5350980"/>
            <a:ext cx="6776408" cy="15070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V="1">
            <a:off x="0" y="5272844"/>
            <a:ext cx="5526920" cy="15851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V="1">
            <a:off x="4482163" y="-2"/>
            <a:ext cx="7709837" cy="93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V="1">
            <a:off x="0" y="-2"/>
            <a:ext cx="5526920" cy="1198757"/>
          </a:xfrm>
          <a:prstGeom prst="rect">
            <a:avLst/>
          </a:prstGeom>
        </p:spPr>
      </p:pic>
      <p:pic>
        <p:nvPicPr>
          <p:cNvPr id="14" name="Graphic 3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46939"/>
          <a:stretch>
            <a:fillRect/>
          </a:stretch>
        </p:blipFill>
        <p:spPr>
          <a:xfrm>
            <a:off x="4745387" y="5464002"/>
            <a:ext cx="7446613" cy="13939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37747"/>
          <a:stretch>
            <a:fillRect/>
          </a:stretch>
        </p:blipFill>
        <p:spPr>
          <a:xfrm flipV="1">
            <a:off x="4745387" y="-3"/>
            <a:ext cx="7446613" cy="1635472"/>
          </a:xfrm>
          <a:prstGeom prst="rect">
            <a:avLst/>
          </a:prstGeom>
        </p:spPr>
      </p:pic>
      <p:sp>
        <p:nvSpPr>
          <p:cNvPr id="8" name="그림 개체 틀 5"/>
          <p:cNvSpPr>
            <a:spLocks noGrp="1"/>
          </p:cNvSpPr>
          <p:nvPr userDrawn="1">
            <p:ph type="pic" sz="quarter" idx="10"/>
          </p:nvPr>
        </p:nvSpPr>
        <p:spPr>
          <a:xfrm>
            <a:off x="7179468" y="866775"/>
            <a:ext cx="3779045" cy="5029200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H="1" flipV="1">
            <a:off x="0" y="5350980"/>
            <a:ext cx="6776408" cy="15070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H="1" flipV="1">
            <a:off x="6665080" y="5272844"/>
            <a:ext cx="5526920" cy="15851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H="1" flipV="1">
            <a:off x="0" y="-2"/>
            <a:ext cx="7709837" cy="93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H="1" flipV="1">
            <a:off x="6665080" y="-2"/>
            <a:ext cx="5526920" cy="1198757"/>
          </a:xfrm>
          <a:prstGeom prst="rect">
            <a:avLst/>
          </a:prstGeom>
        </p:spPr>
      </p:pic>
      <p:pic>
        <p:nvPicPr>
          <p:cNvPr id="14" name="Graphic 3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59585"/>
          <a:stretch>
            <a:fillRect/>
          </a:stretch>
        </p:blipFill>
        <p:spPr>
          <a:xfrm>
            <a:off x="3576358" y="5796217"/>
            <a:ext cx="8615642" cy="106178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43377"/>
          <a:stretch>
            <a:fillRect/>
          </a:stretch>
        </p:blipFill>
        <p:spPr>
          <a:xfrm flipV="1">
            <a:off x="3576358" y="-1"/>
            <a:ext cx="8615642" cy="1487561"/>
          </a:xfrm>
          <a:prstGeom prst="rect">
            <a:avLst/>
          </a:prstGeom>
        </p:spPr>
      </p:pic>
      <p:sp>
        <p:nvSpPr>
          <p:cNvPr id="8" name="그림 개체 틀 8"/>
          <p:cNvSpPr>
            <a:spLocks noGrp="1"/>
          </p:cNvSpPr>
          <p:nvPr userDrawn="1">
            <p:ph type="pic" sz="quarter" idx="10"/>
          </p:nvPr>
        </p:nvSpPr>
        <p:spPr>
          <a:xfrm>
            <a:off x="4454390" y="838318"/>
            <a:ext cx="6746582" cy="4597400"/>
          </a:xfrm>
          <a:prstGeom prst="roundRect">
            <a:avLst>
              <a:gd name="adj" fmla="val 1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 flipH="1">
            <a:off x="0" y="5541164"/>
            <a:ext cx="8496300" cy="13168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 flipH="1">
            <a:off x="3695700" y="0"/>
            <a:ext cx="8496300" cy="18231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 flipV="1">
            <a:off x="3695700" y="0"/>
            <a:ext cx="8496300" cy="13168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 flipV="1">
            <a:off x="0" y="5034836"/>
            <a:ext cx="8496300" cy="18231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 flipH="1" flipV="1">
            <a:off x="0" y="0"/>
            <a:ext cx="8496300" cy="13168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 flipH="1" flipV="1">
            <a:off x="3695700" y="5034836"/>
            <a:ext cx="8496300" cy="1823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 flipH="1">
            <a:off x="8689872" y="4764505"/>
            <a:ext cx="3502128" cy="2093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 flipH="1">
            <a:off x="0" y="0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 flipH="1">
            <a:off x="1816100" y="5164916"/>
            <a:ext cx="10375900" cy="16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0"/>
          <a:stretch>
            <a:fillRect/>
          </a:stretch>
        </p:blipFill>
        <p:spPr>
          <a:xfrm>
            <a:off x="7706659" y="-2"/>
            <a:ext cx="4485341" cy="2028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 flipH="1">
            <a:off x="6789010" y="3628211"/>
            <a:ext cx="5402990" cy="3229790"/>
          </a:xfrm>
          <a:prstGeom prst="rect">
            <a:avLst/>
          </a:prstGeom>
        </p:spPr>
      </p:pic>
      <p:sp>
        <p:nvSpPr>
          <p:cNvPr id="7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6789010" y="1079500"/>
            <a:ext cx="3860800" cy="4699000"/>
          </a:xfrm>
          <a:prstGeom prst="roundRect">
            <a:avLst>
              <a:gd name="adj" fmla="val 628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7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0" b="12316"/>
          <a:stretch>
            <a:fillRect/>
          </a:stretch>
        </p:blipFill>
        <p:spPr>
          <a:xfrm>
            <a:off x="0" y="4652489"/>
            <a:ext cx="4005892" cy="22055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>
            <a:off x="1816100" y="0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>
            <a:off x="0" y="5164916"/>
            <a:ext cx="10375900" cy="1693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4" b="27880"/>
          <a:stretch>
            <a:fillRect/>
          </a:stretch>
        </p:blipFill>
        <p:spPr>
          <a:xfrm>
            <a:off x="0" y="4764505"/>
            <a:ext cx="3502128" cy="2093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 flipH="1" flipV="1">
            <a:off x="0" y="4817782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 flipH="1" flipV="1">
            <a:off x="1816100" y="0"/>
            <a:ext cx="10375900" cy="16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 flipV="1">
            <a:off x="1816100" y="4817782"/>
            <a:ext cx="10375900" cy="2040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 flipV="1">
            <a:off x="0" y="0"/>
            <a:ext cx="10375900" cy="16930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17"/>
          <p:cNvSpPr>
            <a:spLocks noGrp="1"/>
          </p:cNvSpPr>
          <p:nvPr>
            <p:ph type="pic" sz="quarter" idx="11"/>
          </p:nvPr>
        </p:nvSpPr>
        <p:spPr>
          <a:xfrm>
            <a:off x="864506" y="1391866"/>
            <a:ext cx="3208520" cy="1823811"/>
          </a:xfrm>
          <a:prstGeom prst="roundRect">
            <a:avLst>
              <a:gd name="adj" fmla="val 970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4491740" y="3815145"/>
            <a:ext cx="3208520" cy="1823811"/>
          </a:xfrm>
          <a:prstGeom prst="roundRect">
            <a:avLst>
              <a:gd name="adj" fmla="val 970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8118974" y="1391866"/>
            <a:ext cx="3208520" cy="1823811"/>
          </a:xfrm>
          <a:prstGeom prst="roundRect">
            <a:avLst>
              <a:gd name="adj" fmla="val 970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6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7" name="TextBox 16">
            <a:hlinkClick r:id="rId5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V="1">
            <a:off x="5415592" y="5350980"/>
            <a:ext cx="6776408" cy="15070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V="1">
            <a:off x="0" y="5272844"/>
            <a:ext cx="5526920" cy="1585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V="1">
            <a:off x="4482163" y="-2"/>
            <a:ext cx="7709837" cy="93612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V="1">
            <a:off x="0" y="-2"/>
            <a:ext cx="5526920" cy="11987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5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7"/>
          <a:stretch>
            <a:fillRect/>
          </a:stretch>
        </p:blipFill>
        <p:spPr>
          <a:xfrm>
            <a:off x="0" y="0"/>
            <a:ext cx="12192000" cy="23973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90"/>
          <a:stretch>
            <a:fillRect/>
          </a:stretch>
        </p:blipFill>
        <p:spPr>
          <a:xfrm>
            <a:off x="0" y="4861318"/>
            <a:ext cx="12192000" cy="1989425"/>
          </a:xfrm>
          <a:prstGeom prst="rect">
            <a:avLst/>
          </a:prstGeom>
        </p:spPr>
      </p:pic>
      <p:sp>
        <p:nvSpPr>
          <p:cNvPr id="20" name="사각형: 둥근 모서리 19"/>
          <p:cNvSpPr/>
          <p:nvPr userDrawn="1"/>
        </p:nvSpPr>
        <p:spPr>
          <a:xfrm>
            <a:off x="719400" y="1591519"/>
            <a:ext cx="4003071" cy="3674962"/>
          </a:xfrm>
          <a:prstGeom prst="roundRect">
            <a:avLst>
              <a:gd name="adj" fmla="val 6588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000" dirty="0">
              <a:latin typeface="+mj-lt"/>
            </a:endParaRPr>
          </a:p>
        </p:txBody>
      </p:sp>
      <p:sp>
        <p:nvSpPr>
          <p:cNvPr id="21" name="사각형: 둥근 모서리 20"/>
          <p:cNvSpPr/>
          <p:nvPr userDrawn="1"/>
        </p:nvSpPr>
        <p:spPr>
          <a:xfrm>
            <a:off x="5441871" y="1591519"/>
            <a:ext cx="2880000" cy="2880000"/>
          </a:xfrm>
          <a:prstGeom prst="roundRect">
            <a:avLst>
              <a:gd name="adj" fmla="val 6588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000" dirty="0">
              <a:latin typeface="+mj-lt"/>
            </a:endParaRPr>
          </a:p>
        </p:txBody>
      </p:sp>
      <p:sp>
        <p:nvSpPr>
          <p:cNvPr id="22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5621871" y="1771519"/>
            <a:ext cx="2520000" cy="2520000"/>
          </a:xfrm>
          <a:prstGeom prst="roundRect">
            <a:avLst>
              <a:gd name="adj" fmla="val 38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3" name="사각형: 둥근 모서리 22"/>
          <p:cNvSpPr/>
          <p:nvPr userDrawn="1"/>
        </p:nvSpPr>
        <p:spPr>
          <a:xfrm>
            <a:off x="8592600" y="1591519"/>
            <a:ext cx="2880000" cy="2880000"/>
          </a:xfrm>
          <a:prstGeom prst="roundRect">
            <a:avLst>
              <a:gd name="adj" fmla="val 6588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000" dirty="0">
              <a:latin typeface="+mj-lt"/>
            </a:endParaRPr>
          </a:p>
        </p:txBody>
      </p:sp>
      <p:sp>
        <p:nvSpPr>
          <p:cNvPr id="24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8772600" y="1771519"/>
            <a:ext cx="2520000" cy="2520000"/>
          </a:xfrm>
          <a:prstGeom prst="roundRect">
            <a:avLst>
              <a:gd name="adj" fmla="val 3858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H="1">
            <a:off x="0" y="0"/>
            <a:ext cx="6776408" cy="15070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H="1">
            <a:off x="6665080" y="-2"/>
            <a:ext cx="5526920" cy="15851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H="1">
            <a:off x="0" y="5921873"/>
            <a:ext cx="7709837" cy="9361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H="1">
            <a:off x="6665080" y="5659243"/>
            <a:ext cx="5526920" cy="11987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39833"/>
          <a:stretch>
            <a:fillRect/>
          </a:stretch>
        </p:blipFill>
        <p:spPr>
          <a:xfrm>
            <a:off x="4745387" y="5277316"/>
            <a:ext cx="7446613" cy="1580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16346"/>
          <a:stretch>
            <a:fillRect/>
          </a:stretch>
        </p:blipFill>
        <p:spPr>
          <a:xfrm flipV="1">
            <a:off x="4745387" y="-2"/>
            <a:ext cx="7446613" cy="2197719"/>
          </a:xfrm>
          <a:prstGeom prst="rect">
            <a:avLst/>
          </a:prstGeom>
        </p:spPr>
      </p:pic>
      <p:sp>
        <p:nvSpPr>
          <p:cNvPr id="9" name="그림 개체 틀 11"/>
          <p:cNvSpPr>
            <a:spLocks noGrp="1"/>
          </p:cNvSpPr>
          <p:nvPr userDrawn="1">
            <p:ph type="pic" sz="quarter" idx="10"/>
          </p:nvPr>
        </p:nvSpPr>
        <p:spPr>
          <a:xfrm>
            <a:off x="7903139" y="1009092"/>
            <a:ext cx="2211845" cy="4839816"/>
          </a:xfrm>
          <a:prstGeom prst="roundRect">
            <a:avLst>
              <a:gd name="adj" fmla="val 1345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7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V="1">
            <a:off x="5415592" y="5350980"/>
            <a:ext cx="6776408" cy="15070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V="1">
            <a:off x="0" y="5272844"/>
            <a:ext cx="5526920" cy="15851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V="1">
            <a:off x="4482163" y="-2"/>
            <a:ext cx="7709837" cy="93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V="1">
            <a:off x="0" y="-2"/>
            <a:ext cx="5526920" cy="1198757"/>
          </a:xfrm>
          <a:prstGeom prst="rect">
            <a:avLst/>
          </a:prstGeom>
        </p:spPr>
      </p:pic>
      <p:pic>
        <p:nvPicPr>
          <p:cNvPr id="14" name="Graphic 3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46939"/>
          <a:stretch>
            <a:fillRect/>
          </a:stretch>
        </p:blipFill>
        <p:spPr>
          <a:xfrm>
            <a:off x="4745387" y="5464002"/>
            <a:ext cx="7446613" cy="13939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9" b="37747"/>
          <a:stretch>
            <a:fillRect/>
          </a:stretch>
        </p:blipFill>
        <p:spPr>
          <a:xfrm flipV="1">
            <a:off x="4745387" y="-3"/>
            <a:ext cx="7446613" cy="1635472"/>
          </a:xfrm>
          <a:prstGeom prst="rect">
            <a:avLst/>
          </a:prstGeom>
        </p:spPr>
      </p:pic>
      <p:sp>
        <p:nvSpPr>
          <p:cNvPr id="8" name="그림 개체 틀 5"/>
          <p:cNvSpPr>
            <a:spLocks noGrp="1"/>
          </p:cNvSpPr>
          <p:nvPr userDrawn="1">
            <p:ph type="pic" sz="quarter" idx="10"/>
          </p:nvPr>
        </p:nvSpPr>
        <p:spPr>
          <a:xfrm>
            <a:off x="7179468" y="866775"/>
            <a:ext cx="3779045" cy="5029200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2" r="44419"/>
          <a:stretch>
            <a:fillRect/>
          </a:stretch>
        </p:blipFill>
        <p:spPr>
          <a:xfrm flipH="1" flipV="1">
            <a:off x="0" y="5350980"/>
            <a:ext cx="6776408" cy="15070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t="39868"/>
          <a:stretch>
            <a:fillRect/>
          </a:stretch>
        </p:blipFill>
        <p:spPr>
          <a:xfrm flipH="1" flipV="1">
            <a:off x="6665080" y="5272844"/>
            <a:ext cx="5526920" cy="15851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 b="64488"/>
          <a:stretch>
            <a:fillRect/>
          </a:stretch>
        </p:blipFill>
        <p:spPr>
          <a:xfrm flipH="1" flipV="1">
            <a:off x="0" y="-2"/>
            <a:ext cx="7709837" cy="9361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8" b="54526"/>
          <a:stretch>
            <a:fillRect/>
          </a:stretch>
        </p:blipFill>
        <p:spPr>
          <a:xfrm flipH="1" flipV="1">
            <a:off x="6665080" y="-2"/>
            <a:ext cx="5526920" cy="1198757"/>
          </a:xfrm>
          <a:prstGeom prst="rect">
            <a:avLst/>
          </a:prstGeom>
        </p:spPr>
      </p:pic>
      <p:pic>
        <p:nvPicPr>
          <p:cNvPr id="14" name="Graphic 3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>
            <a:fillRect/>
          </a:stretch>
        </p:blipFill>
        <p:spPr>
          <a:xfrm>
            <a:off x="5771192" y="6921576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</p:cNvPr>
          <p:cNvSpPr txBox="1"/>
          <p:nvPr userDrawn="1"/>
        </p:nvSpPr>
        <p:spPr>
          <a:xfrm>
            <a:off x="4181605" y="697729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59585"/>
          <a:stretch>
            <a:fillRect/>
          </a:stretch>
        </p:blipFill>
        <p:spPr>
          <a:xfrm>
            <a:off x="3576358" y="5796217"/>
            <a:ext cx="8615642" cy="106178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43377"/>
          <a:stretch>
            <a:fillRect/>
          </a:stretch>
        </p:blipFill>
        <p:spPr>
          <a:xfrm flipV="1">
            <a:off x="3576358" y="-1"/>
            <a:ext cx="8615642" cy="1487561"/>
          </a:xfrm>
          <a:prstGeom prst="rect">
            <a:avLst/>
          </a:prstGeom>
        </p:spPr>
      </p:pic>
      <p:sp>
        <p:nvSpPr>
          <p:cNvPr id="8" name="그림 개체 틀 8"/>
          <p:cNvSpPr>
            <a:spLocks noGrp="1"/>
          </p:cNvSpPr>
          <p:nvPr userDrawn="1">
            <p:ph type="pic" sz="quarter" idx="10"/>
          </p:nvPr>
        </p:nvSpPr>
        <p:spPr>
          <a:xfrm>
            <a:off x="4454390" y="838318"/>
            <a:ext cx="6746582" cy="4597400"/>
          </a:xfrm>
          <a:prstGeom prst="roundRect">
            <a:avLst>
              <a:gd name="adj" fmla="val 1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>
            <a:fillRect/>
          </a:stretch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80604020202020204" pitchFamily="34" charset="0"/>
                <a:cs typeface="Arial" panose="0208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3"/>
          <a:stretch>
            <a:fillRect/>
          </a:stretch>
        </p:blipFill>
        <p:spPr>
          <a:xfrm flipH="1">
            <a:off x="0" y="5541164"/>
            <a:ext cx="8496300" cy="13168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4"/>
          <a:stretch>
            <a:fillRect/>
          </a:stretch>
        </p:blipFill>
        <p:spPr>
          <a:xfrm flipH="1">
            <a:off x="3695700" y="0"/>
            <a:ext cx="8496300" cy="18231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9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9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r="2397"/>
          <a:stretch>
            <a:fillRect/>
          </a:stretch>
        </p:blipFill>
        <p:spPr>
          <a:xfrm>
            <a:off x="0" y="536609"/>
            <a:ext cx="12192000" cy="60542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r="2397"/>
          <a:stretch>
            <a:fillRect/>
          </a:stretch>
        </p:blipFill>
        <p:spPr>
          <a:xfrm>
            <a:off x="0" y="536609"/>
            <a:ext cx="12192000" cy="60542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5180" y="2459990"/>
            <a:ext cx="8041005" cy="7683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en-US" sz="4400" dirty="0">
                <a:solidFill>
                  <a:schemeClr val="bg1"/>
                </a:solidFill>
                <a:latin typeface="+mj-lt"/>
                <a:cs typeface="Arial" panose="02080604020202020204" pitchFamily="34" charset="0"/>
              </a:rPr>
              <a:t>Система распознования лиц</a:t>
            </a:r>
            <a:endParaRPr lang="ru-RU" altLang="en-US" sz="4400" dirty="0">
              <a:solidFill>
                <a:schemeClr val="bg1"/>
              </a:solidFill>
              <a:latin typeface="+mj-lt"/>
              <a:cs typeface="Arial" panose="0208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9692" y="4842226"/>
            <a:ext cx="6252616" cy="52085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/>
            </a:solidFill>
          </a:ln>
          <a:effectLst>
            <a:outerShdw blurRad="127000" sx="101000" sy="101000" algn="ctr" rotWithShape="0">
              <a:schemeClr val="bg1">
                <a:alpha val="15000"/>
              </a:schemeClr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pPr algn="ctr"/>
            <a:r>
              <a:rPr lang="ru-RU" altLang="x-none" sz="1800" b="0" dirty="0">
                <a:solidFill>
                  <a:schemeClr val="bg1"/>
                </a:solidFill>
                <a:latin typeface="+mn-lt"/>
              </a:rPr>
              <a:t>Ключников Даниил БВТ-191</a:t>
            </a:r>
            <a:endParaRPr lang="ru-RU" altLang="x-none" sz="1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2999" y="3515784"/>
            <a:ext cx="7366002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2000" dirty="0">
                <a:solidFill>
                  <a:schemeClr val="bg1"/>
                </a:solidFill>
                <a:cs typeface="Arial" panose="02080604020202020204" pitchFamily="34" charset="0"/>
              </a:rPr>
              <a:t>для контроля посещаемости в университете</a:t>
            </a:r>
            <a:endParaRPr lang="ru-RU" altLang="ko-KR" sz="2000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8367506" y="3260408"/>
            <a:ext cx="6141028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en-US" sz="1600" spc="300" dirty="0">
                <a:solidFill>
                  <a:schemeClr val="bg1"/>
                </a:solidFill>
                <a:cs typeface="Arial" panose="02080604020202020204" pitchFamily="34" charset="0"/>
              </a:rPr>
              <a:t>21</a:t>
            </a:r>
            <a:r>
              <a:rPr lang="en-US" altLang="ko-KR" sz="1600" spc="300" dirty="0">
                <a:solidFill>
                  <a:schemeClr val="bg1"/>
                </a:solidFill>
                <a:cs typeface="Arial" panose="02080604020202020204" pitchFamily="34" charset="0"/>
              </a:rPr>
              <a:t>th December, 20</a:t>
            </a:r>
            <a:r>
              <a:rPr lang="ru-RU" altLang="en-US" sz="1600" spc="300" dirty="0">
                <a:solidFill>
                  <a:schemeClr val="bg1"/>
                </a:solidFill>
                <a:cs typeface="Arial" panose="02080604020202020204" pitchFamily="34" charset="0"/>
              </a:rPr>
              <a:t>22</a:t>
            </a:r>
            <a:endParaRPr lang="ru-RU" altLang="en-US" sz="1600" spc="300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6420" y="1004543"/>
            <a:ext cx="36565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80604020202020204" pitchFamily="34" charset="0"/>
              </a:defRPr>
            </a:lvl1pPr>
          </a:lstStyle>
          <a:p>
            <a:r>
              <a:rPr lang="ru-RU" altLang="en-US" sz="2400" b="0" dirty="0">
                <a:solidFill>
                  <a:schemeClr val="bg1"/>
                </a:solidFill>
              </a:rPr>
              <a:t>Реализаця решения</a:t>
            </a:r>
            <a:endParaRPr lang="ru-RU" altLang="en-US" sz="2400" b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22" y="1835540"/>
            <a:ext cx="3656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>
                <a:solidFill>
                  <a:schemeClr val="bg1"/>
                </a:solidFill>
              </a:rPr>
              <a:t>На данном изображени представлен </a:t>
            </a:r>
            <a:endParaRPr lang="ru-RU" altLang="en-US" sz="1200" dirty="0">
              <a:solidFill>
                <a:schemeClr val="bg1"/>
              </a:solidFill>
            </a:endParaRPr>
          </a:p>
          <a:p>
            <a:r>
              <a:rPr lang="ru-RU" altLang="en-US" sz="1200" dirty="0">
                <a:solidFill>
                  <a:schemeClr val="bg1"/>
                </a:solidFill>
              </a:rPr>
              <a:t>программный код приложения для первого </a:t>
            </a:r>
            <a:endParaRPr lang="ru-RU" altLang="en-US" sz="1200" dirty="0">
              <a:solidFill>
                <a:schemeClr val="bg1"/>
              </a:solidFill>
            </a:endParaRPr>
          </a:p>
          <a:p>
            <a:r>
              <a:rPr lang="ru-RU" altLang="en-US" sz="1200" dirty="0">
                <a:solidFill>
                  <a:schemeClr val="bg1"/>
                </a:solidFill>
              </a:rPr>
              <a:t>этапа распознавания лиц</a:t>
            </a:r>
            <a:endParaRPr lang="ru-RU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"/>
          <a:stretch>
            <a:fillRect/>
          </a:stretch>
        </p:blipFill>
        <p:spPr>
          <a:xfrm>
            <a:off x="3132616" y="785930"/>
            <a:ext cx="8920843" cy="5613400"/>
          </a:xfrm>
          <a:prstGeom prst="rect">
            <a:avLst/>
          </a:prstGeom>
        </p:spPr>
      </p:pic>
      <p:pic>
        <p:nvPicPr>
          <p:cNvPr id="2" name="Picture Placeholder 1" descr="photo2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454525" y="1330325"/>
            <a:ext cx="6746240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873829" y="1799771"/>
            <a:ext cx="6444342" cy="3258458"/>
          </a:xfrm>
          <a:prstGeom prst="roundRect">
            <a:avLst>
              <a:gd name="adj" fmla="val 6422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5400" dirty="0">
                <a:latin typeface="+mj-lt"/>
              </a:rPr>
              <a:t>Спасибо за </a:t>
            </a:r>
            <a:endParaRPr lang="ru-RU" altLang="en-US" sz="5400" dirty="0">
              <a:latin typeface="+mj-lt"/>
            </a:endParaRPr>
          </a:p>
          <a:p>
            <a:pPr algn="ctr"/>
            <a:r>
              <a:rPr lang="ru-RU" altLang="en-US" sz="5400" dirty="0">
                <a:latin typeface="+mj-lt"/>
              </a:rPr>
              <a:t>внимание</a:t>
            </a:r>
            <a:r>
              <a:rPr lang="en-US" altLang="ko-KR" sz="5400" dirty="0">
                <a:latin typeface="+mj-lt"/>
              </a:rPr>
              <a:t>!</a:t>
            </a:r>
            <a:endParaRPr lang="ko-KR" altLang="en-US" sz="5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94412" y="2151062"/>
            <a:ext cx="7213288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Font typeface="Arial" panose="02080604020202020204" pitchFamily="34" charset="0"/>
              <a:buNone/>
            </a:pPr>
            <a:r>
              <a:rPr lang="ru-RU" altLang="en-US" dirty="0"/>
              <a:t>	</a:t>
            </a:r>
            <a:r>
              <a:rPr lang="en-US" altLang="ko-KR" dirty="0"/>
              <a:t>Одной из актуальных задач современного высшего образования </a:t>
            </a:r>
            <a:endParaRPr lang="en-US" altLang="ko-KR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ko-KR" dirty="0"/>
              <a:t>является повышение качества подготовки специалистов. Для решения данной задачи недостаточно совершенствования образовательного процесса. Одним из </a:t>
            </a:r>
            <a:endParaRPr lang="en-US" altLang="ko-KR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ko-KR" dirty="0"/>
              <a:t>значимых факторов, влияющих на качество подготовки специалистов, является </a:t>
            </a:r>
            <a:endParaRPr lang="en-US" altLang="ko-KR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ko-KR" dirty="0"/>
              <a:t>посещаемость обучающимися учебных занятий. </a:t>
            </a:r>
            <a:endParaRPr lang="en-US" altLang="ko-KR" dirty="0"/>
          </a:p>
          <a:p>
            <a:pPr marL="0" indent="0">
              <a:buFont typeface="Arial" panose="0208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ru-RU" altLang="en-US" dirty="0"/>
              <a:t>	</a:t>
            </a:r>
            <a:endParaRPr lang="ru-RU" altLang="en-US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ru-RU" altLang="en-US" dirty="0"/>
              <a:t>	</a:t>
            </a:r>
            <a:r>
              <a:rPr lang="en-US" altLang="ko-KR" dirty="0"/>
              <a:t>В настоящее время существуют различные способы автоматизации </a:t>
            </a:r>
            <a:endParaRPr lang="en-US" altLang="ko-KR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ko-KR" dirty="0"/>
              <a:t>учета посещаемости, например, с помощью считывателей отпечатков пальцев, RFID-меток, QR-кодов, смартфонов и др. Однако эти методы требуют дорогостоящих устройств. Система посещаемости, основанная на технологии распознавания лиц, может идентифицировать множество людей одновременно без прямого контакта с ними и без дорогостоящего оборудования.</a:t>
            </a:r>
            <a:endParaRPr lang="en-US" altLang="ko-KR" dirty="0"/>
          </a:p>
        </p:txBody>
      </p:sp>
      <p:sp>
        <p:nvSpPr>
          <p:cNvPr id="22" name="타원 21"/>
          <p:cNvSpPr/>
          <p:nvPr/>
        </p:nvSpPr>
        <p:spPr>
          <a:xfrm>
            <a:off x="2007350" y="2150450"/>
            <a:ext cx="1215910" cy="1215910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lt1"/>
              </a:solidFill>
            </a:endParaRPr>
          </a:p>
        </p:txBody>
      </p:sp>
      <p:pic>
        <p:nvPicPr>
          <p:cNvPr id="23" name="그래픽 2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V="1">
            <a:off x="2387625" y="2530725"/>
            <a:ext cx="455360" cy="455360"/>
          </a:xfrm>
          <a:prstGeom prst="rect">
            <a:avLst/>
          </a:prstGeom>
          <a:effectLst/>
        </p:spPr>
      </p:pic>
      <p:sp>
        <p:nvSpPr>
          <p:cNvPr id="24" name="타원 23"/>
          <p:cNvSpPr/>
          <p:nvPr/>
        </p:nvSpPr>
        <p:spPr>
          <a:xfrm>
            <a:off x="2007350" y="3749333"/>
            <a:ext cx="1215910" cy="1215910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l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811" y="871528"/>
            <a:ext cx="10580378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pPr algn="ctr"/>
            <a:r>
              <a:rPr lang="ru-RU" altLang="ko-KR" b="0" dirty="0">
                <a:solidFill>
                  <a:schemeClr val="bg1"/>
                </a:solidFill>
                <a:latin typeface="+mj-lt"/>
              </a:rPr>
              <a:t>Актуальность</a:t>
            </a:r>
            <a:endParaRPr lang="ru-RU" altLang="ko-KR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66" name="그래픽 46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2675" y="4061460"/>
            <a:ext cx="524510" cy="586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08103" y="4671436"/>
            <a:ext cx="207241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en-US" sz="1400" dirty="0">
                <a:solidFill>
                  <a:schemeClr val="bg1"/>
                </a:solidFill>
              </a:rPr>
              <a:t>план и техническое</a:t>
            </a:r>
            <a:endParaRPr lang="ru-RU" altLang="en-US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en-US" sz="1400" dirty="0">
                <a:solidFill>
                  <a:schemeClr val="bg1"/>
                </a:solidFill>
              </a:rPr>
              <a:t>задание для </a:t>
            </a:r>
            <a:endParaRPr lang="ru-RU" altLang="en-US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en-US" sz="1400" dirty="0">
                <a:solidFill>
                  <a:schemeClr val="bg1"/>
                </a:solidFill>
              </a:rPr>
              <a:t>реализации данной</a:t>
            </a:r>
            <a:endParaRPr lang="ru-RU" altLang="en-US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en-US" sz="1400" dirty="0">
                <a:solidFill>
                  <a:schemeClr val="bg1"/>
                </a:solidFill>
              </a:rPr>
              <a:t>цели</a:t>
            </a:r>
            <a:endParaRPr lang="ru-RU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08102" y="4260035"/>
            <a:ext cx="2072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>
                <a:solidFill>
                  <a:schemeClr val="bg1"/>
                </a:solidFill>
                <a:latin typeface="+mj-lt"/>
              </a:rPr>
              <a:t>Разработать</a:t>
            </a:r>
            <a:endParaRPr lang="ru-RU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5402" y="3765290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3462" y="4671436"/>
            <a:ext cx="207241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стек технологий для </a:t>
            </a:r>
            <a:endParaRPr lang="ru-RU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реализации данной</a:t>
            </a:r>
            <a:endParaRPr lang="ru-RU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задачи</a:t>
            </a:r>
            <a:endParaRPr lang="ru-RU" altLang="ko-KR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3461" y="4260035"/>
            <a:ext cx="2072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>
                <a:solidFill>
                  <a:schemeClr val="bg1"/>
                </a:solidFill>
                <a:latin typeface="+mj-lt"/>
              </a:rPr>
              <a:t>Выбрать</a:t>
            </a:r>
            <a:endParaRPr lang="ru-RU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00761" y="3765290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8821" y="4671436"/>
            <a:ext cx="207241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докуменатацию для </a:t>
            </a:r>
            <a:endParaRPr lang="ru-RU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выбранных </a:t>
            </a:r>
            <a:endParaRPr lang="ru-RU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технологий</a:t>
            </a:r>
            <a:endParaRPr lang="ru-RU" altLang="ko-KR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8820" y="4260035"/>
            <a:ext cx="2072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>
                <a:solidFill>
                  <a:schemeClr val="bg1"/>
                </a:solidFill>
                <a:latin typeface="+mj-lt"/>
              </a:rPr>
              <a:t>Изучить</a:t>
            </a:r>
            <a:endParaRPr lang="ru-RU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06120" y="3765290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03.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4179" y="4671436"/>
            <a:ext cx="207241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программное </a:t>
            </a:r>
            <a:endParaRPr lang="ru-RU" altLang="ko-KR" sz="14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обеспечение для цели данной работы</a:t>
            </a:r>
            <a:endParaRPr lang="x-none" altLang="ru-RU" sz="14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24178" y="4260035"/>
            <a:ext cx="2072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>
                <a:solidFill>
                  <a:schemeClr val="bg1"/>
                </a:solidFill>
                <a:latin typeface="+mj-lt"/>
              </a:rPr>
              <a:t>Реализовать</a:t>
            </a:r>
            <a:endParaRPr lang="ru-RU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11478" y="3765290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04.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4702" y="1259127"/>
            <a:ext cx="8103041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pPr algn="ctr"/>
            <a:r>
              <a:rPr lang="ru-RU" altLang="ko-KR" sz="2800" b="0" dirty="0">
                <a:solidFill>
                  <a:schemeClr val="bg1"/>
                </a:solidFill>
                <a:latin typeface="+mj-lt"/>
              </a:rPr>
              <a:t>Задачи и цели</a:t>
            </a:r>
            <a:endParaRPr lang="ru-RU" altLang="ko-KR" sz="28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580" y="2331085"/>
            <a:ext cx="900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l"/>
            <a:r>
              <a:rPr lang="ru-RU" altLang="en-US" sz="1400" dirty="0">
                <a:solidFill>
                  <a:schemeClr val="bg1"/>
                </a:solidFill>
              </a:rPr>
              <a:t>	Разработать систему позволяющую контролировать посещаемость студентов автоматически, </a:t>
            </a:r>
            <a:endParaRPr lang="ru-RU" altLang="en-US" sz="1400" dirty="0">
              <a:solidFill>
                <a:schemeClr val="bg1"/>
              </a:solidFill>
            </a:endParaRPr>
          </a:p>
          <a:p>
            <a:pPr algn="l"/>
            <a:r>
              <a:rPr lang="ru-RU" altLang="en-US" sz="1400" dirty="0">
                <a:solidFill>
                  <a:schemeClr val="bg1"/>
                </a:solidFill>
              </a:rPr>
              <a:t>тем самым увеличивая производительность и эффективность труда </a:t>
            </a:r>
            <a:endParaRPr lang="ru-RU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직사각형 19"/>
          <p:cNvSpPr/>
          <p:nvPr/>
        </p:nvSpPr>
        <p:spPr>
          <a:xfrm>
            <a:off x="5718175" y="1962785"/>
            <a:ext cx="75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+mj-lt"/>
              </a:rPr>
              <a:t>Цель</a:t>
            </a:r>
            <a:endParaRPr lang="ru-RU" alt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타원 58"/>
          <p:cNvSpPr/>
          <p:nvPr/>
        </p:nvSpPr>
        <p:spPr>
          <a:xfrm>
            <a:off x="1524000" y="2869141"/>
            <a:ext cx="1714500" cy="1714500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ru-RU" altLang="ko-KR" dirty="0">
                <a:solidFill>
                  <a:schemeClr val="bg1"/>
                </a:solidFill>
              </a:rPr>
              <a:t>01.</a:t>
            </a:r>
            <a:endParaRPr lang="ru-RU" altLang="ko-KR" dirty="0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454400" y="3732741"/>
            <a:ext cx="711200" cy="0"/>
          </a:xfrm>
          <a:prstGeom prst="straightConnector1">
            <a:avLst/>
          </a:prstGeom>
          <a:noFill/>
          <a:ln w="6350">
            <a:solidFill>
              <a:schemeClr val="bg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TextBox 60"/>
          <p:cNvSpPr txBox="1"/>
          <p:nvPr/>
        </p:nvSpPr>
        <p:spPr>
          <a:xfrm>
            <a:off x="1111632" y="4909254"/>
            <a:ext cx="253923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600" dirty="0">
                <a:solidFill>
                  <a:schemeClr val="bg1"/>
                </a:solidFill>
              </a:rPr>
              <a:t>Распознование лиц</a:t>
            </a:r>
            <a:endParaRPr lang="ru-RU" altLang="ko-KR" sz="16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24000" y="2174240"/>
            <a:ext cx="1857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Face 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Detection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26382" y="4909254"/>
            <a:ext cx="253923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600" dirty="0">
                <a:solidFill>
                  <a:schemeClr val="bg1"/>
                </a:solidFill>
              </a:rPr>
              <a:t>Извлечение признаков</a:t>
            </a:r>
            <a:endParaRPr lang="ru-RU" altLang="ko-KR" sz="16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38750" y="2174196"/>
            <a:ext cx="171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Features 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Extraction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238750" y="2869141"/>
            <a:ext cx="1714500" cy="1714500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ko-KR" sz="2000" dirty="0">
                <a:latin typeface="+mj-lt"/>
              </a:rPr>
              <a:t>02.</a:t>
            </a:r>
            <a:endParaRPr lang="ru-RU" altLang="ko-KR" sz="2000" dirty="0">
              <a:latin typeface="+mj-lt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8026400" y="3732741"/>
            <a:ext cx="711200" cy="0"/>
          </a:xfrm>
          <a:prstGeom prst="straightConnector1">
            <a:avLst/>
          </a:prstGeom>
          <a:noFill/>
          <a:ln w="6350">
            <a:solidFill>
              <a:schemeClr val="bg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타원 67"/>
          <p:cNvSpPr/>
          <p:nvPr/>
        </p:nvSpPr>
        <p:spPr>
          <a:xfrm>
            <a:off x="8953500" y="2869141"/>
            <a:ext cx="1714500" cy="1714500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ru-RU" altLang="ko-KR" dirty="0">
                <a:solidFill>
                  <a:schemeClr val="bg1"/>
                </a:solidFill>
                <a:latin typeface="+mj-lt"/>
              </a:rPr>
              <a:t>03.</a:t>
            </a:r>
            <a:endParaRPr lang="ru-RU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41132" y="4909254"/>
            <a:ext cx="253923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600" dirty="0">
                <a:solidFill>
                  <a:schemeClr val="bg1"/>
                </a:solidFill>
              </a:rPr>
              <a:t>Идентификация лиц</a:t>
            </a:r>
            <a:endParaRPr lang="ru-RU" altLang="ko-KR" sz="1600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53500" y="2174196"/>
            <a:ext cx="171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Face 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Recognition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5811" y="871528"/>
            <a:ext cx="10580378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pPr algn="ctr"/>
            <a:r>
              <a:rPr lang="ko-KR" altLang="en-US" b="0" dirty="0">
                <a:solidFill>
                  <a:schemeClr val="bg1"/>
                </a:solidFill>
                <a:latin typeface="+mj-lt"/>
              </a:rPr>
              <a:t>Этапы распознования лиц</a:t>
            </a:r>
            <a:endParaRPr lang="ko-KR" altLang="en-US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654411" y="2413000"/>
            <a:ext cx="2435391" cy="2032000"/>
          </a:xfrm>
          <a:prstGeom prst="roundRect">
            <a:avLst>
              <a:gd name="adj" fmla="val 5195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8502623" y="2413000"/>
            <a:ext cx="2435391" cy="2032000"/>
          </a:xfrm>
          <a:prstGeom prst="roundRect">
            <a:avLst>
              <a:gd name="adj" fmla="val 5195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674758" y="2413000"/>
            <a:ext cx="2435391" cy="2032000"/>
          </a:xfrm>
          <a:prstGeom prst="roundRect">
            <a:avLst>
              <a:gd name="adj" fmla="val 5195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469" y="4761406"/>
            <a:ext cx="24436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Популярными системами на сегодняшний день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являются системы,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построенные на базе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сверточных нейронных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сетей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(Convolutional Neural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dirty="0">
                <a:solidFill>
                  <a:schemeClr val="bg1"/>
                </a:solidFill>
              </a:rPr>
              <a:t>Network, CNN).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5810" y="2965083"/>
            <a:ext cx="217328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800" dirty="0">
                <a:solidFill>
                  <a:schemeClr val="bg1"/>
                </a:solidFill>
                <a:latin typeface="+mj-lt"/>
              </a:rPr>
              <a:t>01.</a:t>
            </a:r>
            <a:endParaRPr lang="ru-RU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5811" y="3449216"/>
            <a:ext cx="217328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Задача обнаружения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лиц на фотографии 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или видеопотоке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6123" y="4761406"/>
            <a:ext cx="24436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solidFill>
                  <a:schemeClr val="bg1"/>
                </a:solidFill>
              </a:rPr>
              <a:t>В работе выделены три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группы методов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извлечения признаков: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холистические (holistic),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локальные (local) и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гибридные (hybrid).</a:t>
            </a:r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6099" y="2965083"/>
            <a:ext cx="217328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800" dirty="0">
                <a:solidFill>
                  <a:schemeClr val="bg1"/>
                </a:solidFill>
                <a:latin typeface="+mj-lt"/>
              </a:rPr>
              <a:t>02.</a:t>
            </a:r>
            <a:endParaRPr lang="ru-RU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01845" y="3449320"/>
            <a:ext cx="240982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Извлечение признаков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4395" y="4761230"/>
            <a:ext cx="28917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solidFill>
                  <a:schemeClr val="bg1"/>
                </a:solidFill>
              </a:rPr>
              <a:t>Результатом данного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этапа является сравнение лица с известным набором лиц с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целью найти наиболее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вероятное совпадение, либо с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целью принять или отклонить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какое-либо действие, </a:t>
            </a:r>
            <a:endParaRPr lang="en-US" altLang="ko-KR" sz="1400">
              <a:solidFill>
                <a:schemeClr val="bg1"/>
              </a:solidFill>
            </a:endParaRPr>
          </a:p>
          <a:p>
            <a:pPr algn="l"/>
            <a:r>
              <a:rPr lang="en-US" altLang="ko-KR" sz="1400">
                <a:solidFill>
                  <a:schemeClr val="bg1"/>
                </a:solidFill>
              </a:rPr>
              <a:t>например, запрос на доступ.</a:t>
            </a:r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34308" y="2927618"/>
            <a:ext cx="217328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800" dirty="0">
                <a:solidFill>
                  <a:schemeClr val="bg1"/>
                </a:solidFill>
                <a:latin typeface="+mj-lt"/>
              </a:rPr>
              <a:t>03.</a:t>
            </a:r>
            <a:endParaRPr lang="ru-RU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71865" y="3449320"/>
            <a:ext cx="229806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1400" dirty="0">
                <a:solidFill>
                  <a:schemeClr val="bg1"/>
                </a:solidFill>
              </a:rPr>
              <a:t>Идентификация лиц</a:t>
            </a:r>
            <a:endParaRPr lang="ru-RU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811" y="871528"/>
            <a:ext cx="10580378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pPr algn="ctr"/>
            <a:r>
              <a:rPr lang="en-US" altLang="ko-KR" b="0" dirty="0">
                <a:solidFill>
                  <a:schemeClr val="bg1"/>
                </a:solidFill>
                <a:latin typeface="+mj-lt"/>
              </a:rPr>
              <a:t>Методы распознавания лиц</a:t>
            </a:r>
            <a:endParaRPr lang="en-US" altLang="ko-KR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36648" y="1561847"/>
            <a:ext cx="4792676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r>
              <a:rPr lang="ru-RU" altLang="en-US" b="0" dirty="0">
                <a:solidFill>
                  <a:schemeClr val="bg1"/>
                </a:solidFill>
                <a:latin typeface="+mj-lt"/>
              </a:rPr>
              <a:t>Структурная схема</a:t>
            </a:r>
            <a:endParaRPr lang="ru-RU" alt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444" y="2489828"/>
            <a:ext cx="42490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ru-RU" sz="1400">
                <a:solidFill>
                  <a:schemeClr val="bg1"/>
                </a:solidFill>
              </a:rPr>
              <a:t>Стурктурная схема </a:t>
            </a:r>
            <a:r>
              <a:rPr sz="1400">
                <a:solidFill>
                  <a:schemeClr val="bg1"/>
                </a:solidFill>
              </a:rPr>
              <a:t>отражает в себе </a:t>
            </a:r>
            <a:endParaRPr sz="1400">
              <a:solidFill>
                <a:schemeClr val="bg1"/>
              </a:solidFill>
            </a:endParaRPr>
          </a:p>
          <a:p>
            <a:r>
              <a:rPr sz="1400">
                <a:solidFill>
                  <a:schemeClr val="bg1"/>
                </a:solidFill>
              </a:rPr>
              <a:t>необходимые виды обеспечения для </a:t>
            </a:r>
            <a:endParaRPr sz="1400">
              <a:solidFill>
                <a:schemeClr val="bg1"/>
              </a:solidFill>
            </a:endParaRPr>
          </a:p>
          <a:p>
            <a:r>
              <a:rPr sz="1400">
                <a:solidFill>
                  <a:schemeClr val="bg1"/>
                </a:solidFill>
              </a:rPr>
              <a:t>функционирования системы.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4734" y="3864562"/>
            <a:ext cx="4096540" cy="15995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ru-RU" altLang="ko-KR" sz="1400" dirty="0">
                <a:solidFill>
                  <a:schemeClr val="bg1"/>
                </a:solidFill>
              </a:rPr>
              <a:t>Программноеобеспечение</a:t>
            </a:r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ru-RU" altLang="ko-KR" sz="1400" dirty="0">
                <a:solidFill>
                  <a:schemeClr val="bg1"/>
                </a:solidFill>
              </a:rPr>
              <a:t>Техническое обеспечение</a:t>
            </a:r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ru-RU" altLang="ko-KR" sz="1400" dirty="0">
                <a:solidFill>
                  <a:schemeClr val="bg1"/>
                </a:solidFill>
              </a:rPr>
              <a:t>Информационное обеспечение</a:t>
            </a:r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ru-RU" altLang="ko-KR" sz="1400" dirty="0">
                <a:solidFill>
                  <a:schemeClr val="bg1"/>
                </a:solidFill>
              </a:rPr>
              <a:t>Лингвистическое обеспечение</a:t>
            </a:r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ru-RU" altLang="ko-KR" sz="1400" dirty="0">
                <a:solidFill>
                  <a:schemeClr val="bg1"/>
                </a:solidFill>
              </a:rPr>
              <a:t>Математическое обеспечение</a:t>
            </a:r>
            <a:endParaRPr lang="ru-RU" altLang="ko-KR" sz="1400" dirty="0">
              <a:solidFill>
                <a:schemeClr val="bg1"/>
              </a:solidFill>
            </a:endParaRPr>
          </a:p>
          <a:p>
            <a:r>
              <a:rPr lang="ru-RU" altLang="ko-KR" sz="1400" dirty="0">
                <a:solidFill>
                  <a:schemeClr val="bg1"/>
                </a:solidFill>
              </a:rPr>
              <a:t>Методическое обеспечение</a:t>
            </a:r>
            <a:endParaRPr lang="ru-RU" altLang="ko-KR" sz="1400" dirty="0">
              <a:solidFill>
                <a:schemeClr val="bg1"/>
              </a:solidFill>
            </a:endParaRPr>
          </a:p>
          <a:p>
            <a:endParaRPr lang="ru-RU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Picture Placeholder 2" descr="Sistema_Raspoznavania_Studentov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716905" y="1274445"/>
            <a:ext cx="6243320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36675" y="1562100"/>
            <a:ext cx="545147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r>
              <a:rPr lang="ru-RU" altLang="en-US" b="0" dirty="0">
                <a:solidFill>
                  <a:schemeClr val="bg1"/>
                </a:solidFill>
                <a:latin typeface="+mj-lt"/>
              </a:rPr>
              <a:t>Функциональная схема</a:t>
            </a:r>
            <a:endParaRPr lang="ru-RU" alt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444" y="2740018"/>
            <a:ext cx="424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ru-RU" sz="1400">
                <a:solidFill>
                  <a:schemeClr val="bg1"/>
                </a:solidFill>
              </a:rPr>
              <a:t>Функциональная схема </a:t>
            </a:r>
            <a:r>
              <a:rPr sz="1400">
                <a:solidFill>
                  <a:schemeClr val="bg1"/>
                </a:solidFill>
              </a:rPr>
              <a:t>отражает в себе </a:t>
            </a:r>
            <a:endParaRPr sz="1400">
              <a:solidFill>
                <a:schemeClr val="bg1"/>
              </a:solidFill>
            </a:endParaRPr>
          </a:p>
          <a:p>
            <a:r>
              <a:rPr sz="1400">
                <a:solidFill>
                  <a:schemeClr val="bg1"/>
                </a:solidFill>
              </a:rPr>
              <a:t>алгоритм работы данной системы.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4734" y="3864562"/>
            <a:ext cx="4096540" cy="203009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Захват изображения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Предобработка изображения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Обнаружение лиц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Предобработка изображения лица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Извлечение признаков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Идентификация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Поиск в базе данных</a:t>
            </a:r>
            <a:endParaRPr lang="ru-RU" altLang="ko-KR" sz="1400" dirty="0">
              <a:solidFill>
                <a:schemeClr val="bg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ru-RU" altLang="ko-KR" sz="1400" dirty="0">
                <a:solidFill>
                  <a:schemeClr val="bg1"/>
                </a:solidFill>
              </a:rPr>
              <a:t>Вывод в веб-интерфейс</a:t>
            </a:r>
            <a:endParaRPr lang="ru-RU" altLang="ko-KR" sz="1400" dirty="0">
              <a:solidFill>
                <a:schemeClr val="bg1"/>
              </a:solidFill>
            </a:endParaRPr>
          </a:p>
          <a:p>
            <a:endParaRPr lang="ru-RU" altLang="ko-KR" sz="1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f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788785" y="2193290"/>
            <a:ext cx="3860800" cy="2470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246258" y="2057400"/>
            <a:ext cx="2309742" cy="2309742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2000">
                <a:latin typeface="+mj-lt"/>
              </a:rPr>
              <a:t>Вспомнил</a:t>
            </a:r>
            <a:endParaRPr lang="ru-RU" altLang="en-US" sz="2000" dirty="0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21058" y="2984500"/>
            <a:ext cx="2309742" cy="2309742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2000">
                <a:latin typeface="+mj-lt"/>
              </a:rPr>
              <a:t>Геометрия</a:t>
            </a:r>
            <a:endParaRPr lang="ru-RU" altLang="en-US" sz="2000" dirty="0"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46258" y="3911600"/>
            <a:ext cx="2309742" cy="2309742"/>
          </a:xfrm>
          <a:prstGeom prst="ellipse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2000" dirty="0">
                <a:latin typeface="+mj-lt"/>
              </a:rPr>
              <a:t>Вот ответ</a:t>
            </a:r>
            <a:endParaRPr lang="ru-RU" altLang="en-US" sz="2000" dirty="0">
              <a:latin typeface="+mj-lt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969000" y="2235200"/>
            <a:ext cx="127000" cy="127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6459" y="3986206"/>
            <a:ext cx="466935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bg1"/>
                </a:solidFill>
              </a:rPr>
              <a:t>F - параметры кадра (разрешение пикселей)</a:t>
            </a:r>
            <a:endParaRPr lang="ru-RU" altLang="ko-KR" sz="14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86500" y="2121740"/>
            <a:ext cx="465924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>
                <a:solidFill>
                  <a:schemeClr val="bg1"/>
                </a:solidFill>
              </a:rPr>
              <a:t>Математическая модель</a:t>
            </a:r>
            <a:endParaRPr lang="ru-RU" altLang="ko-KR" sz="2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9000" y="4623276"/>
            <a:ext cx="127000" cy="127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76619" y="4913147"/>
            <a:ext cx="466935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bg1"/>
                </a:solidFill>
              </a:rPr>
              <a:t>?</a:t>
            </a:r>
            <a:endParaRPr lang="ru-RU" altLang="ko-KR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76670" y="4487591"/>
            <a:ext cx="465924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000" dirty="0">
                <a:solidFill>
                  <a:schemeClr val="bg1"/>
                </a:solidFill>
              </a:rPr>
              <a:t>Постановка задачи</a:t>
            </a:r>
            <a:endParaRPr lang="ru-RU" altLang="ko-KR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5811" y="871528"/>
            <a:ext cx="10580378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80604020202020204" pitchFamily="34" charset="0"/>
              </a:defRPr>
            </a:lvl1pPr>
          </a:lstStyle>
          <a:p>
            <a:pPr algn="ctr"/>
            <a:r>
              <a:rPr lang="ru-RU" altLang="ko-KR" b="0" dirty="0">
                <a:solidFill>
                  <a:schemeClr val="bg1"/>
                </a:solidFill>
                <a:latin typeface="+mj-lt"/>
              </a:rPr>
              <a:t>Математическое обеспечение</a:t>
            </a:r>
            <a:endParaRPr lang="ru-RU" altLang="ko-KR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6510" y="2566035"/>
            <a:ext cx="3486150" cy="1337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1066639" y="1983787"/>
            <a:ext cx="3308592" cy="8028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x-none" sz="2000" dirty="0">
                <a:latin typeface="+mj-lt"/>
              </a:rPr>
              <a:t>Результат работы </a:t>
            </a:r>
            <a:endParaRPr lang="ru-RU" altLang="x-none" sz="2000" dirty="0">
              <a:latin typeface="+mj-lt"/>
            </a:endParaRPr>
          </a:p>
          <a:p>
            <a:pPr algn="ctr"/>
            <a:r>
              <a:rPr lang="ru-RU" altLang="x-none" sz="2000" dirty="0">
                <a:latin typeface="+mj-lt"/>
              </a:rPr>
              <a:t>программы</a:t>
            </a:r>
            <a:endParaRPr lang="ru-RU" altLang="x-none" sz="2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639" y="3635866"/>
            <a:ext cx="3308592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en-US" dirty="0">
                <a:solidFill>
                  <a:schemeClr val="bg1"/>
                </a:solidFill>
              </a:rPr>
              <a:t>Обнаружение лиц и </a:t>
            </a:r>
            <a:endParaRPr lang="ru-RU" altLang="en-US" dirty="0">
              <a:solidFill>
                <a:schemeClr val="bg1"/>
              </a:solidFill>
            </a:endParaRPr>
          </a:p>
          <a:p>
            <a:pPr algn="ctr"/>
            <a:r>
              <a:rPr lang="ru-RU" altLang="en-US" dirty="0">
                <a:solidFill>
                  <a:schemeClr val="bg1"/>
                </a:solidFill>
              </a:rPr>
              <a:t>извлечение признаков</a:t>
            </a:r>
            <a:endParaRPr lang="ru-RU" altLang="en-US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5441871" y="4651519"/>
            <a:ext cx="2880000" cy="614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x-none" sz="2000" dirty="0">
                <a:latin typeface="+mj-lt"/>
              </a:rPr>
              <a:t>Результат</a:t>
            </a:r>
            <a:endParaRPr lang="ru-RU" altLang="x-none" sz="2000" dirty="0">
              <a:latin typeface="+mj-lt"/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8592600" y="4651519"/>
            <a:ext cx="2880000" cy="6149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2000" dirty="0">
                <a:latin typeface="+mj-lt"/>
              </a:rPr>
              <a:t>Результат</a:t>
            </a:r>
            <a:endParaRPr lang="ru-RU" altLang="en-US" sz="2000" dirty="0">
              <a:latin typeface="+mj-lt"/>
            </a:endParaRPr>
          </a:p>
        </p:txBody>
      </p:sp>
      <p:pic>
        <p:nvPicPr>
          <p:cNvPr id="5" name="Picture Placeholder 4" descr="photo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8772525" y="1922145"/>
            <a:ext cx="2520315" cy="2217420"/>
          </a:xfrm>
          <a:prstGeom prst="rect">
            <a:avLst/>
          </a:prstGeom>
        </p:spPr>
      </p:pic>
      <p:pic>
        <p:nvPicPr>
          <p:cNvPr id="8" name="Picture Placeholder 7" descr="3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621655" y="1922145"/>
            <a:ext cx="2520315" cy="2217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1">
                <a:alpha val="15000"/>
              </a:schemeClr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6350">
          <a:solidFill>
            <a:schemeClr val="bg1"/>
          </a:solidFill>
        </a:ln>
      </a:spPr>
      <a:bodyPr rtlCol="0" anchor="ctr"/>
      <a:lstStyle>
        <a:defPPr algn="ctr">
          <a:defRPr sz="2000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1">
                <a:alpha val="15000"/>
              </a:schemeClr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6350">
          <a:solidFill>
            <a:schemeClr val="bg1"/>
          </a:solidFill>
        </a:ln>
      </a:spPr>
      <a:bodyPr rtlCol="0" anchor="ctr"/>
      <a:lstStyle>
        <a:defPPr algn="ctr">
          <a:defRPr sz="2000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WPS Presentation</Application>
  <PresentationFormat>와이드스크린</PresentationFormat>
  <Paragraphs>184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Arial Black</vt:lpstr>
      <vt:lpstr>Noto Looped Thai UI Black</vt:lpstr>
      <vt:lpstr>Poppins SemiBold</vt:lpstr>
      <vt:lpstr>C059</vt:lpstr>
      <vt:lpstr>Poppins Light</vt:lpstr>
      <vt:lpstr>Microsoft YaHei</vt:lpstr>
      <vt:lpstr>Arial Unicode MS</vt:lpstr>
      <vt:lpstr>Malgun Gothic</vt:lpstr>
      <vt:lpstr>PPTMON theme</vt:lpstr>
      <vt:lpstr>1_PPTMON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deadsxnpai</cp:lastModifiedBy>
  <cp:revision>263</cp:revision>
  <dcterms:created xsi:type="dcterms:W3CDTF">2022-12-21T06:33:14Z</dcterms:created>
  <dcterms:modified xsi:type="dcterms:W3CDTF">2022-12-21T06:33:14Z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