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4"/>
  </p:notesMasterIdLst>
  <p:sldIdLst>
    <p:sldId id="343" r:id="rId2"/>
    <p:sldId id="383" r:id="rId3"/>
    <p:sldId id="384" r:id="rId4"/>
    <p:sldId id="370" r:id="rId5"/>
    <p:sldId id="387" r:id="rId6"/>
    <p:sldId id="394" r:id="rId7"/>
    <p:sldId id="372" r:id="rId8"/>
    <p:sldId id="418" r:id="rId9"/>
    <p:sldId id="386" r:id="rId10"/>
    <p:sldId id="422" r:id="rId11"/>
    <p:sldId id="374" r:id="rId12"/>
    <p:sldId id="417" r:id="rId13"/>
    <p:sldId id="395" r:id="rId14"/>
    <p:sldId id="377" r:id="rId15"/>
    <p:sldId id="385" r:id="rId16"/>
    <p:sldId id="419" r:id="rId17"/>
    <p:sldId id="420" r:id="rId18"/>
    <p:sldId id="373" r:id="rId19"/>
    <p:sldId id="378" r:id="rId20"/>
    <p:sldId id="415" r:id="rId21"/>
    <p:sldId id="381" r:id="rId22"/>
    <p:sldId id="397" r:id="rId23"/>
    <p:sldId id="412" r:id="rId24"/>
    <p:sldId id="413" r:id="rId25"/>
    <p:sldId id="382" r:id="rId26"/>
    <p:sldId id="416" r:id="rId27"/>
    <p:sldId id="379" r:id="rId28"/>
    <p:sldId id="421" r:id="rId29"/>
    <p:sldId id="390" r:id="rId30"/>
    <p:sldId id="380" r:id="rId31"/>
    <p:sldId id="389" r:id="rId32"/>
    <p:sldId id="348" r:id="rId33"/>
  </p:sldIdLst>
  <p:sldSz cx="13004800" cy="9753600"/>
  <p:notesSz cx="6858000" cy="9144000"/>
  <p:defaultTextStyle>
    <a:defPPr>
      <a:defRPr lang="en-US"/>
    </a:defPPr>
    <a:lvl1pPr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1pPr>
    <a:lvl2pPr marL="4572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2pPr>
    <a:lvl3pPr marL="9144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3pPr>
    <a:lvl4pPr marL="13716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4pPr>
    <a:lvl5pPr marL="18288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5pPr>
    <a:lvl6pPr marL="22860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6pPr>
    <a:lvl7pPr marL="27432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7pPr>
    <a:lvl8pPr marL="32004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8pPr>
    <a:lvl9pPr marL="36576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lip Dave" initials="DD" lastIdx="1" clrIdx="0">
    <p:extLst>
      <p:ext uri="{19B8F6BF-5375-455C-9EA6-DF929625EA0E}">
        <p15:presenceInfo xmlns:p15="http://schemas.microsoft.com/office/powerpoint/2012/main" userId="S-1-5-21-2568565148-948773811-1255567339-10380" providerId="AD"/>
      </p:ext>
    </p:extLst>
  </p:cmAuthor>
  <p:cmAuthor id="2" name="Gagandeep Singh Panesar" initials="GSP" lastIdx="1" clrIdx="1">
    <p:extLst>
      <p:ext uri="{19B8F6BF-5375-455C-9EA6-DF929625EA0E}">
        <p15:presenceInfo xmlns:p15="http://schemas.microsoft.com/office/powerpoint/2012/main" userId="S-1-5-21-2568565148-948773811-1255567339-190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2C7933"/>
    <a:srgbClr val="DAD8D3"/>
    <a:srgbClr val="6D706D"/>
    <a:srgbClr val="2B2C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00" autoAdjust="0"/>
    <p:restoredTop sz="86535" autoAdjust="0"/>
  </p:normalViewPr>
  <p:slideViewPr>
    <p:cSldViewPr>
      <p:cViewPr varScale="1">
        <p:scale>
          <a:sx n="82" d="100"/>
          <a:sy n="82" d="100"/>
        </p:scale>
        <p:origin x="1830" y="114"/>
      </p:cViewPr>
      <p:guideLst>
        <p:guide orient="horz" pos="3072"/>
        <p:guide pos="4096"/>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Candara" panose="020E0502030303020204" pitchFamily="34" charset="0"/>
                <a:ea typeface="+mn-ea"/>
                <a:cs typeface="+mn-cs"/>
              </a:defRPr>
            </a:pPr>
            <a:r>
              <a:rPr lang="en-US">
                <a:latin typeface="Candara" panose="020E0502030303020204" pitchFamily="34" charset="0"/>
              </a:rPr>
              <a:t>Test Case Execution</a:t>
            </a:r>
          </a:p>
        </c:rich>
      </c:tx>
      <c:layout>
        <c:manualLayout>
          <c:xMode val="edge"/>
          <c:yMode val="edge"/>
          <c:x val="0.31321610513650128"/>
          <c:y val="3.7534526934133235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Candara" panose="020E0502030303020204" pitchFamily="34" charset="0"/>
              <a:ea typeface="+mn-ea"/>
              <a:cs typeface="+mn-cs"/>
            </a:defRPr>
          </a:pPr>
          <a:endParaRPr lang="en-US"/>
        </a:p>
      </c:txPr>
    </c:title>
    <c:autoTitleDeleted val="0"/>
    <c:plotArea>
      <c:layout>
        <c:manualLayout>
          <c:layoutTarget val="inner"/>
          <c:xMode val="edge"/>
          <c:yMode val="edge"/>
          <c:x val="0.12992142634697237"/>
          <c:y val="0.15662669030813525"/>
          <c:w val="0.79510309622811037"/>
          <c:h val="0.63373568540060898"/>
        </c:manualLayout>
      </c:layout>
      <c:barChart>
        <c:barDir val="col"/>
        <c:grouping val="stacked"/>
        <c:varyColors val="0"/>
        <c:ser>
          <c:idx val="0"/>
          <c:order val="0"/>
          <c:tx>
            <c:strRef>
              <c:f>ExecutionSummery!$B$48</c:f>
              <c:strCache>
                <c:ptCount val="1"/>
                <c:pt idx="0">
                  <c:v>Pass</c:v>
                </c:pt>
              </c:strCache>
            </c:strRef>
          </c:tx>
          <c:spPr>
            <a:solidFill>
              <a:srgbClr val="2C7933"/>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ExecutionSummery!$A$49:$A$55</c:f>
              <c:strCache>
                <c:ptCount val="6"/>
                <c:pt idx="0">
                  <c:v>Sprint 01</c:v>
                </c:pt>
                <c:pt idx="1">
                  <c:v>Sprint 02</c:v>
                </c:pt>
                <c:pt idx="2">
                  <c:v>Sprint 03</c:v>
                </c:pt>
                <c:pt idx="3">
                  <c:v>Sprint 04</c:v>
                </c:pt>
                <c:pt idx="4">
                  <c:v>Sprint 05</c:v>
                </c:pt>
                <c:pt idx="5">
                  <c:v>Sprint 06</c:v>
                </c:pt>
              </c:strCache>
            </c:strRef>
          </c:cat>
          <c:val>
            <c:numRef>
              <c:f>ExecutionSummery!$B$49:$B$54</c:f>
              <c:numCache>
                <c:formatCode>General</c:formatCode>
                <c:ptCount val="6"/>
                <c:pt idx="0">
                  <c:v>0</c:v>
                </c:pt>
                <c:pt idx="1">
                  <c:v>0</c:v>
                </c:pt>
                <c:pt idx="2">
                  <c:v>40</c:v>
                </c:pt>
                <c:pt idx="3">
                  <c:v>53</c:v>
                </c:pt>
                <c:pt idx="4">
                  <c:v>77</c:v>
                </c:pt>
                <c:pt idx="5">
                  <c:v>154</c:v>
                </c:pt>
              </c:numCache>
            </c:numRef>
          </c:val>
        </c:ser>
        <c:ser>
          <c:idx val="2"/>
          <c:order val="1"/>
          <c:tx>
            <c:strRef>
              <c:f>ExecutionSummery!$C$48</c:f>
              <c:strCache>
                <c:ptCount val="1"/>
                <c:pt idx="0">
                  <c:v>Not Run</c:v>
                </c:pt>
              </c:strCache>
            </c:strRef>
          </c:tx>
          <c:spPr>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ExecutionSummery!$A$49:$A$55</c:f>
              <c:strCache>
                <c:ptCount val="6"/>
                <c:pt idx="0">
                  <c:v>Sprint 01</c:v>
                </c:pt>
                <c:pt idx="1">
                  <c:v>Sprint 02</c:v>
                </c:pt>
                <c:pt idx="2">
                  <c:v>Sprint 03</c:v>
                </c:pt>
                <c:pt idx="3">
                  <c:v>Sprint 04</c:v>
                </c:pt>
                <c:pt idx="4">
                  <c:v>Sprint 05</c:v>
                </c:pt>
                <c:pt idx="5">
                  <c:v>Sprint 06</c:v>
                </c:pt>
              </c:strCache>
            </c:strRef>
          </c:cat>
          <c:val>
            <c:numRef>
              <c:f>ExecutionSummery!$C$49:$C$55</c:f>
              <c:numCache>
                <c:formatCode>General</c:formatCode>
                <c:ptCount val="7"/>
                <c:pt idx="0">
                  <c:v>160</c:v>
                </c:pt>
                <c:pt idx="1">
                  <c:v>160</c:v>
                </c:pt>
                <c:pt idx="2">
                  <c:v>120</c:v>
                </c:pt>
                <c:pt idx="3">
                  <c:v>107</c:v>
                </c:pt>
                <c:pt idx="4">
                  <c:v>83</c:v>
                </c:pt>
                <c:pt idx="5">
                  <c:v>0</c:v>
                </c:pt>
              </c:numCache>
            </c:numRef>
          </c:val>
        </c:ser>
        <c:ser>
          <c:idx val="1"/>
          <c:order val="2"/>
          <c:tx>
            <c:strRef>
              <c:f>ExecutionSummery!$D$48</c:f>
              <c:strCache>
                <c:ptCount val="1"/>
                <c:pt idx="0">
                  <c:v>Fail</c:v>
                </c:pt>
              </c:strCache>
            </c:strRef>
          </c:tx>
          <c:spPr>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ExecutionSummery!$A$49:$A$55</c:f>
              <c:strCache>
                <c:ptCount val="6"/>
                <c:pt idx="0">
                  <c:v>Sprint 01</c:v>
                </c:pt>
                <c:pt idx="1">
                  <c:v>Sprint 02</c:v>
                </c:pt>
                <c:pt idx="2">
                  <c:v>Sprint 03</c:v>
                </c:pt>
                <c:pt idx="3">
                  <c:v>Sprint 04</c:v>
                </c:pt>
                <c:pt idx="4">
                  <c:v>Sprint 05</c:v>
                </c:pt>
                <c:pt idx="5">
                  <c:v>Sprint 06</c:v>
                </c:pt>
              </c:strCache>
            </c:strRef>
          </c:cat>
          <c:val>
            <c:numRef>
              <c:f>ExecutionSummery!$D$49:$D$55</c:f>
              <c:numCache>
                <c:formatCode>General</c:formatCode>
                <c:ptCount val="7"/>
                <c:pt idx="0">
                  <c:v>0</c:v>
                </c:pt>
                <c:pt idx="1">
                  <c:v>0</c:v>
                </c:pt>
                <c:pt idx="2">
                  <c:v>0</c:v>
                </c:pt>
                <c:pt idx="3">
                  <c:v>0</c:v>
                </c:pt>
                <c:pt idx="4">
                  <c:v>0</c:v>
                </c:pt>
                <c:pt idx="5">
                  <c:v>6</c:v>
                </c:pt>
              </c:numCache>
            </c:numRef>
          </c:val>
        </c:ser>
        <c:ser>
          <c:idx val="3"/>
          <c:order val="3"/>
          <c:tx>
            <c:strRef>
              <c:f>ExecutionSummery!$E$48</c:f>
              <c:strCache>
                <c:ptCount val="1"/>
                <c:pt idx="0">
                  <c:v>Blocked</c:v>
                </c:pt>
              </c:strCache>
            </c:strRef>
          </c:tx>
          <c:spPr>
            <a:solidFill>
              <a:srgbClr val="0070C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ExecutionSummery!$A$49:$A$55</c:f>
              <c:strCache>
                <c:ptCount val="6"/>
                <c:pt idx="0">
                  <c:v>Sprint 01</c:v>
                </c:pt>
                <c:pt idx="1">
                  <c:v>Sprint 02</c:v>
                </c:pt>
                <c:pt idx="2">
                  <c:v>Sprint 03</c:v>
                </c:pt>
                <c:pt idx="3">
                  <c:v>Sprint 04</c:v>
                </c:pt>
                <c:pt idx="4">
                  <c:v>Sprint 05</c:v>
                </c:pt>
                <c:pt idx="5">
                  <c:v>Sprint 06</c:v>
                </c:pt>
              </c:strCache>
            </c:strRef>
          </c:cat>
          <c:val>
            <c:numRef>
              <c:f>ExecutionSummery!$E$49:$E$55</c:f>
              <c:numCache>
                <c:formatCode>General</c:formatCode>
                <c:ptCount val="7"/>
                <c:pt idx="0">
                  <c:v>0</c:v>
                </c:pt>
                <c:pt idx="1">
                  <c:v>0</c:v>
                </c:pt>
                <c:pt idx="2">
                  <c:v>0</c:v>
                </c:pt>
                <c:pt idx="3">
                  <c:v>0</c:v>
                </c:pt>
                <c:pt idx="4">
                  <c:v>0</c:v>
                </c:pt>
                <c:pt idx="5">
                  <c:v>0</c:v>
                </c:pt>
              </c:numCache>
            </c:numRef>
          </c:val>
        </c:ser>
        <c:dLbls>
          <c:showLegendKey val="0"/>
          <c:showVal val="0"/>
          <c:showCatName val="0"/>
          <c:showSerName val="0"/>
          <c:showPercent val="0"/>
          <c:showBubbleSize val="0"/>
        </c:dLbls>
        <c:gapWidth val="150"/>
        <c:overlap val="100"/>
        <c:axId val="315978776"/>
        <c:axId val="315977600"/>
      </c:barChart>
      <c:dateAx>
        <c:axId val="315978776"/>
        <c:scaling>
          <c:orientation val="minMax"/>
        </c:scaling>
        <c:delete val="0"/>
        <c:axPos val="b"/>
        <c:numFmt formatCode="mm/dd/yyyy" sourceLinked="0"/>
        <c:majorTickMark val="none"/>
        <c:minorTickMark val="none"/>
        <c:tickLblPos val="nextTo"/>
        <c:spPr>
          <a:noFill/>
          <a:ln w="12700" cap="flat" cmpd="sng" algn="ctr">
            <a:solidFill>
              <a:schemeClr val="tx1">
                <a:lumMod val="15000"/>
                <a:lumOff val="85000"/>
              </a:schemeClr>
            </a:solidFill>
            <a:round/>
          </a:ln>
          <a:effectLst/>
        </c:spPr>
        <c:txPr>
          <a:bodyPr rot="-27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15977600"/>
        <c:crosses val="autoZero"/>
        <c:auto val="1"/>
        <c:lblOffset val="50"/>
        <c:baseTimeUnit val="days"/>
        <c:majorTimeUnit val="days"/>
        <c:minorTimeUnit val="days"/>
      </c:dateAx>
      <c:valAx>
        <c:axId val="315977600"/>
        <c:scaling>
          <c:orientation val="minMax"/>
          <c:max val="18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 of TC's</a:t>
                </a:r>
              </a:p>
            </c:rich>
          </c:tx>
          <c:layout>
            <c:manualLayout>
              <c:xMode val="edge"/>
              <c:yMode val="edge"/>
              <c:x val="1.9942270995653107E-2"/>
              <c:y val="0.40847832482478158"/>
            </c:manualLayout>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15978776"/>
        <c:crosses val="autoZero"/>
        <c:crossBetween val="between"/>
        <c:majorUnit val="20"/>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6-08-04T11:33:39.339" idx="1">
    <p:pos x="10" y="10"/>
    <p:text/>
    <p:extLst>
      <p:ext uri="{C676402C-5697-4E1C-873F-D02D1690AC5C}">
        <p15:threadingInfo xmlns:p15="http://schemas.microsoft.com/office/powerpoint/2012/main" timeZoneBias="-33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Franklin Gothic Book" charset="0"/>
                <a:ea typeface="ヒラギノ角ゴ ProN W3" charset="0"/>
                <a:cs typeface="ヒラギノ角ゴ ProN W3" charset="0"/>
                <a:sym typeface="Franklin Gothic Book"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3811913-B8DA-492B-B826-9518B83BF6E7}" type="datetimeFigureOut">
              <a:rPr lang="en-US"/>
              <a:pPr/>
              <a:t>8/8/2016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Franklin Gothic Book" charset="0"/>
                <a:ea typeface="ヒラギノ角ゴ ProN W3" charset="0"/>
                <a:cs typeface="ヒラギノ角ゴ ProN W3" charset="0"/>
                <a:sym typeface="Franklin Gothic Book"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1F15C7B-0871-4E32-975F-908BAAFADC15}" type="slidenum">
              <a:rPr lang="en-US"/>
              <a:pPr/>
              <a:t>‹#›</a:t>
            </a:fld>
            <a:endParaRPr lang="en-US"/>
          </a:p>
        </p:txBody>
      </p:sp>
    </p:spTree>
    <p:extLst>
      <p:ext uri="{BB962C8B-B14F-4D97-AF65-F5344CB8AC3E}">
        <p14:creationId xmlns:p14="http://schemas.microsoft.com/office/powerpoint/2010/main" val="414094131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Movie Lens Data description</a:t>
            </a:r>
            <a:endParaRPr lang="en-IN" dirty="0"/>
          </a:p>
        </p:txBody>
      </p:sp>
      <p:sp>
        <p:nvSpPr>
          <p:cNvPr id="4" name="Slide Number Placeholder 3"/>
          <p:cNvSpPr>
            <a:spLocks noGrp="1"/>
          </p:cNvSpPr>
          <p:nvPr>
            <p:ph type="sldNum" sz="quarter" idx="10"/>
          </p:nvPr>
        </p:nvSpPr>
        <p:spPr/>
        <p:txBody>
          <a:bodyPr/>
          <a:lstStyle/>
          <a:p>
            <a:fld id="{61F15C7B-0871-4E32-975F-908BAAFADC15}" type="slidenum">
              <a:rPr lang="en-US" smtClean="0"/>
              <a:pPr/>
              <a:t>1</a:t>
            </a:fld>
            <a:endParaRPr lang="en-US"/>
          </a:p>
        </p:txBody>
      </p:sp>
    </p:spTree>
    <p:extLst>
      <p:ext uri="{BB962C8B-B14F-4D97-AF65-F5344CB8AC3E}">
        <p14:creationId xmlns:p14="http://schemas.microsoft.com/office/powerpoint/2010/main" val="350337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1F15C7B-0871-4E32-975F-908BAAFADC15}" type="slidenum">
              <a:rPr lang="en-US" smtClean="0"/>
              <a:pPr/>
              <a:t>2</a:t>
            </a:fld>
            <a:endParaRPr lang="en-US"/>
          </a:p>
        </p:txBody>
      </p:sp>
    </p:spTree>
    <p:extLst>
      <p:ext uri="{BB962C8B-B14F-4D97-AF65-F5344CB8AC3E}">
        <p14:creationId xmlns:p14="http://schemas.microsoft.com/office/powerpoint/2010/main" val="4174330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Monitoring</a:t>
            </a:r>
            <a:r>
              <a:rPr lang="en-IN" baseline="0" dirty="0" smtClean="0"/>
              <a:t> reports to be looked into</a:t>
            </a:r>
            <a:endParaRPr lang="en-IN" dirty="0"/>
          </a:p>
        </p:txBody>
      </p:sp>
      <p:sp>
        <p:nvSpPr>
          <p:cNvPr id="4" name="Slide Number Placeholder 3"/>
          <p:cNvSpPr>
            <a:spLocks noGrp="1"/>
          </p:cNvSpPr>
          <p:nvPr>
            <p:ph type="sldNum" sz="quarter" idx="10"/>
          </p:nvPr>
        </p:nvSpPr>
        <p:spPr/>
        <p:txBody>
          <a:bodyPr/>
          <a:lstStyle/>
          <a:p>
            <a:fld id="{61F15C7B-0871-4E32-975F-908BAAFADC15}" type="slidenum">
              <a:rPr lang="en-US" smtClean="0"/>
              <a:pPr/>
              <a:t>5</a:t>
            </a:fld>
            <a:endParaRPr lang="en-US"/>
          </a:p>
        </p:txBody>
      </p:sp>
    </p:spTree>
    <p:extLst>
      <p:ext uri="{BB962C8B-B14F-4D97-AF65-F5344CB8AC3E}">
        <p14:creationId xmlns:p14="http://schemas.microsoft.com/office/powerpoint/2010/main" val="2394559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1F15C7B-0871-4E32-975F-908BAAFADC15}" type="slidenum">
              <a:rPr lang="en-US" smtClean="0"/>
              <a:pPr/>
              <a:t>7</a:t>
            </a:fld>
            <a:endParaRPr lang="en-US"/>
          </a:p>
        </p:txBody>
      </p:sp>
    </p:spTree>
    <p:extLst>
      <p:ext uri="{BB962C8B-B14F-4D97-AF65-F5344CB8AC3E}">
        <p14:creationId xmlns:p14="http://schemas.microsoft.com/office/powerpoint/2010/main" val="1022618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1F15C7B-0871-4E32-975F-908BAAFADC15}" type="slidenum">
              <a:rPr lang="en-US" smtClean="0"/>
              <a:pPr/>
              <a:t>9</a:t>
            </a:fld>
            <a:endParaRPr lang="en-US"/>
          </a:p>
        </p:txBody>
      </p:sp>
    </p:spTree>
    <p:extLst>
      <p:ext uri="{BB962C8B-B14F-4D97-AF65-F5344CB8AC3E}">
        <p14:creationId xmlns:p14="http://schemas.microsoft.com/office/powerpoint/2010/main" val="2250757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1F15C7B-0871-4E32-975F-908BAAFADC15}" type="slidenum">
              <a:rPr lang="en-US" smtClean="0"/>
              <a:pPr/>
              <a:t>25</a:t>
            </a:fld>
            <a:endParaRPr lang="en-US"/>
          </a:p>
        </p:txBody>
      </p:sp>
    </p:spTree>
    <p:extLst>
      <p:ext uri="{BB962C8B-B14F-4D97-AF65-F5344CB8AC3E}">
        <p14:creationId xmlns:p14="http://schemas.microsoft.com/office/powerpoint/2010/main" val="1648298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1F15C7B-0871-4E32-975F-908BAAFADC15}" type="slidenum">
              <a:rPr lang="en-US" smtClean="0"/>
              <a:pPr/>
              <a:t>27</a:t>
            </a:fld>
            <a:endParaRPr lang="en-US"/>
          </a:p>
        </p:txBody>
      </p:sp>
    </p:spTree>
    <p:extLst>
      <p:ext uri="{BB962C8B-B14F-4D97-AF65-F5344CB8AC3E}">
        <p14:creationId xmlns:p14="http://schemas.microsoft.com/office/powerpoint/2010/main" val="964641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1F15C7B-0871-4E32-975F-908BAAFADC15}" type="slidenum">
              <a:rPr lang="en-US" smtClean="0"/>
              <a:pPr/>
              <a:t>30</a:t>
            </a:fld>
            <a:endParaRPr lang="en-US"/>
          </a:p>
        </p:txBody>
      </p:sp>
    </p:spTree>
    <p:extLst>
      <p:ext uri="{BB962C8B-B14F-4D97-AF65-F5344CB8AC3E}">
        <p14:creationId xmlns:p14="http://schemas.microsoft.com/office/powerpoint/2010/main" val="489813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Legal">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1270000" y="1701800"/>
            <a:ext cx="10464800" cy="635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spAutoFit/>
          </a:bodyPr>
          <a:lstStyle/>
          <a:p>
            <a:pPr algn="l">
              <a:lnSpc>
                <a:spcPct val="150000"/>
              </a:lnSpc>
              <a:spcAft>
                <a:spcPts val="2000"/>
              </a:spcAft>
            </a:pPr>
            <a:r>
              <a:rPr lang="en-US" sz="2800">
                <a:solidFill>
                  <a:srgbClr val="A6A6A6"/>
                </a:solidFill>
              </a:rPr>
              <a:t>© 2013 Impetus Technologies. All rights reserved.</a:t>
            </a:r>
          </a:p>
          <a:p>
            <a:pPr algn="l">
              <a:lnSpc>
                <a:spcPct val="150000"/>
              </a:lnSpc>
              <a:spcAft>
                <a:spcPts val="2000"/>
              </a:spcAft>
            </a:pPr>
            <a:r>
              <a:rPr lang="en-US" sz="2800">
                <a:solidFill>
                  <a:srgbClr val="A6A6A6"/>
                </a:solidFill>
              </a:rPr>
              <a:t>You are prohibited from making a copy or modification of, or from redistributing, rebroadcasting, or re-encoding of this content without the prior written consent of Impetus Technologies.</a:t>
            </a:r>
          </a:p>
          <a:p>
            <a:pPr algn="l">
              <a:lnSpc>
                <a:spcPct val="150000"/>
              </a:lnSpc>
              <a:spcAft>
                <a:spcPts val="2000"/>
              </a:spcAft>
            </a:pPr>
            <a:r>
              <a:rPr lang="en-US" sz="2800">
                <a:solidFill>
                  <a:srgbClr val="A6A6A6"/>
                </a:solidFill>
              </a:rPr>
              <a:t>This presentation may include images from other products and services. These images are used for illustrative purposes only. Unless explicitly stated there is implied endorsement or sponsorship of these products by Impetus. All copyrights and trademarks are property of their respective owners.</a:t>
            </a:r>
          </a:p>
        </p:txBody>
      </p:sp>
    </p:spTree>
    <p:extLst>
      <p:ext uri="{BB962C8B-B14F-4D97-AF65-F5344CB8AC3E}">
        <p14:creationId xmlns:p14="http://schemas.microsoft.com/office/powerpoint/2010/main" val="326743428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 Center">
    <p:spTree>
      <p:nvGrpSpPr>
        <p:cNvPr id="1" name=""/>
        <p:cNvGrpSpPr/>
        <p:nvPr/>
      </p:nvGrpSpPr>
      <p:grpSpPr>
        <a:xfrm>
          <a:off x="0" y="0"/>
          <a:ext cx="0" cy="0"/>
          <a:chOff x="0" y="0"/>
          <a:chExt cx="0" cy="0"/>
        </a:xfrm>
      </p:grpSpPr>
      <p:sp>
        <p:nvSpPr>
          <p:cNvPr id="2" name="Title 1"/>
          <p:cNvSpPr>
            <a:spLocks noGrp="1"/>
          </p:cNvSpPr>
          <p:nvPr>
            <p:ph type="title"/>
          </p:nvPr>
        </p:nvSpPr>
        <p:spPr>
          <a:xfrm>
            <a:off x="1270000" y="2971800"/>
            <a:ext cx="10464800" cy="3810000"/>
          </a:xfrm>
          <a:prstGeom prst="rect">
            <a:avLst/>
          </a:prstGeom>
        </p:spPr>
        <p:txBody>
          <a:bodyPr lIns="50800" tIns="50800" rIns="50800" bIns="50800" anchor="ctr" anchorCtr="0"/>
          <a:lstStyle>
            <a:lvl1pPr>
              <a:defRPr sz="8400">
                <a:solidFill>
                  <a:srgbClr val="2B2C2A"/>
                </a:solidFill>
              </a:defRPr>
            </a:lvl1pPr>
          </a:lstStyle>
          <a:p>
            <a:r>
              <a:rPr lang="en-US" smtClean="0"/>
              <a:t>Click to edit Master title style</a:t>
            </a:r>
            <a:endParaRPr lang="en-US" dirty="0"/>
          </a:p>
        </p:txBody>
      </p:sp>
      <p:sp>
        <p:nvSpPr>
          <p:cNvPr id="3" name="Text Box 4"/>
          <p:cNvSpPr txBox="1">
            <a:spLocks noGrp="1" noChangeArrowheads="1"/>
          </p:cNvSpPr>
          <p:nvPr>
            <p:ph type="sldNum" sz="quarter" idx="10"/>
          </p:nvPr>
        </p:nvSpPr>
        <p:spPr>
          <a:ln/>
        </p:spPr>
        <p:txBody>
          <a:bodyPr/>
          <a:lstStyle>
            <a:lvl1pPr>
              <a:defRPr/>
            </a:lvl1pPr>
          </a:lstStyle>
          <a:p>
            <a:fld id="{42882DD6-B7F1-40DD-BACF-4B5E4D250F0F}" type="slidenum">
              <a:rPr lang="en-US"/>
              <a:pPr/>
              <a:t>‹#›</a:t>
            </a:fld>
            <a:endParaRPr lang="en-US"/>
          </a:p>
        </p:txBody>
      </p:sp>
    </p:spTree>
    <p:extLst>
      <p:ext uri="{BB962C8B-B14F-4D97-AF65-F5344CB8AC3E}">
        <p14:creationId xmlns:p14="http://schemas.microsoft.com/office/powerpoint/2010/main" val="26805168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ogo">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1900" y="4127500"/>
            <a:ext cx="54483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 name="Rectangle 3"/>
          <p:cNvSpPr>
            <a:spLocks/>
          </p:cNvSpPr>
          <p:nvPr userDrawn="1"/>
        </p:nvSpPr>
        <p:spPr bwMode="auto">
          <a:xfrm>
            <a:off x="4551363" y="5143500"/>
            <a:ext cx="39036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2800" i="1">
                <a:solidFill>
                  <a:srgbClr val="2B2C2A"/>
                </a:solidFill>
                <a:latin typeface="Georgia Italic" charset="0"/>
                <a:ea typeface="MS PGothic" pitchFamily="34" charset="-128"/>
                <a:sym typeface="Georgia Italic" charset="0"/>
              </a:rPr>
              <a:t>Innovation Architected.</a:t>
            </a:r>
          </a:p>
        </p:txBody>
      </p:sp>
    </p:spTree>
    <p:extLst>
      <p:ext uri="{BB962C8B-B14F-4D97-AF65-F5344CB8AC3E}">
        <p14:creationId xmlns:p14="http://schemas.microsoft.com/office/powerpoint/2010/main" val="264408815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amp; Client">
    <p:spTree>
      <p:nvGrpSpPr>
        <p:cNvPr id="1" name=""/>
        <p:cNvGrpSpPr/>
        <p:nvPr/>
      </p:nvGrpSpPr>
      <p:grpSpPr>
        <a:xfrm>
          <a:off x="0" y="0"/>
          <a:ext cx="0" cy="0"/>
          <a:chOff x="0" y="0"/>
          <a:chExt cx="0" cy="0"/>
        </a:xfrm>
      </p:grpSpPr>
      <p:cxnSp>
        <p:nvCxnSpPr>
          <p:cNvPr id="4" name="Straight Connector 3"/>
          <p:cNvCxnSpPr>
            <a:cxnSpLocks noChangeShapeType="1"/>
          </p:cNvCxnSpPr>
          <p:nvPr userDrawn="1"/>
        </p:nvCxnSpPr>
        <p:spPr bwMode="auto">
          <a:xfrm>
            <a:off x="1270000" y="4953000"/>
            <a:ext cx="10464800" cy="25400"/>
          </a:xfrm>
          <a:prstGeom prst="line">
            <a:avLst/>
          </a:prstGeom>
          <a:noFill/>
          <a:ln w="25400">
            <a:solidFill>
              <a:srgbClr val="2C7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
        <p:nvSpPr>
          <p:cNvPr id="2" name="Title 1"/>
          <p:cNvSpPr>
            <a:spLocks noGrp="1"/>
          </p:cNvSpPr>
          <p:nvPr>
            <p:ph type="ctrTitle"/>
          </p:nvPr>
        </p:nvSpPr>
        <p:spPr>
          <a:xfrm>
            <a:off x="1270000" y="1524000"/>
            <a:ext cx="10464800" cy="3302000"/>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70000" y="5080000"/>
            <a:ext cx="10464800" cy="3302000"/>
          </a:xfrm>
          <a:prstGeom prst="rect">
            <a:avLst/>
          </a:prstGeom>
        </p:spPr>
        <p:txBody>
          <a:bodyPr lIns="50800" tIns="50800" rIns="50800" bIns="50800"/>
          <a:lstStyle>
            <a:lvl1pPr marL="0" indent="0" algn="l">
              <a:spcBef>
                <a:spcPts val="0"/>
              </a:spcBef>
              <a:buNone/>
              <a:defRPr sz="6400" baseline="0">
                <a:solidFill>
                  <a:srgbClr val="6D706D"/>
                </a:solidFill>
                <a:latin typeface="+mn-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BF9CF681-46CA-444F-B4E9-DC864AC3315E}" type="slidenum">
              <a:rPr lang="en-US"/>
              <a:pPr/>
              <a:t>‹#›</a:t>
            </a:fld>
            <a:endParaRPr lang="en-US"/>
          </a:p>
        </p:txBody>
      </p:sp>
    </p:spTree>
    <p:extLst>
      <p:ext uri="{BB962C8B-B14F-4D97-AF65-F5344CB8AC3E}">
        <p14:creationId xmlns:p14="http://schemas.microsoft.com/office/powerpoint/2010/main" val="359067763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amp; Subtitle">
    <p:spTree>
      <p:nvGrpSpPr>
        <p:cNvPr id="1" name=""/>
        <p:cNvGrpSpPr/>
        <p:nvPr/>
      </p:nvGrpSpPr>
      <p:grpSpPr>
        <a:xfrm>
          <a:off x="0" y="0"/>
          <a:ext cx="0" cy="0"/>
          <a:chOff x="0" y="0"/>
          <a:chExt cx="0" cy="0"/>
        </a:xfrm>
      </p:grpSpPr>
      <p:cxnSp>
        <p:nvCxnSpPr>
          <p:cNvPr id="4" name="Straight Connector 3"/>
          <p:cNvCxnSpPr>
            <a:cxnSpLocks noChangeShapeType="1"/>
          </p:cNvCxnSpPr>
          <p:nvPr userDrawn="1"/>
        </p:nvCxnSpPr>
        <p:spPr bwMode="auto">
          <a:xfrm>
            <a:off x="1270000" y="4953000"/>
            <a:ext cx="10464800" cy="25400"/>
          </a:xfrm>
          <a:prstGeom prst="line">
            <a:avLst/>
          </a:prstGeom>
          <a:noFill/>
          <a:ln w="25400">
            <a:solidFill>
              <a:srgbClr val="2C7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
        <p:nvSpPr>
          <p:cNvPr id="2" name="Title 1"/>
          <p:cNvSpPr>
            <a:spLocks noGrp="1"/>
          </p:cNvSpPr>
          <p:nvPr>
            <p:ph type="ctrTitle"/>
          </p:nvPr>
        </p:nvSpPr>
        <p:spPr>
          <a:xfrm>
            <a:off x="1270000" y="1524000"/>
            <a:ext cx="10464800" cy="3302000"/>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70000" y="5080000"/>
            <a:ext cx="10464800" cy="3302000"/>
          </a:xfrm>
          <a:prstGeom prst="rect">
            <a:avLst/>
          </a:prstGeom>
        </p:spPr>
        <p:txBody>
          <a:bodyPr lIns="50800" tIns="50800" rIns="50800" bIns="50800"/>
          <a:lstStyle>
            <a:lvl1pPr marL="0" indent="0" algn="l">
              <a:spcBef>
                <a:spcPts val="0"/>
              </a:spcBef>
              <a:buNone/>
              <a:defRPr sz="3600">
                <a:solidFill>
                  <a:srgbClr val="6D706D"/>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50A9D7A6-AADF-4535-B5FB-5C04E1DF80F1}" type="slidenum">
              <a:rPr lang="en-US"/>
              <a:pPr/>
              <a:t>‹#›</a:t>
            </a:fld>
            <a:endParaRPr lang="en-US"/>
          </a:p>
        </p:txBody>
      </p:sp>
    </p:spTree>
    <p:extLst>
      <p:ext uri="{BB962C8B-B14F-4D97-AF65-F5344CB8AC3E}">
        <p14:creationId xmlns:p14="http://schemas.microsoft.com/office/powerpoint/2010/main" val="10134290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Logo">
    <p:spTree>
      <p:nvGrpSpPr>
        <p:cNvPr id="1" name=""/>
        <p:cNvGrpSpPr/>
        <p:nvPr/>
      </p:nvGrpSpPr>
      <p:grpSpPr>
        <a:xfrm>
          <a:off x="0" y="0"/>
          <a:ext cx="0" cy="0"/>
          <a:chOff x="0" y="0"/>
          <a:chExt cx="0" cy="0"/>
        </a:xfrm>
      </p:grpSpPr>
      <p:cxnSp>
        <p:nvCxnSpPr>
          <p:cNvPr id="3" name="Straight Connector 2"/>
          <p:cNvCxnSpPr>
            <a:cxnSpLocks noChangeShapeType="1"/>
          </p:cNvCxnSpPr>
          <p:nvPr userDrawn="1"/>
        </p:nvCxnSpPr>
        <p:spPr bwMode="auto">
          <a:xfrm>
            <a:off x="1270000" y="4953000"/>
            <a:ext cx="10464800" cy="25400"/>
          </a:xfrm>
          <a:prstGeom prst="line">
            <a:avLst/>
          </a:prstGeom>
          <a:noFill/>
          <a:ln w="25400">
            <a:solidFill>
              <a:srgbClr val="2C7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pic>
        <p:nvPicPr>
          <p:cNvPr id="4"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46200" y="5295900"/>
            <a:ext cx="38909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Title 1"/>
          <p:cNvSpPr>
            <a:spLocks noGrp="1"/>
          </p:cNvSpPr>
          <p:nvPr>
            <p:ph type="ctrTitle"/>
          </p:nvPr>
        </p:nvSpPr>
        <p:spPr>
          <a:xfrm>
            <a:off x="1270000" y="1524000"/>
            <a:ext cx="10464800" cy="3302000"/>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F3190F59-761A-48FB-814A-D881C8C16AB0}" type="slidenum">
              <a:rPr lang="en-US"/>
              <a:pPr/>
              <a:t>‹#›</a:t>
            </a:fld>
            <a:endParaRPr lang="en-US"/>
          </a:p>
        </p:txBody>
      </p:sp>
    </p:spTree>
    <p:extLst>
      <p:ext uri="{BB962C8B-B14F-4D97-AF65-F5344CB8AC3E}">
        <p14:creationId xmlns:p14="http://schemas.microsoft.com/office/powerpoint/2010/main" val="364176063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Bullets">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1270000" y="2411413"/>
            <a:ext cx="10463213" cy="1587"/>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 name="Content Placeholder 2"/>
          <p:cNvSpPr>
            <a:spLocks noGrp="1"/>
          </p:cNvSpPr>
          <p:nvPr>
            <p:ph idx="1"/>
          </p:nvPr>
        </p:nvSpPr>
        <p:spPr>
          <a:xfrm>
            <a:off x="1270000" y="2540000"/>
            <a:ext cx="10464800" cy="6959600"/>
          </a:xfrm>
          <a:prstGeom prst="rect">
            <a:avLst/>
          </a:prstGeom>
        </p:spPr>
        <p:txBody>
          <a:bodyPr lIns="50800" tIns="50800" rIns="50800" bIns="50800"/>
          <a:lstStyle>
            <a:lvl1pPr marL="571500" indent="-571500">
              <a:spcBef>
                <a:spcPts val="1200"/>
              </a:spcBef>
              <a:spcAft>
                <a:spcPts val="1200"/>
              </a:spcAft>
              <a:buSzPct val="120000"/>
              <a:defRPr i="0"/>
            </a:lvl1pPr>
            <a:lvl2pPr marL="1143000" indent="-571500">
              <a:spcBef>
                <a:spcPts val="1200"/>
              </a:spcBef>
              <a:spcAft>
                <a:spcPts val="1200"/>
              </a:spcAft>
              <a:buSzPct val="120000"/>
              <a:defRPr>
                <a:solidFill>
                  <a:srgbClr val="6D706D"/>
                </a:solidFill>
              </a:defRPr>
            </a:lvl2pPr>
            <a:lvl3pPr>
              <a:buSzPct val="120000"/>
              <a:defRPr>
                <a:solidFill>
                  <a:srgbClr val="6D706D"/>
                </a:solidFill>
              </a:defRPr>
            </a:lvl3pPr>
            <a:lvl4pPr>
              <a:buSzPct val="120000"/>
              <a:defRPr>
                <a:solidFill>
                  <a:srgbClr val="6D706D"/>
                </a:solidFill>
              </a:defRPr>
            </a:lvl4pPr>
            <a:lvl5pPr>
              <a:buSzPct val="120000"/>
              <a:defRPr>
                <a:solidFill>
                  <a:srgbClr val="6D706D"/>
                </a:solidFill>
              </a:defRPr>
            </a:lvl5pPr>
          </a:lstStyle>
          <a:p>
            <a:pPr lvl="0"/>
            <a:r>
              <a:rPr lang="en-US" smtClean="0"/>
              <a:t>Click to edit Master text styles</a:t>
            </a:r>
          </a:p>
          <a:p>
            <a:pPr lvl="1"/>
            <a:r>
              <a:rPr lang="en-US" smtClean="0"/>
              <a:t>Second level</a:t>
            </a:r>
          </a:p>
        </p:txBody>
      </p:sp>
      <p:sp>
        <p:nvSpPr>
          <p:cNvPr id="5" name="Title 4"/>
          <p:cNvSpPr>
            <a:spLocks noGrp="1"/>
          </p:cNvSpPr>
          <p:nvPr>
            <p:ph type="title"/>
          </p:nvPr>
        </p:nvSpPr>
        <p:spPr>
          <a:xfrm>
            <a:off x="1270000" y="254000"/>
            <a:ext cx="10464800" cy="2032000"/>
          </a:xfrm>
          <a:prstGeom prst="rect">
            <a:avLst/>
          </a:prstGeom>
        </p:spPr>
        <p:txBody>
          <a:bodyPr lIns="50800" tIns="50800" rIns="50800" bIns="50800" anchor="b" anchorCtr="0"/>
          <a:lstStyle/>
          <a:p>
            <a:r>
              <a:rPr lang="en-US" smtClean="0"/>
              <a:t>Click to edit Master title style</a:t>
            </a:r>
            <a:endParaRPr lang="en-US" dirty="0"/>
          </a:p>
        </p:txBody>
      </p:sp>
      <p:sp>
        <p:nvSpPr>
          <p:cNvPr id="6" name="Slide Number Placeholder 3"/>
          <p:cNvSpPr>
            <a:spLocks noGrp="1"/>
          </p:cNvSpPr>
          <p:nvPr>
            <p:ph type="sldNum" sz="quarter" idx="10"/>
          </p:nvPr>
        </p:nvSpPr>
        <p:spPr>
          <a:extLst>
            <a:ext uri="{FAA26D3D-D897-4be2-8F04-BA451C77F1D7}">
              <ma14:placeholderFlag xmlns="" xmlns:ma14="http://schemas.microsoft.com/office/mac/drawingml/2011/main" val="1"/>
            </a:ext>
          </a:extLst>
        </p:spPr>
        <p:txBody>
          <a:bodyPr/>
          <a:lstStyle>
            <a:lvl1pPr>
              <a:defRPr/>
            </a:lvl1pPr>
          </a:lstStyle>
          <a:p>
            <a:fld id="{FD0725B6-5DD5-4EEE-A0F0-572C51C8D44F}" type="slidenum">
              <a:rPr lang="en-US"/>
              <a:pPr/>
              <a:t>‹#›</a:t>
            </a:fld>
            <a:endParaRPr lang="en-US"/>
          </a:p>
        </p:txBody>
      </p:sp>
    </p:spTree>
    <p:extLst>
      <p:ext uri="{BB962C8B-B14F-4D97-AF65-F5344CB8AC3E}">
        <p14:creationId xmlns:p14="http://schemas.microsoft.com/office/powerpoint/2010/main" val="399872148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1270000" y="254000"/>
            <a:ext cx="10464800" cy="25400"/>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 name="Content Placeholder 2"/>
          <p:cNvSpPr>
            <a:spLocks noGrp="1"/>
          </p:cNvSpPr>
          <p:nvPr>
            <p:ph idx="1"/>
          </p:nvPr>
        </p:nvSpPr>
        <p:spPr>
          <a:xfrm>
            <a:off x="1270000" y="381000"/>
            <a:ext cx="10464800" cy="9118600"/>
          </a:xfrm>
          <a:prstGeom prst="rect">
            <a:avLst/>
          </a:prstGeom>
        </p:spPr>
        <p:txBody>
          <a:bodyPr lIns="50800" tIns="50800" rIns="50800" bIns="50800"/>
          <a:lstStyle>
            <a:lvl1pPr>
              <a:spcBef>
                <a:spcPts val="1200"/>
              </a:spcBef>
              <a:spcAft>
                <a:spcPts val="1200"/>
              </a:spcAft>
              <a:buSzPct val="120000"/>
              <a:defRPr/>
            </a:lvl1pPr>
            <a:lvl2pPr marL="1143000">
              <a:spcBef>
                <a:spcPts val="1200"/>
              </a:spcBef>
              <a:spcAft>
                <a:spcPts val="1200"/>
              </a:spcAft>
              <a:buSzPct val="120000"/>
              <a:defRPr>
                <a:solidFill>
                  <a:srgbClr val="6D706D"/>
                </a:solidFill>
              </a:defRPr>
            </a:lvl2pPr>
            <a:lvl3pPr>
              <a:buSzPct val="120000"/>
              <a:defRPr>
                <a:solidFill>
                  <a:srgbClr val="6D706D"/>
                </a:solidFill>
              </a:defRPr>
            </a:lvl3pPr>
            <a:lvl4pPr>
              <a:buSzPct val="120000"/>
              <a:defRPr>
                <a:solidFill>
                  <a:srgbClr val="6D706D"/>
                </a:solidFill>
              </a:defRPr>
            </a:lvl4pPr>
            <a:lvl5pPr>
              <a:buSzPct val="120000"/>
              <a:defRPr>
                <a:solidFill>
                  <a:srgbClr val="6D706D"/>
                </a:solidFill>
              </a:defRPr>
            </a:lvl5pPr>
          </a:lstStyle>
          <a:p>
            <a:pPr lvl="0"/>
            <a:r>
              <a:rPr lang="en-US" smtClean="0"/>
              <a:t>Click to edit Master text styles</a:t>
            </a:r>
          </a:p>
          <a:p>
            <a:pPr lvl="1"/>
            <a:r>
              <a:rPr lang="en-US" smtClean="0"/>
              <a:t>Second level</a:t>
            </a:r>
          </a:p>
        </p:txBody>
      </p:sp>
      <p:sp>
        <p:nvSpPr>
          <p:cNvPr id="5" name="Slide Number Placeholder 3"/>
          <p:cNvSpPr>
            <a:spLocks noGrp="1"/>
          </p:cNvSpPr>
          <p:nvPr>
            <p:ph type="sldNum" sz="quarter" idx="10"/>
          </p:nvPr>
        </p:nvSpPr>
        <p:spPr>
          <a:extLst>
            <a:ext uri="{FAA26D3D-D897-4be2-8F04-BA451C77F1D7}">
              <ma14:placeholderFlag xmlns="" xmlns:ma14="http://schemas.microsoft.com/office/mac/drawingml/2011/main" val="1"/>
            </a:ext>
          </a:extLst>
        </p:spPr>
        <p:txBody>
          <a:bodyPr/>
          <a:lstStyle>
            <a:lvl1pPr>
              <a:defRPr/>
            </a:lvl1pPr>
          </a:lstStyle>
          <a:p>
            <a:fld id="{3911AF8E-DD54-4F10-BB1C-7E5DBE12AD50}" type="slidenum">
              <a:rPr lang="en-US"/>
              <a:pPr/>
              <a:t>‹#›</a:t>
            </a:fld>
            <a:endParaRPr lang="en-US"/>
          </a:p>
        </p:txBody>
      </p:sp>
    </p:spTree>
    <p:extLst>
      <p:ext uri="{BB962C8B-B14F-4D97-AF65-F5344CB8AC3E}">
        <p14:creationId xmlns:p14="http://schemas.microsoft.com/office/powerpoint/2010/main" val="41354773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Bullets - 2 Column">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1270000" y="2411413"/>
            <a:ext cx="10463213" cy="1587"/>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1270000" y="254000"/>
            <a:ext cx="10464800" cy="2032000"/>
          </a:xfrm>
          <a:prstGeom prst="rect">
            <a:avLst/>
          </a:prstGeom>
        </p:spPr>
        <p:txBody>
          <a:bodyPr lIns="50800" tIns="50800" rIns="50800" bIns="50800" anchor="b" anchorCtr="0"/>
          <a:lstStyle/>
          <a:p>
            <a:r>
              <a:rPr lang="en-US" smtClean="0"/>
              <a:t>Click to edit Master title style</a:t>
            </a:r>
            <a:endParaRPr lang="en-US" dirty="0"/>
          </a:p>
        </p:txBody>
      </p:sp>
      <p:sp>
        <p:nvSpPr>
          <p:cNvPr id="3" name="Content Placeholder 2"/>
          <p:cNvSpPr>
            <a:spLocks noGrp="1"/>
          </p:cNvSpPr>
          <p:nvPr>
            <p:ph sz="half" idx="1"/>
          </p:nvPr>
        </p:nvSpPr>
        <p:spPr>
          <a:xfrm>
            <a:off x="1270000" y="2540000"/>
            <a:ext cx="10464800" cy="6959600"/>
          </a:xfrm>
          <a:prstGeom prst="rect">
            <a:avLst/>
          </a:prstGeom>
        </p:spPr>
        <p:txBody>
          <a:bodyPr lIns="50800" tIns="50800" rIns="50800" bIns="50800" numCol="2"/>
          <a:lstStyle>
            <a:lvl1pPr marL="406400" indent="-406400">
              <a:lnSpc>
                <a:spcPct val="100000"/>
              </a:lnSpc>
              <a:spcBef>
                <a:spcPts val="1000"/>
              </a:spcBef>
              <a:spcAft>
                <a:spcPts val="1000"/>
              </a:spcAft>
              <a:buSzPct val="120000"/>
              <a:defRPr sz="3200">
                <a:solidFill>
                  <a:srgbClr val="2B2C2A"/>
                </a:solidFill>
              </a:defRPr>
            </a:lvl1pPr>
            <a:lvl2pPr marL="406400" indent="-406400">
              <a:lnSpc>
                <a:spcPct val="100000"/>
              </a:lnSpc>
              <a:spcBef>
                <a:spcPts val="1000"/>
              </a:spcBef>
              <a:spcAft>
                <a:spcPts val="1000"/>
              </a:spcAft>
              <a:buSzPct val="120000"/>
              <a:defRPr sz="3200">
                <a:solidFill>
                  <a:srgbClr val="6D706D"/>
                </a:solidFill>
              </a:defRPr>
            </a:lvl2pPr>
            <a:lvl3pPr marL="0" indent="0">
              <a:lnSpc>
                <a:spcPct val="100000"/>
              </a:lnSpc>
              <a:spcBef>
                <a:spcPts val="1000"/>
              </a:spcBef>
              <a:spcAft>
                <a:spcPts val="1000"/>
              </a:spcAft>
              <a:buSzPct val="120000"/>
              <a:buNone/>
              <a:defRPr sz="3200">
                <a:solidFill>
                  <a:srgbClr val="6D706D"/>
                </a:solidFill>
              </a:defRPr>
            </a:lvl3pPr>
            <a:lvl4pPr marL="406400" indent="-406400">
              <a:lnSpc>
                <a:spcPct val="100000"/>
              </a:lnSpc>
              <a:spcBef>
                <a:spcPts val="1000"/>
              </a:spcBef>
              <a:spcAft>
                <a:spcPts val="1000"/>
              </a:spcAft>
              <a:buSzPct val="120000"/>
              <a:defRPr sz="3200">
                <a:solidFill>
                  <a:srgbClr val="6D706D"/>
                </a:solidFill>
              </a:defRPr>
            </a:lvl4pPr>
            <a:lvl5pPr marL="406400" indent="-406400">
              <a:lnSpc>
                <a:spcPct val="100000"/>
              </a:lnSpc>
              <a:spcBef>
                <a:spcPts val="1000"/>
              </a:spcBef>
              <a:spcAft>
                <a:spcPts val="1000"/>
              </a:spcAft>
              <a:buSzPct val="120000"/>
              <a:defRPr sz="3200">
                <a:solidFill>
                  <a:srgbClr val="6D706D"/>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5"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80582A1A-5916-4CAF-9AD4-CD471870B49F}" type="slidenum">
              <a:rPr lang="en-US"/>
              <a:pPr/>
              <a:t>‹#›</a:t>
            </a:fld>
            <a:endParaRPr lang="en-US"/>
          </a:p>
        </p:txBody>
      </p:sp>
    </p:spTree>
    <p:extLst>
      <p:ext uri="{BB962C8B-B14F-4D97-AF65-F5344CB8AC3E}">
        <p14:creationId xmlns:p14="http://schemas.microsoft.com/office/powerpoint/2010/main" val="35955813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 Top">
    <p:spTree>
      <p:nvGrpSpPr>
        <p:cNvPr id="1" name=""/>
        <p:cNvGrpSpPr/>
        <p:nvPr/>
      </p:nvGrpSpPr>
      <p:grpSpPr>
        <a:xfrm>
          <a:off x="0" y="0"/>
          <a:ext cx="0" cy="0"/>
          <a:chOff x="0" y="0"/>
          <a:chExt cx="0" cy="0"/>
        </a:xfrm>
      </p:grpSpPr>
      <p:sp>
        <p:nvSpPr>
          <p:cNvPr id="3" name="Line 3"/>
          <p:cNvSpPr>
            <a:spLocks noChangeShapeType="1"/>
          </p:cNvSpPr>
          <p:nvPr userDrawn="1"/>
        </p:nvSpPr>
        <p:spPr bwMode="auto">
          <a:xfrm rot="10800000" flipH="1">
            <a:off x="1270000" y="2411413"/>
            <a:ext cx="10463213" cy="1587"/>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1270000" y="254000"/>
            <a:ext cx="10464800" cy="2032000"/>
          </a:xfrm>
          <a:prstGeom prst="rect">
            <a:avLst/>
          </a:prstGeom>
        </p:spPr>
        <p:txBody>
          <a:bodyPr lIns="50800" tIns="50800" rIns="50800" bIns="50800" anchor="b" anchorCtr="0"/>
          <a:lstStyle/>
          <a:p>
            <a:r>
              <a:rPr lang="en-US" smtClean="0"/>
              <a:t>Click to edit Master title style</a:t>
            </a:r>
            <a:endParaRPr lang="en-US" dirty="0"/>
          </a:p>
        </p:txBody>
      </p:sp>
      <p:sp>
        <p:nvSpPr>
          <p:cNvPr id="4"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84EA9562-1CE9-4657-8349-6C844C20295B}" type="slidenum">
              <a:rPr lang="en-US"/>
              <a:pPr/>
              <a:t>‹#›</a:t>
            </a:fld>
            <a:endParaRPr lang="en-US"/>
          </a:p>
        </p:txBody>
      </p:sp>
    </p:spTree>
    <p:extLst>
      <p:ext uri="{BB962C8B-B14F-4D97-AF65-F5344CB8AC3E}">
        <p14:creationId xmlns:p14="http://schemas.microsoft.com/office/powerpoint/2010/main" val="199875598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fld id="{02BDF7F8-91D2-4D46-9D25-B40595A9BAAE}" type="slidenum">
              <a:rPr lang="en-US"/>
              <a:pPr/>
              <a:t>‹#›</a:t>
            </a:fld>
            <a:endParaRPr lang="en-US"/>
          </a:p>
        </p:txBody>
      </p:sp>
    </p:spTree>
    <p:extLst>
      <p:ext uri="{BB962C8B-B14F-4D97-AF65-F5344CB8AC3E}">
        <p14:creationId xmlns:p14="http://schemas.microsoft.com/office/powerpoint/2010/main" val="255037579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2" name="Text Box 4"/>
          <p:cNvSpPr txBox="1">
            <a:spLocks noGrp="1" noChangeArrowheads="1"/>
          </p:cNvSpPr>
          <p:nvPr>
            <p:ph type="sldNum" sz="quarter" idx="4"/>
          </p:nvPr>
        </p:nvSpPr>
        <p:spPr bwMode="auto">
          <a:xfrm rot="5400000">
            <a:off x="254793" y="9143207"/>
            <a:ext cx="37306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FAA26D3D-D897-4be2-8F04-BA451C77F1D7}">
              <ma14:placeholderFlag xmlns="" xmlns:ma14="http://schemas.microsoft.com/office/mac/drawingml/2011/main" val="1"/>
            </a:ext>
          </a:extLst>
        </p:spPr>
        <p:txBody>
          <a:bodyPr vert="horz" wrap="none" lIns="91440" tIns="45720" rIns="91440" bIns="45720" numCol="1" anchor="t" anchorCtr="0" compatLnSpc="1">
            <a:prstTxWarp prst="textNoShape">
              <a:avLst/>
            </a:prstTxWarp>
          </a:bodyPr>
          <a:lstStyle>
            <a:lvl1pPr eaLnBrk="1" hangingPunct="1">
              <a:defRPr sz="1800" u="sng">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0BC810B0-9327-4EF4-BEFE-0404C291938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0" r:id="rId5"/>
    <p:sldLayoutId id="2147484251" r:id="rId6"/>
    <p:sldLayoutId id="2147484252" r:id="rId7"/>
    <p:sldLayoutId id="2147484253" r:id="rId8"/>
    <p:sldLayoutId id="2147484244" r:id="rId9"/>
    <p:sldLayoutId id="2147484245" r:id="rId10"/>
    <p:sldLayoutId id="2147484254" r:id="rId11"/>
  </p:sldLayoutIdLst>
  <p:transition>
    <p:fade/>
  </p:transition>
  <p:timing>
    <p:tnLst>
      <p:par>
        <p:cTn id="1" dur="indefinite" restart="never" nodeType="tmRoot"/>
      </p:par>
    </p:tnLst>
  </p:timing>
  <p:hf hdr="0" ftr="0" dt="0"/>
  <p:txStyles>
    <p:titleStyle>
      <a:lvl1pPr algn="l" rtl="0" eaLnBrk="1" fontAlgn="base" hangingPunct="1">
        <a:spcBef>
          <a:spcPct val="0"/>
        </a:spcBef>
        <a:spcAft>
          <a:spcPct val="0"/>
        </a:spcAft>
        <a:defRPr sz="6400">
          <a:solidFill>
            <a:srgbClr val="2B2C2A"/>
          </a:solidFill>
          <a:latin typeface="+mj-lt"/>
          <a:ea typeface="+mj-ea"/>
          <a:cs typeface="+mj-cs"/>
          <a:sym typeface="Franklin Gothic Medium" pitchFamily="34" charset="0"/>
        </a:defRPr>
      </a:lvl1pPr>
      <a:lvl2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2pPr>
      <a:lvl3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3pPr>
      <a:lvl4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4pPr>
      <a:lvl5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5pPr>
      <a:lvl6pPr marL="4572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6pPr>
      <a:lvl7pPr marL="9144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7pPr>
      <a:lvl8pPr marL="13716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8pPr>
      <a:lvl9pPr marL="18288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9pPr>
    </p:titleStyle>
    <p:bodyStyle>
      <a:lvl1pPr marL="571500" indent="-571500" algn="l" rtl="0" eaLnBrk="1" fontAlgn="base" hangingPunct="1">
        <a:spcBef>
          <a:spcPts val="2400"/>
        </a:spcBef>
        <a:spcAft>
          <a:spcPct val="0"/>
        </a:spcAft>
        <a:buSzPct val="139000"/>
        <a:buFont typeface="Franklin Gothic Book" pitchFamily="34" charset="0"/>
        <a:buChar char="•"/>
        <a:defRPr sz="4200">
          <a:solidFill>
            <a:srgbClr val="2B2C2A"/>
          </a:solidFill>
          <a:latin typeface="+mn-lt"/>
          <a:ea typeface="+mn-ea"/>
          <a:cs typeface="+mn-cs"/>
          <a:sym typeface="Franklin Gothic Book" pitchFamily="34" charset="0"/>
        </a:defRPr>
      </a:lvl1pPr>
      <a:lvl2pPr marL="9652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2pPr>
      <a:lvl3pPr marL="14097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3pPr>
      <a:lvl4pPr marL="18542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4pPr>
      <a:lvl5pPr marL="22987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5pPr>
      <a:lvl6pPr marL="27559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6pPr>
      <a:lvl7pPr marL="32131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7pPr>
      <a:lvl8pPr marL="36703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8pPr>
      <a:lvl9pPr marL="41275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hyperlink" Target="http://172.26.60.16:8080/#/main/dashboard/metrics"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slideLayout" Target="../slideLayouts/slideLayout5.xml"/><Relationship Id="rId1" Type="http://schemas.openxmlformats.org/officeDocument/2006/relationships/vmlDrawing" Target="../drawings/vmlDrawing6.vml"/><Relationship Id="rId5" Type="http://schemas.openxmlformats.org/officeDocument/2006/relationships/comments" Target="../comments/comment1.xml"/><Relationship Id="rId4" Type="http://schemas.openxmlformats.org/officeDocument/2006/relationships/image" Target="../media/image12.wmf"/></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extLst>
            <a:ext uri="{FAA26D3D-D897-4be2-8F04-BA451C77F1D7}">
              <ma14:placeholderFlag xmlns="" xmlns:ma14="http://schemas.microsoft.com/office/mac/drawingml/2011/main" val="1"/>
            </a:ext>
          </a:extLst>
        </p:spPr>
        <p:txBody>
          <a:bodyPr/>
          <a:lstStyle>
            <a:lvl1pPr eaLnBrk="0" hangingPunct="0">
              <a:defRPr sz="4200">
                <a:solidFill>
                  <a:srgbClr val="000000"/>
                </a:solidFill>
                <a:latin typeface="Franklin Gothic Book" pitchFamily="34" charset="0"/>
                <a:ea typeface="ヒラギノ角ゴ ProN W3"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pPr eaLnBrk="1" hangingPunct="1"/>
            <a:fld id="{5F6F90E0-5053-435A-BFCE-4A59825A319C}" type="slidenum">
              <a:rPr lang="en-US" sz="1800">
                <a:solidFill>
                  <a:srgbClr val="DAD8D3"/>
                </a:solidFill>
                <a:ea typeface="MS PGothic" pitchFamily="34" charset="-128"/>
              </a:rPr>
              <a:pPr eaLnBrk="1" hangingPunct="1"/>
              <a:t>1</a:t>
            </a:fld>
            <a:endParaRPr lang="en-US" sz="1800">
              <a:solidFill>
                <a:srgbClr val="DAD8D3"/>
              </a:solidFill>
              <a:ea typeface="MS PGothic" pitchFamily="34" charset="-128"/>
            </a:endParaRPr>
          </a:p>
        </p:txBody>
      </p:sp>
      <p:pic>
        <p:nvPicPr>
          <p:cNvPr id="1433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2200" y="5029200"/>
            <a:ext cx="47244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2"/>
          <p:cNvSpPr txBox="1">
            <a:spLocks/>
          </p:cNvSpPr>
          <p:nvPr/>
        </p:nvSpPr>
        <p:spPr bwMode="auto">
          <a:xfrm>
            <a:off x="1244600" y="2667000"/>
            <a:ext cx="115824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b"/>
          <a:lstStyle>
            <a:lvl1pPr eaLnBrk="0" hangingPunct="0">
              <a:defRPr sz="4200">
                <a:solidFill>
                  <a:srgbClr val="000000"/>
                </a:solidFill>
                <a:latin typeface="Franklin Gothic Book" pitchFamily="34" charset="0"/>
                <a:ea typeface="ヒラギノ角ゴ ProN W3"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pPr algn="l"/>
            <a:r>
              <a:rPr lang="en-US" sz="5400" dirty="0" smtClean="0">
                <a:solidFill>
                  <a:srgbClr val="2B2C2A"/>
                </a:solidFill>
                <a:latin typeface="Candara" panose="020E0502030303020204" pitchFamily="34" charset="0"/>
                <a:ea typeface="ヒラギノ角ゴ ProN W6" charset="-128"/>
                <a:sym typeface="Franklin Gothic Medium" pitchFamily="34" charset="0"/>
              </a:rPr>
              <a:t>Engineering Excellence Cycle VIII Team EETeamJ1 – Hadoop Data Lake</a:t>
            </a:r>
            <a:endParaRPr lang="en-US" sz="4800" dirty="0">
              <a:solidFill>
                <a:srgbClr val="2B2C2A"/>
              </a:solidFill>
              <a:latin typeface="Candara" panose="020E0502030303020204" pitchFamily="34" charset="0"/>
              <a:ea typeface="ヒラギノ角ゴ ProN W6" charset="-128"/>
              <a:sym typeface="Franklin Gothic Medium" pitchFamily="34" charset="0"/>
            </a:endParaRPr>
          </a:p>
          <a:p>
            <a:pPr algn="l"/>
            <a:r>
              <a:rPr lang="en-US" sz="3200" dirty="0" smtClean="0">
                <a:solidFill>
                  <a:srgbClr val="2B2C2A"/>
                </a:solidFill>
                <a:latin typeface="Candara" panose="020E0502030303020204" pitchFamily="34" charset="0"/>
                <a:ea typeface="ヒラギノ角ゴ ProN W6" charset="-128"/>
                <a:sym typeface="Franklin Gothic Medium" pitchFamily="34" charset="0"/>
              </a:rPr>
              <a:t>Final Presentation</a:t>
            </a:r>
            <a:endParaRPr lang="en-US" sz="2800" dirty="0" smtClean="0">
              <a:solidFill>
                <a:srgbClr val="2B2C2A"/>
              </a:solidFill>
              <a:latin typeface="Candara" panose="020E0502030303020204" pitchFamily="34" charset="0"/>
              <a:ea typeface="ヒラギノ角ゴ ProN W6" charset="-128"/>
              <a:sym typeface="Franklin Gothic Medium" pitchFamily="3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dirty="0" smtClean="0">
                <a:latin typeface="Candara" panose="020E0502030303020204" pitchFamily="34" charset="0"/>
              </a:rPr>
              <a:t>Deployment Diagram (Host and Components in cluster)</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10</a:t>
            </a:fld>
            <a:endParaRPr lang="en-US"/>
          </a:p>
        </p:txBody>
      </p:sp>
      <p:sp>
        <p:nvSpPr>
          <p:cNvPr id="2" name="Content Placeholder 1"/>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1270001" y="2540000"/>
            <a:ext cx="10464800" cy="6756400"/>
          </a:xfrm>
          <a:prstGeom prst="rect">
            <a:avLst/>
          </a:prstGeom>
        </p:spPr>
      </p:pic>
    </p:spTree>
    <p:extLst>
      <p:ext uri="{BB962C8B-B14F-4D97-AF65-F5344CB8AC3E}">
        <p14:creationId xmlns:p14="http://schemas.microsoft.com/office/powerpoint/2010/main" val="378594678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6477000"/>
            <a:ext cx="10464800" cy="3022600"/>
          </a:xfrm>
        </p:spPr>
        <p:txBody>
          <a:bodyPr/>
          <a:lstStyle/>
          <a:p>
            <a:pPr lvl="0"/>
            <a:endParaRPr lang="en-US" sz="3200" dirty="0" smtClean="0"/>
          </a:p>
          <a:p>
            <a:pPr marL="0" indent="0">
              <a:buNone/>
            </a:pPr>
            <a:r>
              <a:rPr lang="en-US" sz="3200" dirty="0" smtClean="0"/>
              <a:t> </a:t>
            </a:r>
            <a:endParaRPr lang="en-US" sz="3200" dirty="0"/>
          </a:p>
        </p:txBody>
      </p:sp>
      <p:sp>
        <p:nvSpPr>
          <p:cNvPr id="3" name="Title 2"/>
          <p:cNvSpPr>
            <a:spLocks noGrp="1"/>
          </p:cNvSpPr>
          <p:nvPr>
            <p:ph type="title"/>
          </p:nvPr>
        </p:nvSpPr>
        <p:spPr>
          <a:xfrm>
            <a:off x="1397000" y="3733800"/>
            <a:ext cx="10464800" cy="2032000"/>
          </a:xfrm>
        </p:spPr>
        <p:txBody>
          <a:bodyPr/>
          <a:lstStyle/>
          <a:p>
            <a:pPr algn="ctr"/>
            <a:r>
              <a:rPr lang="en-US" sz="5400" dirty="0" smtClean="0">
                <a:latin typeface="Candara" panose="020E0502030303020204" pitchFamily="34" charset="0"/>
              </a:rPr>
              <a:t>Cluster Demonstration</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11</a:t>
            </a:fld>
            <a:endParaRPr lang="en-US"/>
          </a:p>
        </p:txBody>
      </p:sp>
      <p:sp>
        <p:nvSpPr>
          <p:cNvPr id="5" name="TextBox 4">
            <a:hlinkClick r:id="rId2"/>
          </p:cNvPr>
          <p:cNvSpPr txBox="1"/>
          <p:nvPr/>
        </p:nvSpPr>
        <p:spPr>
          <a:xfrm>
            <a:off x="5669672" y="6838146"/>
            <a:ext cx="1665456" cy="477054"/>
          </a:xfrm>
          <a:prstGeom prst="rect">
            <a:avLst/>
          </a:prstGeom>
          <a:noFill/>
        </p:spPr>
        <p:txBody>
          <a:bodyPr wrap="none" rtlCol="0">
            <a:spAutoFit/>
          </a:bodyPr>
          <a:lstStyle/>
          <a:p>
            <a:pPr algn="l"/>
            <a:r>
              <a:rPr lang="en-IN" sz="2500" dirty="0" smtClean="0">
                <a:latin typeface="Candara" panose="020E0502030303020204" pitchFamily="34" charset="0"/>
                <a:hlinkClick r:id="rId2"/>
              </a:rPr>
              <a:t>Dashboard</a:t>
            </a:r>
            <a:endParaRPr lang="en-IN" sz="2500" dirty="0">
              <a:latin typeface="Candara" panose="020E0502030303020204" pitchFamily="34" charset="0"/>
            </a:endParaRPr>
          </a:p>
        </p:txBody>
      </p:sp>
    </p:spTree>
    <p:extLst>
      <p:ext uri="{BB962C8B-B14F-4D97-AF65-F5344CB8AC3E}">
        <p14:creationId xmlns:p14="http://schemas.microsoft.com/office/powerpoint/2010/main" val="85075406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IN" sz="2500" dirty="0" smtClean="0">
                <a:latin typeface="Candara" panose="020E0502030303020204" pitchFamily="34" charset="0"/>
              </a:rPr>
              <a:t>As part of this case study we have implemented below use cases on Movie lens data</a:t>
            </a:r>
          </a:p>
          <a:p>
            <a:r>
              <a:rPr lang="en-IN" sz="2500" dirty="0">
                <a:latin typeface="Candara" panose="020E0502030303020204" pitchFamily="34" charset="0"/>
              </a:rPr>
              <a:t>List all the movies and the number of </a:t>
            </a:r>
            <a:r>
              <a:rPr lang="en-IN" sz="2500" dirty="0" smtClean="0">
                <a:latin typeface="Candara" panose="020E0502030303020204" pitchFamily="34" charset="0"/>
              </a:rPr>
              <a:t>ratings.</a:t>
            </a:r>
            <a:endParaRPr lang="en-IN" sz="2500" dirty="0">
              <a:latin typeface="Candara" panose="020E0502030303020204" pitchFamily="34" charset="0"/>
            </a:endParaRPr>
          </a:p>
          <a:p>
            <a:r>
              <a:rPr lang="en-IN" sz="2500" dirty="0">
                <a:latin typeface="Candara" panose="020E0502030303020204" pitchFamily="34" charset="0"/>
              </a:rPr>
              <a:t>List all the users and the number of ratings they have done for a </a:t>
            </a:r>
            <a:r>
              <a:rPr lang="en-IN" sz="2500" dirty="0" smtClean="0">
                <a:latin typeface="Candara" panose="020E0502030303020204" pitchFamily="34" charset="0"/>
              </a:rPr>
              <a:t>movie.</a:t>
            </a:r>
            <a:endParaRPr lang="en-IN" sz="2500" dirty="0">
              <a:latin typeface="Candara" panose="020E0502030303020204" pitchFamily="34" charset="0"/>
            </a:endParaRPr>
          </a:p>
          <a:p>
            <a:r>
              <a:rPr lang="en-IN" sz="2500" dirty="0">
                <a:latin typeface="Candara" panose="020E0502030303020204" pitchFamily="34" charset="0"/>
              </a:rPr>
              <a:t>List all the </a:t>
            </a:r>
            <a:r>
              <a:rPr lang="en-IN" sz="2500" dirty="0" smtClean="0">
                <a:latin typeface="Candara" panose="020E0502030303020204" pitchFamily="34" charset="0"/>
              </a:rPr>
              <a:t>movie </a:t>
            </a:r>
            <a:r>
              <a:rPr lang="en-IN" sz="2500" dirty="0">
                <a:latin typeface="Candara" panose="020E0502030303020204" pitchFamily="34" charset="0"/>
              </a:rPr>
              <a:t>IDs which have been rated </a:t>
            </a:r>
            <a:r>
              <a:rPr lang="en-IN" sz="2500" dirty="0" smtClean="0">
                <a:latin typeface="Candara" panose="020E0502030303020204" pitchFamily="34" charset="0"/>
              </a:rPr>
              <a:t>(movie ID </a:t>
            </a:r>
            <a:r>
              <a:rPr lang="en-IN" sz="2500" dirty="0">
                <a:latin typeface="Candara" panose="020E0502030303020204" pitchFamily="34" charset="0"/>
              </a:rPr>
              <a:t>with </a:t>
            </a:r>
            <a:r>
              <a:rPr lang="en-IN" sz="2500" dirty="0" smtClean="0">
                <a:latin typeface="Candara" panose="020E0502030303020204" pitchFamily="34" charset="0"/>
              </a:rPr>
              <a:t>at least </a:t>
            </a:r>
            <a:r>
              <a:rPr lang="en-IN" sz="2500" dirty="0">
                <a:latin typeface="Candara" panose="020E0502030303020204" pitchFamily="34" charset="0"/>
              </a:rPr>
              <a:t>one user rating it</a:t>
            </a:r>
            <a:r>
              <a:rPr lang="en-IN" sz="2500" dirty="0" smtClean="0">
                <a:latin typeface="Candara" panose="020E0502030303020204" pitchFamily="34" charset="0"/>
              </a:rPr>
              <a:t>).</a:t>
            </a:r>
            <a:endParaRPr lang="en-IN" sz="2500" dirty="0">
              <a:latin typeface="Candara" panose="020E0502030303020204" pitchFamily="34" charset="0"/>
            </a:endParaRPr>
          </a:p>
          <a:p>
            <a:r>
              <a:rPr lang="en-IN" sz="2500" dirty="0">
                <a:latin typeface="Candara" panose="020E0502030303020204" pitchFamily="34" charset="0"/>
              </a:rPr>
              <a:t>List all the </a:t>
            </a:r>
            <a:r>
              <a:rPr lang="en-IN" sz="2500" dirty="0" smtClean="0">
                <a:latin typeface="Candara" panose="020E0502030303020204" pitchFamily="34" charset="0"/>
              </a:rPr>
              <a:t>users </a:t>
            </a:r>
            <a:r>
              <a:rPr lang="en-IN" sz="2500" dirty="0">
                <a:latin typeface="Candara" panose="020E0502030303020204" pitchFamily="34" charset="0"/>
              </a:rPr>
              <a:t>who have rated the movies </a:t>
            </a:r>
            <a:r>
              <a:rPr lang="en-IN" sz="2500" dirty="0" smtClean="0">
                <a:latin typeface="Candara" panose="020E0502030303020204" pitchFamily="34" charset="0"/>
              </a:rPr>
              <a:t>(users </a:t>
            </a:r>
            <a:r>
              <a:rPr lang="en-IN" sz="2500" dirty="0">
                <a:latin typeface="Candara" panose="020E0502030303020204" pitchFamily="34" charset="0"/>
              </a:rPr>
              <a:t>who have rated </a:t>
            </a:r>
            <a:r>
              <a:rPr lang="en-IN" sz="2500" dirty="0" smtClean="0">
                <a:latin typeface="Candara" panose="020E0502030303020204" pitchFamily="34" charset="0"/>
              </a:rPr>
              <a:t>at least </a:t>
            </a:r>
            <a:r>
              <a:rPr lang="en-IN" sz="2500" dirty="0">
                <a:latin typeface="Candara" panose="020E0502030303020204" pitchFamily="34" charset="0"/>
              </a:rPr>
              <a:t>one movie</a:t>
            </a:r>
            <a:r>
              <a:rPr lang="en-IN" sz="2500" dirty="0" smtClean="0">
                <a:latin typeface="Candara" panose="020E0502030303020204" pitchFamily="34" charset="0"/>
              </a:rPr>
              <a:t>).</a:t>
            </a:r>
            <a:endParaRPr lang="en-IN" sz="2500" dirty="0">
              <a:latin typeface="Candara" panose="020E0502030303020204" pitchFamily="34" charset="0"/>
            </a:endParaRPr>
          </a:p>
          <a:p>
            <a:r>
              <a:rPr lang="en-IN" sz="2500" dirty="0">
                <a:latin typeface="Candara" panose="020E0502030303020204" pitchFamily="34" charset="0"/>
              </a:rPr>
              <a:t>List of all the </a:t>
            </a:r>
            <a:r>
              <a:rPr lang="en-IN" sz="2500" dirty="0" smtClean="0">
                <a:latin typeface="Candara" panose="020E0502030303020204" pitchFamily="34" charset="0"/>
              </a:rPr>
              <a:t>user </a:t>
            </a:r>
            <a:r>
              <a:rPr lang="en-IN" sz="2500" dirty="0">
                <a:latin typeface="Candara" panose="020E0502030303020204" pitchFamily="34" charset="0"/>
              </a:rPr>
              <a:t>with the max, min, average ratings they have given against any </a:t>
            </a:r>
            <a:r>
              <a:rPr lang="en-IN" sz="2500" dirty="0" smtClean="0">
                <a:latin typeface="Candara" panose="020E0502030303020204" pitchFamily="34" charset="0"/>
              </a:rPr>
              <a:t>movie.</a:t>
            </a:r>
            <a:endParaRPr lang="en-IN" sz="2500" dirty="0">
              <a:latin typeface="Candara" panose="020E0502030303020204" pitchFamily="34" charset="0"/>
            </a:endParaRPr>
          </a:p>
          <a:p>
            <a:pPr algn="just"/>
            <a:r>
              <a:rPr lang="en-IN" sz="2500" dirty="0">
                <a:latin typeface="Candara" panose="020E0502030303020204" pitchFamily="34" charset="0"/>
              </a:rPr>
              <a:t>List all the </a:t>
            </a:r>
            <a:r>
              <a:rPr lang="en-IN" sz="2500" dirty="0" smtClean="0">
                <a:latin typeface="Candara" panose="020E0502030303020204" pitchFamily="34" charset="0"/>
              </a:rPr>
              <a:t>movies </a:t>
            </a:r>
            <a:r>
              <a:rPr lang="en-IN" sz="2500" dirty="0">
                <a:latin typeface="Candara" panose="020E0502030303020204" pitchFamily="34" charset="0"/>
              </a:rPr>
              <a:t>with the max, min, average ratings given by any </a:t>
            </a:r>
            <a:r>
              <a:rPr lang="en-IN" sz="2500" dirty="0" smtClean="0">
                <a:latin typeface="Candara" panose="020E0502030303020204" pitchFamily="34" charset="0"/>
              </a:rPr>
              <a:t>user.</a:t>
            </a:r>
            <a:endParaRPr lang="en-IN" sz="2500" dirty="0">
              <a:latin typeface="Candara" panose="020E0502030303020204" pitchFamily="34" charset="0"/>
            </a:endParaRPr>
          </a:p>
        </p:txBody>
      </p:sp>
      <p:sp>
        <p:nvSpPr>
          <p:cNvPr id="3" name="Title 2"/>
          <p:cNvSpPr>
            <a:spLocks noGrp="1"/>
          </p:cNvSpPr>
          <p:nvPr>
            <p:ph type="title"/>
          </p:nvPr>
        </p:nvSpPr>
        <p:spPr>
          <a:xfrm>
            <a:off x="1270000" y="1981200"/>
            <a:ext cx="10464800" cy="1219200"/>
          </a:xfrm>
        </p:spPr>
        <p:txBody>
          <a:bodyPr lIns="50800" tIns="50800" rIns="50800" bIns="50800" anchor="b" anchorCtr="0"/>
          <a:lstStyle/>
          <a:p>
            <a:r>
              <a:rPr lang="en-IN" sz="5400" dirty="0">
                <a:latin typeface="Candara" panose="020E0502030303020204" pitchFamily="34" charset="0"/>
              </a:rPr>
              <a:t>Movie Lens Use Cases</a:t>
            </a:r>
            <a:br>
              <a:rPr lang="en-IN" sz="5400" dirty="0">
                <a:latin typeface="Candara" panose="020E0502030303020204" pitchFamily="34" charset="0"/>
              </a:rPr>
            </a:br>
            <a:endParaRPr lang="en-IN"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12</a:t>
            </a:fld>
            <a:endParaRPr lang="en-US"/>
          </a:p>
        </p:txBody>
      </p:sp>
      <p:graphicFrame>
        <p:nvGraphicFramePr>
          <p:cNvPr id="6" name="Object 5">
            <a:hlinkClick r:id="" action="ppaction://ole?verb=0"/>
          </p:cNvPr>
          <p:cNvGraphicFramePr>
            <a:graphicFrameLocks noChangeAspect="1"/>
          </p:cNvGraphicFramePr>
          <p:nvPr>
            <p:extLst>
              <p:ext uri="{D42A27DB-BD31-4B8C-83A1-F6EECF244321}">
                <p14:modId xmlns:p14="http://schemas.microsoft.com/office/powerpoint/2010/main" val="2763521182"/>
              </p:ext>
            </p:extLst>
          </p:nvPr>
        </p:nvGraphicFramePr>
        <p:xfrm>
          <a:off x="5892800" y="8829675"/>
          <a:ext cx="914400" cy="771525"/>
        </p:xfrm>
        <a:graphic>
          <a:graphicData uri="http://schemas.openxmlformats.org/presentationml/2006/ole">
            <mc:AlternateContent xmlns:mc="http://schemas.openxmlformats.org/markup-compatibility/2006">
              <mc:Choice xmlns:v="urn:schemas-microsoft-com:vml" Requires="v">
                <p:oleObj spid="_x0000_s1148" name="Acrobat Document" showAsIcon="1" r:id="rId3" imgW="914400" imgH="771480" progId="AcroExch.Document.11">
                  <p:embed/>
                </p:oleObj>
              </mc:Choice>
              <mc:Fallback>
                <p:oleObj name="Acrobat Document" showAsIcon="1" r:id="rId3" imgW="914400" imgH="771480" progId="AcroExch.Document.11">
                  <p:embed/>
                  <p:pic>
                    <p:nvPicPr>
                      <p:cNvPr id="0" name=""/>
                      <p:cNvPicPr/>
                      <p:nvPr/>
                    </p:nvPicPr>
                    <p:blipFill>
                      <a:blip r:embed="rId4"/>
                      <a:stretch>
                        <a:fillRect/>
                      </a:stretch>
                    </p:blipFill>
                    <p:spPr>
                      <a:xfrm>
                        <a:off x="5892800" y="8829675"/>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25841562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D0725B6-5DD5-4EEE-A0F0-572C51C8D44F}" type="slidenum">
              <a:rPr lang="en-US" smtClean="0"/>
              <a:pPr/>
              <a:t>13</a:t>
            </a:fld>
            <a:endParaRPr lang="en-US"/>
          </a:p>
        </p:txBody>
      </p:sp>
      <p:sp>
        <p:nvSpPr>
          <p:cNvPr id="5" name="Title 2"/>
          <p:cNvSpPr>
            <a:spLocks noGrp="1"/>
          </p:cNvSpPr>
          <p:nvPr>
            <p:ph type="title"/>
          </p:nvPr>
        </p:nvSpPr>
        <p:spPr>
          <a:xfrm>
            <a:off x="1397000" y="3733800"/>
            <a:ext cx="10464800" cy="2032000"/>
          </a:xfrm>
        </p:spPr>
        <p:txBody>
          <a:bodyPr/>
          <a:lstStyle/>
          <a:p>
            <a:pPr algn="ctr"/>
            <a:r>
              <a:rPr lang="en-US" sz="5400" dirty="0" smtClean="0">
                <a:latin typeface="Candara" panose="020E0502030303020204" pitchFamily="34" charset="0"/>
              </a:rPr>
              <a:t>Use Cases Walkthrough</a:t>
            </a:r>
            <a:endParaRPr lang="en-US" sz="5400" dirty="0">
              <a:latin typeface="Candara" panose="020E0502030303020204" pitchFamily="34" charset="0"/>
            </a:endParaRPr>
          </a:p>
        </p:txBody>
      </p:sp>
      <p:graphicFrame>
        <p:nvGraphicFramePr>
          <p:cNvPr id="6" name="Object 5">
            <a:hlinkClick r:id="" action="ppaction://ole?verb=0"/>
          </p:cNvPr>
          <p:cNvGraphicFramePr>
            <a:graphicFrameLocks noChangeAspect="1"/>
          </p:cNvGraphicFramePr>
          <p:nvPr>
            <p:extLst>
              <p:ext uri="{D42A27DB-BD31-4B8C-83A1-F6EECF244321}">
                <p14:modId xmlns:p14="http://schemas.microsoft.com/office/powerpoint/2010/main" val="931853048"/>
              </p:ext>
            </p:extLst>
          </p:nvPr>
        </p:nvGraphicFramePr>
        <p:xfrm>
          <a:off x="5720347" y="8305800"/>
          <a:ext cx="914400" cy="771525"/>
        </p:xfrm>
        <a:graphic>
          <a:graphicData uri="http://schemas.openxmlformats.org/presentationml/2006/ole">
            <mc:AlternateContent xmlns:mc="http://schemas.openxmlformats.org/markup-compatibility/2006">
              <mc:Choice xmlns:v="urn:schemas-microsoft-com:vml" Requires="v">
                <p:oleObj spid="_x0000_s2157" name="Acrobat Document" showAsIcon="1" r:id="rId3" imgW="914400" imgH="771480" progId="AcroExch.Document.11">
                  <p:embed/>
                </p:oleObj>
              </mc:Choice>
              <mc:Fallback>
                <p:oleObj name="Acrobat Document" showAsIcon="1" r:id="rId3" imgW="914400" imgH="771480" progId="AcroExch.Document.11">
                  <p:embed/>
                  <p:pic>
                    <p:nvPicPr>
                      <p:cNvPr id="0" name=""/>
                      <p:cNvPicPr/>
                      <p:nvPr/>
                    </p:nvPicPr>
                    <p:blipFill>
                      <a:blip r:embed="rId4"/>
                      <a:stretch>
                        <a:fillRect/>
                      </a:stretch>
                    </p:blipFill>
                    <p:spPr>
                      <a:xfrm>
                        <a:off x="5720347" y="83058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76833380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641600"/>
            <a:ext cx="10464800" cy="6959600"/>
          </a:xfrm>
        </p:spPr>
        <p:txBody>
          <a:bodyPr/>
          <a:lstStyle/>
          <a:p>
            <a:pPr lvl="0" algn="just">
              <a:spcAft>
                <a:spcPts val="600"/>
              </a:spcAft>
            </a:pPr>
            <a:r>
              <a:rPr lang="en-US" sz="2500" dirty="0">
                <a:latin typeface="Candara" panose="020E0502030303020204" pitchFamily="34" charset="0"/>
              </a:rPr>
              <a:t>QA Highlights</a:t>
            </a:r>
          </a:p>
          <a:p>
            <a:pPr lvl="1" algn="just">
              <a:spcAft>
                <a:spcPts val="600"/>
              </a:spcAft>
            </a:pPr>
            <a:r>
              <a:rPr lang="en-US" sz="2500" dirty="0">
                <a:latin typeface="Candara" panose="020E0502030303020204" pitchFamily="34" charset="0"/>
              </a:rPr>
              <a:t>QA was part of requirement understanding discussions, application flow creation.</a:t>
            </a:r>
          </a:p>
          <a:p>
            <a:pPr lvl="1" algn="just">
              <a:spcAft>
                <a:spcPts val="600"/>
              </a:spcAft>
            </a:pPr>
            <a:r>
              <a:rPr lang="en-US" sz="2500" dirty="0">
                <a:latin typeface="Candara" panose="020E0502030303020204" pitchFamily="34" charset="0"/>
              </a:rPr>
              <a:t>Setting up of </a:t>
            </a:r>
            <a:r>
              <a:rPr lang="en-US" sz="2500" dirty="0" smtClean="0">
                <a:latin typeface="Candara" panose="020E0502030303020204" pitchFamily="34" charset="0"/>
              </a:rPr>
              <a:t>cluster and various components within the cluster</a:t>
            </a:r>
          </a:p>
          <a:p>
            <a:pPr lvl="1" algn="just">
              <a:spcAft>
                <a:spcPts val="600"/>
              </a:spcAft>
            </a:pPr>
            <a:r>
              <a:rPr lang="en-US" sz="2500" dirty="0" smtClean="0">
                <a:latin typeface="Candara" panose="020E0502030303020204" pitchFamily="34" charset="0"/>
              </a:rPr>
              <a:t>Creating test cases for all use cases </a:t>
            </a:r>
            <a:endParaRPr lang="en-US" sz="2500" dirty="0">
              <a:latin typeface="Candara" panose="020E0502030303020204" pitchFamily="34" charset="0"/>
            </a:endParaRPr>
          </a:p>
          <a:p>
            <a:pPr algn="just">
              <a:spcAft>
                <a:spcPts val="600"/>
              </a:spcAft>
            </a:pPr>
            <a:r>
              <a:rPr lang="en-US" sz="2500" dirty="0">
                <a:latin typeface="Candara" panose="020E0502030303020204" pitchFamily="34" charset="0"/>
              </a:rPr>
              <a:t>Test Plan </a:t>
            </a:r>
          </a:p>
          <a:p>
            <a:pPr lvl="1" algn="just">
              <a:spcAft>
                <a:spcPts val="600"/>
              </a:spcAft>
            </a:pPr>
            <a:r>
              <a:rPr lang="en-US" sz="2500" dirty="0">
                <a:latin typeface="Candara" panose="020E0502030303020204" pitchFamily="34" charset="0"/>
              </a:rPr>
              <a:t>Covering </a:t>
            </a:r>
            <a:r>
              <a:rPr lang="en-US" sz="2500" dirty="0" smtClean="0">
                <a:latin typeface="Candara" panose="020E0502030303020204" pitchFamily="34" charset="0"/>
              </a:rPr>
              <a:t>major </a:t>
            </a:r>
            <a:r>
              <a:rPr lang="en-US" sz="2500" dirty="0">
                <a:latin typeface="Candara" panose="020E0502030303020204" pitchFamily="34" charset="0"/>
              </a:rPr>
              <a:t>type of testing</a:t>
            </a:r>
          </a:p>
          <a:p>
            <a:pPr lvl="1" algn="just">
              <a:spcAft>
                <a:spcPts val="600"/>
              </a:spcAft>
            </a:pPr>
            <a:r>
              <a:rPr lang="en-US" sz="2500" dirty="0">
                <a:latin typeface="Candara" panose="020E0502030303020204" pitchFamily="34" charset="0"/>
              </a:rPr>
              <a:t>Strategy for every testing type</a:t>
            </a:r>
          </a:p>
          <a:p>
            <a:pPr lvl="1" algn="just">
              <a:spcAft>
                <a:spcPts val="600"/>
              </a:spcAft>
            </a:pPr>
            <a:r>
              <a:rPr lang="en-US" sz="2500" dirty="0">
                <a:latin typeface="Candara" panose="020E0502030303020204" pitchFamily="34" charset="0"/>
              </a:rPr>
              <a:t>Defined Entry/Exit criteria</a:t>
            </a:r>
          </a:p>
          <a:p>
            <a:pPr lvl="1" algn="just">
              <a:spcAft>
                <a:spcPts val="600"/>
              </a:spcAft>
            </a:pPr>
            <a:r>
              <a:rPr lang="en-US" sz="2500" dirty="0">
                <a:latin typeface="Candara" panose="020E0502030303020204" pitchFamily="34" charset="0"/>
              </a:rPr>
              <a:t>QA policy and test schedule </a:t>
            </a:r>
          </a:p>
          <a:p>
            <a:pPr lvl="0" algn="just">
              <a:spcAft>
                <a:spcPts val="600"/>
              </a:spcAft>
            </a:pPr>
            <a:endParaRPr lang="en-US" sz="3600" dirty="0" smtClean="0"/>
          </a:p>
          <a:p>
            <a:pPr algn="just">
              <a:spcAft>
                <a:spcPts val="600"/>
              </a:spcAft>
            </a:pPr>
            <a:endParaRPr lang="en-US" sz="3600" dirty="0"/>
          </a:p>
        </p:txBody>
      </p:sp>
      <p:sp>
        <p:nvSpPr>
          <p:cNvPr id="3" name="Title 2"/>
          <p:cNvSpPr>
            <a:spLocks noGrp="1"/>
          </p:cNvSpPr>
          <p:nvPr>
            <p:ph type="title"/>
          </p:nvPr>
        </p:nvSpPr>
        <p:spPr/>
        <p:txBody>
          <a:bodyPr/>
          <a:lstStyle/>
          <a:p>
            <a:r>
              <a:rPr lang="en-US" sz="5400" dirty="0" smtClean="0">
                <a:latin typeface="Candara" panose="020E0502030303020204" pitchFamily="34" charset="0"/>
              </a:rPr>
              <a:t>QA Highlights</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14</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659822038"/>
              </p:ext>
            </p:extLst>
          </p:nvPr>
        </p:nvGraphicFramePr>
        <p:xfrm>
          <a:off x="2235200" y="8585150"/>
          <a:ext cx="914400" cy="771525"/>
        </p:xfrm>
        <a:graphic>
          <a:graphicData uri="http://schemas.openxmlformats.org/presentationml/2006/ole">
            <mc:AlternateContent xmlns:mc="http://schemas.openxmlformats.org/markup-compatibility/2006">
              <mc:Choice xmlns:v="urn:schemas-microsoft-com:vml" Requires="v">
                <p:oleObj spid="_x0000_s6198" name="Document" showAsIcon="1" r:id="rId3" imgW="914400" imgH="771480" progId="Word.Document.12">
                  <p:embed/>
                </p:oleObj>
              </mc:Choice>
              <mc:Fallback>
                <p:oleObj name="Document" showAsIcon="1" r:id="rId3" imgW="914400" imgH="771480" progId="Word.Document.12">
                  <p:embed/>
                  <p:pic>
                    <p:nvPicPr>
                      <p:cNvPr id="0" name=""/>
                      <p:cNvPicPr/>
                      <p:nvPr/>
                    </p:nvPicPr>
                    <p:blipFill>
                      <a:blip r:embed="rId4"/>
                      <a:stretch>
                        <a:fillRect/>
                      </a:stretch>
                    </p:blipFill>
                    <p:spPr>
                      <a:xfrm>
                        <a:off x="2235200" y="858515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79454397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lgn="just">
              <a:spcAft>
                <a:spcPts val="600"/>
              </a:spcAft>
            </a:pPr>
            <a:r>
              <a:rPr lang="en-US" sz="2500" dirty="0">
                <a:latin typeface="Candara" panose="020E0502030303020204" pitchFamily="34" charset="0"/>
              </a:rPr>
              <a:t>Total test cases </a:t>
            </a:r>
            <a:r>
              <a:rPr lang="en-US" sz="2500" dirty="0" smtClean="0">
                <a:latin typeface="Candara" panose="020E0502030303020204" pitchFamily="34" charset="0"/>
              </a:rPr>
              <a:t>: 160</a:t>
            </a:r>
            <a:endParaRPr lang="en-US" sz="2500" dirty="0">
              <a:latin typeface="Candara" panose="020E0502030303020204" pitchFamily="34" charset="0"/>
            </a:endParaRPr>
          </a:p>
          <a:p>
            <a:pPr lvl="1" algn="just">
              <a:spcAft>
                <a:spcPts val="600"/>
              </a:spcAft>
            </a:pPr>
            <a:r>
              <a:rPr lang="en-US" sz="2500" dirty="0">
                <a:latin typeface="Candara" panose="020E0502030303020204" pitchFamily="34" charset="0"/>
              </a:rPr>
              <a:t>Total </a:t>
            </a:r>
            <a:r>
              <a:rPr lang="en-US" sz="2500" dirty="0" smtClean="0">
                <a:latin typeface="Candara" panose="020E0502030303020204" pitchFamily="34" charset="0"/>
              </a:rPr>
              <a:t>defects/issues </a:t>
            </a:r>
            <a:r>
              <a:rPr lang="en-US" sz="2500" dirty="0">
                <a:latin typeface="Candara" panose="020E0502030303020204" pitchFamily="34" charset="0"/>
              </a:rPr>
              <a:t>found : 10</a:t>
            </a:r>
          </a:p>
          <a:p>
            <a:pPr marL="0" indent="0">
              <a:buNone/>
            </a:pPr>
            <a:endParaRPr lang="en-US" sz="3200" dirty="0"/>
          </a:p>
        </p:txBody>
      </p:sp>
      <p:sp>
        <p:nvSpPr>
          <p:cNvPr id="3" name="Title 2"/>
          <p:cNvSpPr>
            <a:spLocks noGrp="1"/>
          </p:cNvSpPr>
          <p:nvPr>
            <p:ph type="title"/>
          </p:nvPr>
        </p:nvSpPr>
        <p:spPr/>
        <p:txBody>
          <a:bodyPr/>
          <a:lstStyle/>
          <a:p>
            <a:r>
              <a:rPr lang="en-US" sz="5400" dirty="0" smtClean="0">
                <a:latin typeface="Candara" panose="020E0502030303020204" pitchFamily="34" charset="0"/>
              </a:rPr>
              <a:t>QA Highlights</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15</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39390427"/>
              </p:ext>
            </p:extLst>
          </p:nvPr>
        </p:nvGraphicFramePr>
        <p:xfrm>
          <a:off x="2006600" y="4267200"/>
          <a:ext cx="914400" cy="771525"/>
        </p:xfrm>
        <a:graphic>
          <a:graphicData uri="http://schemas.openxmlformats.org/presentationml/2006/ole">
            <mc:AlternateContent xmlns:mc="http://schemas.openxmlformats.org/markup-compatibility/2006">
              <mc:Choice xmlns:v="urn:schemas-microsoft-com:vml" Requires="v">
                <p:oleObj spid="_x0000_s4143"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2006600" y="42672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425582917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dirty="0">
                <a:latin typeface="Candara" panose="020E0502030303020204" pitchFamily="34" charset="0"/>
              </a:rPr>
              <a:t>Test Cases Execution </a:t>
            </a:r>
            <a:br>
              <a:rPr lang="en-US" sz="5400" dirty="0">
                <a:latin typeface="Candara" panose="020E0502030303020204" pitchFamily="34" charset="0"/>
              </a:rPr>
            </a:br>
            <a:r>
              <a:rPr lang="en-US" sz="5400" dirty="0" smtClean="0">
                <a:latin typeface="Candara" panose="020E0502030303020204" pitchFamily="34" charset="0"/>
              </a:rPr>
              <a:t>Summary (All Sprints) </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16</a:t>
            </a:fld>
            <a:endParaRPr lang="en-US"/>
          </a:p>
        </p:txBody>
      </p:sp>
      <p:graphicFrame>
        <p:nvGraphicFramePr>
          <p:cNvPr id="23" name="Chart 22"/>
          <p:cNvGraphicFramePr>
            <a:graphicFrameLocks/>
          </p:cNvGraphicFramePr>
          <p:nvPr>
            <p:extLst>
              <p:ext uri="{D42A27DB-BD31-4B8C-83A1-F6EECF244321}">
                <p14:modId xmlns:p14="http://schemas.microsoft.com/office/powerpoint/2010/main" val="1362105399"/>
              </p:ext>
            </p:extLst>
          </p:nvPr>
        </p:nvGraphicFramePr>
        <p:xfrm>
          <a:off x="1238115" y="2514600"/>
          <a:ext cx="10475068" cy="6400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2745584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dirty="0">
                <a:latin typeface="Candara" panose="020E0502030303020204" pitchFamily="34" charset="0"/>
              </a:rPr>
              <a:t>Test Cases Execution </a:t>
            </a:r>
            <a:r>
              <a:rPr lang="en-US" sz="5400" dirty="0" smtClean="0">
                <a:latin typeface="Candara" panose="020E0502030303020204" pitchFamily="34" charset="0"/>
              </a:rPr>
              <a:t/>
            </a:r>
            <a:br>
              <a:rPr lang="en-US" sz="5400" dirty="0" smtClean="0">
                <a:latin typeface="Candara" panose="020E0502030303020204" pitchFamily="34" charset="0"/>
              </a:rPr>
            </a:br>
            <a:r>
              <a:rPr lang="en-US" sz="5400" dirty="0" smtClean="0">
                <a:latin typeface="Candara" panose="020E0502030303020204" pitchFamily="34" charset="0"/>
              </a:rPr>
              <a:t>Sprint Wise Summary </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17</a:t>
            </a:fld>
            <a:endParaRPr lang="en-US"/>
          </a:p>
        </p:txBody>
      </p:sp>
      <p:pic>
        <p:nvPicPr>
          <p:cNvPr id="5" name="Picture 4"/>
          <p:cNvPicPr>
            <a:picLocks noChangeAspect="1"/>
          </p:cNvPicPr>
          <p:nvPr/>
        </p:nvPicPr>
        <p:blipFill>
          <a:blip r:embed="rId2"/>
          <a:stretch>
            <a:fillRect/>
          </a:stretch>
        </p:blipFill>
        <p:spPr>
          <a:xfrm>
            <a:off x="1270000" y="2590800"/>
            <a:ext cx="10464800" cy="2590800"/>
          </a:xfrm>
          <a:prstGeom prst="rect">
            <a:avLst/>
          </a:prstGeom>
        </p:spPr>
      </p:pic>
      <p:pic>
        <p:nvPicPr>
          <p:cNvPr id="10" name="Picture 9"/>
          <p:cNvPicPr>
            <a:picLocks noChangeAspect="1"/>
          </p:cNvPicPr>
          <p:nvPr/>
        </p:nvPicPr>
        <p:blipFill>
          <a:blip r:embed="rId3"/>
          <a:stretch>
            <a:fillRect/>
          </a:stretch>
        </p:blipFill>
        <p:spPr>
          <a:xfrm>
            <a:off x="1270000" y="5791200"/>
            <a:ext cx="10464800" cy="2667000"/>
          </a:xfrm>
          <a:prstGeom prst="rect">
            <a:avLst/>
          </a:prstGeom>
        </p:spPr>
      </p:pic>
    </p:spTree>
    <p:extLst>
      <p:ext uri="{BB962C8B-B14F-4D97-AF65-F5344CB8AC3E}">
        <p14:creationId xmlns:p14="http://schemas.microsoft.com/office/powerpoint/2010/main" val="85700222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lgn="just">
              <a:spcAft>
                <a:spcPts val="600"/>
              </a:spcAft>
            </a:pPr>
            <a:r>
              <a:rPr lang="en-US" sz="2500" dirty="0">
                <a:latin typeface="Candara" panose="020E0502030303020204" pitchFamily="34" charset="0"/>
              </a:rPr>
              <a:t>Total sprints = 06</a:t>
            </a:r>
          </a:p>
          <a:p>
            <a:pPr lvl="1" algn="just">
              <a:spcAft>
                <a:spcPts val="600"/>
              </a:spcAft>
            </a:pPr>
            <a:r>
              <a:rPr lang="en-US" sz="2500" dirty="0">
                <a:latin typeface="Candara" panose="020E0502030303020204" pitchFamily="34" charset="0"/>
              </a:rPr>
              <a:t>User stories = 60</a:t>
            </a:r>
          </a:p>
          <a:p>
            <a:pPr lvl="1" algn="just">
              <a:spcAft>
                <a:spcPts val="600"/>
              </a:spcAft>
            </a:pPr>
            <a:r>
              <a:rPr lang="en-US" sz="2500" dirty="0">
                <a:latin typeface="Candara" panose="020E0502030303020204" pitchFamily="34" charset="0"/>
              </a:rPr>
              <a:t>Average sprint  velocity =40</a:t>
            </a:r>
          </a:p>
        </p:txBody>
      </p:sp>
      <p:sp>
        <p:nvSpPr>
          <p:cNvPr id="3" name="Title 2"/>
          <p:cNvSpPr>
            <a:spLocks noGrp="1"/>
          </p:cNvSpPr>
          <p:nvPr>
            <p:ph type="title"/>
          </p:nvPr>
        </p:nvSpPr>
        <p:spPr/>
        <p:txBody>
          <a:bodyPr/>
          <a:lstStyle/>
          <a:p>
            <a:r>
              <a:rPr lang="en-US" sz="5400" dirty="0" smtClean="0">
                <a:latin typeface="Candara" panose="020E0502030303020204" pitchFamily="34" charset="0"/>
              </a:rPr>
              <a:t>Project Metrics</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18</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364115450"/>
              </p:ext>
            </p:extLst>
          </p:nvPr>
        </p:nvGraphicFramePr>
        <p:xfrm>
          <a:off x="2235200" y="4648200"/>
          <a:ext cx="914400" cy="771525"/>
        </p:xfrm>
        <a:graphic>
          <a:graphicData uri="http://schemas.openxmlformats.org/presentationml/2006/ole">
            <mc:AlternateContent xmlns:mc="http://schemas.openxmlformats.org/markup-compatibility/2006">
              <mc:Choice xmlns:v="urn:schemas-microsoft-com:vml" Requires="v">
                <p:oleObj spid="_x0000_s5174"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2235200" y="46482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42913261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a:xfrm>
            <a:off x="1270000" y="914400"/>
            <a:ext cx="10464800" cy="1371600"/>
          </a:xfrm>
        </p:spPr>
        <p:txBody>
          <a:bodyPr/>
          <a:lstStyle/>
          <a:p>
            <a:r>
              <a:rPr lang="en-US" sz="5400" dirty="0" smtClean="0">
                <a:latin typeface="Candara" panose="020E0502030303020204" pitchFamily="34" charset="0"/>
              </a:rPr>
              <a:t>Agile Scrum Sheet- Sprint-1</a:t>
            </a:r>
            <a:endParaRPr lang="en-US"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19</a:t>
            </a:fld>
            <a:endParaRPr lang="en-US"/>
          </a:p>
        </p:txBody>
      </p:sp>
      <p:pic>
        <p:nvPicPr>
          <p:cNvPr id="8" name="Picture 7"/>
          <p:cNvPicPr>
            <a:picLocks noChangeAspect="1"/>
          </p:cNvPicPr>
          <p:nvPr/>
        </p:nvPicPr>
        <p:blipFill>
          <a:blip r:embed="rId2"/>
          <a:stretch>
            <a:fillRect/>
          </a:stretch>
        </p:blipFill>
        <p:spPr>
          <a:xfrm>
            <a:off x="1270000" y="2540001"/>
            <a:ext cx="10464800" cy="6146800"/>
          </a:xfrm>
          <a:prstGeom prst="rect">
            <a:avLst/>
          </a:prstGeom>
        </p:spPr>
      </p:pic>
    </p:spTree>
    <p:extLst>
      <p:ext uri="{BB962C8B-B14F-4D97-AF65-F5344CB8AC3E}">
        <p14:creationId xmlns:p14="http://schemas.microsoft.com/office/powerpoint/2010/main" val="327472430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47274" y="2801939"/>
            <a:ext cx="5559926" cy="5384800"/>
          </a:xfrm>
        </p:spPr>
        <p:txBody>
          <a:bodyPr/>
          <a:lstStyle/>
          <a:p>
            <a:pPr lvl="0">
              <a:spcAft>
                <a:spcPts val="600"/>
              </a:spcAft>
            </a:pPr>
            <a:r>
              <a:rPr lang="en-US" sz="2500" dirty="0" smtClean="0">
                <a:latin typeface="Candara" panose="020E0502030303020204" pitchFamily="34" charset="0"/>
                <a:cs typeface="Times New Roman" pitchFamily="18" charset="0"/>
              </a:rPr>
              <a:t>Shirish Bhale(Owner)</a:t>
            </a:r>
          </a:p>
          <a:p>
            <a:pPr lvl="0">
              <a:spcAft>
                <a:spcPts val="600"/>
              </a:spcAft>
            </a:pPr>
            <a:r>
              <a:rPr lang="en-US" sz="2500" dirty="0">
                <a:latin typeface="Candara" panose="020E0502030303020204" pitchFamily="34" charset="0"/>
                <a:cs typeface="Times New Roman" panose="02020603050405020304" pitchFamily="18" charset="0"/>
              </a:rPr>
              <a:t>Devendra Singh </a:t>
            </a:r>
            <a:r>
              <a:rPr lang="en-US" sz="2500" dirty="0" smtClean="0">
                <a:latin typeface="Candara" panose="020E0502030303020204" pitchFamily="34" charset="0"/>
                <a:cs typeface="Times New Roman" panose="02020603050405020304" pitchFamily="18" charset="0"/>
              </a:rPr>
              <a:t>Parmar (Evaluator)</a:t>
            </a:r>
          </a:p>
          <a:p>
            <a:pPr lvl="0">
              <a:spcAft>
                <a:spcPts val="600"/>
              </a:spcAft>
            </a:pPr>
            <a:r>
              <a:rPr lang="en-US" sz="2500" dirty="0">
                <a:latin typeface="Candara" panose="020E0502030303020204" pitchFamily="34" charset="0"/>
                <a:cs typeface="Times New Roman" panose="02020603050405020304" pitchFamily="18" charset="0"/>
              </a:rPr>
              <a:t>Mohammed Sadique Khan </a:t>
            </a:r>
            <a:r>
              <a:rPr lang="en-US" sz="2500" dirty="0" smtClean="0">
                <a:latin typeface="Candara" panose="020E0502030303020204" pitchFamily="34" charset="0"/>
                <a:cs typeface="Times New Roman" pitchFamily="18" charset="0"/>
              </a:rPr>
              <a:t>(Mentor)</a:t>
            </a:r>
          </a:p>
          <a:p>
            <a:pPr lvl="0">
              <a:spcAft>
                <a:spcPts val="600"/>
              </a:spcAft>
            </a:pPr>
            <a:r>
              <a:rPr lang="en-US" sz="2500" dirty="0">
                <a:latin typeface="Candara" panose="020E0502030303020204" pitchFamily="34" charset="0"/>
                <a:cs typeface="Times New Roman" pitchFamily="18" charset="0"/>
              </a:rPr>
              <a:t>Preeti </a:t>
            </a:r>
            <a:r>
              <a:rPr lang="en-US" sz="2500" dirty="0" smtClean="0">
                <a:latin typeface="Candara" panose="020E0502030303020204" pitchFamily="34" charset="0"/>
                <a:cs typeface="Times New Roman" pitchFamily="18" charset="0"/>
              </a:rPr>
              <a:t>Jain (Mentor)</a:t>
            </a:r>
          </a:p>
          <a:p>
            <a:pPr lvl="0">
              <a:spcAft>
                <a:spcPts val="600"/>
              </a:spcAft>
            </a:pPr>
            <a:r>
              <a:rPr lang="en-US" sz="2500" dirty="0">
                <a:latin typeface="Candara" panose="020E0502030303020204" pitchFamily="34" charset="0"/>
                <a:cs typeface="Times New Roman" pitchFamily="18" charset="0"/>
              </a:rPr>
              <a:t>Shashwat </a:t>
            </a:r>
            <a:r>
              <a:rPr lang="en-US" sz="2500" dirty="0" smtClean="0">
                <a:latin typeface="Candara" panose="020E0502030303020204" pitchFamily="34" charset="0"/>
                <a:cs typeface="Times New Roman" pitchFamily="18" charset="0"/>
              </a:rPr>
              <a:t>Sharma (Ops/Dev)</a:t>
            </a:r>
          </a:p>
          <a:p>
            <a:pPr lvl="0" algn="just">
              <a:spcAft>
                <a:spcPts val="600"/>
              </a:spcAft>
            </a:pPr>
            <a:r>
              <a:rPr lang="en-US" sz="2500" dirty="0">
                <a:latin typeface="Candara" panose="020E0502030303020204" pitchFamily="34" charset="0"/>
                <a:cs typeface="Times New Roman" pitchFamily="18" charset="0"/>
              </a:rPr>
              <a:t>Ravi </a:t>
            </a:r>
            <a:r>
              <a:rPr lang="en-US" sz="2500" dirty="0" smtClean="0">
                <a:latin typeface="Candara" panose="020E0502030303020204" pitchFamily="34" charset="0"/>
                <a:cs typeface="Times New Roman" pitchFamily="18" charset="0"/>
              </a:rPr>
              <a:t>Bhardwaj (QA/Ops)</a:t>
            </a:r>
          </a:p>
          <a:p>
            <a:pPr lvl="0">
              <a:spcAft>
                <a:spcPts val="600"/>
              </a:spcAft>
            </a:pPr>
            <a:r>
              <a:rPr lang="en-US" sz="2500" dirty="0">
                <a:latin typeface="Candara" panose="020E0502030303020204" pitchFamily="34" charset="0"/>
                <a:cs typeface="Times New Roman" pitchFamily="18" charset="0"/>
              </a:rPr>
              <a:t>Rupika </a:t>
            </a:r>
            <a:r>
              <a:rPr lang="en-US" sz="2500" dirty="0" smtClean="0">
                <a:latin typeface="Candara" panose="020E0502030303020204" pitchFamily="34" charset="0"/>
                <a:cs typeface="Times New Roman" pitchFamily="18" charset="0"/>
              </a:rPr>
              <a:t>Mahajan (Dev/Ops)</a:t>
            </a:r>
          </a:p>
          <a:p>
            <a:pPr lvl="0">
              <a:spcAft>
                <a:spcPts val="600"/>
              </a:spcAft>
            </a:pPr>
            <a:r>
              <a:rPr lang="en-US" sz="2500" dirty="0" smtClean="0">
                <a:latin typeface="Candara" panose="020E0502030303020204" pitchFamily="34" charset="0"/>
                <a:cs typeface="Times New Roman" pitchFamily="18" charset="0"/>
              </a:rPr>
              <a:t>Pradeep Chand Nailwal (Dev/Ops)</a:t>
            </a:r>
          </a:p>
          <a:p>
            <a:pPr marL="0" lvl="0" indent="0">
              <a:spcAft>
                <a:spcPts val="600"/>
              </a:spcAft>
              <a:buNone/>
            </a:pPr>
            <a:endParaRPr lang="en-US" sz="2400" dirty="0"/>
          </a:p>
          <a:p>
            <a:pPr lvl="0">
              <a:spcAft>
                <a:spcPts val="600"/>
              </a:spcAft>
            </a:pPr>
            <a:endParaRPr lang="en-US" sz="2400" dirty="0" smtClean="0"/>
          </a:p>
        </p:txBody>
      </p:sp>
      <p:sp>
        <p:nvSpPr>
          <p:cNvPr id="3" name="Title 2"/>
          <p:cNvSpPr>
            <a:spLocks noGrp="1"/>
          </p:cNvSpPr>
          <p:nvPr>
            <p:ph type="title"/>
          </p:nvPr>
        </p:nvSpPr>
        <p:spPr>
          <a:xfrm>
            <a:off x="1270000" y="330200"/>
            <a:ext cx="10464800" cy="2032000"/>
          </a:xfrm>
        </p:spPr>
        <p:txBody>
          <a:bodyPr/>
          <a:lstStyle/>
          <a:p>
            <a:r>
              <a:rPr lang="en-US" sz="5400" dirty="0" smtClean="0">
                <a:latin typeface="Candara" panose="020E0502030303020204" pitchFamily="34" charset="0"/>
              </a:rPr>
              <a:t>Team</a:t>
            </a:r>
            <a:r>
              <a:rPr lang="en-US" sz="5400" dirty="0" smtClean="0"/>
              <a:t> </a:t>
            </a:r>
            <a:endParaRPr lang="en-US" sz="5400"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a:t>
            </a:fld>
            <a:endParaRPr lang="en-US"/>
          </a:p>
        </p:txBody>
      </p:sp>
      <p:sp>
        <p:nvSpPr>
          <p:cNvPr id="5" name="Content Placeholder 1"/>
          <p:cNvSpPr txBox="1">
            <a:spLocks/>
          </p:cNvSpPr>
          <p:nvPr/>
        </p:nvSpPr>
        <p:spPr>
          <a:xfrm>
            <a:off x="6807200" y="2801939"/>
            <a:ext cx="5638800" cy="5376861"/>
          </a:xfrm>
          <a:prstGeom prst="rect">
            <a:avLst/>
          </a:prstGeom>
        </p:spPr>
        <p:txBody>
          <a:bodyPr lIns="50800" tIns="50800" rIns="50800" bIns="50800"/>
          <a:lstStyle>
            <a:lvl1pPr marL="571500" indent="-571500" algn="l" rtl="0" eaLnBrk="1" fontAlgn="base" hangingPunct="1">
              <a:spcBef>
                <a:spcPts val="1200"/>
              </a:spcBef>
              <a:spcAft>
                <a:spcPts val="1200"/>
              </a:spcAft>
              <a:buSzPct val="120000"/>
              <a:buFont typeface="Franklin Gothic Book" pitchFamily="34" charset="0"/>
              <a:buChar char="•"/>
              <a:defRPr sz="4200" i="0">
                <a:solidFill>
                  <a:srgbClr val="2B2C2A"/>
                </a:solidFill>
                <a:latin typeface="+mn-lt"/>
                <a:ea typeface="+mn-ea"/>
                <a:cs typeface="+mn-cs"/>
                <a:sym typeface="Franklin Gothic Book" pitchFamily="34" charset="0"/>
              </a:defRPr>
            </a:lvl1pPr>
            <a:lvl2pPr marL="1143000" indent="-571500" algn="l" rtl="0" eaLnBrk="1" fontAlgn="base" hangingPunct="1">
              <a:spcBef>
                <a:spcPts val="1200"/>
              </a:spcBef>
              <a:spcAft>
                <a:spcPts val="120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2pPr>
            <a:lvl3pPr marL="1409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3pPr>
            <a:lvl4pPr marL="18542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4pPr>
            <a:lvl5pPr marL="2298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5pPr>
            <a:lvl6pPr marL="27559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6pPr>
            <a:lvl7pPr marL="32131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7pPr>
            <a:lvl8pPr marL="36703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8pPr>
            <a:lvl9pPr marL="41275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9pPr>
          </a:lstStyle>
          <a:p>
            <a:pPr algn="just">
              <a:spcAft>
                <a:spcPts val="600"/>
              </a:spcAft>
            </a:pPr>
            <a:r>
              <a:rPr lang="en-US" sz="2500" dirty="0">
                <a:latin typeface="Candara" panose="020E0502030303020204" pitchFamily="34" charset="0"/>
                <a:cs typeface="Times New Roman" pitchFamily="18" charset="0"/>
              </a:rPr>
              <a:t>Sudesh Shettigar (Ops/Dev</a:t>
            </a:r>
            <a:r>
              <a:rPr lang="en-US" sz="2500" dirty="0" smtClean="0">
                <a:latin typeface="Candara" panose="020E0502030303020204" pitchFamily="34" charset="0"/>
                <a:cs typeface="Times New Roman" pitchFamily="18" charset="0"/>
              </a:rPr>
              <a:t>)</a:t>
            </a:r>
          </a:p>
          <a:p>
            <a:pPr algn="just">
              <a:spcAft>
                <a:spcPts val="600"/>
              </a:spcAft>
            </a:pPr>
            <a:r>
              <a:rPr lang="en-US" sz="2500" dirty="0" smtClean="0">
                <a:latin typeface="Candara" panose="020E0502030303020204" pitchFamily="34" charset="0"/>
                <a:cs typeface="Times New Roman" pitchFamily="18" charset="0"/>
              </a:rPr>
              <a:t>Santosh </a:t>
            </a:r>
            <a:r>
              <a:rPr lang="en-US" sz="2500" dirty="0">
                <a:latin typeface="Candara" panose="020E0502030303020204" pitchFamily="34" charset="0"/>
                <a:cs typeface="Times New Roman" pitchFamily="18" charset="0"/>
              </a:rPr>
              <a:t>Kumar </a:t>
            </a:r>
            <a:r>
              <a:rPr lang="en-US" sz="2500" dirty="0" smtClean="0">
                <a:latin typeface="Candara" panose="020E0502030303020204" pitchFamily="34" charset="0"/>
                <a:cs typeface="Times New Roman" pitchFamily="18" charset="0"/>
              </a:rPr>
              <a:t>Jha (</a:t>
            </a:r>
            <a:r>
              <a:rPr lang="en-US" sz="2500" dirty="0">
                <a:latin typeface="Candara" panose="020E0502030303020204" pitchFamily="34" charset="0"/>
                <a:cs typeface="Times New Roman" pitchFamily="18" charset="0"/>
              </a:rPr>
              <a:t>Dev/Ops)</a:t>
            </a:r>
            <a:endParaRPr lang="en-US" sz="2500" dirty="0" smtClean="0">
              <a:latin typeface="Candara" panose="020E0502030303020204" pitchFamily="34" charset="0"/>
              <a:cs typeface="Times New Roman" pitchFamily="18" charset="0"/>
            </a:endParaRPr>
          </a:p>
          <a:p>
            <a:pPr algn="just">
              <a:spcAft>
                <a:spcPts val="600"/>
              </a:spcAft>
            </a:pPr>
            <a:r>
              <a:rPr lang="en-US" sz="2500" dirty="0" smtClean="0">
                <a:latin typeface="Candara" panose="020E0502030303020204" pitchFamily="34" charset="0"/>
                <a:cs typeface="Times New Roman" pitchFamily="18" charset="0"/>
              </a:rPr>
              <a:t>Deepti Agrawal (</a:t>
            </a:r>
            <a:r>
              <a:rPr lang="en-US" sz="2500" dirty="0">
                <a:latin typeface="Candara" panose="020E0502030303020204" pitchFamily="34" charset="0"/>
                <a:cs typeface="Times New Roman" pitchFamily="18" charset="0"/>
              </a:rPr>
              <a:t>Dev/Ops)</a:t>
            </a:r>
            <a:endParaRPr lang="en-US" sz="2500" kern="0" dirty="0" smtClean="0">
              <a:latin typeface="Candara" panose="020E0502030303020204" pitchFamily="34" charset="0"/>
              <a:cs typeface="Times New Roman" pitchFamily="18" charset="0"/>
            </a:endParaRPr>
          </a:p>
          <a:p>
            <a:pPr lvl="0" algn="just">
              <a:spcAft>
                <a:spcPts val="600"/>
              </a:spcAft>
            </a:pPr>
            <a:r>
              <a:rPr lang="en-US" sz="2500" dirty="0" smtClean="0">
                <a:latin typeface="Candara" panose="020E0502030303020204" pitchFamily="34" charset="0"/>
                <a:cs typeface="Times New Roman" pitchFamily="18" charset="0"/>
              </a:rPr>
              <a:t>Om </a:t>
            </a:r>
            <a:r>
              <a:rPr lang="en-US" sz="2500" dirty="0">
                <a:latin typeface="Candara" panose="020E0502030303020204" pitchFamily="34" charset="0"/>
                <a:cs typeface="Times New Roman" pitchFamily="18" charset="0"/>
              </a:rPr>
              <a:t>Prakash </a:t>
            </a:r>
            <a:r>
              <a:rPr lang="en-US" sz="2500" dirty="0" smtClean="0">
                <a:latin typeface="Candara" panose="020E0502030303020204" pitchFamily="34" charset="0"/>
                <a:cs typeface="Times New Roman" pitchFamily="18" charset="0"/>
              </a:rPr>
              <a:t>Soni (</a:t>
            </a:r>
            <a:r>
              <a:rPr lang="en-US" sz="2500" dirty="0">
                <a:latin typeface="Candara" panose="020E0502030303020204" pitchFamily="34" charset="0"/>
                <a:cs typeface="Times New Roman" pitchFamily="18" charset="0"/>
              </a:rPr>
              <a:t>Dev/Ops)</a:t>
            </a:r>
            <a:endParaRPr lang="en-US" sz="2500" kern="0" dirty="0" smtClean="0">
              <a:latin typeface="Candara" panose="020E0502030303020204" pitchFamily="34" charset="0"/>
              <a:cs typeface="Times New Roman" pitchFamily="18" charset="0"/>
            </a:endParaRPr>
          </a:p>
          <a:p>
            <a:pPr algn="just">
              <a:spcAft>
                <a:spcPts val="600"/>
              </a:spcAft>
            </a:pPr>
            <a:r>
              <a:rPr lang="en-US" sz="2500" kern="0" dirty="0">
                <a:latin typeface="Candara" panose="020E0502030303020204" pitchFamily="34" charset="0"/>
                <a:cs typeface="Times New Roman" pitchFamily="18" charset="0"/>
              </a:rPr>
              <a:t>Sanchita </a:t>
            </a:r>
            <a:r>
              <a:rPr lang="en-US" sz="2500" kern="0" dirty="0" smtClean="0">
                <a:latin typeface="Candara" panose="020E0502030303020204" pitchFamily="34" charset="0"/>
                <a:cs typeface="Times New Roman" pitchFamily="18" charset="0"/>
              </a:rPr>
              <a:t>Mishra (Dev</a:t>
            </a:r>
            <a:r>
              <a:rPr lang="en-US" sz="2500" dirty="0">
                <a:latin typeface="Candara" panose="020E0502030303020204" pitchFamily="34" charset="0"/>
                <a:cs typeface="Times New Roman" pitchFamily="18" charset="0"/>
              </a:rPr>
              <a:t>/Ops</a:t>
            </a:r>
            <a:r>
              <a:rPr lang="en-US" sz="2500" kern="0" dirty="0" smtClean="0">
                <a:latin typeface="Candara" panose="020E0502030303020204" pitchFamily="34" charset="0"/>
                <a:cs typeface="Times New Roman" pitchFamily="18" charset="0"/>
              </a:rPr>
              <a:t>)</a:t>
            </a:r>
          </a:p>
          <a:p>
            <a:pPr algn="just">
              <a:spcAft>
                <a:spcPts val="600"/>
              </a:spcAft>
            </a:pPr>
            <a:r>
              <a:rPr lang="en-US" sz="2500" kern="0" dirty="0">
                <a:latin typeface="Candara" panose="020E0502030303020204" pitchFamily="34" charset="0"/>
                <a:cs typeface="Times New Roman" pitchFamily="18" charset="0"/>
              </a:rPr>
              <a:t>Gagandeep Singh </a:t>
            </a:r>
            <a:r>
              <a:rPr lang="en-US" sz="2500" kern="0" dirty="0" smtClean="0">
                <a:latin typeface="Candara" panose="020E0502030303020204" pitchFamily="34" charset="0"/>
                <a:cs typeface="Times New Roman" pitchFamily="18" charset="0"/>
              </a:rPr>
              <a:t>Panesar (Dev</a:t>
            </a:r>
            <a:r>
              <a:rPr lang="en-US" sz="2500" dirty="0">
                <a:latin typeface="Candara" panose="020E0502030303020204" pitchFamily="34" charset="0"/>
                <a:cs typeface="Times New Roman" pitchFamily="18" charset="0"/>
              </a:rPr>
              <a:t>/Ops</a:t>
            </a:r>
            <a:r>
              <a:rPr lang="en-US" sz="2500" kern="0" dirty="0" smtClean="0">
                <a:latin typeface="Candara" panose="020E0502030303020204" pitchFamily="34" charset="0"/>
                <a:cs typeface="Times New Roman" pitchFamily="18" charset="0"/>
              </a:rPr>
              <a:t>)</a:t>
            </a:r>
          </a:p>
          <a:p>
            <a:pPr algn="just">
              <a:spcAft>
                <a:spcPts val="600"/>
              </a:spcAft>
            </a:pPr>
            <a:r>
              <a:rPr lang="en-US" sz="2500" kern="0" dirty="0">
                <a:latin typeface="Candara" panose="020E0502030303020204" pitchFamily="34" charset="0"/>
                <a:cs typeface="Times New Roman" pitchFamily="18" charset="0"/>
              </a:rPr>
              <a:t>Abhishek </a:t>
            </a:r>
            <a:r>
              <a:rPr lang="en-US" sz="2500" kern="0" dirty="0" smtClean="0">
                <a:latin typeface="Candara" panose="020E0502030303020204" pitchFamily="34" charset="0"/>
                <a:cs typeface="Times New Roman" pitchFamily="18" charset="0"/>
              </a:rPr>
              <a:t>Parihar (QA/Ops)</a:t>
            </a:r>
          </a:p>
          <a:p>
            <a:pPr algn="just">
              <a:spcAft>
                <a:spcPts val="600"/>
              </a:spcAft>
            </a:pPr>
            <a:r>
              <a:rPr lang="en-US" sz="2500" kern="0" dirty="0">
                <a:latin typeface="Candara" panose="020E0502030303020204" pitchFamily="34" charset="0"/>
                <a:cs typeface="Times New Roman" pitchFamily="18" charset="0"/>
              </a:rPr>
              <a:t>Dilip </a:t>
            </a:r>
            <a:r>
              <a:rPr lang="en-US" sz="2500" kern="0" dirty="0" smtClean="0">
                <a:latin typeface="Candara" panose="020E0502030303020204" pitchFamily="34" charset="0"/>
                <a:cs typeface="Times New Roman" pitchFamily="18" charset="0"/>
              </a:rPr>
              <a:t>Dave (QA/Ops)</a:t>
            </a:r>
            <a:endParaRPr lang="en-US" sz="2400" kern="0" dirty="0" smtClean="0">
              <a:latin typeface="Candara" panose="020E0502030303020204" pitchFamily="34" charset="0"/>
              <a:cs typeface="Times New Roman" pitchFamily="18" charset="0"/>
            </a:endParaRPr>
          </a:p>
          <a:p>
            <a:pPr marL="0" indent="0">
              <a:spcAft>
                <a:spcPts val="600"/>
              </a:spcAft>
              <a:buNone/>
            </a:pPr>
            <a:endParaRPr lang="en-US" sz="2400" kern="0" dirty="0" smtClean="0"/>
          </a:p>
        </p:txBody>
      </p:sp>
    </p:spTree>
    <p:extLst>
      <p:ext uri="{BB962C8B-B14F-4D97-AF65-F5344CB8AC3E}">
        <p14:creationId xmlns:p14="http://schemas.microsoft.com/office/powerpoint/2010/main" val="139831131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270000" y="2515177"/>
            <a:ext cx="10464800" cy="6552623"/>
          </a:xfrm>
          <a:prstGeom prst="rect">
            <a:avLst/>
          </a:prstGeom>
        </p:spPr>
      </p:pic>
      <p:sp>
        <p:nvSpPr>
          <p:cNvPr id="3" name="Title 2"/>
          <p:cNvSpPr>
            <a:spLocks noGrp="1"/>
          </p:cNvSpPr>
          <p:nvPr>
            <p:ph type="title"/>
          </p:nvPr>
        </p:nvSpPr>
        <p:spPr/>
        <p:txBody>
          <a:bodyPr/>
          <a:lstStyle/>
          <a:p>
            <a:r>
              <a:rPr lang="en-US" sz="5400" dirty="0">
                <a:latin typeface="Candara" panose="020E0502030303020204" pitchFamily="34" charset="0"/>
              </a:rPr>
              <a:t>Agile Scrum Sheet- </a:t>
            </a:r>
            <a:r>
              <a:rPr lang="en-US" sz="5400" dirty="0" smtClean="0">
                <a:latin typeface="Candara" panose="020E0502030303020204" pitchFamily="34" charset="0"/>
              </a:rPr>
              <a:t>Sprint-2</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20</a:t>
            </a:fld>
            <a:endParaRPr lang="en-US"/>
          </a:p>
        </p:txBody>
      </p:sp>
    </p:spTree>
    <p:extLst>
      <p:ext uri="{BB962C8B-B14F-4D97-AF65-F5344CB8AC3E}">
        <p14:creationId xmlns:p14="http://schemas.microsoft.com/office/powerpoint/2010/main" val="99528330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p:txBody>
          <a:bodyPr/>
          <a:lstStyle/>
          <a:p>
            <a:r>
              <a:rPr lang="en-US" sz="5400" dirty="0" smtClean="0">
                <a:latin typeface="Candara" panose="020E0502030303020204" pitchFamily="34" charset="0"/>
              </a:rPr>
              <a:t>Agile </a:t>
            </a:r>
            <a:r>
              <a:rPr lang="en-US" sz="5400" dirty="0">
                <a:latin typeface="Candara" panose="020E0502030303020204" pitchFamily="34" charset="0"/>
              </a:rPr>
              <a:t>Scrum </a:t>
            </a:r>
            <a:r>
              <a:rPr lang="en-US" sz="5400" dirty="0" smtClean="0">
                <a:latin typeface="Candara" panose="020E0502030303020204" pitchFamily="34" charset="0"/>
              </a:rPr>
              <a:t>Sheet- Sprint-3</a:t>
            </a:r>
            <a:endParaRPr lang="en-US"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21</a:t>
            </a:fld>
            <a:endParaRPr lang="en-US"/>
          </a:p>
        </p:txBody>
      </p:sp>
      <p:pic>
        <p:nvPicPr>
          <p:cNvPr id="7" name="Picture 6"/>
          <p:cNvPicPr>
            <a:picLocks noChangeAspect="1"/>
          </p:cNvPicPr>
          <p:nvPr/>
        </p:nvPicPr>
        <p:blipFill>
          <a:blip r:embed="rId2"/>
          <a:stretch>
            <a:fillRect/>
          </a:stretch>
        </p:blipFill>
        <p:spPr>
          <a:xfrm>
            <a:off x="1267061" y="2539999"/>
            <a:ext cx="10467739" cy="6311263"/>
          </a:xfrm>
          <a:prstGeom prst="rect">
            <a:avLst/>
          </a:prstGeom>
        </p:spPr>
      </p:pic>
    </p:spTree>
    <p:extLst>
      <p:ext uri="{BB962C8B-B14F-4D97-AF65-F5344CB8AC3E}">
        <p14:creationId xmlns:p14="http://schemas.microsoft.com/office/powerpoint/2010/main" val="147319474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			</a:t>
            </a:r>
            <a:endParaRPr lang="en-US" dirty="0"/>
          </a:p>
          <a:p>
            <a:pPr marL="0" indent="0">
              <a:buNone/>
            </a:pPr>
            <a:endParaRPr lang="en-US" dirty="0"/>
          </a:p>
        </p:txBody>
      </p:sp>
      <p:sp>
        <p:nvSpPr>
          <p:cNvPr id="3" name="Title 2"/>
          <p:cNvSpPr>
            <a:spLocks noGrp="1"/>
          </p:cNvSpPr>
          <p:nvPr>
            <p:ph type="title"/>
          </p:nvPr>
        </p:nvSpPr>
        <p:spPr/>
        <p:txBody>
          <a:bodyPr/>
          <a:lstStyle/>
          <a:p>
            <a:r>
              <a:rPr lang="en-US" sz="5400" dirty="0">
                <a:latin typeface="Candara" panose="020E0502030303020204" pitchFamily="34" charset="0"/>
              </a:rPr>
              <a:t>Agile Scrum Sheet- </a:t>
            </a:r>
            <a:r>
              <a:rPr lang="en-US" sz="5400" dirty="0" smtClean="0">
                <a:latin typeface="Candara" panose="020E0502030303020204" pitchFamily="34" charset="0"/>
              </a:rPr>
              <a:t>Sprint-4</a:t>
            </a:r>
            <a:endParaRPr lang="en-US"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22</a:t>
            </a:fld>
            <a:endParaRPr lang="en-US"/>
          </a:p>
        </p:txBody>
      </p:sp>
      <p:pic>
        <p:nvPicPr>
          <p:cNvPr id="7" name="Content Placeholder 4"/>
          <p:cNvPicPr>
            <a:picLocks noChangeAspect="1"/>
          </p:cNvPicPr>
          <p:nvPr/>
        </p:nvPicPr>
        <p:blipFill>
          <a:blip r:embed="rId2"/>
          <a:stretch>
            <a:fillRect/>
          </a:stretch>
        </p:blipFill>
        <p:spPr>
          <a:xfrm>
            <a:off x="1270000" y="2514601"/>
            <a:ext cx="10464800" cy="6248399"/>
          </a:xfrm>
          <a:prstGeom prst="rect">
            <a:avLst/>
          </a:prstGeom>
        </p:spPr>
      </p:pic>
    </p:spTree>
    <p:extLst>
      <p:ext uri="{BB962C8B-B14F-4D97-AF65-F5344CB8AC3E}">
        <p14:creationId xmlns:p14="http://schemas.microsoft.com/office/powerpoint/2010/main" val="82383157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p:txBody>
          <a:bodyPr/>
          <a:lstStyle/>
          <a:p>
            <a:r>
              <a:rPr lang="en-US" sz="5400" dirty="0">
                <a:latin typeface="Candara" panose="020E0502030303020204" pitchFamily="34" charset="0"/>
              </a:rPr>
              <a:t>Agile Scrum Sheet- </a:t>
            </a:r>
            <a:r>
              <a:rPr lang="en-US" sz="5400" dirty="0" smtClean="0">
                <a:latin typeface="Candara" panose="020E0502030303020204" pitchFamily="34" charset="0"/>
              </a:rPr>
              <a:t>Sprint-5</a:t>
            </a:r>
            <a:endParaRPr lang="en-US"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23</a:t>
            </a:fld>
            <a:endParaRPr lang="en-US"/>
          </a:p>
        </p:txBody>
      </p:sp>
      <p:pic>
        <p:nvPicPr>
          <p:cNvPr id="7" name="Picture 6"/>
          <p:cNvPicPr>
            <a:picLocks noChangeAspect="1"/>
          </p:cNvPicPr>
          <p:nvPr/>
        </p:nvPicPr>
        <p:blipFill>
          <a:blip r:embed="rId2"/>
          <a:stretch>
            <a:fillRect/>
          </a:stretch>
        </p:blipFill>
        <p:spPr>
          <a:xfrm>
            <a:off x="1270000" y="2514600"/>
            <a:ext cx="10467739" cy="6248942"/>
          </a:xfrm>
          <a:prstGeom prst="rect">
            <a:avLst/>
          </a:prstGeom>
        </p:spPr>
      </p:pic>
    </p:spTree>
    <p:extLst>
      <p:ext uri="{BB962C8B-B14F-4D97-AF65-F5344CB8AC3E}">
        <p14:creationId xmlns:p14="http://schemas.microsoft.com/office/powerpoint/2010/main" val="47533490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dirty="0">
                <a:latin typeface="Candara" panose="020E0502030303020204" pitchFamily="34" charset="0"/>
              </a:rPr>
              <a:t>Agile Scrum Sheet- </a:t>
            </a:r>
            <a:r>
              <a:rPr lang="en-US" sz="5400" dirty="0" smtClean="0">
                <a:latin typeface="Candara" panose="020E0502030303020204" pitchFamily="34" charset="0"/>
              </a:rPr>
              <a:t>Sprint-6</a:t>
            </a:r>
            <a:endParaRPr lang="en-US"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24</a:t>
            </a:fld>
            <a:endParaRPr lang="en-US"/>
          </a:p>
        </p:txBody>
      </p:sp>
      <p:pic>
        <p:nvPicPr>
          <p:cNvPr id="7" name="Content Placeholder 6"/>
          <p:cNvPicPr>
            <a:picLocks noGrp="1" noChangeAspect="1"/>
          </p:cNvPicPr>
          <p:nvPr>
            <p:ph idx="1"/>
          </p:nvPr>
        </p:nvPicPr>
        <p:blipFill>
          <a:blip r:embed="rId2"/>
          <a:stretch>
            <a:fillRect/>
          </a:stretch>
        </p:blipFill>
        <p:spPr>
          <a:xfrm>
            <a:off x="1270000" y="2514600"/>
            <a:ext cx="10464800" cy="5942446"/>
          </a:xfrm>
          <a:prstGeom prst="rect">
            <a:avLst/>
          </a:prstGeom>
        </p:spPr>
      </p:pic>
    </p:spTree>
    <p:extLst>
      <p:ext uri="{BB962C8B-B14F-4D97-AF65-F5344CB8AC3E}">
        <p14:creationId xmlns:p14="http://schemas.microsoft.com/office/powerpoint/2010/main" val="104011012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00" y="330200"/>
            <a:ext cx="10464800" cy="2032000"/>
          </a:xfrm>
        </p:spPr>
        <p:txBody>
          <a:bodyPr/>
          <a:lstStyle/>
          <a:p>
            <a:r>
              <a:rPr lang="en-US" sz="5400" dirty="0" smtClean="0">
                <a:latin typeface="Candara" panose="020E0502030303020204" pitchFamily="34" charset="0"/>
              </a:rPr>
              <a:t>Velocity Trend</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25</a:t>
            </a:fld>
            <a:endParaRPr lang="en-US"/>
          </a:p>
        </p:txBody>
      </p:sp>
      <p:pic>
        <p:nvPicPr>
          <p:cNvPr id="5" name="Picture 4"/>
          <p:cNvPicPr>
            <a:picLocks noChangeAspect="1"/>
          </p:cNvPicPr>
          <p:nvPr/>
        </p:nvPicPr>
        <p:blipFill>
          <a:blip r:embed="rId3"/>
          <a:stretch>
            <a:fillRect/>
          </a:stretch>
        </p:blipFill>
        <p:spPr>
          <a:xfrm>
            <a:off x="1270000" y="2514599"/>
            <a:ext cx="10464800" cy="6619875"/>
          </a:xfrm>
          <a:prstGeom prst="rect">
            <a:avLst/>
          </a:prstGeom>
        </p:spPr>
      </p:pic>
    </p:spTree>
    <p:extLst>
      <p:ext uri="{BB962C8B-B14F-4D97-AF65-F5344CB8AC3E}">
        <p14:creationId xmlns:p14="http://schemas.microsoft.com/office/powerpoint/2010/main" val="357967498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00" y="838200"/>
            <a:ext cx="10464800" cy="1524000"/>
          </a:xfrm>
        </p:spPr>
        <p:txBody>
          <a:bodyPr/>
          <a:lstStyle/>
          <a:p>
            <a:r>
              <a:rPr lang="en-US" sz="5400" dirty="0" smtClean="0">
                <a:latin typeface="Candara" panose="020E0502030303020204" pitchFamily="34" charset="0"/>
              </a:rPr>
              <a:t>Story Count</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26</a:t>
            </a:fld>
            <a:endParaRPr lang="en-US"/>
          </a:p>
        </p:txBody>
      </p:sp>
      <p:pic>
        <p:nvPicPr>
          <p:cNvPr id="7" name="Content Placeholder 6"/>
          <p:cNvPicPr>
            <a:picLocks noGrp="1" noChangeAspect="1"/>
          </p:cNvPicPr>
          <p:nvPr>
            <p:ph idx="1"/>
          </p:nvPr>
        </p:nvPicPr>
        <p:blipFill>
          <a:blip r:embed="rId2"/>
          <a:stretch>
            <a:fillRect/>
          </a:stretch>
        </p:blipFill>
        <p:spPr>
          <a:xfrm>
            <a:off x="1270000" y="2590800"/>
            <a:ext cx="10464800" cy="6543675"/>
          </a:xfrm>
          <a:prstGeom prst="rect">
            <a:avLst/>
          </a:prstGeom>
        </p:spPr>
      </p:pic>
    </p:spTree>
    <p:extLst>
      <p:ext uri="{BB962C8B-B14F-4D97-AF65-F5344CB8AC3E}">
        <p14:creationId xmlns:p14="http://schemas.microsoft.com/office/powerpoint/2010/main" val="3065518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692400"/>
            <a:ext cx="10464800" cy="6146800"/>
          </a:xfrm>
        </p:spPr>
        <p:txBody>
          <a:bodyPr/>
          <a:lstStyle/>
          <a:p>
            <a:pPr lvl="0">
              <a:spcBef>
                <a:spcPts val="600"/>
              </a:spcBef>
              <a:spcAft>
                <a:spcPts val="600"/>
              </a:spcAft>
            </a:pPr>
            <a:r>
              <a:rPr lang="en-US" sz="2500" dirty="0" smtClean="0">
                <a:latin typeface="Candara" panose="020E0502030303020204" pitchFamily="34" charset="0"/>
              </a:rPr>
              <a:t>Coordinating with team members from different locations.</a:t>
            </a:r>
          </a:p>
          <a:p>
            <a:pPr lvl="0">
              <a:spcBef>
                <a:spcPts val="600"/>
              </a:spcBef>
              <a:spcAft>
                <a:spcPts val="600"/>
              </a:spcAft>
            </a:pPr>
            <a:r>
              <a:rPr lang="en-US" sz="2500" dirty="0" smtClean="0">
                <a:latin typeface="Candara" panose="020E0502030303020204" pitchFamily="34" charset="0"/>
              </a:rPr>
              <a:t>In understanding the agile process rules and scrum sheet filling.</a:t>
            </a:r>
          </a:p>
          <a:p>
            <a:pPr lvl="0">
              <a:spcBef>
                <a:spcPts val="600"/>
              </a:spcBef>
              <a:spcAft>
                <a:spcPts val="600"/>
              </a:spcAft>
            </a:pPr>
            <a:r>
              <a:rPr lang="en-US" sz="2500" dirty="0" smtClean="0">
                <a:latin typeface="Candara" panose="020E0502030303020204" pitchFamily="34" charset="0"/>
              </a:rPr>
              <a:t>Estimation, story sizing and requirement analysis</a:t>
            </a:r>
          </a:p>
          <a:p>
            <a:pPr lvl="1">
              <a:spcBef>
                <a:spcPts val="600"/>
              </a:spcBef>
              <a:spcAft>
                <a:spcPts val="600"/>
              </a:spcAft>
            </a:pPr>
            <a:r>
              <a:rPr lang="en-US" sz="2500" dirty="0">
                <a:latin typeface="Candara" panose="020E0502030303020204" pitchFamily="34" charset="0"/>
              </a:rPr>
              <a:t>Could not estimate properly </a:t>
            </a:r>
            <a:r>
              <a:rPr lang="en-US" sz="2500" dirty="0" smtClean="0">
                <a:latin typeface="Candara" panose="020E0502030303020204" pitchFamily="34" charset="0"/>
              </a:rPr>
              <a:t>due to </a:t>
            </a:r>
            <a:r>
              <a:rPr lang="en-US" sz="2500" dirty="0">
                <a:latin typeface="Candara" panose="020E0502030303020204" pitchFamily="34" charset="0"/>
              </a:rPr>
              <a:t>lack of domain understanding</a:t>
            </a:r>
            <a:r>
              <a:rPr lang="en-US" sz="2500" dirty="0" smtClean="0">
                <a:latin typeface="Candara" panose="020E0502030303020204" pitchFamily="34" charset="0"/>
              </a:rPr>
              <a:t>.</a:t>
            </a:r>
          </a:p>
          <a:p>
            <a:pPr>
              <a:spcBef>
                <a:spcPts val="600"/>
              </a:spcBef>
              <a:spcAft>
                <a:spcPts val="600"/>
              </a:spcAft>
            </a:pPr>
            <a:r>
              <a:rPr lang="en-US" sz="2500" dirty="0" smtClean="0">
                <a:latin typeface="Candara" panose="020E0502030303020204" pitchFamily="34" charset="0"/>
              </a:rPr>
              <a:t>New Technologies like</a:t>
            </a:r>
          </a:p>
          <a:p>
            <a:pPr lvl="1">
              <a:spcBef>
                <a:spcPts val="600"/>
              </a:spcBef>
              <a:spcAft>
                <a:spcPts val="600"/>
              </a:spcAft>
            </a:pPr>
            <a:r>
              <a:rPr lang="en-US" sz="2500" dirty="0" smtClean="0">
                <a:latin typeface="Candara" panose="020E0502030303020204" pitchFamily="34" charset="0"/>
              </a:rPr>
              <a:t>Big Data, Hadoop</a:t>
            </a:r>
          </a:p>
          <a:p>
            <a:pPr lvl="1">
              <a:spcBef>
                <a:spcPts val="600"/>
              </a:spcBef>
              <a:spcAft>
                <a:spcPts val="600"/>
              </a:spcAft>
            </a:pPr>
            <a:r>
              <a:rPr lang="en-US" sz="2500" dirty="0" smtClean="0">
                <a:latin typeface="Candara" panose="020E0502030303020204" pitchFamily="34" charset="0"/>
              </a:rPr>
              <a:t>Hive, Spark , PIG etc.</a:t>
            </a:r>
          </a:p>
          <a:p>
            <a:pPr>
              <a:spcBef>
                <a:spcPts val="600"/>
              </a:spcBef>
              <a:spcAft>
                <a:spcPts val="600"/>
              </a:spcAft>
            </a:pPr>
            <a:r>
              <a:rPr lang="en-US" sz="2500" dirty="0" smtClean="0">
                <a:latin typeface="Candara" panose="020E0502030303020204" pitchFamily="34" charset="0"/>
              </a:rPr>
              <a:t>User story spill over problems</a:t>
            </a:r>
          </a:p>
          <a:p>
            <a:pPr>
              <a:spcBef>
                <a:spcPts val="600"/>
              </a:spcBef>
              <a:spcAft>
                <a:spcPts val="600"/>
              </a:spcAft>
            </a:pPr>
            <a:r>
              <a:rPr lang="en-US" sz="2500" dirty="0">
                <a:latin typeface="Candara" panose="020E0502030303020204" pitchFamily="34" charset="0"/>
              </a:rPr>
              <a:t>Time Management and setting priority accordingly between Project work &amp; </a:t>
            </a:r>
            <a:r>
              <a:rPr lang="en-US" sz="2500" dirty="0" smtClean="0">
                <a:latin typeface="Candara" panose="020E0502030303020204" pitchFamily="34" charset="0"/>
              </a:rPr>
              <a:t>Case study.</a:t>
            </a:r>
          </a:p>
          <a:p>
            <a:pPr>
              <a:spcBef>
                <a:spcPts val="600"/>
              </a:spcBef>
              <a:spcAft>
                <a:spcPts val="600"/>
              </a:spcAft>
            </a:pPr>
            <a:r>
              <a:rPr lang="en-US" sz="2500" dirty="0" smtClean="0">
                <a:latin typeface="Candara" panose="020E0502030303020204" pitchFamily="34" charset="0"/>
              </a:rPr>
              <a:t>Resource management</a:t>
            </a:r>
          </a:p>
          <a:p>
            <a:pPr>
              <a:spcBef>
                <a:spcPts val="600"/>
              </a:spcBef>
              <a:spcAft>
                <a:spcPts val="600"/>
              </a:spcAft>
            </a:pPr>
            <a:endParaRPr lang="en-US" sz="2500" dirty="0" smtClean="0">
              <a:latin typeface="Candara" panose="020E0502030303020204" pitchFamily="34" charset="0"/>
            </a:endParaRPr>
          </a:p>
        </p:txBody>
      </p:sp>
      <p:sp>
        <p:nvSpPr>
          <p:cNvPr id="3" name="Title 2"/>
          <p:cNvSpPr>
            <a:spLocks noGrp="1"/>
          </p:cNvSpPr>
          <p:nvPr>
            <p:ph type="title"/>
          </p:nvPr>
        </p:nvSpPr>
        <p:spPr>
          <a:xfrm>
            <a:off x="1270000" y="330200"/>
            <a:ext cx="10464800" cy="2032000"/>
          </a:xfrm>
        </p:spPr>
        <p:txBody>
          <a:bodyPr/>
          <a:lstStyle/>
          <a:p>
            <a:r>
              <a:rPr lang="en-US" sz="5400" dirty="0" smtClean="0">
                <a:latin typeface="Candara" panose="020E0502030303020204" pitchFamily="34" charset="0"/>
              </a:rPr>
              <a:t>Challenges</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27</a:t>
            </a:fld>
            <a:endParaRPr lang="en-US"/>
          </a:p>
        </p:txBody>
      </p:sp>
    </p:spTree>
    <p:extLst>
      <p:ext uri="{BB962C8B-B14F-4D97-AF65-F5344CB8AC3E}">
        <p14:creationId xmlns:p14="http://schemas.microsoft.com/office/powerpoint/2010/main" val="3627197052"/>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spcBef>
                <a:spcPts val="600"/>
              </a:spcBef>
              <a:spcAft>
                <a:spcPts val="600"/>
              </a:spcAft>
            </a:pPr>
            <a:r>
              <a:rPr lang="en-US" sz="2500" dirty="0">
                <a:latin typeface="Candara" panose="020E0502030303020204" pitchFamily="34" charset="0"/>
              </a:rPr>
              <a:t>Environment issues</a:t>
            </a:r>
          </a:p>
          <a:p>
            <a:pPr lvl="1">
              <a:spcBef>
                <a:spcPts val="600"/>
              </a:spcBef>
              <a:spcAft>
                <a:spcPts val="600"/>
              </a:spcAft>
            </a:pPr>
            <a:r>
              <a:rPr lang="en-US" sz="2500" dirty="0">
                <a:latin typeface="Candara" panose="020E0502030303020204" pitchFamily="34" charset="0"/>
              </a:rPr>
              <a:t>Disk failures</a:t>
            </a:r>
          </a:p>
          <a:p>
            <a:pPr lvl="1">
              <a:spcBef>
                <a:spcPts val="600"/>
              </a:spcBef>
              <a:spcAft>
                <a:spcPts val="600"/>
              </a:spcAft>
            </a:pPr>
            <a:r>
              <a:rPr lang="en-US" sz="2500" dirty="0">
                <a:latin typeface="Candara" panose="020E0502030303020204" pitchFamily="34" charset="0"/>
              </a:rPr>
              <a:t>Configuration challenges</a:t>
            </a:r>
          </a:p>
          <a:p>
            <a:pPr lvl="1">
              <a:spcBef>
                <a:spcPts val="600"/>
              </a:spcBef>
              <a:spcAft>
                <a:spcPts val="600"/>
              </a:spcAft>
            </a:pPr>
            <a:r>
              <a:rPr lang="en-US" sz="2500" dirty="0" smtClean="0">
                <a:latin typeface="Candara" panose="020E0502030303020204" pitchFamily="34" charset="0"/>
              </a:rPr>
              <a:t>Enabling/Disabling Kerberos </a:t>
            </a:r>
            <a:r>
              <a:rPr lang="en-US" sz="2500" dirty="0">
                <a:latin typeface="Candara" panose="020E0502030303020204" pitchFamily="34" charset="0"/>
              </a:rPr>
              <a:t>on </a:t>
            </a:r>
            <a:r>
              <a:rPr lang="en-US" sz="2500" dirty="0" smtClean="0">
                <a:latin typeface="Candara" panose="020E0502030303020204" pitchFamily="34" charset="0"/>
              </a:rPr>
              <a:t>cluster</a:t>
            </a:r>
          </a:p>
          <a:p>
            <a:pPr lvl="1">
              <a:spcBef>
                <a:spcPts val="600"/>
              </a:spcBef>
              <a:spcAft>
                <a:spcPts val="600"/>
              </a:spcAft>
            </a:pPr>
            <a:r>
              <a:rPr lang="en-US" sz="2500" dirty="0" smtClean="0">
                <a:latin typeface="Candara" panose="020E0502030303020204" pitchFamily="34" charset="0"/>
              </a:rPr>
              <a:t>Data challenges</a:t>
            </a:r>
          </a:p>
          <a:p>
            <a:pPr lvl="1">
              <a:spcBef>
                <a:spcPts val="600"/>
              </a:spcBef>
              <a:spcAft>
                <a:spcPts val="600"/>
              </a:spcAft>
            </a:pPr>
            <a:r>
              <a:rPr lang="en-US" sz="2500" dirty="0">
                <a:latin typeface="Candara" panose="020E0502030303020204" pitchFamily="34" charset="0"/>
              </a:rPr>
              <a:t>Version compatibility issue </a:t>
            </a:r>
            <a:r>
              <a:rPr lang="en-US" sz="2500" dirty="0" smtClean="0">
                <a:latin typeface="Candara" panose="020E0502030303020204" pitchFamily="34" charset="0"/>
              </a:rPr>
              <a:t>between various components</a:t>
            </a:r>
          </a:p>
          <a:p>
            <a:pPr lvl="1">
              <a:spcBef>
                <a:spcPts val="600"/>
              </a:spcBef>
              <a:spcAft>
                <a:spcPts val="600"/>
              </a:spcAft>
            </a:pPr>
            <a:r>
              <a:rPr lang="en-US" sz="2500" dirty="0" smtClean="0">
                <a:latin typeface="Candara" panose="020E0502030303020204" pitchFamily="34" charset="0"/>
              </a:rPr>
              <a:t>Effective cluster resource management</a:t>
            </a:r>
          </a:p>
        </p:txBody>
      </p:sp>
      <p:sp>
        <p:nvSpPr>
          <p:cNvPr id="3" name="Title 2"/>
          <p:cNvSpPr>
            <a:spLocks noGrp="1"/>
          </p:cNvSpPr>
          <p:nvPr>
            <p:ph type="title"/>
          </p:nvPr>
        </p:nvSpPr>
        <p:spPr/>
        <p:txBody>
          <a:bodyPr/>
          <a:lstStyle/>
          <a:p>
            <a:r>
              <a:rPr lang="en-US" sz="5400" dirty="0" smtClean="0">
                <a:latin typeface="Candara" panose="020E0502030303020204" pitchFamily="34" charset="0"/>
              </a:rPr>
              <a:t>Challenges contd..</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28</a:t>
            </a:fld>
            <a:endParaRPr lang="en-US"/>
          </a:p>
        </p:txBody>
      </p:sp>
    </p:spTree>
    <p:extLst>
      <p:ext uri="{BB962C8B-B14F-4D97-AF65-F5344CB8AC3E}">
        <p14:creationId xmlns:p14="http://schemas.microsoft.com/office/powerpoint/2010/main" val="144476108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692400"/>
            <a:ext cx="10464800" cy="6299200"/>
          </a:xfrm>
        </p:spPr>
        <p:txBody>
          <a:bodyPr/>
          <a:lstStyle/>
          <a:p>
            <a:pPr algn="just"/>
            <a:r>
              <a:rPr lang="en-US" sz="2500" dirty="0" smtClean="0">
                <a:latin typeface="Candara" panose="020E0502030303020204" pitchFamily="34" charset="0"/>
                <a:cs typeface="Arial" panose="020B0604020202020204" pitchFamily="34" charset="0"/>
              </a:rPr>
              <a:t>Daily stand up calls</a:t>
            </a:r>
          </a:p>
          <a:p>
            <a:pPr algn="just"/>
            <a:r>
              <a:rPr lang="en-US" sz="2500" dirty="0" smtClean="0">
                <a:latin typeface="Candara" panose="020E0502030303020204" pitchFamily="34" charset="0"/>
                <a:cs typeface="Arial" panose="020B0604020202020204" pitchFamily="34" charset="0"/>
              </a:rPr>
              <a:t>Daily update of scrum sheet</a:t>
            </a:r>
          </a:p>
          <a:p>
            <a:pPr algn="just"/>
            <a:r>
              <a:rPr lang="en-US" sz="2500" dirty="0" smtClean="0">
                <a:latin typeface="Candara" panose="020E0502030303020204" pitchFamily="34" charset="0"/>
                <a:cs typeface="Arial" panose="020B0604020202020204" pitchFamily="34" charset="0"/>
              </a:rPr>
              <a:t>Internal demos with team and mentors</a:t>
            </a:r>
          </a:p>
          <a:p>
            <a:pPr algn="just"/>
            <a:r>
              <a:rPr lang="en-US" sz="2500" dirty="0" smtClean="0">
                <a:latin typeface="Candara" panose="020E0502030303020204" pitchFamily="34" charset="0"/>
                <a:cs typeface="Arial" panose="020B0604020202020204" pitchFamily="34" charset="0"/>
              </a:rPr>
              <a:t>Weekly evaluations</a:t>
            </a:r>
          </a:p>
          <a:p>
            <a:pPr algn="just"/>
            <a:r>
              <a:rPr lang="en-US" sz="2500" dirty="0" smtClean="0">
                <a:latin typeface="Candara" panose="020E0502030303020204" pitchFamily="34" charset="0"/>
                <a:cs typeface="Arial" panose="020B0604020202020204" pitchFamily="34" charset="0"/>
              </a:rPr>
              <a:t>Sprint planning  &amp; Retrospective meetings</a:t>
            </a:r>
          </a:p>
          <a:p>
            <a:pPr algn="just"/>
            <a:r>
              <a:rPr lang="en-US" sz="2500" dirty="0" smtClean="0">
                <a:latin typeface="Candara" panose="020E0502030303020204" pitchFamily="34" charset="0"/>
                <a:cs typeface="Arial" panose="020B0604020202020204" pitchFamily="34" charset="0"/>
              </a:rPr>
              <a:t>Review demo with owner</a:t>
            </a:r>
          </a:p>
          <a:p>
            <a:pPr algn="just"/>
            <a:r>
              <a:rPr lang="en-US" sz="2500" dirty="0" smtClean="0">
                <a:latin typeface="Candara" panose="020E0502030303020204" pitchFamily="34" charset="0"/>
                <a:cs typeface="Arial" panose="020B0604020202020204" pitchFamily="34" charset="0"/>
              </a:rPr>
              <a:t>Acceptance </a:t>
            </a:r>
            <a:r>
              <a:rPr lang="en-US" sz="2500" dirty="0">
                <a:latin typeface="Candara" panose="020E0502030303020204" pitchFamily="34" charset="0"/>
                <a:cs typeface="Arial" panose="020B0604020202020204" pitchFamily="34" charset="0"/>
              </a:rPr>
              <a:t>d</a:t>
            </a:r>
            <a:r>
              <a:rPr lang="en-US" sz="2500" dirty="0" smtClean="0">
                <a:latin typeface="Candara" panose="020E0502030303020204" pitchFamily="34" charset="0"/>
                <a:cs typeface="Arial" panose="020B0604020202020204" pitchFamily="34" charset="0"/>
              </a:rPr>
              <a:t>emo with owner</a:t>
            </a:r>
          </a:p>
          <a:p>
            <a:pPr algn="just"/>
            <a:endParaRPr lang="en-US" sz="3200" dirty="0"/>
          </a:p>
        </p:txBody>
      </p:sp>
      <p:sp>
        <p:nvSpPr>
          <p:cNvPr id="3" name="Title 2"/>
          <p:cNvSpPr>
            <a:spLocks noGrp="1"/>
          </p:cNvSpPr>
          <p:nvPr>
            <p:ph type="title"/>
          </p:nvPr>
        </p:nvSpPr>
        <p:spPr>
          <a:xfrm>
            <a:off x="1270000" y="330200"/>
            <a:ext cx="10464800" cy="2032000"/>
          </a:xfrm>
        </p:spPr>
        <p:txBody>
          <a:bodyPr/>
          <a:lstStyle/>
          <a:p>
            <a:r>
              <a:rPr lang="en-US" sz="5400" dirty="0" smtClean="0">
                <a:latin typeface="Candara" panose="020E0502030303020204" pitchFamily="34" charset="0"/>
              </a:rPr>
              <a:t>Processes</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29</a:t>
            </a:fld>
            <a:endParaRPr lang="en-US"/>
          </a:p>
        </p:txBody>
      </p:sp>
    </p:spTree>
    <p:extLst>
      <p:ext uri="{BB962C8B-B14F-4D97-AF65-F5344CB8AC3E}">
        <p14:creationId xmlns:p14="http://schemas.microsoft.com/office/powerpoint/2010/main" val="253283592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87379" y="2921000"/>
            <a:ext cx="5384800" cy="4851400"/>
          </a:xfrm>
        </p:spPr>
        <p:txBody>
          <a:bodyPr/>
          <a:lstStyle/>
          <a:p>
            <a:pPr lvl="0" algn="just">
              <a:spcAft>
                <a:spcPts val="600"/>
              </a:spcAft>
            </a:pPr>
            <a:r>
              <a:rPr lang="en-US" sz="2500" dirty="0">
                <a:latin typeface="Candara" panose="020E0502030303020204" pitchFamily="34" charset="0"/>
                <a:cs typeface="Times New Roman" pitchFamily="18" charset="0"/>
              </a:rPr>
              <a:t>Case Study </a:t>
            </a:r>
            <a:r>
              <a:rPr lang="en-US" sz="2500" dirty="0" smtClean="0">
                <a:latin typeface="Candara" panose="020E0502030303020204" pitchFamily="34" charset="0"/>
                <a:cs typeface="Times New Roman" pitchFamily="18" charset="0"/>
              </a:rPr>
              <a:t>Highlights</a:t>
            </a:r>
            <a:endParaRPr lang="en-US" sz="2500" dirty="0">
              <a:latin typeface="Candara" panose="020E0502030303020204" pitchFamily="34" charset="0"/>
              <a:cs typeface="Times New Roman" pitchFamily="18" charset="0"/>
            </a:endParaRPr>
          </a:p>
          <a:p>
            <a:pPr algn="just">
              <a:spcAft>
                <a:spcPts val="600"/>
              </a:spcAft>
            </a:pPr>
            <a:r>
              <a:rPr lang="en-US" sz="2500" dirty="0" smtClean="0">
                <a:latin typeface="Candara" panose="020E0502030303020204" pitchFamily="34" charset="0"/>
                <a:cs typeface="Times New Roman" pitchFamily="18" charset="0"/>
              </a:rPr>
              <a:t>Deliverables</a:t>
            </a:r>
          </a:p>
          <a:p>
            <a:pPr lvl="0" algn="just">
              <a:spcAft>
                <a:spcPts val="600"/>
              </a:spcAft>
            </a:pPr>
            <a:r>
              <a:rPr lang="en-US" sz="2500" dirty="0">
                <a:latin typeface="Candara" panose="020E0502030303020204" pitchFamily="34" charset="0"/>
                <a:cs typeface="Times New Roman" pitchFamily="18" charset="0"/>
              </a:rPr>
              <a:t>Hadoop Data Lake Capabilities</a:t>
            </a:r>
          </a:p>
          <a:p>
            <a:pPr lvl="0" algn="just">
              <a:spcAft>
                <a:spcPts val="600"/>
              </a:spcAft>
            </a:pPr>
            <a:r>
              <a:rPr lang="en-US" sz="2500" dirty="0" smtClean="0">
                <a:latin typeface="Candara" panose="020E0502030303020204" pitchFamily="34" charset="0"/>
                <a:cs typeface="Times New Roman" pitchFamily="18" charset="0"/>
              </a:rPr>
              <a:t>Movie Lens Use </a:t>
            </a:r>
            <a:r>
              <a:rPr lang="en-US" sz="2500" dirty="0">
                <a:latin typeface="Candara" panose="020E0502030303020204" pitchFamily="34" charset="0"/>
                <a:cs typeface="Times New Roman" pitchFamily="18" charset="0"/>
              </a:rPr>
              <a:t>C</a:t>
            </a:r>
            <a:r>
              <a:rPr lang="en-US" sz="2500" dirty="0" smtClean="0">
                <a:latin typeface="Candara" panose="020E0502030303020204" pitchFamily="34" charset="0"/>
                <a:cs typeface="Times New Roman" pitchFamily="18" charset="0"/>
              </a:rPr>
              <a:t>ases</a:t>
            </a:r>
          </a:p>
          <a:p>
            <a:pPr lvl="0" algn="just">
              <a:spcAft>
                <a:spcPts val="600"/>
              </a:spcAft>
            </a:pPr>
            <a:r>
              <a:rPr lang="en-US" sz="2500" dirty="0" smtClean="0">
                <a:latin typeface="Candara" panose="020E0502030303020204" pitchFamily="34" charset="0"/>
                <a:cs typeface="Times New Roman" pitchFamily="18" charset="0"/>
              </a:rPr>
              <a:t>Tools &amp; Technologies</a:t>
            </a:r>
            <a:endParaRPr lang="en-US" sz="2500" dirty="0">
              <a:latin typeface="Candara" panose="020E0502030303020204" pitchFamily="34" charset="0"/>
              <a:cs typeface="Times New Roman" pitchFamily="18" charset="0"/>
            </a:endParaRPr>
          </a:p>
          <a:p>
            <a:pPr lvl="0" algn="just">
              <a:spcAft>
                <a:spcPts val="600"/>
              </a:spcAft>
            </a:pPr>
            <a:r>
              <a:rPr lang="en-US" sz="2500" dirty="0" smtClean="0">
                <a:latin typeface="Candara" panose="020E0502030303020204" pitchFamily="34" charset="0"/>
                <a:cs typeface="Times New Roman" pitchFamily="18" charset="0"/>
              </a:rPr>
              <a:t>Architecture </a:t>
            </a:r>
            <a:r>
              <a:rPr lang="en-US" sz="2500" dirty="0">
                <a:latin typeface="Candara" panose="020E0502030303020204" pitchFamily="34" charset="0"/>
                <a:cs typeface="Times New Roman" pitchFamily="18" charset="0"/>
              </a:rPr>
              <a:t>View</a:t>
            </a:r>
          </a:p>
          <a:p>
            <a:pPr lvl="0" algn="just">
              <a:spcAft>
                <a:spcPts val="600"/>
              </a:spcAft>
            </a:pPr>
            <a:r>
              <a:rPr lang="en-US" sz="2500" dirty="0" smtClean="0">
                <a:latin typeface="Candara" panose="020E0502030303020204" pitchFamily="34" charset="0"/>
                <a:cs typeface="Times New Roman" pitchFamily="18" charset="0"/>
              </a:rPr>
              <a:t>Cluster Demonstration</a:t>
            </a:r>
          </a:p>
        </p:txBody>
      </p:sp>
      <p:sp>
        <p:nvSpPr>
          <p:cNvPr id="3" name="Title 2"/>
          <p:cNvSpPr>
            <a:spLocks noGrp="1"/>
          </p:cNvSpPr>
          <p:nvPr>
            <p:ph type="title"/>
          </p:nvPr>
        </p:nvSpPr>
        <p:spPr>
          <a:xfrm>
            <a:off x="1270000" y="330200"/>
            <a:ext cx="10464800" cy="2032000"/>
          </a:xfrm>
        </p:spPr>
        <p:txBody>
          <a:bodyPr/>
          <a:lstStyle/>
          <a:p>
            <a:r>
              <a:rPr lang="en-US" sz="5400" dirty="0" smtClean="0">
                <a:latin typeface="Candara" panose="020E0502030303020204" pitchFamily="34" charset="0"/>
              </a:rPr>
              <a:t>Agenda</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3</a:t>
            </a:fld>
            <a:endParaRPr lang="en-US"/>
          </a:p>
        </p:txBody>
      </p:sp>
      <p:sp>
        <p:nvSpPr>
          <p:cNvPr id="5" name="Content Placeholder 1"/>
          <p:cNvSpPr txBox="1">
            <a:spLocks/>
          </p:cNvSpPr>
          <p:nvPr/>
        </p:nvSpPr>
        <p:spPr>
          <a:xfrm>
            <a:off x="6527800" y="2547939"/>
            <a:ext cx="5384800" cy="6959600"/>
          </a:xfrm>
          <a:prstGeom prst="rect">
            <a:avLst/>
          </a:prstGeom>
        </p:spPr>
        <p:txBody>
          <a:bodyPr lIns="50800" tIns="50800" rIns="50800" bIns="50800"/>
          <a:lstStyle>
            <a:lvl1pPr marL="571500" indent="-571500" algn="l" rtl="0" eaLnBrk="1" fontAlgn="base" hangingPunct="1">
              <a:spcBef>
                <a:spcPts val="1200"/>
              </a:spcBef>
              <a:spcAft>
                <a:spcPts val="1200"/>
              </a:spcAft>
              <a:buSzPct val="120000"/>
              <a:buFont typeface="Franklin Gothic Book" pitchFamily="34" charset="0"/>
              <a:buChar char="•"/>
              <a:defRPr sz="4200" i="0">
                <a:solidFill>
                  <a:srgbClr val="2B2C2A"/>
                </a:solidFill>
                <a:latin typeface="+mn-lt"/>
                <a:ea typeface="+mn-ea"/>
                <a:cs typeface="+mn-cs"/>
                <a:sym typeface="Franklin Gothic Book" pitchFamily="34" charset="0"/>
              </a:defRPr>
            </a:lvl1pPr>
            <a:lvl2pPr marL="1143000" indent="-571500" algn="l" rtl="0" eaLnBrk="1" fontAlgn="base" hangingPunct="1">
              <a:spcBef>
                <a:spcPts val="1200"/>
              </a:spcBef>
              <a:spcAft>
                <a:spcPts val="120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2pPr>
            <a:lvl3pPr marL="1409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3pPr>
            <a:lvl4pPr marL="18542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4pPr>
            <a:lvl5pPr marL="2298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5pPr>
            <a:lvl6pPr marL="27559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6pPr>
            <a:lvl7pPr marL="32131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7pPr>
            <a:lvl8pPr marL="36703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8pPr>
            <a:lvl9pPr marL="41275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9pPr>
          </a:lstStyle>
          <a:p>
            <a:pPr>
              <a:spcAft>
                <a:spcPts val="600"/>
              </a:spcAft>
            </a:pPr>
            <a:endParaRPr lang="en-US" sz="2400" kern="0" dirty="0" smtClean="0"/>
          </a:p>
        </p:txBody>
      </p:sp>
      <p:sp>
        <p:nvSpPr>
          <p:cNvPr id="6" name="Content Placeholder 1"/>
          <p:cNvSpPr txBox="1">
            <a:spLocks/>
          </p:cNvSpPr>
          <p:nvPr/>
        </p:nvSpPr>
        <p:spPr>
          <a:xfrm>
            <a:off x="6701590" y="2921000"/>
            <a:ext cx="5384800" cy="4546600"/>
          </a:xfrm>
          <a:prstGeom prst="rect">
            <a:avLst/>
          </a:prstGeom>
        </p:spPr>
        <p:txBody>
          <a:bodyPr lIns="50800" tIns="50800" rIns="50800" bIns="50800"/>
          <a:lstStyle>
            <a:lvl1pPr marL="571500" indent="-571500" algn="l" rtl="0" eaLnBrk="1" fontAlgn="base" hangingPunct="1">
              <a:spcBef>
                <a:spcPts val="1200"/>
              </a:spcBef>
              <a:spcAft>
                <a:spcPts val="1200"/>
              </a:spcAft>
              <a:buSzPct val="120000"/>
              <a:buFont typeface="Franklin Gothic Book" pitchFamily="34" charset="0"/>
              <a:buChar char="•"/>
              <a:defRPr sz="4200" i="0">
                <a:solidFill>
                  <a:srgbClr val="2B2C2A"/>
                </a:solidFill>
                <a:latin typeface="+mn-lt"/>
                <a:ea typeface="+mn-ea"/>
                <a:cs typeface="+mn-cs"/>
                <a:sym typeface="Franklin Gothic Book" pitchFamily="34" charset="0"/>
              </a:defRPr>
            </a:lvl1pPr>
            <a:lvl2pPr marL="1143000" indent="-571500" algn="l" rtl="0" eaLnBrk="1" fontAlgn="base" hangingPunct="1">
              <a:spcBef>
                <a:spcPts val="1200"/>
              </a:spcBef>
              <a:spcAft>
                <a:spcPts val="120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2pPr>
            <a:lvl3pPr marL="1409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3pPr>
            <a:lvl4pPr marL="18542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4pPr>
            <a:lvl5pPr marL="2298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5pPr>
            <a:lvl6pPr marL="27559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6pPr>
            <a:lvl7pPr marL="32131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7pPr>
            <a:lvl8pPr marL="36703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8pPr>
            <a:lvl9pPr marL="41275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9pPr>
          </a:lstStyle>
          <a:p>
            <a:pPr>
              <a:spcAft>
                <a:spcPts val="600"/>
              </a:spcAft>
            </a:pPr>
            <a:r>
              <a:rPr lang="en-US" sz="2500" dirty="0">
                <a:latin typeface="Candara" panose="020E0502030303020204" pitchFamily="34" charset="0"/>
                <a:cs typeface="Times New Roman" pitchFamily="18" charset="0"/>
              </a:rPr>
              <a:t>Use Case </a:t>
            </a:r>
            <a:r>
              <a:rPr lang="en-US" sz="2500" dirty="0" smtClean="0">
                <a:latin typeface="Candara" panose="020E0502030303020204" pitchFamily="34" charset="0"/>
                <a:cs typeface="Times New Roman" pitchFamily="18" charset="0"/>
              </a:rPr>
              <a:t>Walkthrough</a:t>
            </a:r>
          </a:p>
          <a:p>
            <a:pPr>
              <a:spcAft>
                <a:spcPts val="600"/>
              </a:spcAft>
            </a:pPr>
            <a:r>
              <a:rPr lang="en-US" sz="2500" dirty="0" smtClean="0">
                <a:latin typeface="Candara" panose="020E0502030303020204" pitchFamily="34" charset="0"/>
                <a:cs typeface="Times New Roman" pitchFamily="18" charset="0"/>
              </a:rPr>
              <a:t>QA Highlights</a:t>
            </a:r>
          </a:p>
          <a:p>
            <a:pPr>
              <a:spcAft>
                <a:spcPts val="600"/>
              </a:spcAft>
            </a:pPr>
            <a:r>
              <a:rPr lang="en-US" sz="2500" dirty="0" smtClean="0">
                <a:latin typeface="Candara" panose="020E0502030303020204" pitchFamily="34" charset="0"/>
                <a:cs typeface="Times New Roman" pitchFamily="18" charset="0"/>
              </a:rPr>
              <a:t>Project M</a:t>
            </a:r>
            <a:r>
              <a:rPr lang="en-US" sz="2500" dirty="0">
                <a:latin typeface="Candara" panose="020E0502030303020204" pitchFamily="34" charset="0"/>
                <a:cs typeface="Times New Roman" pitchFamily="18" charset="0"/>
              </a:rPr>
              <a:t>e</a:t>
            </a:r>
            <a:r>
              <a:rPr lang="en-US" sz="2500" dirty="0" smtClean="0">
                <a:latin typeface="Candara" panose="020E0502030303020204" pitchFamily="34" charset="0"/>
                <a:cs typeface="Times New Roman" pitchFamily="18" charset="0"/>
              </a:rPr>
              <a:t>trics</a:t>
            </a:r>
            <a:endParaRPr lang="en-US" sz="2500" dirty="0">
              <a:latin typeface="Candara" panose="020E0502030303020204" pitchFamily="34" charset="0"/>
              <a:cs typeface="Times New Roman" pitchFamily="18" charset="0"/>
            </a:endParaRPr>
          </a:p>
          <a:p>
            <a:pPr lvl="0">
              <a:spcAft>
                <a:spcPts val="600"/>
              </a:spcAft>
            </a:pPr>
            <a:r>
              <a:rPr lang="en-US" sz="2500" dirty="0" smtClean="0">
                <a:latin typeface="Candara" panose="020E0502030303020204" pitchFamily="34" charset="0"/>
                <a:cs typeface="Times New Roman" pitchFamily="18" charset="0"/>
              </a:rPr>
              <a:t>Scrum </a:t>
            </a:r>
            <a:r>
              <a:rPr lang="en-US" sz="2500" dirty="0">
                <a:latin typeface="Candara" panose="020E0502030303020204" pitchFamily="34" charset="0"/>
                <a:cs typeface="Times New Roman" pitchFamily="18" charset="0"/>
              </a:rPr>
              <a:t>Tool</a:t>
            </a:r>
          </a:p>
          <a:p>
            <a:pPr>
              <a:spcAft>
                <a:spcPts val="600"/>
              </a:spcAft>
            </a:pPr>
            <a:r>
              <a:rPr lang="en-US" sz="2500" kern="0" dirty="0" smtClean="0">
                <a:latin typeface="Candara" panose="020E0502030303020204" pitchFamily="34" charset="0"/>
                <a:cs typeface="Times New Roman" pitchFamily="18" charset="0"/>
              </a:rPr>
              <a:t>Challenges</a:t>
            </a:r>
          </a:p>
          <a:p>
            <a:pPr algn="just">
              <a:spcAft>
                <a:spcPts val="600"/>
              </a:spcAft>
            </a:pPr>
            <a:r>
              <a:rPr lang="en-US" sz="2500" kern="0" dirty="0" smtClean="0">
                <a:latin typeface="Candara" panose="020E0502030303020204" pitchFamily="34" charset="0"/>
                <a:cs typeface="Times New Roman" pitchFamily="18" charset="0"/>
              </a:rPr>
              <a:t>Processes</a:t>
            </a:r>
          </a:p>
          <a:p>
            <a:pPr algn="just">
              <a:spcAft>
                <a:spcPts val="600"/>
              </a:spcAft>
            </a:pPr>
            <a:r>
              <a:rPr lang="en-US" sz="2500" kern="0" dirty="0" smtClean="0">
                <a:latin typeface="Candara" panose="020E0502030303020204" pitchFamily="34" charset="0"/>
                <a:cs typeface="Times New Roman" pitchFamily="18" charset="0"/>
              </a:rPr>
              <a:t>Collective Learning</a:t>
            </a:r>
          </a:p>
        </p:txBody>
      </p:sp>
    </p:spTree>
    <p:extLst>
      <p:ext uri="{BB962C8B-B14F-4D97-AF65-F5344CB8AC3E}">
        <p14:creationId xmlns:p14="http://schemas.microsoft.com/office/powerpoint/2010/main" val="402358478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717800"/>
            <a:ext cx="10464800" cy="6045200"/>
          </a:xfrm>
        </p:spPr>
        <p:txBody>
          <a:bodyPr/>
          <a:lstStyle/>
          <a:p>
            <a:pPr lvl="0"/>
            <a:r>
              <a:rPr lang="en-US" sz="2500" dirty="0" smtClean="0">
                <a:latin typeface="Candara" panose="020E0502030303020204" pitchFamily="34" charset="0"/>
              </a:rPr>
              <a:t>Working with members from different locations</a:t>
            </a:r>
          </a:p>
          <a:p>
            <a:pPr lvl="0"/>
            <a:r>
              <a:rPr lang="en-US" sz="2500" dirty="0" smtClean="0">
                <a:latin typeface="Candara" panose="020E0502030303020204" pitchFamily="34" charset="0"/>
              </a:rPr>
              <a:t>Learning new set of technologies</a:t>
            </a:r>
          </a:p>
          <a:p>
            <a:pPr lvl="0"/>
            <a:r>
              <a:rPr lang="en-US" sz="2500" dirty="0" smtClean="0">
                <a:latin typeface="Candara" panose="020E0502030303020204" pitchFamily="34" charset="0"/>
              </a:rPr>
              <a:t>Followed agile methodology</a:t>
            </a:r>
          </a:p>
          <a:p>
            <a:pPr lvl="0"/>
            <a:r>
              <a:rPr lang="en-US" sz="2500" dirty="0" smtClean="0">
                <a:latin typeface="Candara" panose="020E0502030303020204" pitchFamily="34" charset="0"/>
              </a:rPr>
              <a:t>Using SCRUM process– scrum tracker sheet</a:t>
            </a:r>
          </a:p>
          <a:p>
            <a:pPr lvl="0"/>
            <a:r>
              <a:rPr lang="en-US" sz="2500" dirty="0" smtClean="0">
                <a:latin typeface="Candara" panose="020E0502030303020204" pitchFamily="34" charset="0"/>
              </a:rPr>
              <a:t>Significance of updating the scrum sheet regularly</a:t>
            </a:r>
          </a:p>
          <a:p>
            <a:pPr lvl="0"/>
            <a:r>
              <a:rPr lang="en-US" sz="2500" dirty="0" smtClean="0">
                <a:latin typeface="Candara" panose="020E0502030303020204" pitchFamily="34" charset="0"/>
              </a:rPr>
              <a:t>Big data testing</a:t>
            </a:r>
          </a:p>
          <a:p>
            <a:r>
              <a:rPr lang="en-US" sz="2500" dirty="0">
                <a:latin typeface="Candara" panose="020E0502030303020204" pitchFamily="34" charset="0"/>
              </a:rPr>
              <a:t>Managing tasks while working on multiple </a:t>
            </a:r>
            <a:r>
              <a:rPr lang="en-US" sz="2500" dirty="0" smtClean="0">
                <a:latin typeface="Candara" panose="020E0502030303020204" pitchFamily="34" charset="0"/>
              </a:rPr>
              <a:t>projects</a:t>
            </a:r>
          </a:p>
          <a:p>
            <a:pPr marL="0" lvl="0" indent="0">
              <a:buNone/>
            </a:pPr>
            <a:endParaRPr lang="en-US" sz="2500" dirty="0"/>
          </a:p>
          <a:p>
            <a:pPr lvl="0"/>
            <a:endParaRPr lang="en-US" sz="2500" dirty="0" smtClean="0"/>
          </a:p>
          <a:p>
            <a:pPr marL="0" indent="0">
              <a:buNone/>
            </a:pPr>
            <a:endParaRPr lang="en-US" sz="2500" dirty="0"/>
          </a:p>
        </p:txBody>
      </p:sp>
      <p:sp>
        <p:nvSpPr>
          <p:cNvPr id="3" name="Title 2"/>
          <p:cNvSpPr>
            <a:spLocks noGrp="1"/>
          </p:cNvSpPr>
          <p:nvPr>
            <p:ph type="title"/>
          </p:nvPr>
        </p:nvSpPr>
        <p:spPr>
          <a:xfrm>
            <a:off x="1270000" y="330200"/>
            <a:ext cx="10464800" cy="2032000"/>
          </a:xfrm>
        </p:spPr>
        <p:txBody>
          <a:bodyPr/>
          <a:lstStyle/>
          <a:p>
            <a:r>
              <a:rPr lang="en-US" sz="5400" dirty="0" smtClean="0">
                <a:latin typeface="Candara" panose="020E0502030303020204" pitchFamily="34" charset="0"/>
              </a:rPr>
              <a:t>Collective Learning</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30</a:t>
            </a:fld>
            <a:endParaRPr lang="en-US"/>
          </a:p>
        </p:txBody>
      </p:sp>
    </p:spTree>
    <p:extLst>
      <p:ext uri="{BB962C8B-B14F-4D97-AF65-F5344CB8AC3E}">
        <p14:creationId xmlns:p14="http://schemas.microsoft.com/office/powerpoint/2010/main" val="132839574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65400"/>
            <a:ext cx="10464800" cy="6959600"/>
          </a:xfrm>
        </p:spPr>
        <p:txBody>
          <a:bodyPr/>
          <a:lstStyle/>
          <a:p>
            <a:pPr algn="just"/>
            <a:r>
              <a:rPr lang="en-US" sz="2500" dirty="0" smtClean="0">
                <a:latin typeface="Candara" panose="020E0502030303020204" pitchFamily="34" charset="0"/>
              </a:rPr>
              <a:t>We would like to thank Preeti Jain and Mohammad Sadique Khan for their continuous guidance, taking out time every day to attend our calls, closely examining and providing feedback</a:t>
            </a:r>
          </a:p>
          <a:p>
            <a:pPr algn="just"/>
            <a:r>
              <a:rPr lang="en-US" sz="2500" dirty="0">
                <a:latin typeface="Candara" panose="020E0502030303020204" pitchFamily="34" charset="0"/>
              </a:rPr>
              <a:t>We would </a:t>
            </a:r>
            <a:r>
              <a:rPr lang="en-US" sz="2500" dirty="0" smtClean="0">
                <a:latin typeface="Candara" panose="020E0502030303020204" pitchFamily="34" charset="0"/>
              </a:rPr>
              <a:t>also like </a:t>
            </a:r>
            <a:r>
              <a:rPr lang="en-US" sz="2500" dirty="0">
                <a:latin typeface="Candara" panose="020E0502030303020204" pitchFamily="34" charset="0"/>
              </a:rPr>
              <a:t>to thank </a:t>
            </a:r>
            <a:r>
              <a:rPr lang="en-US" sz="2500" dirty="0" smtClean="0">
                <a:latin typeface="Candara" panose="020E0502030303020204" pitchFamily="34" charset="0"/>
              </a:rPr>
              <a:t>Devendra Singh Parmar and Shirish Bhale </a:t>
            </a:r>
            <a:r>
              <a:rPr lang="en-US" sz="2500" dirty="0">
                <a:latin typeface="Candara" panose="020E0502030303020204" pitchFamily="34" charset="0"/>
              </a:rPr>
              <a:t>for </a:t>
            </a:r>
            <a:r>
              <a:rPr lang="en-US" sz="2500" dirty="0" smtClean="0">
                <a:latin typeface="Candara" panose="020E0502030303020204" pitchFamily="34" charset="0"/>
              </a:rPr>
              <a:t>keeping close eye on the progress of our case study by weekly evaluations and providing valuable feedbacks. </a:t>
            </a:r>
          </a:p>
          <a:p>
            <a:pPr algn="just"/>
            <a:r>
              <a:rPr lang="en-US" sz="2500" dirty="0" smtClean="0">
                <a:latin typeface="Candara" panose="020E0502030303020204" pitchFamily="34" charset="0"/>
              </a:rPr>
              <a:t>Thank you Mustufa Batterywala for helping us for final evaluation in the absence of Shirish Bhale.</a:t>
            </a:r>
          </a:p>
          <a:p>
            <a:pPr algn="just"/>
            <a:r>
              <a:rPr lang="en-US" sz="2500" dirty="0" smtClean="0">
                <a:latin typeface="Candara" panose="020E0502030303020204" pitchFamily="34" charset="0"/>
              </a:rPr>
              <a:t>Thank you all for letting us know where we lacked and for keeping us aligned in right direction.</a:t>
            </a:r>
          </a:p>
        </p:txBody>
      </p:sp>
      <p:sp>
        <p:nvSpPr>
          <p:cNvPr id="3" name="Title 2"/>
          <p:cNvSpPr>
            <a:spLocks noGrp="1"/>
          </p:cNvSpPr>
          <p:nvPr>
            <p:ph type="title"/>
          </p:nvPr>
        </p:nvSpPr>
        <p:spPr>
          <a:xfrm>
            <a:off x="1270000" y="330200"/>
            <a:ext cx="10464800" cy="2032000"/>
          </a:xfrm>
        </p:spPr>
        <p:txBody>
          <a:bodyPr/>
          <a:lstStyle/>
          <a:p>
            <a:r>
              <a:rPr lang="en-US" sz="5400" dirty="0" smtClean="0">
                <a:latin typeface="Candara" panose="020E0502030303020204" pitchFamily="34" charset="0"/>
              </a:rPr>
              <a:t>Gratitude</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31</a:t>
            </a:fld>
            <a:endParaRPr lang="en-US"/>
          </a:p>
        </p:txBody>
      </p:sp>
    </p:spTree>
    <p:extLst>
      <p:ext uri="{BB962C8B-B14F-4D97-AF65-F5344CB8AC3E}">
        <p14:creationId xmlns:p14="http://schemas.microsoft.com/office/powerpoint/2010/main" val="475891249"/>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3683000" y="2514600"/>
            <a:ext cx="5334000" cy="2286000"/>
          </a:xfrm>
        </p:spPr>
        <p:txBody>
          <a:bodyPr/>
          <a:lstStyle/>
          <a:p>
            <a:pPr algn="ctr"/>
            <a:r>
              <a:rPr lang="en-US" sz="5400" dirty="0" smtClean="0">
                <a:latin typeface="Candara" panose="020E0502030303020204" pitchFamily="34" charset="0"/>
              </a:rPr>
              <a:t>Thank You</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32</a:t>
            </a:fld>
            <a:endParaRPr lang="en-US"/>
          </a:p>
        </p:txBody>
      </p:sp>
    </p:spTree>
    <p:extLst>
      <p:ext uri="{BB962C8B-B14F-4D97-AF65-F5344CB8AC3E}">
        <p14:creationId xmlns:p14="http://schemas.microsoft.com/office/powerpoint/2010/main" val="422117067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90800"/>
            <a:ext cx="10464800" cy="7035800"/>
          </a:xfrm>
        </p:spPr>
        <p:txBody>
          <a:bodyPr/>
          <a:lstStyle/>
          <a:p>
            <a:pPr marL="0" indent="0" algn="just">
              <a:buNone/>
            </a:pPr>
            <a:r>
              <a:rPr lang="en-US" sz="2500" dirty="0" smtClean="0">
                <a:latin typeface="Candara" panose="020E0502030303020204" pitchFamily="34" charset="0"/>
                <a:cs typeface="Times New Roman" panose="02020603050405020304" pitchFamily="18" charset="0"/>
              </a:rPr>
              <a:t>As part of this case study, team has set </a:t>
            </a:r>
            <a:r>
              <a:rPr lang="en-US" sz="2500" dirty="0">
                <a:latin typeface="Candara" panose="020E0502030303020204" pitchFamily="34" charset="0"/>
                <a:cs typeface="Times New Roman" panose="02020603050405020304" pitchFamily="18" charset="0"/>
              </a:rPr>
              <a:t>up a </a:t>
            </a:r>
            <a:r>
              <a:rPr lang="en-US" sz="2500" dirty="0" smtClean="0">
                <a:latin typeface="Candara" panose="020E0502030303020204" pitchFamily="34" charset="0"/>
                <a:cs typeface="Times New Roman" panose="02020603050405020304" pitchFamily="18" charset="0"/>
              </a:rPr>
              <a:t>hadoop </a:t>
            </a:r>
            <a:r>
              <a:rPr lang="en-US" sz="2500" dirty="0">
                <a:latin typeface="Candara" panose="020E0502030303020204" pitchFamily="34" charset="0"/>
                <a:cs typeface="Times New Roman" panose="02020603050405020304" pitchFamily="18" charset="0"/>
              </a:rPr>
              <a:t>data lake and </a:t>
            </a:r>
            <a:r>
              <a:rPr lang="en-US" sz="2500" dirty="0" smtClean="0">
                <a:latin typeface="Candara" panose="020E0502030303020204" pitchFamily="34" charset="0"/>
                <a:cs typeface="Times New Roman" panose="02020603050405020304" pitchFamily="18" charset="0"/>
              </a:rPr>
              <a:t>implemented hadoop, hive and spark </a:t>
            </a:r>
            <a:r>
              <a:rPr lang="en-US" sz="2500" dirty="0">
                <a:latin typeface="Candara" panose="020E0502030303020204" pitchFamily="34" charset="0"/>
                <a:cs typeface="Times New Roman" panose="02020603050405020304" pitchFamily="18" charset="0"/>
              </a:rPr>
              <a:t>use </a:t>
            </a:r>
            <a:r>
              <a:rPr lang="en-US" sz="2500" dirty="0" smtClean="0">
                <a:latin typeface="Candara" panose="020E0502030303020204" pitchFamily="34" charset="0"/>
                <a:cs typeface="Times New Roman" panose="02020603050405020304" pitchFamily="18" charset="0"/>
              </a:rPr>
              <a:t>cases. </a:t>
            </a:r>
            <a:r>
              <a:rPr lang="en-US" sz="2500" dirty="0">
                <a:latin typeface="Candara" panose="020E0502030303020204" pitchFamily="34" charset="0"/>
                <a:cs typeface="Times New Roman" panose="02020603050405020304" pitchFamily="18" charset="0"/>
              </a:rPr>
              <a:t>The team </a:t>
            </a:r>
            <a:r>
              <a:rPr lang="en-US" sz="2500" dirty="0" smtClean="0">
                <a:latin typeface="Candara" panose="020E0502030303020204" pitchFamily="34" charset="0"/>
                <a:cs typeface="Times New Roman" panose="02020603050405020304" pitchFamily="18" charset="0"/>
              </a:rPr>
              <a:t>developed </a:t>
            </a:r>
            <a:r>
              <a:rPr lang="en-US" sz="2500" dirty="0">
                <a:latin typeface="Candara" panose="020E0502030303020204" pitchFamily="34" charset="0"/>
                <a:cs typeface="Times New Roman" panose="02020603050405020304" pitchFamily="18" charset="0"/>
              </a:rPr>
              <a:t>reference use </a:t>
            </a:r>
            <a:r>
              <a:rPr lang="en-US" sz="2500" dirty="0" smtClean="0">
                <a:latin typeface="Candara" panose="020E0502030303020204" pitchFamily="34" charset="0"/>
                <a:cs typeface="Times New Roman" panose="02020603050405020304" pitchFamily="18" charset="0"/>
              </a:rPr>
              <a:t>cases </a:t>
            </a:r>
            <a:r>
              <a:rPr lang="en-US" sz="2500" dirty="0">
                <a:latin typeface="Candara" panose="020E0502030303020204" pitchFamily="34" charset="0"/>
                <a:cs typeface="Times New Roman" panose="02020603050405020304" pitchFamily="18" charset="0"/>
              </a:rPr>
              <a:t>using below technologies:</a:t>
            </a:r>
          </a:p>
          <a:p>
            <a:pPr lvl="0" algn="just"/>
            <a:r>
              <a:rPr lang="en-US" sz="2500" dirty="0">
                <a:latin typeface="Candara" panose="020E0502030303020204" pitchFamily="34" charset="0"/>
                <a:cs typeface="Times New Roman" panose="02020603050405020304" pitchFamily="18" charset="0"/>
              </a:rPr>
              <a:t>Apache </a:t>
            </a:r>
            <a:r>
              <a:rPr lang="en-US" sz="2500" dirty="0" smtClean="0">
                <a:latin typeface="Candara" panose="020E0502030303020204" pitchFamily="34" charset="0"/>
                <a:cs typeface="Times New Roman" panose="02020603050405020304" pitchFamily="18" charset="0"/>
              </a:rPr>
              <a:t>Hadoop/YARN</a:t>
            </a:r>
            <a:endParaRPr lang="en-US" sz="2500" dirty="0">
              <a:latin typeface="Candara" panose="020E0502030303020204" pitchFamily="34" charset="0"/>
              <a:cs typeface="Times New Roman" panose="02020603050405020304" pitchFamily="18" charset="0"/>
            </a:endParaRPr>
          </a:p>
          <a:p>
            <a:pPr lvl="0" algn="just"/>
            <a:r>
              <a:rPr lang="en-US" sz="2500" dirty="0" smtClean="0">
                <a:latin typeface="Candara" panose="020E0502030303020204" pitchFamily="34" charset="0"/>
                <a:cs typeface="Times New Roman" panose="02020603050405020304" pitchFamily="18" charset="0"/>
              </a:rPr>
              <a:t>PIG</a:t>
            </a:r>
            <a:endParaRPr lang="en-US" sz="2500" dirty="0">
              <a:latin typeface="Candara" panose="020E0502030303020204" pitchFamily="34" charset="0"/>
              <a:cs typeface="Times New Roman" panose="02020603050405020304" pitchFamily="18" charset="0"/>
            </a:endParaRPr>
          </a:p>
          <a:p>
            <a:pPr lvl="0" algn="just"/>
            <a:r>
              <a:rPr lang="en-US" sz="2500" dirty="0" smtClean="0">
                <a:latin typeface="Candara" panose="020E0502030303020204" pitchFamily="34" charset="0"/>
                <a:cs typeface="Times New Roman" panose="02020603050405020304" pitchFamily="18" charset="0"/>
              </a:rPr>
              <a:t>Hive </a:t>
            </a:r>
            <a:endParaRPr lang="en-US" sz="2500" dirty="0">
              <a:latin typeface="Candara" panose="020E0502030303020204" pitchFamily="34" charset="0"/>
              <a:cs typeface="Times New Roman" panose="02020603050405020304" pitchFamily="18" charset="0"/>
            </a:endParaRPr>
          </a:p>
          <a:p>
            <a:pPr lvl="0" algn="just"/>
            <a:r>
              <a:rPr lang="en-US" sz="2500" dirty="0">
                <a:latin typeface="Candara" panose="020E0502030303020204" pitchFamily="34" charset="0"/>
                <a:cs typeface="Times New Roman" panose="02020603050405020304" pitchFamily="18" charset="0"/>
              </a:rPr>
              <a:t>Apache Spark </a:t>
            </a:r>
          </a:p>
          <a:p>
            <a:pPr lvl="0" algn="just"/>
            <a:r>
              <a:rPr lang="en-US" sz="2500" dirty="0">
                <a:latin typeface="Candara" panose="020E0502030303020204" pitchFamily="34" charset="0"/>
                <a:cs typeface="Times New Roman" panose="02020603050405020304" pitchFamily="18" charset="0"/>
              </a:rPr>
              <a:t>Ranger </a:t>
            </a:r>
          </a:p>
          <a:p>
            <a:pPr lvl="0" algn="just"/>
            <a:r>
              <a:rPr lang="en-US" sz="2500" dirty="0">
                <a:latin typeface="Candara" panose="020E0502030303020204" pitchFamily="34" charset="0"/>
                <a:cs typeface="Times New Roman" panose="02020603050405020304" pitchFamily="18" charset="0"/>
              </a:rPr>
              <a:t>Nagios </a:t>
            </a:r>
          </a:p>
          <a:p>
            <a:pPr lvl="0" algn="just"/>
            <a:r>
              <a:rPr lang="en-US" sz="2500" dirty="0">
                <a:latin typeface="Candara" panose="020E0502030303020204" pitchFamily="34" charset="0"/>
                <a:cs typeface="Times New Roman" panose="02020603050405020304" pitchFamily="18" charset="0"/>
              </a:rPr>
              <a:t>ELK </a:t>
            </a:r>
          </a:p>
          <a:p>
            <a:pPr marL="0" indent="0">
              <a:lnSpc>
                <a:spcPct val="150000"/>
              </a:lnSpc>
              <a:buNone/>
            </a:pPr>
            <a:endParaRPr lang="en-US" sz="2800" dirty="0" smtClean="0"/>
          </a:p>
        </p:txBody>
      </p:sp>
      <p:sp>
        <p:nvSpPr>
          <p:cNvPr id="3" name="Title 2"/>
          <p:cNvSpPr>
            <a:spLocks noGrp="1"/>
          </p:cNvSpPr>
          <p:nvPr>
            <p:ph type="title"/>
          </p:nvPr>
        </p:nvSpPr>
        <p:spPr>
          <a:xfrm>
            <a:off x="1270000" y="330200"/>
            <a:ext cx="10464800" cy="2032000"/>
          </a:xfrm>
        </p:spPr>
        <p:txBody>
          <a:bodyPr/>
          <a:lstStyle/>
          <a:p>
            <a:r>
              <a:rPr lang="en-US" sz="5400" dirty="0" smtClean="0">
                <a:latin typeface="Candara" panose="020E0502030303020204" pitchFamily="34" charset="0"/>
              </a:rPr>
              <a:t>Case Study Highlights</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4</a:t>
            </a:fld>
            <a:endParaRPr lang="en-US"/>
          </a:p>
        </p:txBody>
      </p:sp>
    </p:spTree>
    <p:extLst>
      <p:ext uri="{BB962C8B-B14F-4D97-AF65-F5344CB8AC3E}">
        <p14:creationId xmlns:p14="http://schemas.microsoft.com/office/powerpoint/2010/main" val="372671959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87379" y="2896392"/>
            <a:ext cx="10464800" cy="4876008"/>
          </a:xfrm>
        </p:spPr>
        <p:txBody>
          <a:bodyPr/>
          <a:lstStyle/>
          <a:p>
            <a:pPr lvl="0" algn="just">
              <a:buFont typeface="Arial" pitchFamily="34" charset="0"/>
              <a:buChar char="•"/>
            </a:pPr>
            <a:r>
              <a:rPr lang="en-US" sz="2500" dirty="0">
                <a:latin typeface="Candara" panose="020E0502030303020204" pitchFamily="34" charset="0"/>
              </a:rPr>
              <a:t>Solution architecture for setting up cluster </a:t>
            </a:r>
            <a:endParaRPr lang="en-US" sz="2500" dirty="0" smtClean="0">
              <a:latin typeface="Candara" panose="020E0502030303020204" pitchFamily="34" charset="0"/>
            </a:endParaRPr>
          </a:p>
          <a:p>
            <a:pPr algn="just">
              <a:buFont typeface="Arial" pitchFamily="34" charset="0"/>
              <a:buChar char="•"/>
            </a:pPr>
            <a:r>
              <a:rPr lang="en-US" sz="2500" dirty="0" smtClean="0">
                <a:latin typeface="Candara" panose="020E0502030303020204" pitchFamily="34" charset="0"/>
              </a:rPr>
              <a:t>Reference </a:t>
            </a:r>
            <a:r>
              <a:rPr lang="en-US" sz="2500" dirty="0">
                <a:latin typeface="Candara" panose="020E0502030303020204" pitchFamily="34" charset="0"/>
              </a:rPr>
              <a:t>use case source code </a:t>
            </a:r>
            <a:endParaRPr lang="en-US" sz="2500" dirty="0" smtClean="0">
              <a:latin typeface="Candara" panose="020E0502030303020204" pitchFamily="34" charset="0"/>
            </a:endParaRPr>
          </a:p>
          <a:p>
            <a:pPr lvl="1" algn="just">
              <a:buFont typeface="Arial" pitchFamily="34" charset="0"/>
              <a:buChar char="•"/>
            </a:pPr>
            <a:r>
              <a:rPr lang="en-US" sz="2500" dirty="0" smtClean="0">
                <a:latin typeface="Candara" panose="020E0502030303020204" pitchFamily="34" charset="0"/>
              </a:rPr>
              <a:t>Use </a:t>
            </a:r>
            <a:r>
              <a:rPr lang="en-US" sz="2500" dirty="0">
                <a:latin typeface="Candara" panose="020E0502030303020204" pitchFamily="34" charset="0"/>
              </a:rPr>
              <a:t>case </a:t>
            </a:r>
            <a:r>
              <a:rPr lang="en-US" sz="2500" dirty="0" smtClean="0">
                <a:latin typeface="Candara" panose="020E0502030303020204" pitchFamily="34" charset="0"/>
              </a:rPr>
              <a:t>document with queries</a:t>
            </a:r>
          </a:p>
          <a:p>
            <a:pPr lvl="1" algn="just">
              <a:buFont typeface="Arial" pitchFamily="34" charset="0"/>
              <a:buChar char="•"/>
            </a:pPr>
            <a:r>
              <a:rPr lang="en-US" sz="2500" dirty="0">
                <a:latin typeface="Candara" panose="020E0502030303020204" pitchFamily="34" charset="0"/>
              </a:rPr>
              <a:t>Hive </a:t>
            </a:r>
            <a:r>
              <a:rPr lang="en-US" sz="2500" dirty="0" smtClean="0">
                <a:latin typeface="Candara" panose="020E0502030303020204" pitchFamily="34" charset="0"/>
              </a:rPr>
              <a:t>document</a:t>
            </a:r>
          </a:p>
          <a:p>
            <a:pPr lvl="1" algn="just">
              <a:buFont typeface="Arial" pitchFamily="34" charset="0"/>
              <a:buChar char="•"/>
            </a:pPr>
            <a:r>
              <a:rPr lang="en-US" sz="2500" dirty="0">
                <a:latin typeface="Candara" panose="020E0502030303020204" pitchFamily="34" charset="0"/>
              </a:rPr>
              <a:t>Azkaban </a:t>
            </a:r>
            <a:r>
              <a:rPr lang="en-US" sz="2500" dirty="0" smtClean="0">
                <a:latin typeface="Candara" panose="020E0502030303020204" pitchFamily="34" charset="0"/>
              </a:rPr>
              <a:t>document</a:t>
            </a:r>
          </a:p>
          <a:p>
            <a:pPr lvl="1" algn="just">
              <a:buFont typeface="Arial" pitchFamily="34" charset="0"/>
              <a:buChar char="•"/>
            </a:pPr>
            <a:r>
              <a:rPr lang="en-US" sz="2500" dirty="0" err="1" smtClean="0">
                <a:latin typeface="Candara" panose="020E0502030303020204" pitchFamily="34" charset="0"/>
              </a:rPr>
              <a:t>Oozie</a:t>
            </a:r>
            <a:r>
              <a:rPr lang="en-US" sz="2500" dirty="0" smtClean="0">
                <a:latin typeface="Candara" panose="020E0502030303020204" pitchFamily="34" charset="0"/>
              </a:rPr>
              <a:t> document</a:t>
            </a:r>
            <a:endParaRPr lang="en-US" sz="2400" dirty="0">
              <a:latin typeface="Candara" panose="020E0502030303020204" pitchFamily="34" charset="0"/>
            </a:endParaRPr>
          </a:p>
          <a:p>
            <a:pPr lvl="1" algn="just">
              <a:buFont typeface="Arial" pitchFamily="34" charset="0"/>
              <a:buChar char="•"/>
            </a:pPr>
            <a:endParaRPr lang="en-US" altLang="ja-JP" sz="2400" dirty="0" smtClean="0">
              <a:solidFill>
                <a:srgbClr val="FF0000"/>
              </a:solidFill>
              <a:latin typeface="Times New Roman" pitchFamily="18" charset="0"/>
              <a:ea typeface="ヒラギノ角ゴ ProN W3" charset="0"/>
              <a:cs typeface="Times New Roman" pitchFamily="18" charset="0"/>
            </a:endParaRPr>
          </a:p>
        </p:txBody>
      </p:sp>
      <p:sp>
        <p:nvSpPr>
          <p:cNvPr id="3" name="Title 2"/>
          <p:cNvSpPr>
            <a:spLocks noGrp="1"/>
          </p:cNvSpPr>
          <p:nvPr>
            <p:ph type="title"/>
          </p:nvPr>
        </p:nvSpPr>
        <p:spPr>
          <a:xfrm>
            <a:off x="1270000" y="330200"/>
            <a:ext cx="10464800" cy="2032000"/>
          </a:xfrm>
        </p:spPr>
        <p:txBody>
          <a:bodyPr/>
          <a:lstStyle/>
          <a:p>
            <a:r>
              <a:rPr lang="en-US" sz="5400" dirty="0" smtClean="0">
                <a:latin typeface="Candara" panose="020E0502030303020204" pitchFamily="34" charset="0"/>
              </a:rPr>
              <a:t>Deliverables</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5</a:t>
            </a:fld>
            <a:endParaRPr lang="en-US"/>
          </a:p>
        </p:txBody>
      </p:sp>
    </p:spTree>
    <p:extLst>
      <p:ext uri="{BB962C8B-B14F-4D97-AF65-F5344CB8AC3E}">
        <p14:creationId xmlns:p14="http://schemas.microsoft.com/office/powerpoint/2010/main" val="302045055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844800"/>
            <a:ext cx="10464800" cy="6146800"/>
          </a:xfrm>
        </p:spPr>
        <p:txBody>
          <a:bodyPr/>
          <a:lstStyle/>
          <a:p>
            <a:pPr algn="just">
              <a:buFont typeface="Arial" pitchFamily="34" charset="0"/>
              <a:buChar char="•"/>
            </a:pPr>
            <a:r>
              <a:rPr lang="en-US" sz="2500" dirty="0">
                <a:latin typeface="Candara" panose="020E0502030303020204" pitchFamily="34" charset="0"/>
              </a:rPr>
              <a:t>Monitoring configurations and reports </a:t>
            </a:r>
          </a:p>
          <a:p>
            <a:pPr lvl="1" algn="just">
              <a:buFont typeface="Arial" pitchFamily="34" charset="0"/>
              <a:buChar char="•"/>
            </a:pPr>
            <a:r>
              <a:rPr lang="en-US" sz="2500" dirty="0">
                <a:latin typeface="Candara" panose="020E0502030303020204" pitchFamily="34" charset="0"/>
              </a:rPr>
              <a:t>Installation </a:t>
            </a:r>
            <a:r>
              <a:rPr lang="en-US" sz="2500" dirty="0" smtClean="0">
                <a:latin typeface="Candara" panose="020E0502030303020204" pitchFamily="34" charset="0"/>
              </a:rPr>
              <a:t>documents</a:t>
            </a:r>
            <a:endParaRPr lang="en-US" sz="2500" dirty="0">
              <a:latin typeface="Candara" panose="020E0502030303020204" pitchFamily="34" charset="0"/>
            </a:endParaRPr>
          </a:p>
          <a:p>
            <a:pPr lvl="1" algn="just">
              <a:buFont typeface="Arial" pitchFamily="34" charset="0"/>
              <a:buChar char="•"/>
            </a:pPr>
            <a:r>
              <a:rPr lang="en-US" sz="2500" dirty="0">
                <a:latin typeface="Candara" panose="020E0502030303020204" pitchFamily="34" charset="0"/>
              </a:rPr>
              <a:t>Enable HA</a:t>
            </a:r>
          </a:p>
          <a:p>
            <a:pPr lvl="1" algn="just">
              <a:buFont typeface="Arial" pitchFamily="34" charset="0"/>
              <a:buChar char="•"/>
            </a:pPr>
            <a:r>
              <a:rPr lang="en-US" sz="2500" dirty="0">
                <a:latin typeface="Candara" panose="020E0502030303020204" pitchFamily="34" charset="0"/>
              </a:rPr>
              <a:t>Nagios</a:t>
            </a:r>
          </a:p>
          <a:p>
            <a:pPr lvl="1" algn="just">
              <a:buFont typeface="Arial" pitchFamily="34" charset="0"/>
              <a:buChar char="•"/>
            </a:pPr>
            <a:r>
              <a:rPr lang="en-US" sz="2500" dirty="0">
                <a:latin typeface="Candara" panose="020E0502030303020204" pitchFamily="34" charset="0"/>
              </a:rPr>
              <a:t>Scrum </a:t>
            </a:r>
            <a:r>
              <a:rPr lang="en-US" sz="2500" dirty="0" smtClean="0">
                <a:latin typeface="Candara" panose="020E0502030303020204" pitchFamily="34" charset="0"/>
              </a:rPr>
              <a:t>sheet</a:t>
            </a:r>
          </a:p>
          <a:p>
            <a:pPr lvl="1" algn="just">
              <a:buFont typeface="Arial" pitchFamily="34" charset="0"/>
              <a:buChar char="•"/>
            </a:pPr>
            <a:r>
              <a:rPr lang="en-IN" altLang="ja-JP" sz="2500" dirty="0">
                <a:latin typeface="Candara" panose="020E0502030303020204" pitchFamily="34" charset="0"/>
              </a:rPr>
              <a:t>Test plan</a:t>
            </a:r>
          </a:p>
          <a:p>
            <a:pPr lvl="1" algn="just">
              <a:buFont typeface="Arial" pitchFamily="34" charset="0"/>
              <a:buChar char="•"/>
            </a:pPr>
            <a:r>
              <a:rPr lang="en-IN" altLang="ja-JP" sz="2500" dirty="0">
                <a:latin typeface="Candara" panose="020E0502030303020204" pitchFamily="34" charset="0"/>
              </a:rPr>
              <a:t>Test cases </a:t>
            </a:r>
            <a:r>
              <a:rPr lang="en-IN" altLang="ja-JP" sz="2500" dirty="0" smtClean="0">
                <a:latin typeface="Candara" panose="020E0502030303020204" pitchFamily="34" charset="0"/>
              </a:rPr>
              <a:t>doc</a:t>
            </a:r>
            <a:endParaRPr lang="en-IN" altLang="ja-JP" sz="2500" dirty="0">
              <a:latin typeface="Candara" panose="020E0502030303020204" pitchFamily="34" charset="0"/>
            </a:endParaRPr>
          </a:p>
          <a:p>
            <a:pPr lvl="1" algn="just">
              <a:buFont typeface="Arial" pitchFamily="34" charset="0"/>
              <a:buChar char="•"/>
            </a:pPr>
            <a:r>
              <a:rPr lang="en-IN" altLang="ja-JP" sz="2500" dirty="0">
                <a:latin typeface="Candara" panose="020E0502030303020204" pitchFamily="34" charset="0"/>
              </a:rPr>
              <a:t>Monitoring reports</a:t>
            </a:r>
          </a:p>
          <a:p>
            <a:pPr lvl="1" algn="just">
              <a:buFont typeface="Arial" pitchFamily="34" charset="0"/>
              <a:buChar char="•"/>
            </a:pPr>
            <a:r>
              <a:rPr lang="en-IN" altLang="ja-JP" sz="2500" dirty="0">
                <a:latin typeface="Candara" panose="020E0502030303020204" pitchFamily="34" charset="0"/>
              </a:rPr>
              <a:t>Benchmarking reports</a:t>
            </a:r>
          </a:p>
          <a:p>
            <a:pPr marL="571500" lvl="1" indent="0" algn="just">
              <a:buNone/>
            </a:pPr>
            <a:endParaRPr lang="en-US" altLang="ja-JP" sz="2400" dirty="0" smtClean="0">
              <a:solidFill>
                <a:srgbClr val="FF0000"/>
              </a:solidFill>
              <a:latin typeface="Times New Roman" pitchFamily="18" charset="0"/>
              <a:ea typeface="ヒラギノ角ゴ ProN W3" charset="0"/>
              <a:cs typeface="Times New Roman" pitchFamily="18" charset="0"/>
            </a:endParaRPr>
          </a:p>
        </p:txBody>
      </p:sp>
      <p:sp>
        <p:nvSpPr>
          <p:cNvPr id="3" name="Title 2"/>
          <p:cNvSpPr>
            <a:spLocks noGrp="1"/>
          </p:cNvSpPr>
          <p:nvPr>
            <p:ph type="title"/>
          </p:nvPr>
        </p:nvSpPr>
        <p:spPr>
          <a:xfrm>
            <a:off x="1270000" y="330200"/>
            <a:ext cx="10464800" cy="2032000"/>
          </a:xfrm>
        </p:spPr>
        <p:txBody>
          <a:bodyPr/>
          <a:lstStyle/>
          <a:p>
            <a:r>
              <a:rPr lang="en-US" sz="5400" dirty="0" smtClean="0">
                <a:latin typeface="Candara" panose="020E0502030303020204" pitchFamily="34" charset="0"/>
              </a:rPr>
              <a:t>Deliverables</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6</a:t>
            </a:fld>
            <a:endParaRPr lang="en-US"/>
          </a:p>
        </p:txBody>
      </p:sp>
    </p:spTree>
    <p:extLst>
      <p:ext uri="{BB962C8B-B14F-4D97-AF65-F5344CB8AC3E}">
        <p14:creationId xmlns:p14="http://schemas.microsoft.com/office/powerpoint/2010/main" val="387837944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
          <p:cNvSpPr>
            <a:spLocks noGrp="1"/>
          </p:cNvSpPr>
          <p:nvPr>
            <p:ph idx="1"/>
          </p:nvPr>
        </p:nvSpPr>
        <p:spPr>
          <a:xfrm>
            <a:off x="1270000" y="2540000"/>
            <a:ext cx="10464800" cy="6959600"/>
          </a:xfrm>
        </p:spPr>
        <p:txBody>
          <a:bodyPr/>
          <a:lstStyle/>
          <a:p>
            <a:pPr lvl="0"/>
            <a:endParaRPr lang="en-US" sz="3200" dirty="0" smtClean="0"/>
          </a:p>
          <a:p>
            <a:endParaRPr lang="en-US" sz="3200" dirty="0"/>
          </a:p>
        </p:txBody>
      </p:sp>
      <p:sp>
        <p:nvSpPr>
          <p:cNvPr id="13" name="Title 2"/>
          <p:cNvSpPr>
            <a:spLocks noGrp="1"/>
          </p:cNvSpPr>
          <p:nvPr>
            <p:ph type="title"/>
          </p:nvPr>
        </p:nvSpPr>
        <p:spPr>
          <a:xfrm>
            <a:off x="1271337" y="1016000"/>
            <a:ext cx="10464800" cy="1346200"/>
          </a:xfrm>
        </p:spPr>
        <p:txBody>
          <a:bodyPr/>
          <a:lstStyle/>
          <a:p>
            <a:r>
              <a:rPr lang="en-US" sz="5400" dirty="0" smtClean="0">
                <a:latin typeface="Candara" panose="020E0502030303020204" pitchFamily="34" charset="0"/>
              </a:rPr>
              <a:t>Tools &amp; Technologies</a:t>
            </a:r>
            <a:endParaRPr lang="en-US" sz="5400" dirty="0">
              <a:latin typeface="Candara" panose="020E0502030303020204" pitchFamily="34" charset="0"/>
            </a:endParaRPr>
          </a:p>
        </p:txBody>
      </p:sp>
      <p:sp>
        <p:nvSpPr>
          <p:cNvPr id="14" name="Slide Number Placeholder 3"/>
          <p:cNvSpPr>
            <a:spLocks noGrp="1"/>
          </p:cNvSpPr>
          <p:nvPr>
            <p:ph type="sldNum" sz="quarter" idx="10"/>
          </p:nvPr>
        </p:nvSpPr>
        <p:spPr>
          <a:xfrm rot="5400000">
            <a:off x="254793" y="9143207"/>
            <a:ext cx="373063" cy="355600"/>
          </a:xfrm>
        </p:spPr>
        <p:txBody>
          <a:bodyPr/>
          <a:lstStyle/>
          <a:p>
            <a:fld id="{FD0725B6-5DD5-4EEE-A0F0-572C51C8D44F}" type="slidenum">
              <a:rPr lang="en-US" smtClean="0"/>
              <a:pPr/>
              <a:t>7</a:t>
            </a:fld>
            <a:endParaRPr lang="en-US"/>
          </a:p>
        </p:txBody>
      </p:sp>
      <p:graphicFrame>
        <p:nvGraphicFramePr>
          <p:cNvPr id="15" name="Table 14"/>
          <p:cNvGraphicFramePr>
            <a:graphicFrameLocks noGrp="1"/>
          </p:cNvGraphicFramePr>
          <p:nvPr>
            <p:extLst>
              <p:ext uri="{D42A27DB-BD31-4B8C-83A1-F6EECF244321}">
                <p14:modId xmlns:p14="http://schemas.microsoft.com/office/powerpoint/2010/main" val="2246261363"/>
              </p:ext>
            </p:extLst>
          </p:nvPr>
        </p:nvGraphicFramePr>
        <p:xfrm>
          <a:off x="1244600" y="2539996"/>
          <a:ext cx="10490199" cy="6644501"/>
        </p:xfrm>
        <a:graphic>
          <a:graphicData uri="http://schemas.openxmlformats.org/drawingml/2006/table">
            <a:tbl>
              <a:tblPr firstRow="1" bandRow="1">
                <a:tableStyleId>{21E4AEA4-8DFA-4A89-87EB-49C32662AFE0}</a:tableStyleId>
              </a:tblPr>
              <a:tblGrid>
                <a:gridCol w="3496733"/>
                <a:gridCol w="3496733"/>
                <a:gridCol w="3496733"/>
              </a:tblGrid>
              <a:tr h="789971">
                <a:tc>
                  <a:txBody>
                    <a:bodyPr/>
                    <a:lstStyle/>
                    <a:p>
                      <a:pPr algn="l" fontAlgn="b">
                        <a:lnSpc>
                          <a:spcPct val="150000"/>
                        </a:lnSpc>
                      </a:pPr>
                      <a:r>
                        <a:rPr lang="en-US" sz="2400" u="none" strike="noStrike" dirty="0">
                          <a:effectLst/>
                          <a:latin typeface="Candara" panose="020E0502030303020204" pitchFamily="34" charset="0"/>
                        </a:rPr>
                        <a:t>Context</a:t>
                      </a:r>
                      <a:endParaRPr lang="en-US" sz="2400" b="1"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c>
                  <a:txBody>
                    <a:bodyPr/>
                    <a:lstStyle/>
                    <a:p>
                      <a:pPr algn="l" fontAlgn="b"/>
                      <a:r>
                        <a:rPr lang="en-US" sz="2400" u="none" strike="noStrike" dirty="0">
                          <a:effectLst/>
                          <a:latin typeface="Candara" panose="020E0502030303020204" pitchFamily="34" charset="0"/>
                        </a:rPr>
                        <a:t>Tools</a:t>
                      </a:r>
                      <a:endParaRPr lang="en-US" sz="2400" b="1"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c>
                  <a:txBody>
                    <a:bodyPr/>
                    <a:lstStyle/>
                    <a:p>
                      <a:pPr algn="l" fontAlgn="b"/>
                      <a:r>
                        <a:rPr lang="en-US" sz="2400" u="none" strike="noStrike" dirty="0" smtClean="0">
                          <a:effectLst/>
                          <a:latin typeface="Candara" panose="020E0502030303020204" pitchFamily="34" charset="0"/>
                        </a:rPr>
                        <a:t>Technology</a:t>
                      </a:r>
                      <a:endParaRPr lang="en-US" sz="2400" b="1"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r>
              <a:tr h="916763">
                <a:tc>
                  <a:txBody>
                    <a:bodyPr/>
                    <a:lstStyle/>
                    <a:p>
                      <a:pPr algn="l" fontAlgn="b"/>
                      <a:r>
                        <a:rPr lang="en-US" sz="2000" u="none" strike="noStrike" kern="1200" dirty="0" smtClean="0">
                          <a:effectLst/>
                          <a:latin typeface="Candara" panose="020E0502030303020204" pitchFamily="34" charset="0"/>
                        </a:rPr>
                        <a:t>Cluster Deployment</a:t>
                      </a:r>
                      <a:endParaRPr lang="en-US" sz="2000" u="none" strike="noStrike" kern="1200" dirty="0">
                        <a:solidFill>
                          <a:schemeClr val="tx2">
                            <a:lumMod val="90000"/>
                            <a:lumOff val="10000"/>
                          </a:schemeClr>
                        </a:solidFill>
                        <a:effectLst/>
                        <a:latin typeface="Candara" panose="020E0502030303020204" pitchFamily="34" charset="0"/>
                        <a:ea typeface="+mn-ea"/>
                        <a:cs typeface="Times New Roman" panose="02020603050405020304" pitchFamily="18" charset="0"/>
                      </a:endParaRPr>
                    </a:p>
                  </a:txBody>
                  <a:tcPr marL="9525" marR="9525" marT="9525" marB="0" anchor="ct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2000" u="none" strike="noStrike" kern="1200" dirty="0" smtClean="0">
                          <a:effectLst/>
                          <a:latin typeface="Candara" panose="020E0502030303020204" pitchFamily="34" charset="0"/>
                        </a:rPr>
                        <a:t>Ambari (</a:t>
                      </a:r>
                      <a:r>
                        <a:rPr lang="en-US" sz="1800" kern="1200" dirty="0" smtClean="0">
                          <a:solidFill>
                            <a:schemeClr val="dk1"/>
                          </a:solidFill>
                          <a:effectLst/>
                          <a:latin typeface="Candara" panose="020E0502030303020204" pitchFamily="34" charset="0"/>
                          <a:ea typeface="+mn-ea"/>
                          <a:cs typeface="+mn-cs"/>
                        </a:rPr>
                        <a:t>2.2.2.0</a:t>
                      </a:r>
                      <a:r>
                        <a:rPr lang="en-US" sz="2000" u="none" strike="noStrike" kern="1200" dirty="0" smtClean="0">
                          <a:effectLst/>
                          <a:latin typeface="Candara" panose="020E0502030303020204" pitchFamily="34" charset="0"/>
                        </a:rPr>
                        <a:t>)</a:t>
                      </a:r>
                      <a:endParaRPr lang="en-US" sz="2000" u="none" strike="noStrike" kern="1200" dirty="0">
                        <a:solidFill>
                          <a:schemeClr val="tx2">
                            <a:lumMod val="90000"/>
                            <a:lumOff val="10000"/>
                          </a:schemeClr>
                        </a:solidFill>
                        <a:effectLst/>
                        <a:latin typeface="Candara" panose="020E0502030303020204" pitchFamily="34" charset="0"/>
                        <a:ea typeface="+mn-ea"/>
                        <a:cs typeface="Times New Roman" panose="02020603050405020304" pitchFamily="18" charset="0"/>
                      </a:endParaRPr>
                    </a:p>
                  </a:txBody>
                  <a:tcPr marL="9525" marR="9525" marT="9525" marB="0" anchor="ctr"/>
                </a:tc>
                <a:tc>
                  <a:txBody>
                    <a:bodyPr/>
                    <a:lstStyle/>
                    <a:p>
                      <a:pPr algn="l" fontAlgn="b"/>
                      <a:r>
                        <a:rPr lang="en-US" sz="2000" u="none" strike="noStrike" kern="1200" dirty="0" smtClean="0">
                          <a:effectLst/>
                          <a:latin typeface="Candara" panose="020E0502030303020204" pitchFamily="34" charset="0"/>
                        </a:rPr>
                        <a:t>HDP(</a:t>
                      </a:r>
                      <a:r>
                        <a:rPr lang="en-US" sz="1800" b="0" i="0" kern="1200" dirty="0" smtClean="0">
                          <a:solidFill>
                            <a:schemeClr val="dk1"/>
                          </a:solidFill>
                          <a:effectLst/>
                          <a:latin typeface="Candara" panose="020E0502030303020204" pitchFamily="34" charset="0"/>
                          <a:ea typeface="+mn-ea"/>
                          <a:cs typeface="+mn-cs"/>
                        </a:rPr>
                        <a:t>2.4.2.0</a:t>
                      </a:r>
                      <a:r>
                        <a:rPr lang="en-US" sz="2000" u="none" strike="noStrike" kern="1200" dirty="0" smtClean="0">
                          <a:effectLst/>
                          <a:latin typeface="Candara" panose="020E0502030303020204" pitchFamily="34" charset="0"/>
                        </a:rPr>
                        <a:t>), </a:t>
                      </a:r>
                    </a:p>
                    <a:p>
                      <a:pPr algn="l" fontAlgn="b"/>
                      <a:r>
                        <a:rPr lang="en-US" sz="2000" u="none" strike="noStrike" kern="1200" dirty="0" smtClean="0">
                          <a:effectLst/>
                          <a:latin typeface="Candara" panose="020E0502030303020204" pitchFamily="34" charset="0"/>
                        </a:rPr>
                        <a:t>Spark(</a:t>
                      </a:r>
                      <a:r>
                        <a:rPr lang="en-US" sz="1800" b="0" i="0" kern="1200" dirty="0" smtClean="0">
                          <a:solidFill>
                            <a:schemeClr val="dk1"/>
                          </a:solidFill>
                          <a:effectLst/>
                          <a:latin typeface="Candara" panose="020E0502030303020204" pitchFamily="34" charset="0"/>
                          <a:ea typeface="+mn-ea"/>
                          <a:cs typeface="+mn-cs"/>
                        </a:rPr>
                        <a:t>1.6.x.2.4</a:t>
                      </a:r>
                      <a:r>
                        <a:rPr lang="en-US" sz="2000" u="none" strike="noStrike" kern="1200" dirty="0" smtClean="0">
                          <a:effectLst/>
                          <a:latin typeface="Candara" panose="020E0502030303020204" pitchFamily="34" charset="0"/>
                        </a:rPr>
                        <a:t>),</a:t>
                      </a:r>
                    </a:p>
                    <a:p>
                      <a:pPr algn="l" fontAlgn="b"/>
                      <a:r>
                        <a:rPr lang="en-US" sz="2000" u="none" strike="noStrike" kern="1200" baseline="0" dirty="0" smtClean="0">
                          <a:effectLst/>
                          <a:latin typeface="Candara" panose="020E0502030303020204" pitchFamily="34" charset="0"/>
                        </a:rPr>
                        <a:t>Hive(</a:t>
                      </a:r>
                      <a:r>
                        <a:rPr lang="en-US" sz="1800" b="0" i="0" kern="1200" dirty="0" smtClean="0">
                          <a:solidFill>
                            <a:schemeClr val="dk1"/>
                          </a:solidFill>
                          <a:effectLst/>
                          <a:latin typeface="Candara" panose="020E0502030303020204" pitchFamily="34" charset="0"/>
                          <a:ea typeface="+mn-ea"/>
                          <a:cs typeface="+mn-cs"/>
                        </a:rPr>
                        <a:t>1.2.1.2.4</a:t>
                      </a:r>
                      <a:r>
                        <a:rPr lang="en-US" sz="2000" u="none" strike="noStrike" kern="1200" baseline="0" dirty="0" smtClean="0">
                          <a:effectLst/>
                          <a:latin typeface="Candara" panose="020E0502030303020204" pitchFamily="34" charset="0"/>
                        </a:rPr>
                        <a:t>), </a:t>
                      </a:r>
                    </a:p>
                    <a:p>
                      <a:pPr algn="l" fontAlgn="b"/>
                      <a:r>
                        <a:rPr lang="en-US" sz="2000" u="none" strike="noStrike" kern="1200" baseline="0" dirty="0" smtClean="0">
                          <a:effectLst/>
                          <a:latin typeface="Candara" panose="020E0502030303020204" pitchFamily="34" charset="0"/>
                        </a:rPr>
                        <a:t>PIG(</a:t>
                      </a:r>
                      <a:r>
                        <a:rPr lang="en-US" sz="1800" b="0" i="0" kern="1200" dirty="0" smtClean="0">
                          <a:solidFill>
                            <a:schemeClr val="dk1"/>
                          </a:solidFill>
                          <a:effectLst/>
                          <a:latin typeface="Candara" panose="020E0502030303020204" pitchFamily="34" charset="0"/>
                          <a:ea typeface="+mn-ea"/>
                          <a:cs typeface="+mn-cs"/>
                        </a:rPr>
                        <a:t>0.15.0.2.4</a:t>
                      </a:r>
                      <a:r>
                        <a:rPr lang="en-US" sz="2000" u="none" strike="noStrike" kern="1200" baseline="0" dirty="0" smtClean="0">
                          <a:effectLst/>
                          <a:latin typeface="Candara" panose="020E0502030303020204" pitchFamily="34" charset="0"/>
                        </a:rPr>
                        <a:t>), </a:t>
                      </a:r>
                    </a:p>
                    <a:p>
                      <a:pPr algn="l" fontAlgn="b"/>
                      <a:r>
                        <a:rPr lang="en-US" sz="2000" u="none" strike="noStrike" kern="1200" baseline="0" dirty="0" smtClean="0">
                          <a:effectLst/>
                          <a:latin typeface="Candara" panose="020E0502030303020204" pitchFamily="34" charset="0"/>
                        </a:rPr>
                        <a:t>JAVA (1.8)</a:t>
                      </a:r>
                      <a:endParaRPr lang="en-US" sz="2000" u="none" strike="noStrike" kern="1200" dirty="0">
                        <a:solidFill>
                          <a:schemeClr val="tx2">
                            <a:lumMod val="90000"/>
                            <a:lumOff val="10000"/>
                          </a:schemeClr>
                        </a:solidFill>
                        <a:effectLst/>
                        <a:latin typeface="Candara" panose="020E0502030303020204" pitchFamily="34" charset="0"/>
                        <a:ea typeface="+mn-ea"/>
                        <a:cs typeface="Times New Roman" panose="02020603050405020304" pitchFamily="18" charset="0"/>
                      </a:endParaRPr>
                    </a:p>
                  </a:txBody>
                  <a:tcPr marL="9525" marR="9525" marT="9525" marB="0" anchor="ctr"/>
                </a:tc>
              </a:tr>
              <a:tr h="549118">
                <a:tc>
                  <a:txBody>
                    <a:bodyPr/>
                    <a:lstStyle/>
                    <a:p>
                      <a:pPr algn="l" fontAlgn="b"/>
                      <a:r>
                        <a:rPr lang="en-US" sz="2000" u="none" strike="noStrike" dirty="0" smtClean="0">
                          <a:effectLst/>
                          <a:latin typeface="Candara" panose="020E0502030303020204" pitchFamily="34" charset="0"/>
                        </a:rPr>
                        <a:t>SCRUM</a:t>
                      </a:r>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c>
                  <a:txBody>
                    <a:bodyPr/>
                    <a:lstStyle/>
                    <a:p>
                      <a:pPr algn="l" fontAlgn="b"/>
                      <a:r>
                        <a:rPr lang="en-US" sz="2000" u="none" strike="noStrike" dirty="0" smtClean="0">
                          <a:effectLst/>
                          <a:latin typeface="Candara" panose="020E0502030303020204" pitchFamily="34" charset="0"/>
                        </a:rPr>
                        <a:t>Agile Scrum Sheet</a:t>
                      </a:r>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c>
                  <a:txBody>
                    <a:bodyPr/>
                    <a:lstStyle/>
                    <a:p>
                      <a:pPr algn="l" fontAlgn="b"/>
                      <a:r>
                        <a:rPr lang="en-US" sz="2000" u="none" strike="noStrike" dirty="0">
                          <a:effectLst/>
                          <a:latin typeface="Candara" panose="020E0502030303020204" pitchFamily="34" charset="0"/>
                        </a:rPr>
                        <a:t> </a:t>
                      </a:r>
                      <a:endParaRPr lang="en-US" sz="2000" b="1"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r>
              <a:tr h="549118">
                <a:tc>
                  <a:txBody>
                    <a:bodyPr/>
                    <a:lstStyle/>
                    <a:p>
                      <a:pPr algn="l" fontAlgn="b"/>
                      <a:r>
                        <a:rPr lang="en-US" sz="2000" u="none" strike="noStrike" dirty="0">
                          <a:effectLst/>
                          <a:latin typeface="Candara" panose="020E0502030303020204" pitchFamily="34" charset="0"/>
                        </a:rPr>
                        <a:t>Repository Management</a:t>
                      </a:r>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c>
                  <a:txBody>
                    <a:bodyPr/>
                    <a:lstStyle/>
                    <a:p>
                      <a:pPr algn="l" fontAlgn="b"/>
                      <a:r>
                        <a:rPr lang="en-US" sz="2000" u="none" strike="noStrike" baseline="0" dirty="0" smtClean="0">
                          <a:effectLst/>
                          <a:latin typeface="Candara" panose="020E0502030303020204" pitchFamily="34" charset="0"/>
                        </a:rPr>
                        <a:t>Git</a:t>
                      </a:r>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c>
                  <a:txBody>
                    <a:bodyPr/>
                    <a:lstStyle/>
                    <a:p>
                      <a:pPr algn="l" fontAlgn="b"/>
                      <a:r>
                        <a:rPr lang="en-US" sz="2000" u="none" strike="noStrike" dirty="0">
                          <a:effectLst/>
                          <a:latin typeface="Candara" panose="020E0502030303020204" pitchFamily="34" charset="0"/>
                        </a:rPr>
                        <a:t> </a:t>
                      </a:r>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r>
              <a:tr h="916763">
                <a:tc>
                  <a:txBody>
                    <a:bodyPr/>
                    <a:lstStyle/>
                    <a:p>
                      <a:pPr algn="l" fontAlgn="b"/>
                      <a:r>
                        <a:rPr lang="en-US" sz="2000" u="none" strike="noStrike" dirty="0">
                          <a:effectLst/>
                          <a:latin typeface="Candara" panose="020E0502030303020204" pitchFamily="34" charset="0"/>
                        </a:rPr>
                        <a:t>Document Designing</a:t>
                      </a:r>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c>
                  <a:txBody>
                    <a:bodyPr/>
                    <a:lstStyle/>
                    <a:p>
                      <a:pPr algn="l" fontAlgn="b"/>
                      <a:r>
                        <a:rPr lang="en-US" sz="2000" u="none" strike="noStrike" dirty="0" smtClean="0">
                          <a:effectLst/>
                          <a:latin typeface="Candara" panose="020E0502030303020204" pitchFamily="34" charset="0"/>
                        </a:rPr>
                        <a:t>Microsoft</a:t>
                      </a:r>
                      <a:r>
                        <a:rPr lang="en-US" sz="2000" u="none" strike="noStrike" baseline="0" dirty="0" smtClean="0">
                          <a:effectLst/>
                          <a:latin typeface="Candara" panose="020E0502030303020204" pitchFamily="34" charset="0"/>
                        </a:rPr>
                        <a:t> </a:t>
                      </a:r>
                      <a:r>
                        <a:rPr lang="en-US" sz="2000" u="none" strike="noStrike" dirty="0" smtClean="0">
                          <a:effectLst/>
                          <a:latin typeface="Candara" panose="020E0502030303020204" pitchFamily="34" charset="0"/>
                        </a:rPr>
                        <a:t>Word, PowerPoint, www.draw.io</a:t>
                      </a:r>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c>
                  <a:txBody>
                    <a:bodyPr/>
                    <a:lstStyle/>
                    <a:p>
                      <a:pPr algn="l" fontAlgn="b"/>
                      <a:r>
                        <a:rPr lang="en-US" sz="2000" u="none" strike="noStrike" dirty="0">
                          <a:effectLst/>
                          <a:latin typeface="Candara" panose="020E0502030303020204" pitchFamily="34" charset="0"/>
                        </a:rPr>
                        <a:t> </a:t>
                      </a:r>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r>
              <a:tr h="549118">
                <a:tc>
                  <a:txBody>
                    <a:bodyPr/>
                    <a:lstStyle/>
                    <a:p>
                      <a:pPr algn="l" fontAlgn="b"/>
                      <a:r>
                        <a:rPr lang="en-US" sz="2000" u="none" strike="noStrike" dirty="0" smtClean="0">
                          <a:effectLst/>
                          <a:latin typeface="Candara" panose="020E0502030303020204" pitchFamily="34" charset="0"/>
                        </a:rPr>
                        <a:t>Security Management</a:t>
                      </a:r>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c>
                  <a:txBody>
                    <a:bodyPr/>
                    <a:lstStyle/>
                    <a:p>
                      <a:pPr algn="l" fontAlgn="b"/>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c>
                  <a:txBody>
                    <a:bodyPr/>
                    <a:lstStyle/>
                    <a:p>
                      <a:pPr algn="l" fontAlgn="b"/>
                      <a:r>
                        <a:rPr lang="en-US" sz="2000" u="none" strike="noStrike" dirty="0" smtClean="0">
                          <a:effectLst/>
                          <a:latin typeface="Candara" panose="020E0502030303020204" pitchFamily="34" charset="0"/>
                        </a:rPr>
                        <a:t>Kerberos(</a:t>
                      </a:r>
                      <a:r>
                        <a:rPr lang="en-US" sz="1800" b="0" i="0" kern="1200" dirty="0" smtClean="0">
                          <a:solidFill>
                            <a:schemeClr val="dk1"/>
                          </a:solidFill>
                          <a:effectLst/>
                          <a:latin typeface="Candara" panose="020E0502030303020204" pitchFamily="34" charset="0"/>
                          <a:ea typeface="+mn-ea"/>
                          <a:cs typeface="+mn-cs"/>
                        </a:rPr>
                        <a:t>1.10.3-10</a:t>
                      </a:r>
                      <a:r>
                        <a:rPr lang="en-US" sz="2000" u="none" strike="noStrike" dirty="0" smtClean="0">
                          <a:effectLst/>
                          <a:latin typeface="Candara" panose="020E0502030303020204" pitchFamily="34" charset="0"/>
                        </a:rPr>
                        <a:t>), Ranger(</a:t>
                      </a:r>
                      <a:r>
                        <a:rPr lang="en-US" sz="1800" b="0" i="0" kern="1200" dirty="0" smtClean="0">
                          <a:solidFill>
                            <a:schemeClr val="dk1"/>
                          </a:solidFill>
                          <a:effectLst/>
                          <a:latin typeface="Candara" panose="020E0502030303020204" pitchFamily="34" charset="0"/>
                          <a:ea typeface="+mn-ea"/>
                          <a:cs typeface="+mn-cs"/>
                        </a:rPr>
                        <a:t>0.5.0.2.4</a:t>
                      </a:r>
                      <a:r>
                        <a:rPr lang="en-US" sz="2000" u="none" strike="noStrike" dirty="0" smtClean="0">
                          <a:effectLst/>
                          <a:latin typeface="Candara" panose="020E0502030303020204" pitchFamily="34" charset="0"/>
                        </a:rPr>
                        <a:t>)</a:t>
                      </a:r>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r>
              <a:tr h="549118">
                <a:tc>
                  <a:txBody>
                    <a:bodyPr/>
                    <a:lstStyle/>
                    <a:p>
                      <a:pPr algn="l" fontAlgn="b"/>
                      <a:r>
                        <a:rPr lang="en-US" sz="2000" u="none" strike="noStrike" kern="1200" dirty="0" smtClean="0">
                          <a:solidFill>
                            <a:schemeClr val="dk1"/>
                          </a:solidFill>
                          <a:effectLst/>
                          <a:latin typeface="Candara" panose="020E0502030303020204" pitchFamily="34" charset="0"/>
                          <a:ea typeface="+mn-ea"/>
                          <a:cs typeface="+mn-cs"/>
                        </a:rPr>
                        <a:t>Workflow Management</a:t>
                      </a:r>
                      <a:endParaRPr lang="en-US" sz="2000" u="none" strike="noStrike" kern="1200" dirty="0">
                        <a:solidFill>
                          <a:schemeClr val="dk1"/>
                        </a:solidFill>
                        <a:effectLst/>
                        <a:latin typeface="Candara" panose="020E0502030303020204" pitchFamily="34" charset="0"/>
                        <a:ea typeface="+mn-ea"/>
                        <a:cs typeface="+mn-cs"/>
                      </a:endParaRPr>
                    </a:p>
                  </a:txBody>
                  <a:tcPr marL="9525" marR="9525" marT="9525" marB="0" anchor="ct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2000" u="none" strike="noStrike" kern="1200" dirty="0" smtClean="0">
                          <a:solidFill>
                            <a:schemeClr val="dk1"/>
                          </a:solidFill>
                          <a:effectLst/>
                          <a:latin typeface="Candara" panose="020E0502030303020204" pitchFamily="34" charset="0"/>
                          <a:ea typeface="+mn-ea"/>
                          <a:cs typeface="+mn-cs"/>
                        </a:rPr>
                        <a:t>Oozie(</a:t>
                      </a:r>
                      <a:r>
                        <a:rPr lang="en-US" sz="1800" b="0" i="0" kern="1200" dirty="0" smtClean="0">
                          <a:solidFill>
                            <a:schemeClr val="dk1"/>
                          </a:solidFill>
                          <a:effectLst/>
                          <a:latin typeface="Candara" panose="020E0502030303020204" pitchFamily="34" charset="0"/>
                          <a:ea typeface="+mn-ea"/>
                          <a:cs typeface="+mn-cs"/>
                        </a:rPr>
                        <a:t>4.2.0.2.4</a:t>
                      </a:r>
                      <a:r>
                        <a:rPr lang="en-US" sz="2000" u="none" strike="noStrike" kern="1200" dirty="0" smtClean="0">
                          <a:solidFill>
                            <a:schemeClr val="dk1"/>
                          </a:solidFill>
                          <a:effectLst/>
                          <a:latin typeface="Candara" panose="020E0502030303020204" pitchFamily="34" charset="0"/>
                          <a:ea typeface="+mn-ea"/>
                          <a:cs typeface="+mn-cs"/>
                        </a:rPr>
                        <a:t>), Azkaban(</a:t>
                      </a:r>
                      <a:r>
                        <a:rPr lang="en-US" sz="1800" kern="1200" dirty="0" smtClean="0">
                          <a:solidFill>
                            <a:schemeClr val="dk1"/>
                          </a:solidFill>
                          <a:effectLst/>
                          <a:latin typeface="Candara" panose="020E0502030303020204" pitchFamily="34" charset="0"/>
                          <a:ea typeface="+mn-ea"/>
                          <a:cs typeface="+mn-cs"/>
                        </a:rPr>
                        <a:t>2.5.0</a:t>
                      </a:r>
                      <a:r>
                        <a:rPr lang="en-US" sz="2000" u="none" strike="noStrike" kern="1200" dirty="0" smtClean="0">
                          <a:solidFill>
                            <a:schemeClr val="dk1"/>
                          </a:solidFill>
                          <a:effectLst/>
                          <a:latin typeface="Candara" panose="020E0502030303020204" pitchFamily="34" charset="0"/>
                          <a:ea typeface="+mn-ea"/>
                          <a:cs typeface="+mn-cs"/>
                        </a:rPr>
                        <a:t>)</a:t>
                      </a:r>
                      <a:endParaRPr lang="en-US" sz="2000" u="none" strike="noStrike" kern="1200" dirty="0">
                        <a:solidFill>
                          <a:schemeClr val="dk1"/>
                        </a:solidFill>
                        <a:effectLst/>
                        <a:latin typeface="Candara" panose="020E0502030303020204" pitchFamily="34" charset="0"/>
                        <a:ea typeface="+mn-ea"/>
                        <a:cs typeface="+mn-cs"/>
                      </a:endParaRPr>
                    </a:p>
                  </a:txBody>
                  <a:tcPr marL="9525" marR="9525" marT="9525" marB="0" anchor="ctr"/>
                </a:tc>
                <a:tc>
                  <a:txBody>
                    <a:bodyPr/>
                    <a:lstStyle/>
                    <a:p>
                      <a:pPr algn="l" fontAlgn="b"/>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r>
              <a:tr h="549118">
                <a:tc>
                  <a:txBody>
                    <a:bodyPr/>
                    <a:lstStyle/>
                    <a:p>
                      <a:pPr algn="l" fontAlgn="b"/>
                      <a:r>
                        <a:rPr lang="en-US" sz="2000" u="none" strike="noStrike" dirty="0" smtClean="0">
                          <a:effectLst/>
                          <a:latin typeface="Candara" panose="020E0502030303020204" pitchFamily="34" charset="0"/>
                        </a:rPr>
                        <a:t>Monitoring</a:t>
                      </a:r>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c>
                  <a:txBody>
                    <a:bodyPr/>
                    <a:lstStyle/>
                    <a:p>
                      <a:pPr algn="l" fontAlgn="b"/>
                      <a:r>
                        <a:rPr lang="en-US" sz="2000" u="none" strike="noStrike" dirty="0" smtClean="0">
                          <a:effectLst/>
                          <a:latin typeface="Candara" panose="020E0502030303020204" pitchFamily="34" charset="0"/>
                        </a:rPr>
                        <a:t>Nagios(4.1.1)</a:t>
                      </a:r>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c>
                  <a:txBody>
                    <a:bodyPr/>
                    <a:lstStyle/>
                    <a:p>
                      <a:pPr algn="l" fontAlgn="b"/>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r>
              <a:tr h="549118">
                <a:tc>
                  <a:txBody>
                    <a:bodyPr/>
                    <a:lstStyle/>
                    <a:p>
                      <a:pPr algn="l" fontAlgn="b"/>
                      <a:r>
                        <a:rPr lang="en-US" sz="2000" u="none" strike="noStrike" dirty="0" smtClean="0">
                          <a:effectLst/>
                          <a:latin typeface="Candara" panose="020E0502030303020204" pitchFamily="34" charset="0"/>
                        </a:rPr>
                        <a:t>Logging</a:t>
                      </a:r>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2000" u="none" strike="noStrike" dirty="0" smtClean="0">
                          <a:effectLst/>
                          <a:latin typeface="Candara" panose="020E0502030303020204" pitchFamily="34" charset="0"/>
                        </a:rPr>
                        <a:t>ELK Stack</a:t>
                      </a:r>
                      <a:r>
                        <a:rPr lang="en-US" sz="1800" kern="1200" dirty="0" smtClean="0">
                          <a:solidFill>
                            <a:schemeClr val="dk1"/>
                          </a:solidFill>
                          <a:effectLst/>
                          <a:latin typeface="Candara" panose="020E0502030303020204" pitchFamily="34" charset="0"/>
                          <a:ea typeface="+mn-ea"/>
                          <a:cs typeface="+mn-cs"/>
                        </a:rPr>
                        <a:t>(Elastic search 2.2, Logstash 2.2 and Kibana 4.4 )</a:t>
                      </a:r>
                    </a:p>
                  </a:txBody>
                  <a:tcPr marL="9525" marR="9525" marT="9525" marB="0" anchor="ctr"/>
                </a:tc>
                <a:tc>
                  <a:txBody>
                    <a:bodyPr/>
                    <a:lstStyle/>
                    <a:p>
                      <a:pPr algn="l" fontAlgn="b"/>
                      <a:endParaRPr lang="en-US" sz="2000" b="0" i="0" u="none" strike="noStrike" dirty="0">
                        <a:solidFill>
                          <a:schemeClr val="tx2">
                            <a:lumMod val="90000"/>
                            <a:lumOff val="10000"/>
                          </a:schemeClr>
                        </a:solidFill>
                        <a:effectLst/>
                        <a:latin typeface="Candara" panose="020E0502030303020204" pitchFamily="34" charset="0"/>
                        <a:cs typeface="Times New Roman" panose="02020603050405020304" pitchFamily="18" charset="0"/>
                      </a:endParaRPr>
                    </a:p>
                  </a:txBody>
                  <a:tcPr marL="9525" marR="9525" marT="9525" marB="0" anchor="ctr"/>
                </a:tc>
              </a:tr>
            </a:tbl>
          </a:graphicData>
        </a:graphic>
      </p:graphicFrame>
    </p:spTree>
    <p:extLst>
      <p:ext uri="{BB962C8B-B14F-4D97-AF65-F5344CB8AC3E}">
        <p14:creationId xmlns:p14="http://schemas.microsoft.com/office/powerpoint/2010/main" val="362026553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90801"/>
            <a:ext cx="10464800" cy="6543674"/>
          </a:xfrm>
        </p:spPr>
        <p:txBody>
          <a:bodyPr/>
          <a:lstStyle/>
          <a:p>
            <a:pPr lvl="0" algn="just">
              <a:buFont typeface="Arial" panose="020B0604020202020204" pitchFamily="34" charset="0"/>
              <a:buChar char="•"/>
            </a:pPr>
            <a:r>
              <a:rPr lang="en-IN" sz="2500" dirty="0">
                <a:latin typeface="Candara" panose="020E0502030303020204" pitchFamily="34" charset="0"/>
                <a:cs typeface="Times New Roman" panose="02020603050405020304" pitchFamily="18" charset="0"/>
              </a:rPr>
              <a:t>Facilitates the </a:t>
            </a:r>
            <a:r>
              <a:rPr lang="en-IN" sz="2500" dirty="0" smtClean="0">
                <a:latin typeface="Candara" panose="020E0502030303020204" pitchFamily="34" charset="0"/>
                <a:cs typeface="Times New Roman" panose="02020603050405020304" pitchFamily="18" charset="0"/>
              </a:rPr>
              <a:t>data management in various structural </a:t>
            </a:r>
            <a:r>
              <a:rPr lang="en-IN" sz="2500" dirty="0">
                <a:latin typeface="Candara" panose="020E0502030303020204" pitchFamily="34" charset="0"/>
                <a:cs typeface="Times New Roman" panose="02020603050405020304" pitchFamily="18" charset="0"/>
              </a:rPr>
              <a:t>forms, usually object blobs or files</a:t>
            </a:r>
            <a:r>
              <a:rPr lang="en-IN" sz="2500" dirty="0" smtClean="0">
                <a:latin typeface="Candara" panose="020E0502030303020204" pitchFamily="34" charset="0"/>
                <a:cs typeface="Times New Roman" panose="02020603050405020304" pitchFamily="18" charset="0"/>
              </a:rPr>
              <a:t>.</a:t>
            </a:r>
            <a:endParaRPr lang="en-US" sz="2500" dirty="0" smtClean="0">
              <a:latin typeface="Candara" panose="020E0502030303020204" pitchFamily="34" charset="0"/>
              <a:cs typeface="Times New Roman" panose="02020603050405020304" pitchFamily="18" charset="0"/>
            </a:endParaRPr>
          </a:p>
          <a:p>
            <a:pPr lvl="0" algn="just">
              <a:buFont typeface="Arial" panose="020B0604020202020204" pitchFamily="34" charset="0"/>
              <a:buChar char="•"/>
            </a:pPr>
            <a:r>
              <a:rPr lang="en-IN" sz="2500" dirty="0">
                <a:latin typeface="Candara" panose="020E0502030303020204" pitchFamily="34" charset="0"/>
                <a:cs typeface="Times New Roman" panose="02020603050405020304" pitchFamily="18" charset="0"/>
              </a:rPr>
              <a:t>Process raw data &amp; push refined or transformed data for further analytics. </a:t>
            </a:r>
            <a:endParaRPr lang="en-IN" sz="2500" dirty="0" smtClean="0">
              <a:latin typeface="Candara" panose="020E0502030303020204" pitchFamily="34" charset="0"/>
              <a:cs typeface="Times New Roman" panose="02020603050405020304" pitchFamily="18" charset="0"/>
            </a:endParaRPr>
          </a:p>
          <a:p>
            <a:pPr lvl="0" algn="just">
              <a:buFont typeface="Arial" panose="020B0604020202020204" pitchFamily="34" charset="0"/>
              <a:buChar char="•"/>
            </a:pPr>
            <a:r>
              <a:rPr lang="en-IN" sz="2500" dirty="0" smtClean="0">
                <a:latin typeface="Candara" panose="020E0502030303020204" pitchFamily="34" charset="0"/>
                <a:cs typeface="Times New Roman" panose="02020603050405020304" pitchFamily="18" charset="0"/>
              </a:rPr>
              <a:t>Publish analysed data </a:t>
            </a:r>
            <a:r>
              <a:rPr lang="en-IN" sz="2500" dirty="0">
                <a:latin typeface="Candara" panose="020E0502030303020204" pitchFamily="34" charset="0"/>
                <a:cs typeface="Times New Roman" panose="02020603050405020304" pitchFamily="18" charset="0"/>
              </a:rPr>
              <a:t>back into the </a:t>
            </a:r>
            <a:r>
              <a:rPr lang="en-IN" sz="2500" dirty="0" smtClean="0">
                <a:latin typeface="Candara" panose="020E0502030303020204" pitchFamily="34" charset="0"/>
                <a:cs typeface="Times New Roman" panose="02020603050405020304" pitchFamily="18" charset="0"/>
              </a:rPr>
              <a:t>data lake </a:t>
            </a:r>
            <a:r>
              <a:rPr lang="en-IN" sz="2500" dirty="0">
                <a:latin typeface="Candara" panose="020E0502030303020204" pitchFamily="34" charset="0"/>
                <a:cs typeface="Times New Roman" panose="02020603050405020304" pitchFamily="18" charset="0"/>
              </a:rPr>
              <a:t>to share with the larger community</a:t>
            </a:r>
            <a:r>
              <a:rPr lang="en-IN" sz="2500" dirty="0" smtClean="0">
                <a:latin typeface="Candara" panose="020E0502030303020204" pitchFamily="34" charset="0"/>
                <a:cs typeface="Times New Roman" panose="02020603050405020304" pitchFamily="18" charset="0"/>
              </a:rPr>
              <a:t>.</a:t>
            </a:r>
          </a:p>
          <a:p>
            <a:pPr lvl="0" algn="just">
              <a:buFont typeface="Arial" panose="020B0604020202020204" pitchFamily="34" charset="0"/>
              <a:buChar char="•"/>
            </a:pPr>
            <a:r>
              <a:rPr lang="en-IN" sz="2500" dirty="0">
                <a:latin typeface="Candara" panose="020E0502030303020204" pitchFamily="34" charset="0"/>
                <a:cs typeface="Times New Roman" panose="02020603050405020304" pitchFamily="18" charset="0"/>
              </a:rPr>
              <a:t>Offers the necessary interface, manage and monitor </a:t>
            </a:r>
            <a:r>
              <a:rPr lang="en-IN" sz="2500" dirty="0" smtClean="0">
                <a:latin typeface="Candara" panose="020E0502030303020204" pitchFamily="34" charset="0"/>
                <a:cs typeface="Times New Roman" panose="02020603050405020304" pitchFamily="18" charset="0"/>
              </a:rPr>
              <a:t>hadoop </a:t>
            </a:r>
            <a:r>
              <a:rPr lang="en-IN" sz="2500" dirty="0">
                <a:latin typeface="Candara" panose="020E0502030303020204" pitchFamily="34" charset="0"/>
                <a:cs typeface="Times New Roman" panose="02020603050405020304" pitchFamily="18" charset="0"/>
              </a:rPr>
              <a:t>clusters using </a:t>
            </a:r>
            <a:r>
              <a:rPr lang="en-IN" sz="2500" dirty="0" err="1">
                <a:latin typeface="Candara" panose="020E0502030303020204" pitchFamily="34" charset="0"/>
                <a:cs typeface="Times New Roman" panose="02020603050405020304" pitchFamily="18" charset="0"/>
              </a:rPr>
              <a:t>A</a:t>
            </a:r>
            <a:r>
              <a:rPr lang="en-IN" sz="2500" dirty="0" err="1" smtClean="0">
                <a:latin typeface="Candara" panose="020E0502030303020204" pitchFamily="34" charset="0"/>
                <a:cs typeface="Times New Roman" panose="02020603050405020304" pitchFamily="18" charset="0"/>
              </a:rPr>
              <a:t>mbari</a:t>
            </a:r>
            <a:r>
              <a:rPr lang="en-IN" sz="2500" dirty="0" smtClean="0">
                <a:latin typeface="Candara" panose="020E0502030303020204" pitchFamily="34" charset="0"/>
                <a:cs typeface="Times New Roman" panose="02020603050405020304" pitchFamily="18" charset="0"/>
              </a:rPr>
              <a:t> </a:t>
            </a:r>
            <a:r>
              <a:rPr lang="en-IN" sz="2500" dirty="0">
                <a:latin typeface="Candara" panose="020E0502030303020204" pitchFamily="34" charset="0"/>
                <a:cs typeface="Times New Roman" panose="02020603050405020304" pitchFamily="18" charset="0"/>
              </a:rPr>
              <a:t>&amp; </a:t>
            </a:r>
            <a:r>
              <a:rPr lang="en-IN" sz="2500" dirty="0" err="1">
                <a:latin typeface="Candara" panose="020E0502030303020204" pitchFamily="34" charset="0"/>
                <a:cs typeface="Times New Roman" panose="02020603050405020304" pitchFamily="18" charset="0"/>
              </a:rPr>
              <a:t>N</a:t>
            </a:r>
            <a:r>
              <a:rPr lang="en-IN" sz="2500" dirty="0" err="1" smtClean="0">
                <a:latin typeface="Candara" panose="020E0502030303020204" pitchFamily="34" charset="0"/>
                <a:cs typeface="Times New Roman" panose="02020603050405020304" pitchFamily="18" charset="0"/>
              </a:rPr>
              <a:t>agios</a:t>
            </a:r>
            <a:r>
              <a:rPr lang="en-IN" sz="2500" dirty="0">
                <a:latin typeface="Candara" panose="020E0502030303020204" pitchFamily="34" charset="0"/>
                <a:cs typeface="Times New Roman" panose="02020603050405020304" pitchFamily="18" charset="0"/>
              </a:rPr>
              <a:t>.</a:t>
            </a:r>
          </a:p>
          <a:p>
            <a:pPr lvl="0" algn="just">
              <a:buFont typeface="Arial" panose="020B0604020202020204" pitchFamily="34" charset="0"/>
              <a:buChar char="•"/>
            </a:pPr>
            <a:r>
              <a:rPr lang="en-IN" sz="2500" dirty="0">
                <a:latin typeface="Candara" panose="020E0502030303020204" pitchFamily="34" charset="0"/>
                <a:cs typeface="Times New Roman" panose="02020603050405020304" pitchFamily="18" charset="0"/>
              </a:rPr>
              <a:t>Provides authentication, authorization, accounting and data protection</a:t>
            </a:r>
            <a:r>
              <a:rPr lang="en-IN" sz="2500" dirty="0" smtClean="0">
                <a:latin typeface="Candara" panose="020E0502030303020204" pitchFamily="34" charset="0"/>
                <a:cs typeface="Times New Roman" panose="02020603050405020304" pitchFamily="18" charset="0"/>
              </a:rPr>
              <a:t>.</a:t>
            </a:r>
          </a:p>
          <a:p>
            <a:pPr lvl="0" algn="just">
              <a:buFont typeface="Arial" panose="020B0604020202020204" pitchFamily="34" charset="0"/>
              <a:buChar char="•"/>
            </a:pPr>
            <a:r>
              <a:rPr lang="en-IN" sz="2500" dirty="0">
                <a:latin typeface="Candara" panose="020E0502030303020204" pitchFamily="34" charset="0"/>
                <a:cs typeface="Times New Roman" panose="02020603050405020304" pitchFamily="18" charset="0"/>
              </a:rPr>
              <a:t>Capable of handling job scheduler and job tracker to keep the jobs running smoothly.</a:t>
            </a:r>
            <a:endParaRPr lang="en-IN" sz="2500" dirty="0" smtClean="0">
              <a:latin typeface="Candara" panose="020E0502030303020204" pitchFamily="34" charset="0"/>
              <a:cs typeface="Times New Roman" panose="02020603050405020304" pitchFamily="18" charset="0"/>
            </a:endParaRPr>
          </a:p>
          <a:p>
            <a:pPr lvl="0" algn="just">
              <a:buFont typeface="Arial" panose="020B0604020202020204" pitchFamily="34" charset="0"/>
              <a:buChar char="•"/>
            </a:pPr>
            <a:r>
              <a:rPr lang="en-IN" sz="2500" dirty="0" smtClean="0">
                <a:latin typeface="Candara" panose="020E0502030303020204" pitchFamily="34" charset="0"/>
                <a:cs typeface="Times New Roman" panose="02020603050405020304" pitchFamily="18" charset="0"/>
              </a:rPr>
              <a:t>Dynamically </a:t>
            </a:r>
            <a:r>
              <a:rPr lang="en-IN" sz="2500" dirty="0">
                <a:latin typeface="Candara" panose="020E0502030303020204" pitchFamily="34" charset="0"/>
                <a:cs typeface="Times New Roman" panose="02020603050405020304" pitchFamily="18" charset="0"/>
              </a:rPr>
              <a:t>scales </a:t>
            </a:r>
            <a:r>
              <a:rPr lang="en-IN" sz="2500" dirty="0" smtClean="0">
                <a:latin typeface="Candara" panose="020E0502030303020204" pitchFamily="34" charset="0"/>
                <a:cs typeface="Times New Roman" panose="02020603050405020304" pitchFamily="18" charset="0"/>
              </a:rPr>
              <a:t>processing capabilities to meet </a:t>
            </a:r>
            <a:r>
              <a:rPr lang="en-IN" sz="2500" dirty="0">
                <a:latin typeface="Candara" panose="020E0502030303020204" pitchFamily="34" charset="0"/>
                <a:cs typeface="Times New Roman" panose="02020603050405020304" pitchFamily="18" charset="0"/>
              </a:rPr>
              <a:t>business </a:t>
            </a:r>
            <a:r>
              <a:rPr lang="en-IN" sz="2500" dirty="0" smtClean="0">
                <a:latin typeface="Candara" panose="020E0502030303020204" pitchFamily="34" charset="0"/>
                <a:cs typeface="Times New Roman" panose="02020603050405020304" pitchFamily="18" charset="0"/>
              </a:rPr>
              <a:t>goals.</a:t>
            </a:r>
          </a:p>
          <a:p>
            <a:pPr lvl="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1270000" y="1219200"/>
            <a:ext cx="10464800" cy="1143000"/>
          </a:xfrm>
        </p:spPr>
        <p:txBody>
          <a:bodyPr/>
          <a:lstStyle/>
          <a:p>
            <a:r>
              <a:rPr lang="en-IN" sz="5400" dirty="0" smtClean="0">
                <a:latin typeface="Candara" panose="020E0502030303020204" pitchFamily="34" charset="0"/>
              </a:rPr>
              <a:t>Hadoop Data Lake Capabilities</a:t>
            </a:r>
            <a:endParaRPr lang="en-IN"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8</a:t>
            </a:fld>
            <a:endParaRPr lang="en-US"/>
          </a:p>
        </p:txBody>
      </p:sp>
    </p:spTree>
    <p:extLst>
      <p:ext uri="{BB962C8B-B14F-4D97-AF65-F5344CB8AC3E}">
        <p14:creationId xmlns:p14="http://schemas.microsoft.com/office/powerpoint/2010/main" val="241447575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00" y="330200"/>
            <a:ext cx="10464800" cy="2032000"/>
          </a:xfrm>
        </p:spPr>
        <p:txBody>
          <a:bodyPr/>
          <a:lstStyle/>
          <a:p>
            <a:r>
              <a:rPr lang="en-US" sz="5400" dirty="0" smtClean="0">
                <a:latin typeface="Candara" panose="020E0502030303020204" pitchFamily="34" charset="0"/>
              </a:rPr>
              <a:t>Architecture View</a:t>
            </a:r>
            <a:endParaRPr lang="en-US" sz="5400" dirty="0">
              <a:latin typeface="Candara" panose="020E0502030303020204" pitchFamily="34" charset="0"/>
            </a:endParaRPr>
          </a:p>
        </p:txBody>
      </p:sp>
      <p:sp>
        <p:nvSpPr>
          <p:cNvPr id="4" name="Slide Number Placeholder 3"/>
          <p:cNvSpPr>
            <a:spLocks noGrp="1"/>
          </p:cNvSpPr>
          <p:nvPr>
            <p:ph type="sldNum" sz="quarter" idx="10"/>
          </p:nvPr>
        </p:nvSpPr>
        <p:spPr/>
        <p:txBody>
          <a:bodyPr/>
          <a:lstStyle/>
          <a:p>
            <a:fld id="{FD0725B6-5DD5-4EEE-A0F0-572C51C8D44F}" type="slidenum">
              <a:rPr lang="en-US" smtClean="0"/>
              <a:pPr/>
              <a:t>9</a:t>
            </a:fld>
            <a:endParaRPr lang="en-US"/>
          </a:p>
        </p:txBody>
      </p:sp>
      <p:pic>
        <p:nvPicPr>
          <p:cNvPr id="11" name="Picture 10"/>
          <p:cNvPicPr>
            <a:picLocks noChangeAspect="1"/>
          </p:cNvPicPr>
          <p:nvPr/>
        </p:nvPicPr>
        <p:blipFill>
          <a:blip r:embed="rId4"/>
          <a:stretch>
            <a:fillRect/>
          </a:stretch>
        </p:blipFill>
        <p:spPr>
          <a:xfrm>
            <a:off x="1015209" y="2588239"/>
            <a:ext cx="10719591" cy="6732768"/>
          </a:xfrm>
          <a:prstGeom prst="rect">
            <a:avLst/>
          </a:prstGeom>
        </p:spPr>
      </p:pic>
      <p:graphicFrame>
        <p:nvGraphicFramePr>
          <p:cNvPr id="2" name="Object 1">
            <a:hlinkClick r:id="" action="ppaction://ole?verb=0"/>
          </p:cNvPr>
          <p:cNvGraphicFramePr>
            <a:graphicFrameLocks noChangeAspect="1"/>
          </p:cNvGraphicFramePr>
          <p:nvPr>
            <p:extLst>
              <p:ext uri="{D42A27DB-BD31-4B8C-83A1-F6EECF244321}">
                <p14:modId xmlns:p14="http://schemas.microsoft.com/office/powerpoint/2010/main" val="3161572306"/>
              </p:ext>
            </p:extLst>
          </p:nvPr>
        </p:nvGraphicFramePr>
        <p:xfrm>
          <a:off x="11673684" y="8362950"/>
          <a:ext cx="914400" cy="771525"/>
        </p:xfrm>
        <a:graphic>
          <a:graphicData uri="http://schemas.openxmlformats.org/presentationml/2006/ole">
            <mc:AlternateContent xmlns:mc="http://schemas.openxmlformats.org/markup-compatibility/2006">
              <mc:Choice xmlns:v="urn:schemas-microsoft-com:vml" Requires="v">
                <p:oleObj spid="_x0000_s3173" name="Acrobat Document" showAsIcon="1" r:id="rId5" imgW="914400" imgH="771480" progId="AcroExch.Document.11">
                  <p:embed/>
                </p:oleObj>
              </mc:Choice>
              <mc:Fallback>
                <p:oleObj name="Acrobat Document" showAsIcon="1" r:id="rId5" imgW="914400" imgH="771480" progId="AcroExch.Document.11">
                  <p:embed/>
                  <p:pic>
                    <p:nvPicPr>
                      <p:cNvPr id="0" name=""/>
                      <p:cNvPicPr/>
                      <p:nvPr/>
                    </p:nvPicPr>
                    <p:blipFill>
                      <a:blip r:embed="rId6"/>
                      <a:stretch>
                        <a:fillRect/>
                      </a:stretch>
                    </p:blipFill>
                    <p:spPr>
                      <a:xfrm>
                        <a:off x="11673684" y="836295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160621580"/>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mpetus">
  <a:themeElements>
    <a:clrScheme name="Impetus">
      <a:dk1>
        <a:srgbClr val="2B2C2A"/>
      </a:dk1>
      <a:lt1>
        <a:srgbClr val="FFFFFF"/>
      </a:lt1>
      <a:dk2>
        <a:srgbClr val="2B2C2A"/>
      </a:dk2>
      <a:lt2>
        <a:srgbClr val="FFFFFF"/>
      </a:lt2>
      <a:accent1>
        <a:srgbClr val="4E73A8"/>
      </a:accent1>
      <a:accent2>
        <a:srgbClr val="95B8D9"/>
      </a:accent2>
      <a:accent3>
        <a:srgbClr val="082D62"/>
      </a:accent3>
      <a:accent4>
        <a:srgbClr val="5E9BCF"/>
      </a:accent4>
      <a:accent5>
        <a:srgbClr val="00060D"/>
      </a:accent5>
      <a:accent6>
        <a:srgbClr val="184D8C"/>
      </a:accent6>
      <a:hlink>
        <a:srgbClr val="507EA8"/>
      </a:hlink>
      <a:folHlink>
        <a:srgbClr val="507EA8"/>
      </a:folHlink>
    </a:clrScheme>
    <a:fontScheme name="Title &amp; Bullets">
      <a:majorFont>
        <a:latin typeface="Franklin Gothic Medium"/>
        <a:ea typeface="ヒラギノ角ゴ ProN W6"/>
        <a:cs typeface="ヒラギノ角ゴ ProN W6"/>
      </a:majorFont>
      <a:minorFont>
        <a:latin typeface="Franklin Gothic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Franklin Gothic Book" charset="0"/>
            <a:ea typeface="ヒラギノ角ゴ ProN W3" charset="0"/>
            <a:cs typeface="ヒラギノ角ゴ ProN W3" charset="0"/>
            <a:sym typeface="Franklin Gothic Book"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Franklin Gothic Book" charset="0"/>
            <a:ea typeface="ヒラギノ角ゴ ProN W3" charset="0"/>
            <a:cs typeface="ヒラギノ角ゴ ProN W3" charset="0"/>
            <a:sym typeface="Franklin Gothic Book"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CorporateTemplateJan2013</Template>
  <TotalTime>10212</TotalTime>
  <Pages>0</Pages>
  <Words>962</Words>
  <Characters>0</Characters>
  <Application>Microsoft Office PowerPoint</Application>
  <PresentationFormat>Custom</PresentationFormat>
  <Lines>0</Lines>
  <Paragraphs>225</Paragraphs>
  <Slides>32</Slides>
  <Notes>8</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4</vt:i4>
      </vt:variant>
      <vt:variant>
        <vt:lpstr>Slide Titles</vt:lpstr>
      </vt:variant>
      <vt:variant>
        <vt:i4>32</vt:i4>
      </vt:variant>
    </vt:vector>
  </HeadingPairs>
  <TitlesOfParts>
    <vt:vector size="47" baseType="lpstr">
      <vt:lpstr>MS PGothic</vt:lpstr>
      <vt:lpstr>Arial</vt:lpstr>
      <vt:lpstr>Calibri</vt:lpstr>
      <vt:lpstr>Candara</vt:lpstr>
      <vt:lpstr>Franklin Gothic Book</vt:lpstr>
      <vt:lpstr>Franklin Gothic Medium</vt:lpstr>
      <vt:lpstr>Georgia Italic</vt:lpstr>
      <vt:lpstr>Times New Roman</vt:lpstr>
      <vt:lpstr>ヒラギノ角ゴ ProN W3</vt:lpstr>
      <vt:lpstr>ヒラギノ角ゴ ProN W6</vt:lpstr>
      <vt:lpstr>Impetus</vt:lpstr>
      <vt:lpstr>Acrobat Document</vt:lpstr>
      <vt:lpstr>Document</vt:lpstr>
      <vt:lpstr>Worksheet</vt:lpstr>
      <vt:lpstr>Adobe Acrobat Document</vt:lpstr>
      <vt:lpstr>PowerPoint Presentation</vt:lpstr>
      <vt:lpstr>Team </vt:lpstr>
      <vt:lpstr>Agenda</vt:lpstr>
      <vt:lpstr>Case Study Highlights</vt:lpstr>
      <vt:lpstr>Deliverables</vt:lpstr>
      <vt:lpstr>Deliverables</vt:lpstr>
      <vt:lpstr>Tools &amp; Technologies</vt:lpstr>
      <vt:lpstr>Hadoop Data Lake Capabilities</vt:lpstr>
      <vt:lpstr>Architecture View</vt:lpstr>
      <vt:lpstr>Deployment Diagram (Host and Components in cluster)</vt:lpstr>
      <vt:lpstr>Cluster Demonstration</vt:lpstr>
      <vt:lpstr>Movie Lens Use Cases </vt:lpstr>
      <vt:lpstr>Use Cases Walkthrough</vt:lpstr>
      <vt:lpstr>QA Highlights</vt:lpstr>
      <vt:lpstr>QA Highlights</vt:lpstr>
      <vt:lpstr>Test Cases Execution  Summary (All Sprints) </vt:lpstr>
      <vt:lpstr>Test Cases Execution  Sprint Wise Summary </vt:lpstr>
      <vt:lpstr>Project Metrics</vt:lpstr>
      <vt:lpstr>Agile Scrum Sheet- Sprint-1</vt:lpstr>
      <vt:lpstr>Agile Scrum Sheet- Sprint-2</vt:lpstr>
      <vt:lpstr>Agile Scrum Sheet- Sprint-3</vt:lpstr>
      <vt:lpstr>Agile Scrum Sheet- Sprint-4</vt:lpstr>
      <vt:lpstr>Agile Scrum Sheet- Sprint-5</vt:lpstr>
      <vt:lpstr>Agile Scrum Sheet- Sprint-6</vt:lpstr>
      <vt:lpstr>Velocity Trend</vt:lpstr>
      <vt:lpstr>Story Count</vt:lpstr>
      <vt:lpstr>Challenges</vt:lpstr>
      <vt:lpstr>Challenges contd..</vt:lpstr>
      <vt:lpstr>Processes</vt:lpstr>
      <vt:lpstr>Collective Learning</vt:lpstr>
      <vt:lpstr>Gratitude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Madan Agrawal</dc:creator>
  <cp:lastModifiedBy>Gagandeep Singh Panesar</cp:lastModifiedBy>
  <cp:revision>562</cp:revision>
  <cp:lastPrinted>2013-01-28T22:33:04Z</cp:lastPrinted>
  <dcterms:created xsi:type="dcterms:W3CDTF">2013-07-23T13:04:11Z</dcterms:created>
  <dcterms:modified xsi:type="dcterms:W3CDTF">2016-08-08T10:00:15Z</dcterms:modified>
</cp:coreProperties>
</file>