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2"/>
  </p:notesMasterIdLst>
  <p:sldIdLst>
    <p:sldId id="343" r:id="rId2"/>
    <p:sldId id="383" r:id="rId3"/>
    <p:sldId id="384" r:id="rId4"/>
    <p:sldId id="370" r:id="rId5"/>
    <p:sldId id="387" r:id="rId6"/>
    <p:sldId id="394" r:id="rId7"/>
    <p:sldId id="418" r:id="rId8"/>
    <p:sldId id="417" r:id="rId9"/>
    <p:sldId id="372" r:id="rId10"/>
    <p:sldId id="386" r:id="rId11"/>
    <p:sldId id="374" r:id="rId12"/>
    <p:sldId id="395" r:id="rId13"/>
    <p:sldId id="377" r:id="rId14"/>
    <p:sldId id="385" r:id="rId15"/>
    <p:sldId id="420" r:id="rId16"/>
    <p:sldId id="419" r:id="rId17"/>
    <p:sldId id="373" r:id="rId18"/>
    <p:sldId id="378" r:id="rId19"/>
    <p:sldId id="415" r:id="rId20"/>
    <p:sldId id="381" r:id="rId21"/>
    <p:sldId id="397" r:id="rId22"/>
    <p:sldId id="412" r:id="rId23"/>
    <p:sldId id="413" r:id="rId24"/>
    <p:sldId id="382" r:id="rId25"/>
    <p:sldId id="416" r:id="rId26"/>
    <p:sldId id="379" r:id="rId27"/>
    <p:sldId id="390" r:id="rId28"/>
    <p:sldId id="380" r:id="rId29"/>
    <p:sldId id="389" r:id="rId30"/>
    <p:sldId id="348" r:id="rId31"/>
  </p:sldIdLst>
  <p:sldSz cx="13004800" cy="9753600"/>
  <p:notesSz cx="6858000" cy="9144000"/>
  <p:defaultTextStyle>
    <a:defPPr>
      <a:defRPr lang="en-US"/>
    </a:defPPr>
    <a:lvl1pPr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1pPr>
    <a:lvl2pPr marL="4572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2pPr>
    <a:lvl3pPr marL="9144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3pPr>
    <a:lvl4pPr marL="13716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4pPr>
    <a:lvl5pPr marL="18288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5pPr>
    <a:lvl6pPr marL="22860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6pPr>
    <a:lvl7pPr marL="27432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7pPr>
    <a:lvl8pPr marL="32004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8pPr>
    <a:lvl9pPr marL="36576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lip Dave" initials="DD" lastIdx="1" clrIdx="0">
    <p:extLst>
      <p:ext uri="{19B8F6BF-5375-455C-9EA6-DF929625EA0E}">
        <p15:presenceInfo xmlns:p15="http://schemas.microsoft.com/office/powerpoint/2012/main" userId="S-1-5-21-2568565148-948773811-1255567339-103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DAD8D3"/>
    <a:srgbClr val="6D706D"/>
    <a:srgbClr val="2B2C2A"/>
    <a:srgbClr val="2C7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00" autoAdjust="0"/>
    <p:restoredTop sz="86535" autoAdjust="0"/>
  </p:normalViewPr>
  <p:slideViewPr>
    <p:cSldViewPr>
      <p:cViewPr varScale="1">
        <p:scale>
          <a:sx n="49" d="100"/>
          <a:sy n="49" d="100"/>
        </p:scale>
        <p:origin x="1650" y="42"/>
      </p:cViewPr>
      <p:guideLst>
        <p:guide orient="horz" pos="3072"/>
        <p:guide pos="4096"/>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8-04T11:33:39.339" idx="1">
    <p:pos x="10" y="10"/>
    <p:text/>
    <p:extLst>
      <p:ext uri="{C676402C-5697-4E1C-873F-D02D1690AC5C}">
        <p15:threadingInfo xmlns:p15="http://schemas.microsoft.com/office/powerpoint/2012/main" timeZoneBias="-33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Franklin Gothic Book" charset="0"/>
                <a:ea typeface="ヒラギノ角ゴ ProN W3" charset="0"/>
                <a:cs typeface="ヒラギノ角ゴ ProN W3" charset="0"/>
                <a:sym typeface="Franklin Gothic Book"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3811913-B8DA-492B-B826-9518B83BF6E7}" type="datetimeFigureOut">
              <a:rPr lang="en-US"/>
              <a:pPr/>
              <a:t>8/4/2016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Franklin Gothic Book" charset="0"/>
                <a:ea typeface="ヒラギノ角ゴ ProN W3" charset="0"/>
                <a:cs typeface="ヒラギノ角ゴ ProN W3" charset="0"/>
                <a:sym typeface="Franklin Gothic Book"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1F15C7B-0871-4E32-975F-908BAAFADC15}" type="slidenum">
              <a:rPr lang="en-US"/>
              <a:pPr/>
              <a:t>‹#›</a:t>
            </a:fld>
            <a:endParaRPr lang="en-US"/>
          </a:p>
        </p:txBody>
      </p:sp>
    </p:spTree>
    <p:extLst>
      <p:ext uri="{BB962C8B-B14F-4D97-AF65-F5344CB8AC3E}">
        <p14:creationId xmlns:p14="http://schemas.microsoft.com/office/powerpoint/2010/main" val="414094131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Movie Lens Data description</a:t>
            </a:r>
            <a:endParaRPr lang="en-IN" dirty="0"/>
          </a:p>
        </p:txBody>
      </p:sp>
      <p:sp>
        <p:nvSpPr>
          <p:cNvPr id="4" name="Slide Number Placeholder 3"/>
          <p:cNvSpPr>
            <a:spLocks noGrp="1"/>
          </p:cNvSpPr>
          <p:nvPr>
            <p:ph type="sldNum" sz="quarter" idx="10"/>
          </p:nvPr>
        </p:nvSpPr>
        <p:spPr/>
        <p:txBody>
          <a:bodyPr/>
          <a:lstStyle/>
          <a:p>
            <a:fld id="{61F15C7B-0871-4E32-975F-908BAAFADC15}" type="slidenum">
              <a:rPr lang="en-US" smtClean="0"/>
              <a:pPr/>
              <a:t>1</a:t>
            </a:fld>
            <a:endParaRPr lang="en-US"/>
          </a:p>
        </p:txBody>
      </p:sp>
    </p:spTree>
    <p:extLst>
      <p:ext uri="{BB962C8B-B14F-4D97-AF65-F5344CB8AC3E}">
        <p14:creationId xmlns:p14="http://schemas.microsoft.com/office/powerpoint/2010/main" val="350337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1F15C7B-0871-4E32-975F-908BAAFADC15}" type="slidenum">
              <a:rPr lang="en-US" smtClean="0"/>
              <a:pPr/>
              <a:t>2</a:t>
            </a:fld>
            <a:endParaRPr lang="en-US"/>
          </a:p>
        </p:txBody>
      </p:sp>
    </p:spTree>
    <p:extLst>
      <p:ext uri="{BB962C8B-B14F-4D97-AF65-F5344CB8AC3E}">
        <p14:creationId xmlns:p14="http://schemas.microsoft.com/office/powerpoint/2010/main" val="4174330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Monitoring</a:t>
            </a:r>
            <a:r>
              <a:rPr lang="en-IN" baseline="0" dirty="0" smtClean="0"/>
              <a:t> reports to be looked into</a:t>
            </a:r>
            <a:endParaRPr lang="en-IN" dirty="0"/>
          </a:p>
        </p:txBody>
      </p:sp>
      <p:sp>
        <p:nvSpPr>
          <p:cNvPr id="4" name="Slide Number Placeholder 3"/>
          <p:cNvSpPr>
            <a:spLocks noGrp="1"/>
          </p:cNvSpPr>
          <p:nvPr>
            <p:ph type="sldNum" sz="quarter" idx="10"/>
          </p:nvPr>
        </p:nvSpPr>
        <p:spPr/>
        <p:txBody>
          <a:bodyPr/>
          <a:lstStyle/>
          <a:p>
            <a:fld id="{61F15C7B-0871-4E32-975F-908BAAFADC15}" type="slidenum">
              <a:rPr lang="en-US" smtClean="0"/>
              <a:pPr/>
              <a:t>5</a:t>
            </a:fld>
            <a:endParaRPr lang="en-US"/>
          </a:p>
        </p:txBody>
      </p:sp>
    </p:spTree>
    <p:extLst>
      <p:ext uri="{BB962C8B-B14F-4D97-AF65-F5344CB8AC3E}">
        <p14:creationId xmlns:p14="http://schemas.microsoft.com/office/powerpoint/2010/main" val="2394559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1F15C7B-0871-4E32-975F-908BAAFADC15}" type="slidenum">
              <a:rPr lang="en-US" smtClean="0"/>
              <a:pPr/>
              <a:t>9</a:t>
            </a:fld>
            <a:endParaRPr lang="en-US"/>
          </a:p>
        </p:txBody>
      </p:sp>
    </p:spTree>
    <p:extLst>
      <p:ext uri="{BB962C8B-B14F-4D97-AF65-F5344CB8AC3E}">
        <p14:creationId xmlns:p14="http://schemas.microsoft.com/office/powerpoint/2010/main" val="1022618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1F15C7B-0871-4E32-975F-908BAAFADC15}" type="slidenum">
              <a:rPr lang="en-US" smtClean="0"/>
              <a:pPr/>
              <a:t>10</a:t>
            </a:fld>
            <a:endParaRPr lang="en-US"/>
          </a:p>
        </p:txBody>
      </p:sp>
    </p:spTree>
    <p:extLst>
      <p:ext uri="{BB962C8B-B14F-4D97-AF65-F5344CB8AC3E}">
        <p14:creationId xmlns:p14="http://schemas.microsoft.com/office/powerpoint/2010/main" val="2250757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1F15C7B-0871-4E32-975F-908BAAFADC15}" type="slidenum">
              <a:rPr lang="en-US" smtClean="0"/>
              <a:pPr/>
              <a:t>24</a:t>
            </a:fld>
            <a:endParaRPr lang="en-US"/>
          </a:p>
        </p:txBody>
      </p:sp>
    </p:spTree>
    <p:extLst>
      <p:ext uri="{BB962C8B-B14F-4D97-AF65-F5344CB8AC3E}">
        <p14:creationId xmlns:p14="http://schemas.microsoft.com/office/powerpoint/2010/main" val="1648298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1F15C7B-0871-4E32-975F-908BAAFADC15}" type="slidenum">
              <a:rPr lang="en-US" smtClean="0"/>
              <a:pPr/>
              <a:t>26</a:t>
            </a:fld>
            <a:endParaRPr lang="en-US"/>
          </a:p>
        </p:txBody>
      </p:sp>
    </p:spTree>
    <p:extLst>
      <p:ext uri="{BB962C8B-B14F-4D97-AF65-F5344CB8AC3E}">
        <p14:creationId xmlns:p14="http://schemas.microsoft.com/office/powerpoint/2010/main" val="964641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1F15C7B-0871-4E32-975F-908BAAFADC15}" type="slidenum">
              <a:rPr lang="en-US" smtClean="0"/>
              <a:pPr/>
              <a:t>28</a:t>
            </a:fld>
            <a:endParaRPr lang="en-US"/>
          </a:p>
        </p:txBody>
      </p:sp>
    </p:spTree>
    <p:extLst>
      <p:ext uri="{BB962C8B-B14F-4D97-AF65-F5344CB8AC3E}">
        <p14:creationId xmlns:p14="http://schemas.microsoft.com/office/powerpoint/2010/main" val="489813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Legal">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1270000" y="1701800"/>
            <a:ext cx="10464800" cy="635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spAutoFit/>
          </a:bodyPr>
          <a:lstStyle/>
          <a:p>
            <a:pPr algn="l">
              <a:lnSpc>
                <a:spcPct val="150000"/>
              </a:lnSpc>
              <a:spcAft>
                <a:spcPts val="2000"/>
              </a:spcAft>
            </a:pPr>
            <a:r>
              <a:rPr lang="en-US" sz="2800">
                <a:solidFill>
                  <a:srgbClr val="A6A6A6"/>
                </a:solidFill>
              </a:rPr>
              <a:t>© 2013 Impetus Technologies. All rights reserved.</a:t>
            </a:r>
          </a:p>
          <a:p>
            <a:pPr algn="l">
              <a:lnSpc>
                <a:spcPct val="150000"/>
              </a:lnSpc>
              <a:spcAft>
                <a:spcPts val="2000"/>
              </a:spcAft>
            </a:pPr>
            <a:r>
              <a:rPr lang="en-US" sz="2800">
                <a:solidFill>
                  <a:srgbClr val="A6A6A6"/>
                </a:solidFill>
              </a:rPr>
              <a:t>You are prohibited from making a copy or modification of, or from redistributing, rebroadcasting, or re-encoding of this content without the prior written consent of Impetus Technologies.</a:t>
            </a:r>
          </a:p>
          <a:p>
            <a:pPr algn="l">
              <a:lnSpc>
                <a:spcPct val="150000"/>
              </a:lnSpc>
              <a:spcAft>
                <a:spcPts val="2000"/>
              </a:spcAft>
            </a:pPr>
            <a:r>
              <a:rPr lang="en-US" sz="2800">
                <a:solidFill>
                  <a:srgbClr val="A6A6A6"/>
                </a:solidFill>
              </a:rPr>
              <a:t>This presentation may include images from other products and services. These images are used for illustrative purposes only. Unless explicitly stated there is implied endorsement or sponsorship of these products by Impetus. All copyrights and trademarks are property of their respective owners.</a:t>
            </a:r>
          </a:p>
        </p:txBody>
      </p:sp>
    </p:spTree>
    <p:extLst>
      <p:ext uri="{BB962C8B-B14F-4D97-AF65-F5344CB8AC3E}">
        <p14:creationId xmlns:p14="http://schemas.microsoft.com/office/powerpoint/2010/main" val="326743428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 Center">
    <p:spTree>
      <p:nvGrpSpPr>
        <p:cNvPr id="1" name=""/>
        <p:cNvGrpSpPr/>
        <p:nvPr/>
      </p:nvGrpSpPr>
      <p:grpSpPr>
        <a:xfrm>
          <a:off x="0" y="0"/>
          <a:ext cx="0" cy="0"/>
          <a:chOff x="0" y="0"/>
          <a:chExt cx="0" cy="0"/>
        </a:xfrm>
      </p:grpSpPr>
      <p:sp>
        <p:nvSpPr>
          <p:cNvPr id="2" name="Title 1"/>
          <p:cNvSpPr>
            <a:spLocks noGrp="1"/>
          </p:cNvSpPr>
          <p:nvPr>
            <p:ph type="title"/>
          </p:nvPr>
        </p:nvSpPr>
        <p:spPr>
          <a:xfrm>
            <a:off x="1270000" y="2971800"/>
            <a:ext cx="10464800" cy="3810000"/>
          </a:xfrm>
          <a:prstGeom prst="rect">
            <a:avLst/>
          </a:prstGeom>
        </p:spPr>
        <p:txBody>
          <a:bodyPr lIns="50800" tIns="50800" rIns="50800" bIns="50800" anchor="ctr" anchorCtr="0"/>
          <a:lstStyle>
            <a:lvl1pPr>
              <a:defRPr sz="8400">
                <a:solidFill>
                  <a:srgbClr val="2B2C2A"/>
                </a:solidFill>
              </a:defRPr>
            </a:lvl1pPr>
          </a:lstStyle>
          <a:p>
            <a:r>
              <a:rPr lang="en-US" smtClean="0"/>
              <a:t>Click to edit Master title style</a:t>
            </a:r>
            <a:endParaRPr lang="en-US" dirty="0"/>
          </a:p>
        </p:txBody>
      </p:sp>
      <p:sp>
        <p:nvSpPr>
          <p:cNvPr id="3" name="Text Box 4"/>
          <p:cNvSpPr txBox="1">
            <a:spLocks noGrp="1" noChangeArrowheads="1"/>
          </p:cNvSpPr>
          <p:nvPr>
            <p:ph type="sldNum" sz="quarter" idx="10"/>
          </p:nvPr>
        </p:nvSpPr>
        <p:spPr>
          <a:ln/>
        </p:spPr>
        <p:txBody>
          <a:bodyPr/>
          <a:lstStyle>
            <a:lvl1pPr>
              <a:defRPr/>
            </a:lvl1pPr>
          </a:lstStyle>
          <a:p>
            <a:fld id="{42882DD6-B7F1-40DD-BACF-4B5E4D250F0F}" type="slidenum">
              <a:rPr lang="en-US"/>
              <a:pPr/>
              <a:t>‹#›</a:t>
            </a:fld>
            <a:endParaRPr lang="en-US"/>
          </a:p>
        </p:txBody>
      </p:sp>
    </p:spTree>
    <p:extLst>
      <p:ext uri="{BB962C8B-B14F-4D97-AF65-F5344CB8AC3E}">
        <p14:creationId xmlns:p14="http://schemas.microsoft.com/office/powerpoint/2010/main" val="26805168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ogo">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1900" y="4127500"/>
            <a:ext cx="54483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 name="Rectangle 3"/>
          <p:cNvSpPr>
            <a:spLocks/>
          </p:cNvSpPr>
          <p:nvPr userDrawn="1"/>
        </p:nvSpPr>
        <p:spPr bwMode="auto">
          <a:xfrm>
            <a:off x="4551363" y="5143500"/>
            <a:ext cx="39036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2800" i="1">
                <a:solidFill>
                  <a:srgbClr val="2B2C2A"/>
                </a:solidFill>
                <a:latin typeface="Georgia Italic" charset="0"/>
                <a:ea typeface="MS PGothic" pitchFamily="34" charset="-128"/>
                <a:sym typeface="Georgia Italic" charset="0"/>
              </a:rPr>
              <a:t>Innovation Architected.</a:t>
            </a:r>
          </a:p>
        </p:txBody>
      </p:sp>
    </p:spTree>
    <p:extLst>
      <p:ext uri="{BB962C8B-B14F-4D97-AF65-F5344CB8AC3E}">
        <p14:creationId xmlns:p14="http://schemas.microsoft.com/office/powerpoint/2010/main" val="264408815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amp; Client">
    <p:spTree>
      <p:nvGrpSpPr>
        <p:cNvPr id="1" name=""/>
        <p:cNvGrpSpPr/>
        <p:nvPr/>
      </p:nvGrpSpPr>
      <p:grpSpPr>
        <a:xfrm>
          <a:off x="0" y="0"/>
          <a:ext cx="0" cy="0"/>
          <a:chOff x="0" y="0"/>
          <a:chExt cx="0" cy="0"/>
        </a:xfrm>
      </p:grpSpPr>
      <p:cxnSp>
        <p:nvCxnSpPr>
          <p:cNvPr id="4" name="Straight Connector 3"/>
          <p:cNvCxnSpPr>
            <a:cxnSpLocks noChangeShapeType="1"/>
          </p:cNvCxnSpPr>
          <p:nvPr userDrawn="1"/>
        </p:nvCxnSpPr>
        <p:spPr bwMode="auto">
          <a:xfrm>
            <a:off x="1270000" y="4953000"/>
            <a:ext cx="10464800" cy="25400"/>
          </a:xfrm>
          <a:prstGeom prst="line">
            <a:avLst/>
          </a:prstGeom>
          <a:noFill/>
          <a:ln w="25400">
            <a:solidFill>
              <a:srgbClr val="2C7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2" name="Title 1"/>
          <p:cNvSpPr>
            <a:spLocks noGrp="1"/>
          </p:cNvSpPr>
          <p:nvPr>
            <p:ph type="ctrTitle"/>
          </p:nvPr>
        </p:nvSpPr>
        <p:spPr>
          <a:xfrm>
            <a:off x="1270000" y="1524000"/>
            <a:ext cx="10464800" cy="3302000"/>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70000" y="5080000"/>
            <a:ext cx="10464800" cy="3302000"/>
          </a:xfrm>
          <a:prstGeom prst="rect">
            <a:avLst/>
          </a:prstGeom>
        </p:spPr>
        <p:txBody>
          <a:bodyPr lIns="50800" tIns="50800" rIns="50800" bIns="50800"/>
          <a:lstStyle>
            <a:lvl1pPr marL="0" indent="0" algn="l">
              <a:spcBef>
                <a:spcPts val="0"/>
              </a:spcBef>
              <a:buNone/>
              <a:defRPr sz="6400" baseline="0">
                <a:solidFill>
                  <a:srgbClr val="6D706D"/>
                </a:solidFill>
                <a:latin typeface="+mn-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ma14="http://schemas.microsoft.com/office/mac/drawingml/2011/main" xmlns=""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BF9CF681-46CA-444F-B4E9-DC864AC3315E}" type="slidenum">
              <a:rPr lang="en-US"/>
              <a:pPr/>
              <a:t>‹#›</a:t>
            </a:fld>
            <a:endParaRPr lang="en-US"/>
          </a:p>
        </p:txBody>
      </p:sp>
    </p:spTree>
    <p:extLst>
      <p:ext uri="{BB962C8B-B14F-4D97-AF65-F5344CB8AC3E}">
        <p14:creationId xmlns:p14="http://schemas.microsoft.com/office/powerpoint/2010/main" val="359067763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amp; Subtitle">
    <p:spTree>
      <p:nvGrpSpPr>
        <p:cNvPr id="1" name=""/>
        <p:cNvGrpSpPr/>
        <p:nvPr/>
      </p:nvGrpSpPr>
      <p:grpSpPr>
        <a:xfrm>
          <a:off x="0" y="0"/>
          <a:ext cx="0" cy="0"/>
          <a:chOff x="0" y="0"/>
          <a:chExt cx="0" cy="0"/>
        </a:xfrm>
      </p:grpSpPr>
      <p:cxnSp>
        <p:nvCxnSpPr>
          <p:cNvPr id="4" name="Straight Connector 3"/>
          <p:cNvCxnSpPr>
            <a:cxnSpLocks noChangeShapeType="1"/>
          </p:cNvCxnSpPr>
          <p:nvPr userDrawn="1"/>
        </p:nvCxnSpPr>
        <p:spPr bwMode="auto">
          <a:xfrm>
            <a:off x="1270000" y="4953000"/>
            <a:ext cx="10464800" cy="25400"/>
          </a:xfrm>
          <a:prstGeom prst="line">
            <a:avLst/>
          </a:prstGeom>
          <a:noFill/>
          <a:ln w="25400">
            <a:solidFill>
              <a:srgbClr val="2C7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2" name="Title 1"/>
          <p:cNvSpPr>
            <a:spLocks noGrp="1"/>
          </p:cNvSpPr>
          <p:nvPr>
            <p:ph type="ctrTitle"/>
          </p:nvPr>
        </p:nvSpPr>
        <p:spPr>
          <a:xfrm>
            <a:off x="1270000" y="1524000"/>
            <a:ext cx="10464800" cy="3302000"/>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70000" y="5080000"/>
            <a:ext cx="10464800" cy="3302000"/>
          </a:xfrm>
          <a:prstGeom prst="rect">
            <a:avLst/>
          </a:prstGeom>
        </p:spPr>
        <p:txBody>
          <a:bodyPr lIns="50800" tIns="50800" rIns="50800" bIns="50800"/>
          <a:lstStyle>
            <a:lvl1pPr marL="0" indent="0" algn="l">
              <a:spcBef>
                <a:spcPts val="0"/>
              </a:spcBef>
              <a:buNone/>
              <a:defRPr sz="3600">
                <a:solidFill>
                  <a:srgbClr val="6D706D"/>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ma14="http://schemas.microsoft.com/office/mac/drawingml/2011/main" xmlns=""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50A9D7A6-AADF-4535-B5FB-5C04E1DF80F1}" type="slidenum">
              <a:rPr lang="en-US"/>
              <a:pPr/>
              <a:t>‹#›</a:t>
            </a:fld>
            <a:endParaRPr lang="en-US"/>
          </a:p>
        </p:txBody>
      </p:sp>
    </p:spTree>
    <p:extLst>
      <p:ext uri="{BB962C8B-B14F-4D97-AF65-F5344CB8AC3E}">
        <p14:creationId xmlns:p14="http://schemas.microsoft.com/office/powerpoint/2010/main" val="10134290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Logo">
    <p:spTree>
      <p:nvGrpSpPr>
        <p:cNvPr id="1" name=""/>
        <p:cNvGrpSpPr/>
        <p:nvPr/>
      </p:nvGrpSpPr>
      <p:grpSpPr>
        <a:xfrm>
          <a:off x="0" y="0"/>
          <a:ext cx="0" cy="0"/>
          <a:chOff x="0" y="0"/>
          <a:chExt cx="0" cy="0"/>
        </a:xfrm>
      </p:grpSpPr>
      <p:cxnSp>
        <p:nvCxnSpPr>
          <p:cNvPr id="3" name="Straight Connector 2"/>
          <p:cNvCxnSpPr>
            <a:cxnSpLocks noChangeShapeType="1"/>
          </p:cNvCxnSpPr>
          <p:nvPr userDrawn="1"/>
        </p:nvCxnSpPr>
        <p:spPr bwMode="auto">
          <a:xfrm>
            <a:off x="1270000" y="4953000"/>
            <a:ext cx="10464800" cy="25400"/>
          </a:xfrm>
          <a:prstGeom prst="line">
            <a:avLst/>
          </a:prstGeom>
          <a:noFill/>
          <a:ln w="25400">
            <a:solidFill>
              <a:srgbClr val="2C7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pic>
        <p:nvPicPr>
          <p:cNvPr id="4"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46200" y="5295900"/>
            <a:ext cx="38909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Title 1"/>
          <p:cNvSpPr>
            <a:spLocks noGrp="1"/>
          </p:cNvSpPr>
          <p:nvPr>
            <p:ph type="ctrTitle"/>
          </p:nvPr>
        </p:nvSpPr>
        <p:spPr>
          <a:xfrm>
            <a:off x="1270000" y="1524000"/>
            <a:ext cx="10464800" cy="3302000"/>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ma14="http://schemas.microsoft.com/office/mac/drawingml/2011/main" xmlns=""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F3190F59-761A-48FB-814A-D881C8C16AB0}" type="slidenum">
              <a:rPr lang="en-US"/>
              <a:pPr/>
              <a:t>‹#›</a:t>
            </a:fld>
            <a:endParaRPr lang="en-US"/>
          </a:p>
        </p:txBody>
      </p:sp>
    </p:spTree>
    <p:extLst>
      <p:ext uri="{BB962C8B-B14F-4D97-AF65-F5344CB8AC3E}">
        <p14:creationId xmlns:p14="http://schemas.microsoft.com/office/powerpoint/2010/main" val="364176063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Bullets">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1270000" y="2411413"/>
            <a:ext cx="10463213" cy="1587"/>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 name="Content Placeholder 2"/>
          <p:cNvSpPr>
            <a:spLocks noGrp="1"/>
          </p:cNvSpPr>
          <p:nvPr>
            <p:ph idx="1"/>
          </p:nvPr>
        </p:nvSpPr>
        <p:spPr>
          <a:xfrm>
            <a:off x="1270000" y="2540000"/>
            <a:ext cx="10464800" cy="6959600"/>
          </a:xfrm>
          <a:prstGeom prst="rect">
            <a:avLst/>
          </a:prstGeom>
        </p:spPr>
        <p:txBody>
          <a:bodyPr lIns="50800" tIns="50800" rIns="50800" bIns="50800"/>
          <a:lstStyle>
            <a:lvl1pPr marL="571500" indent="-571500">
              <a:spcBef>
                <a:spcPts val="1200"/>
              </a:spcBef>
              <a:spcAft>
                <a:spcPts val="1200"/>
              </a:spcAft>
              <a:buSzPct val="120000"/>
              <a:defRPr i="0"/>
            </a:lvl1pPr>
            <a:lvl2pPr marL="1143000" indent="-571500">
              <a:spcBef>
                <a:spcPts val="1200"/>
              </a:spcBef>
              <a:spcAft>
                <a:spcPts val="1200"/>
              </a:spcAft>
              <a:buSzPct val="120000"/>
              <a:defRPr>
                <a:solidFill>
                  <a:srgbClr val="6D706D"/>
                </a:solidFill>
              </a:defRPr>
            </a:lvl2pPr>
            <a:lvl3pPr>
              <a:buSzPct val="120000"/>
              <a:defRPr>
                <a:solidFill>
                  <a:srgbClr val="6D706D"/>
                </a:solidFill>
              </a:defRPr>
            </a:lvl3pPr>
            <a:lvl4pPr>
              <a:buSzPct val="120000"/>
              <a:defRPr>
                <a:solidFill>
                  <a:srgbClr val="6D706D"/>
                </a:solidFill>
              </a:defRPr>
            </a:lvl4pPr>
            <a:lvl5pPr>
              <a:buSzPct val="120000"/>
              <a:defRPr>
                <a:solidFill>
                  <a:srgbClr val="6D706D"/>
                </a:solidFill>
              </a:defRPr>
            </a:lvl5pPr>
          </a:lstStyle>
          <a:p>
            <a:pPr lvl="0"/>
            <a:r>
              <a:rPr lang="en-US" smtClean="0"/>
              <a:t>Click to edit Master text styles</a:t>
            </a:r>
          </a:p>
          <a:p>
            <a:pPr lvl="1"/>
            <a:r>
              <a:rPr lang="en-US" smtClean="0"/>
              <a:t>Second level</a:t>
            </a:r>
          </a:p>
        </p:txBody>
      </p:sp>
      <p:sp>
        <p:nvSpPr>
          <p:cNvPr id="5" name="Title 4"/>
          <p:cNvSpPr>
            <a:spLocks noGrp="1"/>
          </p:cNvSpPr>
          <p:nvPr>
            <p:ph type="title"/>
          </p:nvPr>
        </p:nvSpPr>
        <p:spPr>
          <a:xfrm>
            <a:off x="1270000" y="254000"/>
            <a:ext cx="10464800" cy="2032000"/>
          </a:xfrm>
          <a:prstGeom prst="rect">
            <a:avLst/>
          </a:prstGeom>
        </p:spPr>
        <p:txBody>
          <a:bodyPr lIns="50800" tIns="50800" rIns="50800" bIns="50800" anchor="b" anchorCtr="0"/>
          <a:lstStyle/>
          <a:p>
            <a:r>
              <a:rPr lang="en-US" smtClean="0"/>
              <a:t>Click to edit Master title style</a:t>
            </a:r>
            <a:endParaRPr lang="en-US" dirty="0"/>
          </a:p>
        </p:txBody>
      </p:sp>
      <p:sp>
        <p:nvSpPr>
          <p:cNvPr id="6" name="Slide Number Placeholder 3"/>
          <p:cNvSpPr>
            <a:spLocks noGrp="1"/>
          </p:cNvSpPr>
          <p:nvPr>
            <p:ph type="sldNum" sz="quarter" idx="10"/>
          </p:nvPr>
        </p:nvSpPr>
        <p:spPr>
          <a:extLst>
            <a:ext uri="{FAA26D3D-D897-4be2-8F04-BA451C77F1D7}">
              <ma14:placeholderFlag xmlns:ma14="http://schemas.microsoft.com/office/mac/drawingml/2011/main" xmlns="" val="1"/>
            </a:ext>
          </a:extLst>
        </p:spPr>
        <p:txBody>
          <a:bodyPr/>
          <a:lstStyle>
            <a:lvl1pPr>
              <a:defRPr/>
            </a:lvl1pPr>
          </a:lstStyle>
          <a:p>
            <a:fld id="{FD0725B6-5DD5-4EEE-A0F0-572C51C8D44F}" type="slidenum">
              <a:rPr lang="en-US"/>
              <a:pPr/>
              <a:t>‹#›</a:t>
            </a:fld>
            <a:endParaRPr lang="en-US"/>
          </a:p>
        </p:txBody>
      </p:sp>
    </p:spTree>
    <p:extLst>
      <p:ext uri="{BB962C8B-B14F-4D97-AF65-F5344CB8AC3E}">
        <p14:creationId xmlns:p14="http://schemas.microsoft.com/office/powerpoint/2010/main" val="399872148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1270000" y="254000"/>
            <a:ext cx="10464800" cy="25400"/>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 name="Content Placeholder 2"/>
          <p:cNvSpPr>
            <a:spLocks noGrp="1"/>
          </p:cNvSpPr>
          <p:nvPr>
            <p:ph idx="1"/>
          </p:nvPr>
        </p:nvSpPr>
        <p:spPr>
          <a:xfrm>
            <a:off x="1270000" y="381000"/>
            <a:ext cx="10464800" cy="9118600"/>
          </a:xfrm>
          <a:prstGeom prst="rect">
            <a:avLst/>
          </a:prstGeom>
        </p:spPr>
        <p:txBody>
          <a:bodyPr lIns="50800" tIns="50800" rIns="50800" bIns="50800"/>
          <a:lstStyle>
            <a:lvl1pPr>
              <a:spcBef>
                <a:spcPts val="1200"/>
              </a:spcBef>
              <a:spcAft>
                <a:spcPts val="1200"/>
              </a:spcAft>
              <a:buSzPct val="120000"/>
              <a:defRPr/>
            </a:lvl1pPr>
            <a:lvl2pPr marL="1143000">
              <a:spcBef>
                <a:spcPts val="1200"/>
              </a:spcBef>
              <a:spcAft>
                <a:spcPts val="1200"/>
              </a:spcAft>
              <a:buSzPct val="120000"/>
              <a:defRPr>
                <a:solidFill>
                  <a:srgbClr val="6D706D"/>
                </a:solidFill>
              </a:defRPr>
            </a:lvl2pPr>
            <a:lvl3pPr>
              <a:buSzPct val="120000"/>
              <a:defRPr>
                <a:solidFill>
                  <a:srgbClr val="6D706D"/>
                </a:solidFill>
              </a:defRPr>
            </a:lvl3pPr>
            <a:lvl4pPr>
              <a:buSzPct val="120000"/>
              <a:defRPr>
                <a:solidFill>
                  <a:srgbClr val="6D706D"/>
                </a:solidFill>
              </a:defRPr>
            </a:lvl4pPr>
            <a:lvl5pPr>
              <a:buSzPct val="120000"/>
              <a:defRPr>
                <a:solidFill>
                  <a:srgbClr val="6D706D"/>
                </a:solidFill>
              </a:defRPr>
            </a:lvl5pPr>
          </a:lstStyle>
          <a:p>
            <a:pPr lvl="0"/>
            <a:r>
              <a:rPr lang="en-US" smtClean="0"/>
              <a:t>Click to edit Master text styles</a:t>
            </a:r>
          </a:p>
          <a:p>
            <a:pPr lvl="1"/>
            <a:r>
              <a:rPr lang="en-US" smtClean="0"/>
              <a:t>Second level</a:t>
            </a:r>
          </a:p>
        </p:txBody>
      </p:sp>
      <p:sp>
        <p:nvSpPr>
          <p:cNvPr id="5" name="Slide Number Placeholder 3"/>
          <p:cNvSpPr>
            <a:spLocks noGrp="1"/>
          </p:cNvSpPr>
          <p:nvPr>
            <p:ph type="sldNum" sz="quarter" idx="10"/>
          </p:nvPr>
        </p:nvSpPr>
        <p:spPr>
          <a:extLst>
            <a:ext uri="{FAA26D3D-D897-4be2-8F04-BA451C77F1D7}">
              <ma14:placeholderFlag xmlns:ma14="http://schemas.microsoft.com/office/mac/drawingml/2011/main" xmlns="" val="1"/>
            </a:ext>
          </a:extLst>
        </p:spPr>
        <p:txBody>
          <a:bodyPr/>
          <a:lstStyle>
            <a:lvl1pPr>
              <a:defRPr/>
            </a:lvl1pPr>
          </a:lstStyle>
          <a:p>
            <a:fld id="{3911AF8E-DD54-4F10-BB1C-7E5DBE12AD50}" type="slidenum">
              <a:rPr lang="en-US"/>
              <a:pPr/>
              <a:t>‹#›</a:t>
            </a:fld>
            <a:endParaRPr lang="en-US"/>
          </a:p>
        </p:txBody>
      </p:sp>
    </p:spTree>
    <p:extLst>
      <p:ext uri="{BB962C8B-B14F-4D97-AF65-F5344CB8AC3E}">
        <p14:creationId xmlns:p14="http://schemas.microsoft.com/office/powerpoint/2010/main" val="41354773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Bullets - 2 Column">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1270000" y="2411413"/>
            <a:ext cx="10463213" cy="1587"/>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1270000" y="254000"/>
            <a:ext cx="10464800" cy="2032000"/>
          </a:xfrm>
          <a:prstGeom prst="rect">
            <a:avLst/>
          </a:prstGeom>
        </p:spPr>
        <p:txBody>
          <a:bodyPr lIns="50800" tIns="50800" rIns="50800" bIns="50800" anchor="b" anchorCtr="0"/>
          <a:lstStyle/>
          <a:p>
            <a:r>
              <a:rPr lang="en-US" smtClean="0"/>
              <a:t>Click to edit Master title style</a:t>
            </a:r>
            <a:endParaRPr lang="en-US" dirty="0"/>
          </a:p>
        </p:txBody>
      </p:sp>
      <p:sp>
        <p:nvSpPr>
          <p:cNvPr id="3" name="Content Placeholder 2"/>
          <p:cNvSpPr>
            <a:spLocks noGrp="1"/>
          </p:cNvSpPr>
          <p:nvPr>
            <p:ph sz="half" idx="1"/>
          </p:nvPr>
        </p:nvSpPr>
        <p:spPr>
          <a:xfrm>
            <a:off x="1270000" y="2540000"/>
            <a:ext cx="10464800" cy="6959600"/>
          </a:xfrm>
          <a:prstGeom prst="rect">
            <a:avLst/>
          </a:prstGeom>
        </p:spPr>
        <p:txBody>
          <a:bodyPr lIns="50800" tIns="50800" rIns="50800" bIns="50800" numCol="2"/>
          <a:lstStyle>
            <a:lvl1pPr marL="406400" indent="-406400">
              <a:lnSpc>
                <a:spcPct val="100000"/>
              </a:lnSpc>
              <a:spcBef>
                <a:spcPts val="1000"/>
              </a:spcBef>
              <a:spcAft>
                <a:spcPts val="1000"/>
              </a:spcAft>
              <a:buSzPct val="120000"/>
              <a:defRPr sz="3200">
                <a:solidFill>
                  <a:srgbClr val="2B2C2A"/>
                </a:solidFill>
              </a:defRPr>
            </a:lvl1pPr>
            <a:lvl2pPr marL="406400" indent="-406400">
              <a:lnSpc>
                <a:spcPct val="100000"/>
              </a:lnSpc>
              <a:spcBef>
                <a:spcPts val="1000"/>
              </a:spcBef>
              <a:spcAft>
                <a:spcPts val="1000"/>
              </a:spcAft>
              <a:buSzPct val="120000"/>
              <a:defRPr sz="3200">
                <a:solidFill>
                  <a:srgbClr val="6D706D"/>
                </a:solidFill>
              </a:defRPr>
            </a:lvl2pPr>
            <a:lvl3pPr marL="0" indent="0">
              <a:lnSpc>
                <a:spcPct val="100000"/>
              </a:lnSpc>
              <a:spcBef>
                <a:spcPts val="1000"/>
              </a:spcBef>
              <a:spcAft>
                <a:spcPts val="1000"/>
              </a:spcAft>
              <a:buSzPct val="120000"/>
              <a:buNone/>
              <a:defRPr sz="3200">
                <a:solidFill>
                  <a:srgbClr val="6D706D"/>
                </a:solidFill>
              </a:defRPr>
            </a:lvl3pPr>
            <a:lvl4pPr marL="406400" indent="-406400">
              <a:lnSpc>
                <a:spcPct val="100000"/>
              </a:lnSpc>
              <a:spcBef>
                <a:spcPts val="1000"/>
              </a:spcBef>
              <a:spcAft>
                <a:spcPts val="1000"/>
              </a:spcAft>
              <a:buSzPct val="120000"/>
              <a:defRPr sz="3200">
                <a:solidFill>
                  <a:srgbClr val="6D706D"/>
                </a:solidFill>
              </a:defRPr>
            </a:lvl4pPr>
            <a:lvl5pPr marL="406400" indent="-406400">
              <a:lnSpc>
                <a:spcPct val="100000"/>
              </a:lnSpc>
              <a:spcBef>
                <a:spcPts val="1000"/>
              </a:spcBef>
              <a:spcAft>
                <a:spcPts val="1000"/>
              </a:spcAft>
              <a:buSzPct val="120000"/>
              <a:defRPr sz="3200">
                <a:solidFill>
                  <a:srgbClr val="6D706D"/>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5" name="Text Box 4"/>
          <p:cNvSpPr txBox="1">
            <a:spLocks noGrp="1" noChangeArrowheads="1"/>
          </p:cNvSpPr>
          <p:nvPr>
            <p:ph type="sldNum" sz="quarter" idx="10"/>
          </p:nvPr>
        </p:nvSpPr>
        <p:spPr>
          <a:extLst>
            <a:ext uri="{FAA26D3D-D897-4be2-8F04-BA451C77F1D7}">
              <ma14:placeholderFlag xmlns:ma14="http://schemas.microsoft.com/office/mac/drawingml/2011/main" xmlns=""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80582A1A-5916-4CAF-9AD4-CD471870B49F}" type="slidenum">
              <a:rPr lang="en-US"/>
              <a:pPr/>
              <a:t>‹#›</a:t>
            </a:fld>
            <a:endParaRPr lang="en-US"/>
          </a:p>
        </p:txBody>
      </p:sp>
    </p:spTree>
    <p:extLst>
      <p:ext uri="{BB962C8B-B14F-4D97-AF65-F5344CB8AC3E}">
        <p14:creationId xmlns:p14="http://schemas.microsoft.com/office/powerpoint/2010/main" val="35955813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 Top">
    <p:spTree>
      <p:nvGrpSpPr>
        <p:cNvPr id="1" name=""/>
        <p:cNvGrpSpPr/>
        <p:nvPr/>
      </p:nvGrpSpPr>
      <p:grpSpPr>
        <a:xfrm>
          <a:off x="0" y="0"/>
          <a:ext cx="0" cy="0"/>
          <a:chOff x="0" y="0"/>
          <a:chExt cx="0" cy="0"/>
        </a:xfrm>
      </p:grpSpPr>
      <p:sp>
        <p:nvSpPr>
          <p:cNvPr id="3" name="Line 3"/>
          <p:cNvSpPr>
            <a:spLocks noChangeShapeType="1"/>
          </p:cNvSpPr>
          <p:nvPr userDrawn="1"/>
        </p:nvSpPr>
        <p:spPr bwMode="auto">
          <a:xfrm rot="10800000" flipH="1">
            <a:off x="1270000" y="2411413"/>
            <a:ext cx="10463213" cy="1587"/>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1270000" y="254000"/>
            <a:ext cx="10464800" cy="2032000"/>
          </a:xfrm>
          <a:prstGeom prst="rect">
            <a:avLst/>
          </a:prstGeom>
        </p:spPr>
        <p:txBody>
          <a:bodyPr lIns="50800" tIns="50800" rIns="50800" bIns="50800" anchor="b" anchorCtr="0"/>
          <a:lstStyle/>
          <a:p>
            <a:r>
              <a:rPr lang="en-US" smtClean="0"/>
              <a:t>Click to edit Master title style</a:t>
            </a:r>
            <a:endParaRPr lang="en-US" dirty="0"/>
          </a:p>
        </p:txBody>
      </p:sp>
      <p:sp>
        <p:nvSpPr>
          <p:cNvPr id="4" name="Text Box 4"/>
          <p:cNvSpPr txBox="1">
            <a:spLocks noGrp="1" noChangeArrowheads="1"/>
          </p:cNvSpPr>
          <p:nvPr>
            <p:ph type="sldNum" sz="quarter" idx="10"/>
          </p:nvPr>
        </p:nvSpPr>
        <p:spPr>
          <a:extLst>
            <a:ext uri="{FAA26D3D-D897-4be2-8F04-BA451C77F1D7}">
              <ma14:placeholderFlag xmlns:ma14="http://schemas.microsoft.com/office/mac/drawingml/2011/main" xmlns=""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84EA9562-1CE9-4657-8349-6C844C20295B}" type="slidenum">
              <a:rPr lang="en-US"/>
              <a:pPr/>
              <a:t>‹#›</a:t>
            </a:fld>
            <a:endParaRPr lang="en-US"/>
          </a:p>
        </p:txBody>
      </p:sp>
    </p:spTree>
    <p:extLst>
      <p:ext uri="{BB962C8B-B14F-4D97-AF65-F5344CB8AC3E}">
        <p14:creationId xmlns:p14="http://schemas.microsoft.com/office/powerpoint/2010/main" val="199875598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fld id="{02BDF7F8-91D2-4D46-9D25-B40595A9BAAE}" type="slidenum">
              <a:rPr lang="en-US"/>
              <a:pPr/>
              <a:t>‹#›</a:t>
            </a:fld>
            <a:endParaRPr lang="en-US"/>
          </a:p>
        </p:txBody>
      </p:sp>
    </p:spTree>
    <p:extLst>
      <p:ext uri="{BB962C8B-B14F-4D97-AF65-F5344CB8AC3E}">
        <p14:creationId xmlns:p14="http://schemas.microsoft.com/office/powerpoint/2010/main" val="255037579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2" name="Text Box 4"/>
          <p:cNvSpPr txBox="1">
            <a:spLocks noGrp="1" noChangeArrowheads="1"/>
          </p:cNvSpPr>
          <p:nvPr>
            <p:ph type="sldNum" sz="quarter" idx="4"/>
          </p:nvPr>
        </p:nvSpPr>
        <p:spPr bwMode="auto">
          <a:xfrm rot="5400000">
            <a:off x="254793" y="9143207"/>
            <a:ext cx="37306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none" lIns="91440" tIns="45720" rIns="91440" bIns="45720" numCol="1" anchor="t" anchorCtr="0" compatLnSpc="1">
            <a:prstTxWarp prst="textNoShape">
              <a:avLst/>
            </a:prstTxWarp>
          </a:bodyPr>
          <a:lstStyle>
            <a:lvl1pPr eaLnBrk="1" hangingPunct="1">
              <a:defRPr sz="1800" u="sng">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0BC810B0-9327-4EF4-BEFE-0404C291938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0" r:id="rId5"/>
    <p:sldLayoutId id="2147484251" r:id="rId6"/>
    <p:sldLayoutId id="2147484252" r:id="rId7"/>
    <p:sldLayoutId id="2147484253" r:id="rId8"/>
    <p:sldLayoutId id="2147484244" r:id="rId9"/>
    <p:sldLayoutId id="2147484245" r:id="rId10"/>
    <p:sldLayoutId id="2147484254" r:id="rId11"/>
  </p:sldLayoutIdLst>
  <p:transition>
    <p:fade/>
  </p:transition>
  <p:timing>
    <p:tnLst>
      <p:par>
        <p:cTn id="1" dur="indefinite" restart="never" nodeType="tmRoot"/>
      </p:par>
    </p:tnLst>
  </p:timing>
  <p:hf hdr="0" ftr="0" dt="0"/>
  <p:txStyles>
    <p:titleStyle>
      <a:lvl1pPr algn="l" rtl="0" eaLnBrk="1" fontAlgn="base" hangingPunct="1">
        <a:spcBef>
          <a:spcPct val="0"/>
        </a:spcBef>
        <a:spcAft>
          <a:spcPct val="0"/>
        </a:spcAft>
        <a:defRPr sz="6400">
          <a:solidFill>
            <a:srgbClr val="2B2C2A"/>
          </a:solidFill>
          <a:latin typeface="+mj-lt"/>
          <a:ea typeface="+mj-ea"/>
          <a:cs typeface="+mj-cs"/>
          <a:sym typeface="Franklin Gothic Medium" pitchFamily="34" charset="0"/>
        </a:defRPr>
      </a:lvl1pPr>
      <a:lvl2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2pPr>
      <a:lvl3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3pPr>
      <a:lvl4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4pPr>
      <a:lvl5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5pPr>
      <a:lvl6pPr marL="4572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6pPr>
      <a:lvl7pPr marL="9144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7pPr>
      <a:lvl8pPr marL="13716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8pPr>
      <a:lvl9pPr marL="18288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9pPr>
    </p:titleStyle>
    <p:bodyStyle>
      <a:lvl1pPr marL="571500" indent="-571500" algn="l" rtl="0" eaLnBrk="1" fontAlgn="base" hangingPunct="1">
        <a:spcBef>
          <a:spcPts val="2400"/>
        </a:spcBef>
        <a:spcAft>
          <a:spcPct val="0"/>
        </a:spcAft>
        <a:buSzPct val="139000"/>
        <a:buFont typeface="Franklin Gothic Book" pitchFamily="34" charset="0"/>
        <a:buChar char="•"/>
        <a:defRPr sz="4200">
          <a:solidFill>
            <a:srgbClr val="2B2C2A"/>
          </a:solidFill>
          <a:latin typeface="+mn-lt"/>
          <a:ea typeface="+mn-ea"/>
          <a:cs typeface="+mn-cs"/>
          <a:sym typeface="Franklin Gothic Book" pitchFamily="34" charset="0"/>
        </a:defRPr>
      </a:lvl1pPr>
      <a:lvl2pPr marL="9652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2pPr>
      <a:lvl3pPr marL="14097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3pPr>
      <a:lvl4pPr marL="18542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4pPr>
      <a:lvl5pPr marL="22987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5pPr>
      <a:lvl6pPr marL="27559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6pPr>
      <a:lvl7pPr marL="32131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7pPr>
      <a:lvl8pPr marL="36703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8pPr>
      <a:lvl9pPr marL="41275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image" Target="../media/image6.png"/><Relationship Id="rId5" Type="http://schemas.openxmlformats.org/officeDocument/2006/relationships/image" Target="../media/image5.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2" Type="http://schemas.openxmlformats.org/officeDocument/2006/relationships/hyperlink" Target="http://172.26.60.16:8080/#/main/dashboard/metrics"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5.xml"/><Relationship Id="rId1" Type="http://schemas.openxmlformats.org/officeDocument/2006/relationships/vmlDrawing" Target="../drawings/vmlDrawing6.vml"/><Relationship Id="rId5" Type="http://schemas.openxmlformats.org/officeDocument/2006/relationships/comments" Target="../comments/comment1.xml"/><Relationship Id="rId4" Type="http://schemas.openxmlformats.org/officeDocument/2006/relationships/image" Target="../media/image12.wmf"/></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extLst>
            <a:ext uri="{FAA26D3D-D897-4be2-8F04-BA451C77F1D7}">
              <ma14:placeholderFlag xmlns:ma14="http://schemas.microsoft.com/office/mac/drawingml/2011/main" xmlns="" val="1"/>
            </a:ext>
          </a:extLst>
        </p:spPr>
        <p:txBody>
          <a:bodyPr/>
          <a:lstStyle>
            <a:lvl1pPr eaLnBrk="0" hangingPunct="0">
              <a:defRPr sz="4200">
                <a:solidFill>
                  <a:srgbClr val="000000"/>
                </a:solidFill>
                <a:latin typeface="Franklin Gothic Book" pitchFamily="34" charset="0"/>
                <a:ea typeface="ヒラギノ角ゴ ProN W3"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pPr eaLnBrk="1" hangingPunct="1"/>
            <a:fld id="{5F6F90E0-5053-435A-BFCE-4A59825A319C}" type="slidenum">
              <a:rPr lang="en-US" sz="1800">
                <a:solidFill>
                  <a:srgbClr val="DAD8D3"/>
                </a:solidFill>
                <a:ea typeface="MS PGothic" pitchFamily="34" charset="-128"/>
              </a:rPr>
              <a:pPr eaLnBrk="1" hangingPunct="1"/>
              <a:t>1</a:t>
            </a:fld>
            <a:endParaRPr lang="en-US" sz="1800">
              <a:solidFill>
                <a:srgbClr val="DAD8D3"/>
              </a:solidFill>
              <a:ea typeface="MS PGothic" pitchFamily="34" charset="-128"/>
            </a:endParaRPr>
          </a:p>
        </p:txBody>
      </p:sp>
      <p:pic>
        <p:nvPicPr>
          <p:cNvPr id="1433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2200" y="5029200"/>
            <a:ext cx="4724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2"/>
          <p:cNvSpPr txBox="1">
            <a:spLocks/>
          </p:cNvSpPr>
          <p:nvPr/>
        </p:nvSpPr>
        <p:spPr bwMode="auto">
          <a:xfrm>
            <a:off x="1244600" y="2667000"/>
            <a:ext cx="115824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b"/>
          <a:lstStyle>
            <a:lvl1pPr eaLnBrk="0" hangingPunct="0">
              <a:defRPr sz="4200">
                <a:solidFill>
                  <a:srgbClr val="000000"/>
                </a:solidFill>
                <a:latin typeface="Franklin Gothic Book" pitchFamily="34" charset="0"/>
                <a:ea typeface="ヒラギノ角ゴ ProN W3"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pPr algn="l"/>
            <a:r>
              <a:rPr lang="en-US" sz="5400" dirty="0" smtClean="0">
                <a:solidFill>
                  <a:srgbClr val="2B2C2A"/>
                </a:solidFill>
                <a:latin typeface="Franklin Gothic Medium" pitchFamily="34" charset="0"/>
                <a:ea typeface="ヒラギノ角ゴ ProN W6" charset="-128"/>
                <a:sym typeface="Franklin Gothic Medium" pitchFamily="34" charset="0"/>
              </a:rPr>
              <a:t>Engineering Excellence Cycle VIII Team EETeamJ1 – Hadoop Data Lake</a:t>
            </a:r>
            <a:endParaRPr lang="en-US" sz="4800" dirty="0">
              <a:solidFill>
                <a:srgbClr val="2B2C2A"/>
              </a:solidFill>
              <a:latin typeface="Franklin Gothic Medium" pitchFamily="34" charset="0"/>
              <a:ea typeface="ヒラギノ角ゴ ProN W6" charset="-128"/>
              <a:sym typeface="Franklin Gothic Medium" pitchFamily="34" charset="0"/>
            </a:endParaRPr>
          </a:p>
          <a:p>
            <a:pPr algn="l"/>
            <a:r>
              <a:rPr lang="en-US" sz="3200" dirty="0" smtClean="0">
                <a:solidFill>
                  <a:srgbClr val="2B2C2A"/>
                </a:solidFill>
                <a:latin typeface="Franklin Gothic Medium" pitchFamily="34" charset="0"/>
                <a:ea typeface="ヒラギノ角ゴ ProN W6" charset="-128"/>
                <a:sym typeface="Franklin Gothic Medium" pitchFamily="34" charset="0"/>
              </a:rPr>
              <a:t>Final Presentation</a:t>
            </a:r>
            <a:endParaRPr lang="en-US" sz="2800" dirty="0" smtClean="0">
              <a:solidFill>
                <a:srgbClr val="2B2C2A"/>
              </a:solidFill>
              <a:latin typeface="Franklin Gothic Medium" pitchFamily="34" charset="0"/>
              <a:ea typeface="ヒラギノ角ゴ ProN W6" charset="-128"/>
              <a:sym typeface="Franklin Gothic Medium"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00" y="330200"/>
            <a:ext cx="10464800" cy="2032000"/>
          </a:xfrm>
        </p:spPr>
        <p:txBody>
          <a:bodyPr/>
          <a:lstStyle/>
          <a:p>
            <a:r>
              <a:rPr lang="en-US" sz="5400" dirty="0" smtClean="0"/>
              <a:t>Architecture View</a:t>
            </a:r>
            <a:endParaRPr lang="en-US" sz="54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10</a:t>
            </a:fld>
            <a:endParaRPr lang="en-US"/>
          </a:p>
        </p:txBody>
      </p:sp>
      <p:graphicFrame>
        <p:nvGraphicFramePr>
          <p:cNvPr id="6" name="Object 5">
            <a:hlinkClick r:id="" action="ppaction://ole?verb=0"/>
          </p:cNvPr>
          <p:cNvGraphicFramePr>
            <a:graphicFrameLocks noChangeAspect="1"/>
          </p:cNvGraphicFramePr>
          <p:nvPr>
            <p:extLst>
              <p:ext uri="{D42A27DB-BD31-4B8C-83A1-F6EECF244321}">
                <p14:modId xmlns:p14="http://schemas.microsoft.com/office/powerpoint/2010/main" val="1562699160"/>
              </p:ext>
            </p:extLst>
          </p:nvPr>
        </p:nvGraphicFramePr>
        <p:xfrm>
          <a:off x="11996209" y="8362950"/>
          <a:ext cx="914400" cy="771525"/>
        </p:xfrm>
        <a:graphic>
          <a:graphicData uri="http://schemas.openxmlformats.org/presentationml/2006/ole">
            <mc:AlternateContent xmlns:mc="http://schemas.openxmlformats.org/markup-compatibility/2006">
              <mc:Choice xmlns:v="urn:schemas-microsoft-com:vml" Requires="v">
                <p:oleObj spid="_x0000_s3126" name="Acrobat Document" showAsIcon="1" r:id="rId4" imgW="914400" imgH="771480" progId="AcroExch.Document.11">
                  <p:embed/>
                </p:oleObj>
              </mc:Choice>
              <mc:Fallback>
                <p:oleObj name="Acrobat Document" showAsIcon="1" r:id="rId4" imgW="914400" imgH="771480" progId="AcroExch.Document.11">
                  <p:embed/>
                  <p:pic>
                    <p:nvPicPr>
                      <p:cNvPr id="0" name=""/>
                      <p:cNvPicPr/>
                      <p:nvPr/>
                    </p:nvPicPr>
                    <p:blipFill>
                      <a:blip r:embed="rId5"/>
                      <a:stretch>
                        <a:fillRect/>
                      </a:stretch>
                    </p:blipFill>
                    <p:spPr>
                      <a:xfrm>
                        <a:off x="11996209" y="8362950"/>
                        <a:ext cx="914400" cy="771525"/>
                      </a:xfrm>
                      <a:prstGeom prst="rect">
                        <a:avLst/>
                      </a:prstGeom>
                    </p:spPr>
                  </p:pic>
                </p:oleObj>
              </mc:Fallback>
            </mc:AlternateContent>
          </a:graphicData>
        </a:graphic>
      </p:graphicFrame>
      <p:pic>
        <p:nvPicPr>
          <p:cNvPr id="2" name="Picture 1"/>
          <p:cNvPicPr>
            <a:picLocks noChangeAspect="1"/>
          </p:cNvPicPr>
          <p:nvPr/>
        </p:nvPicPr>
        <p:blipFill>
          <a:blip r:embed="rId6"/>
          <a:stretch>
            <a:fillRect/>
          </a:stretch>
        </p:blipFill>
        <p:spPr>
          <a:xfrm>
            <a:off x="1303867" y="2514600"/>
            <a:ext cx="10464800" cy="6619875"/>
          </a:xfrm>
          <a:prstGeom prst="rect">
            <a:avLst/>
          </a:prstGeom>
        </p:spPr>
      </p:pic>
    </p:spTree>
    <p:extLst>
      <p:ext uri="{BB962C8B-B14F-4D97-AF65-F5344CB8AC3E}">
        <p14:creationId xmlns:p14="http://schemas.microsoft.com/office/powerpoint/2010/main" val="316062158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6477000"/>
            <a:ext cx="10464800" cy="3022600"/>
          </a:xfrm>
        </p:spPr>
        <p:txBody>
          <a:bodyPr/>
          <a:lstStyle/>
          <a:p>
            <a:pPr lvl="0"/>
            <a:endParaRPr lang="en-US" sz="3200" dirty="0" smtClean="0"/>
          </a:p>
          <a:p>
            <a:pPr marL="0" indent="0">
              <a:buNone/>
            </a:pPr>
            <a:r>
              <a:rPr lang="en-US" sz="3200" dirty="0" smtClean="0"/>
              <a:t> </a:t>
            </a:r>
            <a:endParaRPr lang="en-US" sz="3200" dirty="0"/>
          </a:p>
        </p:txBody>
      </p:sp>
      <p:sp>
        <p:nvSpPr>
          <p:cNvPr id="3" name="Title 2"/>
          <p:cNvSpPr>
            <a:spLocks noGrp="1"/>
          </p:cNvSpPr>
          <p:nvPr>
            <p:ph type="title"/>
          </p:nvPr>
        </p:nvSpPr>
        <p:spPr>
          <a:xfrm>
            <a:off x="1397000" y="3733800"/>
            <a:ext cx="10464800" cy="2032000"/>
          </a:xfrm>
        </p:spPr>
        <p:txBody>
          <a:bodyPr/>
          <a:lstStyle/>
          <a:p>
            <a:pPr algn="ctr"/>
            <a:r>
              <a:rPr lang="en-US" sz="5400" dirty="0" smtClean="0"/>
              <a:t>Cluster Demonstration</a:t>
            </a:r>
            <a:endParaRPr lang="en-US" sz="54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11</a:t>
            </a:fld>
            <a:endParaRPr lang="en-US"/>
          </a:p>
        </p:txBody>
      </p:sp>
      <p:sp>
        <p:nvSpPr>
          <p:cNvPr id="5" name="TextBox 4">
            <a:hlinkClick r:id="rId2"/>
          </p:cNvPr>
          <p:cNvSpPr txBox="1"/>
          <p:nvPr/>
        </p:nvSpPr>
        <p:spPr>
          <a:xfrm>
            <a:off x="5669672" y="6838146"/>
            <a:ext cx="1665456" cy="477054"/>
          </a:xfrm>
          <a:prstGeom prst="rect">
            <a:avLst/>
          </a:prstGeom>
          <a:noFill/>
        </p:spPr>
        <p:txBody>
          <a:bodyPr wrap="none" rtlCol="0">
            <a:spAutoFit/>
          </a:bodyPr>
          <a:lstStyle/>
          <a:p>
            <a:pPr algn="l"/>
            <a:r>
              <a:rPr lang="en-IN" sz="2500" dirty="0" smtClean="0">
                <a:hlinkClick r:id="rId2"/>
              </a:rPr>
              <a:t>Dashboard</a:t>
            </a:r>
            <a:endParaRPr lang="en-IN" sz="2500" dirty="0"/>
          </a:p>
        </p:txBody>
      </p:sp>
    </p:spTree>
    <p:extLst>
      <p:ext uri="{BB962C8B-B14F-4D97-AF65-F5344CB8AC3E}">
        <p14:creationId xmlns:p14="http://schemas.microsoft.com/office/powerpoint/2010/main" val="85075406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D0725B6-5DD5-4EEE-A0F0-572C51C8D44F}" type="slidenum">
              <a:rPr lang="en-US" smtClean="0"/>
              <a:pPr/>
              <a:t>12</a:t>
            </a:fld>
            <a:endParaRPr lang="en-US"/>
          </a:p>
        </p:txBody>
      </p:sp>
      <p:sp>
        <p:nvSpPr>
          <p:cNvPr id="5" name="Title 2"/>
          <p:cNvSpPr>
            <a:spLocks noGrp="1"/>
          </p:cNvSpPr>
          <p:nvPr>
            <p:ph type="title"/>
          </p:nvPr>
        </p:nvSpPr>
        <p:spPr>
          <a:xfrm>
            <a:off x="1397000" y="3733800"/>
            <a:ext cx="10464800" cy="2032000"/>
          </a:xfrm>
        </p:spPr>
        <p:txBody>
          <a:bodyPr/>
          <a:lstStyle/>
          <a:p>
            <a:pPr algn="ctr"/>
            <a:r>
              <a:rPr lang="en-US" sz="5400" dirty="0" smtClean="0"/>
              <a:t>Use Cases Walkthrough</a:t>
            </a:r>
            <a:endParaRPr lang="en-US" sz="5400" dirty="0"/>
          </a:p>
        </p:txBody>
      </p:sp>
      <p:graphicFrame>
        <p:nvGraphicFramePr>
          <p:cNvPr id="6" name="Object 5">
            <a:hlinkClick r:id="" action="ppaction://ole?verb=0"/>
          </p:cNvPr>
          <p:cNvGraphicFramePr>
            <a:graphicFrameLocks noChangeAspect="1"/>
          </p:cNvGraphicFramePr>
          <p:nvPr>
            <p:extLst>
              <p:ext uri="{D42A27DB-BD31-4B8C-83A1-F6EECF244321}">
                <p14:modId xmlns:p14="http://schemas.microsoft.com/office/powerpoint/2010/main" val="931853048"/>
              </p:ext>
            </p:extLst>
          </p:nvPr>
        </p:nvGraphicFramePr>
        <p:xfrm>
          <a:off x="5720347" y="8305800"/>
          <a:ext cx="914400" cy="771525"/>
        </p:xfrm>
        <a:graphic>
          <a:graphicData uri="http://schemas.openxmlformats.org/presentationml/2006/ole">
            <mc:AlternateContent xmlns:mc="http://schemas.openxmlformats.org/markup-compatibility/2006">
              <mc:Choice xmlns:v="urn:schemas-microsoft-com:vml" Requires="v">
                <p:oleObj spid="_x0000_s2111" name="Acrobat Document" showAsIcon="1" r:id="rId3" imgW="914400" imgH="771480" progId="AcroExch.Document.11">
                  <p:embed/>
                </p:oleObj>
              </mc:Choice>
              <mc:Fallback>
                <p:oleObj name="Acrobat Document" showAsIcon="1" r:id="rId3" imgW="914400" imgH="771480" progId="AcroExch.Document.11">
                  <p:embed/>
                  <p:pic>
                    <p:nvPicPr>
                      <p:cNvPr id="0" name=""/>
                      <p:cNvPicPr/>
                      <p:nvPr/>
                    </p:nvPicPr>
                    <p:blipFill>
                      <a:blip r:embed="rId4"/>
                      <a:stretch>
                        <a:fillRect/>
                      </a:stretch>
                    </p:blipFill>
                    <p:spPr>
                      <a:xfrm>
                        <a:off x="5720347" y="83058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76833380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641600"/>
            <a:ext cx="10464800" cy="6959600"/>
          </a:xfrm>
        </p:spPr>
        <p:txBody>
          <a:bodyPr/>
          <a:lstStyle/>
          <a:p>
            <a:pPr lvl="0" algn="just">
              <a:spcAft>
                <a:spcPts val="600"/>
              </a:spcAft>
            </a:pPr>
            <a:r>
              <a:rPr lang="en-US" sz="2500" dirty="0"/>
              <a:t>QA Highlights</a:t>
            </a:r>
          </a:p>
          <a:p>
            <a:pPr lvl="1" algn="just">
              <a:spcAft>
                <a:spcPts val="600"/>
              </a:spcAft>
            </a:pPr>
            <a:r>
              <a:rPr lang="en-US" sz="2500" dirty="0"/>
              <a:t>QA was part of requirement understanding discussions, application flow creation.</a:t>
            </a:r>
          </a:p>
          <a:p>
            <a:pPr lvl="1" algn="just">
              <a:spcAft>
                <a:spcPts val="600"/>
              </a:spcAft>
            </a:pPr>
            <a:r>
              <a:rPr lang="en-US" sz="2500" dirty="0"/>
              <a:t>Setting up of </a:t>
            </a:r>
            <a:r>
              <a:rPr lang="en-US" sz="2500" dirty="0" smtClean="0"/>
              <a:t>cluster and various components within the cluster</a:t>
            </a:r>
          </a:p>
          <a:p>
            <a:pPr lvl="1" algn="just">
              <a:spcAft>
                <a:spcPts val="600"/>
              </a:spcAft>
            </a:pPr>
            <a:r>
              <a:rPr lang="en-US" sz="2500" dirty="0" smtClean="0"/>
              <a:t>Creating test cases for all use cases </a:t>
            </a:r>
            <a:endParaRPr lang="en-US" sz="2500" dirty="0"/>
          </a:p>
          <a:p>
            <a:pPr algn="just">
              <a:spcAft>
                <a:spcPts val="600"/>
              </a:spcAft>
            </a:pPr>
            <a:r>
              <a:rPr lang="en-US" sz="2500" dirty="0"/>
              <a:t>Test Plan </a:t>
            </a:r>
          </a:p>
          <a:p>
            <a:pPr lvl="1" algn="just">
              <a:spcAft>
                <a:spcPts val="600"/>
              </a:spcAft>
            </a:pPr>
            <a:r>
              <a:rPr lang="en-US" sz="2500" dirty="0"/>
              <a:t>Covering </a:t>
            </a:r>
            <a:r>
              <a:rPr lang="en-US" sz="2500" dirty="0" smtClean="0"/>
              <a:t>major </a:t>
            </a:r>
            <a:r>
              <a:rPr lang="en-US" sz="2500" dirty="0"/>
              <a:t>type of testing</a:t>
            </a:r>
          </a:p>
          <a:p>
            <a:pPr lvl="1" algn="just">
              <a:spcAft>
                <a:spcPts val="600"/>
              </a:spcAft>
            </a:pPr>
            <a:r>
              <a:rPr lang="en-US" sz="2500" dirty="0"/>
              <a:t>Strategy for every testing type</a:t>
            </a:r>
          </a:p>
          <a:p>
            <a:pPr lvl="1" algn="just">
              <a:spcAft>
                <a:spcPts val="600"/>
              </a:spcAft>
            </a:pPr>
            <a:r>
              <a:rPr lang="en-US" sz="2500" dirty="0"/>
              <a:t>Defined Entry/Exit criteria</a:t>
            </a:r>
          </a:p>
          <a:p>
            <a:pPr lvl="1" algn="just">
              <a:spcAft>
                <a:spcPts val="600"/>
              </a:spcAft>
            </a:pPr>
            <a:r>
              <a:rPr lang="en-US" sz="2500" dirty="0"/>
              <a:t>QA policy and test schedule </a:t>
            </a:r>
          </a:p>
          <a:p>
            <a:pPr lvl="0" algn="just">
              <a:spcAft>
                <a:spcPts val="600"/>
              </a:spcAft>
            </a:pPr>
            <a:endParaRPr lang="en-US" sz="3600" dirty="0" smtClean="0"/>
          </a:p>
          <a:p>
            <a:pPr algn="just">
              <a:spcAft>
                <a:spcPts val="600"/>
              </a:spcAft>
            </a:pPr>
            <a:endParaRPr lang="en-US" sz="3600" dirty="0"/>
          </a:p>
        </p:txBody>
      </p:sp>
      <p:sp>
        <p:nvSpPr>
          <p:cNvPr id="3" name="Title 2"/>
          <p:cNvSpPr>
            <a:spLocks noGrp="1"/>
          </p:cNvSpPr>
          <p:nvPr>
            <p:ph type="title"/>
          </p:nvPr>
        </p:nvSpPr>
        <p:spPr/>
        <p:txBody>
          <a:bodyPr/>
          <a:lstStyle/>
          <a:p>
            <a:r>
              <a:rPr lang="en-US" sz="5400" dirty="0" smtClean="0"/>
              <a:t>QA Highlights</a:t>
            </a:r>
            <a:endParaRPr lang="en-US" sz="54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13</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659822038"/>
              </p:ext>
            </p:extLst>
          </p:nvPr>
        </p:nvGraphicFramePr>
        <p:xfrm>
          <a:off x="2235200" y="8585150"/>
          <a:ext cx="914400" cy="771525"/>
        </p:xfrm>
        <a:graphic>
          <a:graphicData uri="http://schemas.openxmlformats.org/presentationml/2006/ole">
            <mc:AlternateContent xmlns:mc="http://schemas.openxmlformats.org/markup-compatibility/2006">
              <mc:Choice xmlns:v="urn:schemas-microsoft-com:vml" Requires="v">
                <p:oleObj spid="_x0000_s6152" name="Document" showAsIcon="1" r:id="rId3" imgW="914400" imgH="771480" progId="Word.Document.12">
                  <p:embed/>
                </p:oleObj>
              </mc:Choice>
              <mc:Fallback>
                <p:oleObj name="Document" showAsIcon="1" r:id="rId3" imgW="914400" imgH="771480" progId="Word.Document.12">
                  <p:embed/>
                  <p:pic>
                    <p:nvPicPr>
                      <p:cNvPr id="0" name=""/>
                      <p:cNvPicPr/>
                      <p:nvPr/>
                    </p:nvPicPr>
                    <p:blipFill>
                      <a:blip r:embed="rId4"/>
                      <a:stretch>
                        <a:fillRect/>
                      </a:stretch>
                    </p:blipFill>
                    <p:spPr>
                      <a:xfrm>
                        <a:off x="2235200" y="858515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79454397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lgn="just">
              <a:spcAft>
                <a:spcPts val="600"/>
              </a:spcAft>
            </a:pPr>
            <a:r>
              <a:rPr lang="en-US" sz="2500" dirty="0"/>
              <a:t>Total test cases : 147</a:t>
            </a:r>
          </a:p>
          <a:p>
            <a:pPr lvl="1" algn="just">
              <a:spcAft>
                <a:spcPts val="600"/>
              </a:spcAft>
            </a:pPr>
            <a:r>
              <a:rPr lang="en-US" sz="2500" dirty="0"/>
              <a:t>Total defects found : 10</a:t>
            </a:r>
          </a:p>
          <a:p>
            <a:pPr marL="0" indent="0">
              <a:buNone/>
            </a:pPr>
            <a:endParaRPr lang="en-US" sz="3200" dirty="0"/>
          </a:p>
        </p:txBody>
      </p:sp>
      <p:sp>
        <p:nvSpPr>
          <p:cNvPr id="3" name="Title 2"/>
          <p:cNvSpPr>
            <a:spLocks noGrp="1"/>
          </p:cNvSpPr>
          <p:nvPr>
            <p:ph type="title"/>
          </p:nvPr>
        </p:nvSpPr>
        <p:spPr/>
        <p:txBody>
          <a:bodyPr/>
          <a:lstStyle/>
          <a:p>
            <a:r>
              <a:rPr lang="en-US" sz="5400" dirty="0" smtClean="0"/>
              <a:t>QA Highlights</a:t>
            </a:r>
            <a:endParaRPr lang="en-US" sz="54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14</a:t>
            </a:fld>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266680355"/>
              </p:ext>
            </p:extLst>
          </p:nvPr>
        </p:nvGraphicFramePr>
        <p:xfrm>
          <a:off x="1930400" y="4724400"/>
          <a:ext cx="914400" cy="771525"/>
        </p:xfrm>
        <a:graphic>
          <a:graphicData uri="http://schemas.openxmlformats.org/presentationml/2006/ole">
            <mc:AlternateContent xmlns:mc="http://schemas.openxmlformats.org/markup-compatibility/2006">
              <mc:Choice xmlns:v="urn:schemas-microsoft-com:vml" Requires="v">
                <p:oleObj spid="_x0000_s4104"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1930400" y="47244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425582917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dirty="0"/>
              <a:t>Test Cases Execution </a:t>
            </a:r>
            <a:r>
              <a:rPr lang="en-US" sz="5400" dirty="0" smtClean="0"/>
              <a:t/>
            </a:r>
            <a:br>
              <a:rPr lang="en-US" sz="5400" dirty="0" smtClean="0"/>
            </a:br>
            <a:r>
              <a:rPr lang="en-US" sz="5400" dirty="0" smtClean="0"/>
              <a:t>Sprint Wise Summary </a:t>
            </a:r>
            <a:endParaRPr lang="en-US" sz="54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15</a:t>
            </a:fld>
            <a:endParaRPr lang="en-US"/>
          </a:p>
        </p:txBody>
      </p:sp>
      <p:pic>
        <p:nvPicPr>
          <p:cNvPr id="7" name="Content Placeholder 6"/>
          <p:cNvPicPr>
            <a:picLocks noGrp="1" noChangeAspect="1"/>
          </p:cNvPicPr>
          <p:nvPr>
            <p:ph idx="1"/>
          </p:nvPr>
        </p:nvPicPr>
        <p:blipFill>
          <a:blip r:embed="rId2"/>
          <a:stretch>
            <a:fillRect/>
          </a:stretch>
        </p:blipFill>
        <p:spPr>
          <a:xfrm>
            <a:off x="1270000" y="2438400"/>
            <a:ext cx="10464800" cy="2971800"/>
          </a:xfrm>
          <a:prstGeom prst="rect">
            <a:avLst/>
          </a:prstGeom>
        </p:spPr>
      </p:pic>
      <p:pic>
        <p:nvPicPr>
          <p:cNvPr id="8" name="Picture 7"/>
          <p:cNvPicPr>
            <a:picLocks noChangeAspect="1"/>
          </p:cNvPicPr>
          <p:nvPr/>
        </p:nvPicPr>
        <p:blipFill>
          <a:blip r:embed="rId3"/>
          <a:stretch>
            <a:fillRect/>
          </a:stretch>
        </p:blipFill>
        <p:spPr>
          <a:xfrm>
            <a:off x="1246762" y="5715000"/>
            <a:ext cx="10488038" cy="2971800"/>
          </a:xfrm>
          <a:prstGeom prst="rect">
            <a:avLst/>
          </a:prstGeom>
        </p:spPr>
      </p:pic>
    </p:spTree>
    <p:extLst>
      <p:ext uri="{BB962C8B-B14F-4D97-AF65-F5344CB8AC3E}">
        <p14:creationId xmlns:p14="http://schemas.microsoft.com/office/powerpoint/2010/main" val="85700222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6600" dirty="0"/>
              <a:t>Test Cases Execution </a:t>
            </a:r>
            <a:br>
              <a:rPr lang="en-US" sz="6600" dirty="0"/>
            </a:br>
            <a:r>
              <a:rPr lang="en-US" sz="6600" dirty="0"/>
              <a:t>Sprint Wise Summary </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16</a:t>
            </a:fld>
            <a:endParaRPr lang="en-US"/>
          </a:p>
        </p:txBody>
      </p:sp>
      <p:pic>
        <p:nvPicPr>
          <p:cNvPr id="10" name="Content Placeholder 9"/>
          <p:cNvPicPr>
            <a:picLocks noGrp="1" noChangeAspect="1"/>
          </p:cNvPicPr>
          <p:nvPr>
            <p:ph idx="1"/>
          </p:nvPr>
        </p:nvPicPr>
        <p:blipFill>
          <a:blip r:embed="rId2"/>
          <a:stretch>
            <a:fillRect/>
          </a:stretch>
        </p:blipFill>
        <p:spPr>
          <a:xfrm>
            <a:off x="1270000" y="2438400"/>
            <a:ext cx="10464800" cy="6019800"/>
          </a:xfrm>
          <a:prstGeom prst="rect">
            <a:avLst/>
          </a:prstGeom>
        </p:spPr>
      </p:pic>
    </p:spTree>
    <p:extLst>
      <p:ext uri="{BB962C8B-B14F-4D97-AF65-F5344CB8AC3E}">
        <p14:creationId xmlns:p14="http://schemas.microsoft.com/office/powerpoint/2010/main" val="132745584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lgn="just">
              <a:spcAft>
                <a:spcPts val="600"/>
              </a:spcAft>
            </a:pPr>
            <a:r>
              <a:rPr lang="en-US" sz="2500" dirty="0"/>
              <a:t>Total sprints = 06</a:t>
            </a:r>
          </a:p>
          <a:p>
            <a:pPr lvl="1" algn="just">
              <a:spcAft>
                <a:spcPts val="600"/>
              </a:spcAft>
            </a:pPr>
            <a:r>
              <a:rPr lang="en-US" sz="2500" dirty="0"/>
              <a:t>User stories = 60</a:t>
            </a:r>
          </a:p>
          <a:p>
            <a:pPr lvl="1" algn="just">
              <a:spcAft>
                <a:spcPts val="600"/>
              </a:spcAft>
            </a:pPr>
            <a:r>
              <a:rPr lang="en-US" sz="2500" dirty="0"/>
              <a:t>Average sprint  velocity =40</a:t>
            </a:r>
          </a:p>
        </p:txBody>
      </p:sp>
      <p:sp>
        <p:nvSpPr>
          <p:cNvPr id="3" name="Title 2"/>
          <p:cNvSpPr>
            <a:spLocks noGrp="1"/>
          </p:cNvSpPr>
          <p:nvPr>
            <p:ph type="title"/>
          </p:nvPr>
        </p:nvSpPr>
        <p:spPr/>
        <p:txBody>
          <a:bodyPr/>
          <a:lstStyle/>
          <a:p>
            <a:r>
              <a:rPr lang="en-US" sz="5400" dirty="0" smtClean="0"/>
              <a:t>Project Metrics</a:t>
            </a:r>
            <a:endParaRPr lang="en-US" sz="54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17</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364115450"/>
              </p:ext>
            </p:extLst>
          </p:nvPr>
        </p:nvGraphicFramePr>
        <p:xfrm>
          <a:off x="2235200" y="4648200"/>
          <a:ext cx="914400" cy="771525"/>
        </p:xfrm>
        <a:graphic>
          <a:graphicData uri="http://schemas.openxmlformats.org/presentationml/2006/ole">
            <mc:AlternateContent xmlns:mc="http://schemas.openxmlformats.org/markup-compatibility/2006">
              <mc:Choice xmlns:v="urn:schemas-microsoft-com:vml" Requires="v">
                <p:oleObj spid="_x0000_s5128"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2235200" y="46482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42913261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a:xfrm>
            <a:off x="1270000" y="914400"/>
            <a:ext cx="10464800" cy="1371600"/>
          </a:xfrm>
        </p:spPr>
        <p:txBody>
          <a:bodyPr/>
          <a:lstStyle/>
          <a:p>
            <a:r>
              <a:rPr lang="en-US" sz="5400" dirty="0" smtClean="0"/>
              <a:t>Agile Scrum Sheet- Sprint-1</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18</a:t>
            </a:fld>
            <a:endParaRPr lang="en-US"/>
          </a:p>
        </p:txBody>
      </p:sp>
      <p:pic>
        <p:nvPicPr>
          <p:cNvPr id="8" name="Picture 7"/>
          <p:cNvPicPr>
            <a:picLocks noChangeAspect="1"/>
          </p:cNvPicPr>
          <p:nvPr/>
        </p:nvPicPr>
        <p:blipFill>
          <a:blip r:embed="rId2"/>
          <a:stretch>
            <a:fillRect/>
          </a:stretch>
        </p:blipFill>
        <p:spPr>
          <a:xfrm>
            <a:off x="1270000" y="2540001"/>
            <a:ext cx="10464800" cy="6146800"/>
          </a:xfrm>
          <a:prstGeom prst="rect">
            <a:avLst/>
          </a:prstGeom>
        </p:spPr>
      </p:pic>
    </p:spTree>
    <p:extLst>
      <p:ext uri="{BB962C8B-B14F-4D97-AF65-F5344CB8AC3E}">
        <p14:creationId xmlns:p14="http://schemas.microsoft.com/office/powerpoint/2010/main" val="327472430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270000" y="2515177"/>
            <a:ext cx="10464800" cy="6552623"/>
          </a:xfrm>
          <a:prstGeom prst="rect">
            <a:avLst/>
          </a:prstGeom>
        </p:spPr>
      </p:pic>
      <p:sp>
        <p:nvSpPr>
          <p:cNvPr id="3" name="Title 2"/>
          <p:cNvSpPr>
            <a:spLocks noGrp="1"/>
          </p:cNvSpPr>
          <p:nvPr>
            <p:ph type="title"/>
          </p:nvPr>
        </p:nvSpPr>
        <p:spPr/>
        <p:txBody>
          <a:bodyPr/>
          <a:lstStyle/>
          <a:p>
            <a:r>
              <a:rPr lang="en-US" sz="5400" dirty="0"/>
              <a:t>Agile Scrum Sheet- </a:t>
            </a:r>
            <a:r>
              <a:rPr lang="en-US" sz="5400" dirty="0" smtClean="0"/>
              <a:t>Sprint-2</a:t>
            </a:r>
            <a:endParaRPr lang="en-US" sz="54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19</a:t>
            </a:fld>
            <a:endParaRPr lang="en-US"/>
          </a:p>
        </p:txBody>
      </p:sp>
    </p:spTree>
    <p:extLst>
      <p:ext uri="{BB962C8B-B14F-4D97-AF65-F5344CB8AC3E}">
        <p14:creationId xmlns:p14="http://schemas.microsoft.com/office/powerpoint/2010/main" val="99528330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47274" y="2801939"/>
            <a:ext cx="5384800" cy="5384800"/>
          </a:xfrm>
        </p:spPr>
        <p:txBody>
          <a:bodyPr/>
          <a:lstStyle/>
          <a:p>
            <a:pPr lvl="0">
              <a:spcAft>
                <a:spcPts val="600"/>
              </a:spcAft>
            </a:pPr>
            <a:r>
              <a:rPr lang="en-US" sz="2500" dirty="0" smtClean="0">
                <a:latin typeface="Times New Roman" pitchFamily="18" charset="0"/>
                <a:cs typeface="Times New Roman" pitchFamily="18" charset="0"/>
              </a:rPr>
              <a:t>Shirish Bhale(Owner)</a:t>
            </a:r>
          </a:p>
          <a:p>
            <a:pPr lvl="0">
              <a:spcAft>
                <a:spcPts val="600"/>
              </a:spcAft>
            </a:pPr>
            <a:r>
              <a:rPr lang="en-US" sz="2500" dirty="0">
                <a:latin typeface="Times New Roman" panose="02020603050405020304" pitchFamily="18" charset="0"/>
                <a:cs typeface="Times New Roman" panose="02020603050405020304" pitchFamily="18" charset="0"/>
              </a:rPr>
              <a:t>Devendra Singh </a:t>
            </a:r>
            <a:r>
              <a:rPr lang="en-US" sz="2500" dirty="0" smtClean="0">
                <a:latin typeface="Times New Roman" panose="02020603050405020304" pitchFamily="18" charset="0"/>
                <a:cs typeface="Times New Roman" panose="02020603050405020304" pitchFamily="18" charset="0"/>
              </a:rPr>
              <a:t>Parmar (Evaluator)</a:t>
            </a:r>
          </a:p>
          <a:p>
            <a:pPr lvl="0">
              <a:spcAft>
                <a:spcPts val="600"/>
              </a:spcAft>
            </a:pPr>
            <a:r>
              <a:rPr lang="en-US" sz="2500" dirty="0">
                <a:latin typeface="Times New Roman" panose="02020603050405020304" pitchFamily="18" charset="0"/>
                <a:cs typeface="Times New Roman" panose="02020603050405020304" pitchFamily="18" charset="0"/>
              </a:rPr>
              <a:t>Mohammed Sadique Khan </a:t>
            </a:r>
            <a:r>
              <a:rPr lang="en-US" sz="2500" dirty="0" smtClean="0">
                <a:latin typeface="Times New Roman" pitchFamily="18" charset="0"/>
                <a:cs typeface="Times New Roman" pitchFamily="18" charset="0"/>
              </a:rPr>
              <a:t>(Mentor)</a:t>
            </a:r>
          </a:p>
          <a:p>
            <a:pPr lvl="0">
              <a:spcAft>
                <a:spcPts val="600"/>
              </a:spcAft>
            </a:pPr>
            <a:r>
              <a:rPr lang="en-US" sz="2500" dirty="0">
                <a:latin typeface="Times New Roman" pitchFamily="18" charset="0"/>
                <a:cs typeface="Times New Roman" pitchFamily="18" charset="0"/>
              </a:rPr>
              <a:t>Preeti </a:t>
            </a:r>
            <a:r>
              <a:rPr lang="en-US" sz="2500" dirty="0" smtClean="0">
                <a:latin typeface="Times New Roman" pitchFamily="18" charset="0"/>
                <a:cs typeface="Times New Roman" pitchFamily="18" charset="0"/>
              </a:rPr>
              <a:t>Jain (Mentor)</a:t>
            </a:r>
          </a:p>
          <a:p>
            <a:pPr lvl="0">
              <a:spcAft>
                <a:spcPts val="600"/>
              </a:spcAft>
            </a:pPr>
            <a:r>
              <a:rPr lang="en-US" sz="2500" dirty="0">
                <a:latin typeface="Times New Roman" pitchFamily="18" charset="0"/>
                <a:cs typeface="Times New Roman" pitchFamily="18" charset="0"/>
              </a:rPr>
              <a:t>Shashwat </a:t>
            </a:r>
            <a:r>
              <a:rPr lang="en-US" sz="2500" dirty="0" smtClean="0">
                <a:latin typeface="Times New Roman" pitchFamily="18" charset="0"/>
                <a:cs typeface="Times New Roman" pitchFamily="18" charset="0"/>
              </a:rPr>
              <a:t>Sharma (Ops/Dev)</a:t>
            </a:r>
          </a:p>
          <a:p>
            <a:pPr lvl="0" algn="just">
              <a:spcAft>
                <a:spcPts val="600"/>
              </a:spcAft>
            </a:pPr>
            <a:r>
              <a:rPr lang="en-US" sz="2500" dirty="0">
                <a:latin typeface="Times New Roman" pitchFamily="18" charset="0"/>
                <a:cs typeface="Times New Roman" pitchFamily="18" charset="0"/>
              </a:rPr>
              <a:t>Ravi </a:t>
            </a:r>
            <a:r>
              <a:rPr lang="en-US" sz="2500" dirty="0" smtClean="0">
                <a:latin typeface="Times New Roman" pitchFamily="18" charset="0"/>
                <a:cs typeface="Times New Roman" pitchFamily="18" charset="0"/>
              </a:rPr>
              <a:t>Bhardwaj (QA)</a:t>
            </a:r>
          </a:p>
          <a:p>
            <a:pPr lvl="0">
              <a:spcAft>
                <a:spcPts val="600"/>
              </a:spcAft>
            </a:pPr>
            <a:r>
              <a:rPr lang="en-US" sz="2500" dirty="0">
                <a:latin typeface="Times New Roman" pitchFamily="18" charset="0"/>
                <a:cs typeface="Times New Roman" pitchFamily="18" charset="0"/>
              </a:rPr>
              <a:t>Rupika </a:t>
            </a:r>
            <a:r>
              <a:rPr lang="en-US" sz="2500" dirty="0" smtClean="0">
                <a:latin typeface="Times New Roman" pitchFamily="18" charset="0"/>
                <a:cs typeface="Times New Roman" pitchFamily="18" charset="0"/>
              </a:rPr>
              <a:t>Mahajan (Dev/Ops)</a:t>
            </a:r>
          </a:p>
          <a:p>
            <a:pPr lvl="0">
              <a:spcAft>
                <a:spcPts val="600"/>
              </a:spcAft>
            </a:pPr>
            <a:r>
              <a:rPr lang="en-US" sz="2500" dirty="0">
                <a:latin typeface="Times New Roman" pitchFamily="18" charset="0"/>
                <a:cs typeface="Times New Roman" pitchFamily="18" charset="0"/>
              </a:rPr>
              <a:t>Pradeep Chand </a:t>
            </a:r>
            <a:r>
              <a:rPr lang="en-US" sz="2500" dirty="0" smtClean="0">
                <a:latin typeface="Times New Roman" pitchFamily="18" charset="0"/>
                <a:cs typeface="Times New Roman" pitchFamily="18" charset="0"/>
              </a:rPr>
              <a:t>Nailwal (</a:t>
            </a:r>
            <a:r>
              <a:rPr lang="en-US" sz="2500" dirty="0">
                <a:latin typeface="Times New Roman" pitchFamily="18" charset="0"/>
                <a:cs typeface="Times New Roman" pitchFamily="18" charset="0"/>
              </a:rPr>
              <a:t>Dev/Ops</a:t>
            </a:r>
            <a:r>
              <a:rPr lang="en-US" sz="2500" dirty="0" smtClean="0">
                <a:latin typeface="Times New Roman" pitchFamily="18" charset="0"/>
                <a:cs typeface="Times New Roman" pitchFamily="18" charset="0"/>
              </a:rPr>
              <a:t>)</a:t>
            </a:r>
            <a:endParaRPr lang="en-US" sz="2500" dirty="0">
              <a:latin typeface="Times New Roman" pitchFamily="18" charset="0"/>
              <a:cs typeface="Times New Roman" pitchFamily="18" charset="0"/>
            </a:endParaRPr>
          </a:p>
          <a:p>
            <a:pPr marL="0" lvl="0" indent="0">
              <a:spcAft>
                <a:spcPts val="600"/>
              </a:spcAft>
              <a:buNone/>
            </a:pPr>
            <a:endParaRPr lang="en-US" sz="2400" dirty="0"/>
          </a:p>
          <a:p>
            <a:pPr lvl="0">
              <a:spcAft>
                <a:spcPts val="600"/>
              </a:spcAft>
            </a:pPr>
            <a:endParaRPr lang="en-US" sz="2400" dirty="0" smtClean="0"/>
          </a:p>
        </p:txBody>
      </p:sp>
      <p:sp>
        <p:nvSpPr>
          <p:cNvPr id="3" name="Title 2"/>
          <p:cNvSpPr>
            <a:spLocks noGrp="1"/>
          </p:cNvSpPr>
          <p:nvPr>
            <p:ph type="title"/>
          </p:nvPr>
        </p:nvSpPr>
        <p:spPr>
          <a:xfrm>
            <a:off x="1270000" y="330200"/>
            <a:ext cx="10464800" cy="2032000"/>
          </a:xfrm>
        </p:spPr>
        <p:txBody>
          <a:bodyPr/>
          <a:lstStyle/>
          <a:p>
            <a:r>
              <a:rPr lang="en-US" sz="5400" dirty="0" smtClean="0"/>
              <a:t>Team </a:t>
            </a:r>
            <a:endParaRPr lang="en-US" sz="54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a:t>
            </a:fld>
            <a:endParaRPr lang="en-US"/>
          </a:p>
        </p:txBody>
      </p:sp>
      <p:sp>
        <p:nvSpPr>
          <p:cNvPr id="5" name="Content Placeholder 1"/>
          <p:cNvSpPr txBox="1">
            <a:spLocks/>
          </p:cNvSpPr>
          <p:nvPr/>
        </p:nvSpPr>
        <p:spPr>
          <a:xfrm>
            <a:off x="6807200" y="2801939"/>
            <a:ext cx="5638800" cy="5376861"/>
          </a:xfrm>
          <a:prstGeom prst="rect">
            <a:avLst/>
          </a:prstGeom>
        </p:spPr>
        <p:txBody>
          <a:bodyPr lIns="50800" tIns="50800" rIns="50800" bIns="50800"/>
          <a:lstStyle>
            <a:lvl1pPr marL="571500" indent="-571500" algn="l" rtl="0" eaLnBrk="1" fontAlgn="base" hangingPunct="1">
              <a:spcBef>
                <a:spcPts val="1200"/>
              </a:spcBef>
              <a:spcAft>
                <a:spcPts val="1200"/>
              </a:spcAft>
              <a:buSzPct val="120000"/>
              <a:buFont typeface="Franklin Gothic Book" pitchFamily="34" charset="0"/>
              <a:buChar char="•"/>
              <a:defRPr sz="4200" i="0">
                <a:solidFill>
                  <a:srgbClr val="2B2C2A"/>
                </a:solidFill>
                <a:latin typeface="+mn-lt"/>
                <a:ea typeface="+mn-ea"/>
                <a:cs typeface="+mn-cs"/>
                <a:sym typeface="Franklin Gothic Book" pitchFamily="34" charset="0"/>
              </a:defRPr>
            </a:lvl1pPr>
            <a:lvl2pPr marL="1143000" indent="-571500" algn="l" rtl="0" eaLnBrk="1" fontAlgn="base" hangingPunct="1">
              <a:spcBef>
                <a:spcPts val="1200"/>
              </a:spcBef>
              <a:spcAft>
                <a:spcPts val="120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2pPr>
            <a:lvl3pPr marL="1409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3pPr>
            <a:lvl4pPr marL="18542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4pPr>
            <a:lvl5pPr marL="2298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5pPr>
            <a:lvl6pPr marL="27559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6pPr>
            <a:lvl7pPr marL="32131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7pPr>
            <a:lvl8pPr marL="36703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8pPr>
            <a:lvl9pPr marL="41275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9pPr>
          </a:lstStyle>
          <a:p>
            <a:pPr algn="just">
              <a:spcAft>
                <a:spcPts val="600"/>
              </a:spcAft>
            </a:pPr>
            <a:r>
              <a:rPr lang="en-US" sz="2500" dirty="0">
                <a:latin typeface="Times New Roman" pitchFamily="18" charset="0"/>
                <a:cs typeface="Times New Roman" pitchFamily="18" charset="0"/>
              </a:rPr>
              <a:t>Sudesh Shettigar (Ops/Dev</a:t>
            </a:r>
            <a:r>
              <a:rPr lang="en-US" sz="2500" dirty="0" smtClean="0">
                <a:latin typeface="Times New Roman" pitchFamily="18" charset="0"/>
                <a:cs typeface="Times New Roman" pitchFamily="18" charset="0"/>
              </a:rPr>
              <a:t>)</a:t>
            </a:r>
          </a:p>
          <a:p>
            <a:pPr algn="just">
              <a:spcAft>
                <a:spcPts val="600"/>
              </a:spcAft>
            </a:pPr>
            <a:r>
              <a:rPr lang="en-US" sz="2500" dirty="0" smtClean="0">
                <a:latin typeface="Times New Roman" pitchFamily="18" charset="0"/>
                <a:cs typeface="Times New Roman" pitchFamily="18" charset="0"/>
              </a:rPr>
              <a:t>Santosh </a:t>
            </a:r>
            <a:r>
              <a:rPr lang="en-US" sz="2500" dirty="0">
                <a:latin typeface="Times New Roman" pitchFamily="18" charset="0"/>
                <a:cs typeface="Times New Roman" pitchFamily="18" charset="0"/>
              </a:rPr>
              <a:t>Kumar </a:t>
            </a:r>
            <a:r>
              <a:rPr lang="en-US" sz="2500" dirty="0" smtClean="0">
                <a:latin typeface="Times New Roman" pitchFamily="18" charset="0"/>
                <a:cs typeface="Times New Roman" pitchFamily="18" charset="0"/>
              </a:rPr>
              <a:t>Jha (</a:t>
            </a:r>
            <a:r>
              <a:rPr lang="en-US" sz="2500" dirty="0">
                <a:latin typeface="Times New Roman" pitchFamily="18" charset="0"/>
                <a:cs typeface="Times New Roman" pitchFamily="18" charset="0"/>
              </a:rPr>
              <a:t>Dev/Ops)</a:t>
            </a:r>
            <a:endParaRPr lang="en-US" sz="2500" dirty="0" smtClean="0">
              <a:latin typeface="Times New Roman" pitchFamily="18" charset="0"/>
              <a:cs typeface="Times New Roman" pitchFamily="18" charset="0"/>
            </a:endParaRPr>
          </a:p>
          <a:p>
            <a:pPr algn="just">
              <a:spcAft>
                <a:spcPts val="600"/>
              </a:spcAft>
            </a:pPr>
            <a:r>
              <a:rPr lang="en-US" sz="2500" dirty="0" smtClean="0">
                <a:latin typeface="Times New Roman" pitchFamily="18" charset="0"/>
                <a:cs typeface="Times New Roman" pitchFamily="18" charset="0"/>
              </a:rPr>
              <a:t>Deepti Agrawal (</a:t>
            </a:r>
            <a:r>
              <a:rPr lang="en-US" sz="2500" dirty="0">
                <a:latin typeface="Times New Roman" pitchFamily="18" charset="0"/>
                <a:cs typeface="Times New Roman" pitchFamily="18" charset="0"/>
              </a:rPr>
              <a:t>Dev/Ops)</a:t>
            </a:r>
            <a:endParaRPr lang="en-US" sz="2500" kern="0" dirty="0" smtClean="0">
              <a:latin typeface="Times New Roman" pitchFamily="18" charset="0"/>
              <a:cs typeface="Times New Roman" pitchFamily="18" charset="0"/>
            </a:endParaRPr>
          </a:p>
          <a:p>
            <a:pPr lvl="0" algn="just">
              <a:spcAft>
                <a:spcPts val="600"/>
              </a:spcAft>
            </a:pPr>
            <a:r>
              <a:rPr lang="en-US" sz="2500" dirty="0" smtClean="0">
                <a:latin typeface="Times New Roman" pitchFamily="18" charset="0"/>
                <a:cs typeface="Times New Roman" pitchFamily="18" charset="0"/>
              </a:rPr>
              <a:t>Om </a:t>
            </a:r>
            <a:r>
              <a:rPr lang="en-US" sz="2500" dirty="0">
                <a:latin typeface="Times New Roman" pitchFamily="18" charset="0"/>
                <a:cs typeface="Times New Roman" pitchFamily="18" charset="0"/>
              </a:rPr>
              <a:t>Prakash </a:t>
            </a:r>
            <a:r>
              <a:rPr lang="en-US" sz="2500" dirty="0" smtClean="0">
                <a:latin typeface="Times New Roman" pitchFamily="18" charset="0"/>
                <a:cs typeface="Times New Roman" pitchFamily="18" charset="0"/>
              </a:rPr>
              <a:t>Soni (</a:t>
            </a:r>
            <a:r>
              <a:rPr lang="en-US" sz="2500" dirty="0">
                <a:latin typeface="Times New Roman" pitchFamily="18" charset="0"/>
                <a:cs typeface="Times New Roman" pitchFamily="18" charset="0"/>
              </a:rPr>
              <a:t>Dev/Ops)</a:t>
            </a:r>
            <a:endParaRPr lang="en-US" sz="2500" kern="0" dirty="0" smtClean="0">
              <a:latin typeface="Times New Roman" pitchFamily="18" charset="0"/>
              <a:cs typeface="Times New Roman" pitchFamily="18" charset="0"/>
            </a:endParaRPr>
          </a:p>
          <a:p>
            <a:pPr algn="just">
              <a:spcAft>
                <a:spcPts val="600"/>
              </a:spcAft>
            </a:pPr>
            <a:r>
              <a:rPr lang="en-US" sz="2500" kern="0" dirty="0">
                <a:latin typeface="Times New Roman" pitchFamily="18" charset="0"/>
                <a:cs typeface="Times New Roman" pitchFamily="18" charset="0"/>
              </a:rPr>
              <a:t>Sanchita </a:t>
            </a:r>
            <a:r>
              <a:rPr lang="en-US" sz="2500" kern="0" dirty="0" smtClean="0">
                <a:latin typeface="Times New Roman" pitchFamily="18" charset="0"/>
                <a:cs typeface="Times New Roman" pitchFamily="18" charset="0"/>
              </a:rPr>
              <a:t>Mishra (Dev</a:t>
            </a:r>
            <a:r>
              <a:rPr lang="en-US" sz="2500" dirty="0">
                <a:latin typeface="Times New Roman" pitchFamily="18" charset="0"/>
                <a:cs typeface="Times New Roman" pitchFamily="18" charset="0"/>
              </a:rPr>
              <a:t>/Ops</a:t>
            </a:r>
            <a:r>
              <a:rPr lang="en-US" sz="2500" kern="0" dirty="0" smtClean="0">
                <a:latin typeface="Times New Roman" pitchFamily="18" charset="0"/>
                <a:cs typeface="Times New Roman" pitchFamily="18" charset="0"/>
              </a:rPr>
              <a:t>)</a:t>
            </a:r>
          </a:p>
          <a:p>
            <a:pPr algn="just">
              <a:spcAft>
                <a:spcPts val="600"/>
              </a:spcAft>
            </a:pPr>
            <a:r>
              <a:rPr lang="en-US" sz="2500" kern="0" dirty="0">
                <a:latin typeface="Times New Roman" pitchFamily="18" charset="0"/>
                <a:cs typeface="Times New Roman" pitchFamily="18" charset="0"/>
              </a:rPr>
              <a:t>Gagandeep Singh </a:t>
            </a:r>
            <a:r>
              <a:rPr lang="en-US" sz="2500" kern="0" dirty="0" smtClean="0">
                <a:latin typeface="Times New Roman" pitchFamily="18" charset="0"/>
                <a:cs typeface="Times New Roman" pitchFamily="18" charset="0"/>
              </a:rPr>
              <a:t>Panesar (Dev</a:t>
            </a:r>
            <a:r>
              <a:rPr lang="en-US" sz="2500" dirty="0">
                <a:latin typeface="Times New Roman" pitchFamily="18" charset="0"/>
                <a:cs typeface="Times New Roman" pitchFamily="18" charset="0"/>
              </a:rPr>
              <a:t>/Ops</a:t>
            </a:r>
            <a:r>
              <a:rPr lang="en-US" sz="2500" kern="0" dirty="0" smtClean="0">
                <a:latin typeface="Times New Roman" pitchFamily="18" charset="0"/>
                <a:cs typeface="Times New Roman" pitchFamily="18" charset="0"/>
              </a:rPr>
              <a:t>)</a:t>
            </a:r>
          </a:p>
          <a:p>
            <a:pPr algn="just">
              <a:spcAft>
                <a:spcPts val="600"/>
              </a:spcAft>
            </a:pPr>
            <a:r>
              <a:rPr lang="en-US" sz="2500" kern="0" dirty="0">
                <a:latin typeface="Times New Roman" pitchFamily="18" charset="0"/>
                <a:cs typeface="Times New Roman" pitchFamily="18" charset="0"/>
              </a:rPr>
              <a:t>Abhishek </a:t>
            </a:r>
            <a:r>
              <a:rPr lang="en-US" sz="2500" kern="0" dirty="0" smtClean="0">
                <a:latin typeface="Times New Roman" pitchFamily="18" charset="0"/>
                <a:cs typeface="Times New Roman" pitchFamily="18" charset="0"/>
              </a:rPr>
              <a:t>Parihar (QA)</a:t>
            </a:r>
          </a:p>
          <a:p>
            <a:pPr algn="just">
              <a:spcAft>
                <a:spcPts val="600"/>
              </a:spcAft>
            </a:pPr>
            <a:r>
              <a:rPr lang="en-US" sz="2500" kern="0" dirty="0">
                <a:latin typeface="Times New Roman" pitchFamily="18" charset="0"/>
                <a:cs typeface="Times New Roman" pitchFamily="18" charset="0"/>
              </a:rPr>
              <a:t>Dilip </a:t>
            </a:r>
            <a:r>
              <a:rPr lang="en-US" sz="2500" kern="0" dirty="0" smtClean="0">
                <a:latin typeface="Times New Roman" pitchFamily="18" charset="0"/>
                <a:cs typeface="Times New Roman" pitchFamily="18" charset="0"/>
              </a:rPr>
              <a:t>Dave (QA)</a:t>
            </a:r>
            <a:endParaRPr lang="en-US" sz="2400" kern="0" dirty="0" smtClean="0">
              <a:latin typeface="Times New Roman" pitchFamily="18" charset="0"/>
              <a:cs typeface="Times New Roman" pitchFamily="18" charset="0"/>
            </a:endParaRPr>
          </a:p>
          <a:p>
            <a:pPr marL="0" indent="0">
              <a:spcAft>
                <a:spcPts val="600"/>
              </a:spcAft>
              <a:buNone/>
            </a:pPr>
            <a:endParaRPr lang="en-US" sz="2400" kern="0" dirty="0" smtClean="0"/>
          </a:p>
        </p:txBody>
      </p:sp>
    </p:spTree>
    <p:extLst>
      <p:ext uri="{BB962C8B-B14F-4D97-AF65-F5344CB8AC3E}">
        <p14:creationId xmlns:p14="http://schemas.microsoft.com/office/powerpoint/2010/main" val="139831131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p:txBody>
          <a:bodyPr/>
          <a:lstStyle/>
          <a:p>
            <a:r>
              <a:rPr lang="en-US" sz="5400" dirty="0" smtClean="0"/>
              <a:t>Agile </a:t>
            </a:r>
            <a:r>
              <a:rPr lang="en-US" sz="5400" dirty="0"/>
              <a:t>Scrum </a:t>
            </a:r>
            <a:r>
              <a:rPr lang="en-US" sz="5400" dirty="0" smtClean="0"/>
              <a:t>Sheet- Sprint-3</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20</a:t>
            </a:fld>
            <a:endParaRPr lang="en-US"/>
          </a:p>
        </p:txBody>
      </p:sp>
      <p:pic>
        <p:nvPicPr>
          <p:cNvPr id="7" name="Picture 6"/>
          <p:cNvPicPr>
            <a:picLocks noChangeAspect="1"/>
          </p:cNvPicPr>
          <p:nvPr/>
        </p:nvPicPr>
        <p:blipFill>
          <a:blip r:embed="rId2"/>
          <a:stretch>
            <a:fillRect/>
          </a:stretch>
        </p:blipFill>
        <p:spPr>
          <a:xfrm>
            <a:off x="1267061" y="2539999"/>
            <a:ext cx="10467739" cy="6311263"/>
          </a:xfrm>
          <a:prstGeom prst="rect">
            <a:avLst/>
          </a:prstGeom>
        </p:spPr>
      </p:pic>
    </p:spTree>
    <p:extLst>
      <p:ext uri="{BB962C8B-B14F-4D97-AF65-F5344CB8AC3E}">
        <p14:creationId xmlns:p14="http://schemas.microsoft.com/office/powerpoint/2010/main" val="147319474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			</a:t>
            </a:r>
            <a:endParaRPr lang="en-US" dirty="0"/>
          </a:p>
          <a:p>
            <a:pPr marL="0" indent="0">
              <a:buNone/>
            </a:pPr>
            <a:endParaRPr lang="en-US" dirty="0"/>
          </a:p>
        </p:txBody>
      </p:sp>
      <p:sp>
        <p:nvSpPr>
          <p:cNvPr id="3" name="Title 2"/>
          <p:cNvSpPr>
            <a:spLocks noGrp="1"/>
          </p:cNvSpPr>
          <p:nvPr>
            <p:ph type="title"/>
          </p:nvPr>
        </p:nvSpPr>
        <p:spPr/>
        <p:txBody>
          <a:bodyPr/>
          <a:lstStyle/>
          <a:p>
            <a:r>
              <a:rPr lang="en-US" sz="5400" dirty="0"/>
              <a:t>Agile Scrum Sheet- </a:t>
            </a:r>
            <a:r>
              <a:rPr lang="en-US" sz="5400" dirty="0" smtClean="0"/>
              <a:t>Sprint-4</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21</a:t>
            </a:fld>
            <a:endParaRPr lang="en-US"/>
          </a:p>
        </p:txBody>
      </p:sp>
      <p:pic>
        <p:nvPicPr>
          <p:cNvPr id="7" name="Content Placeholder 4"/>
          <p:cNvPicPr>
            <a:picLocks noChangeAspect="1"/>
          </p:cNvPicPr>
          <p:nvPr/>
        </p:nvPicPr>
        <p:blipFill>
          <a:blip r:embed="rId2"/>
          <a:stretch>
            <a:fillRect/>
          </a:stretch>
        </p:blipFill>
        <p:spPr>
          <a:xfrm>
            <a:off x="1270000" y="2514601"/>
            <a:ext cx="10464800" cy="6248399"/>
          </a:xfrm>
          <a:prstGeom prst="rect">
            <a:avLst/>
          </a:prstGeom>
        </p:spPr>
      </p:pic>
    </p:spTree>
    <p:extLst>
      <p:ext uri="{BB962C8B-B14F-4D97-AF65-F5344CB8AC3E}">
        <p14:creationId xmlns:p14="http://schemas.microsoft.com/office/powerpoint/2010/main" val="82383157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p:txBody>
          <a:bodyPr/>
          <a:lstStyle/>
          <a:p>
            <a:r>
              <a:rPr lang="en-US" sz="5400" dirty="0"/>
              <a:t>Agile Scrum Sheet- </a:t>
            </a:r>
            <a:r>
              <a:rPr lang="en-US" sz="5400" dirty="0" smtClean="0"/>
              <a:t>Sprint-5</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22</a:t>
            </a:fld>
            <a:endParaRPr lang="en-US"/>
          </a:p>
        </p:txBody>
      </p:sp>
      <p:pic>
        <p:nvPicPr>
          <p:cNvPr id="7" name="Picture 6"/>
          <p:cNvPicPr>
            <a:picLocks noChangeAspect="1"/>
          </p:cNvPicPr>
          <p:nvPr/>
        </p:nvPicPr>
        <p:blipFill>
          <a:blip r:embed="rId2"/>
          <a:stretch>
            <a:fillRect/>
          </a:stretch>
        </p:blipFill>
        <p:spPr>
          <a:xfrm>
            <a:off x="1270000" y="2514600"/>
            <a:ext cx="10467739" cy="6248942"/>
          </a:xfrm>
          <a:prstGeom prst="rect">
            <a:avLst/>
          </a:prstGeom>
        </p:spPr>
      </p:pic>
    </p:spTree>
    <p:extLst>
      <p:ext uri="{BB962C8B-B14F-4D97-AF65-F5344CB8AC3E}">
        <p14:creationId xmlns:p14="http://schemas.microsoft.com/office/powerpoint/2010/main" val="47533490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dirty="0"/>
              <a:t>Agile Scrum Sheet- </a:t>
            </a:r>
            <a:r>
              <a:rPr lang="en-US" sz="5400" dirty="0" smtClean="0"/>
              <a:t>Sprint-6</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23</a:t>
            </a:fld>
            <a:endParaRPr lang="en-US"/>
          </a:p>
        </p:txBody>
      </p:sp>
      <p:pic>
        <p:nvPicPr>
          <p:cNvPr id="7" name="Content Placeholder 6"/>
          <p:cNvPicPr>
            <a:picLocks noGrp="1" noChangeAspect="1"/>
          </p:cNvPicPr>
          <p:nvPr>
            <p:ph idx="1"/>
          </p:nvPr>
        </p:nvPicPr>
        <p:blipFill>
          <a:blip r:embed="rId2"/>
          <a:stretch>
            <a:fillRect/>
          </a:stretch>
        </p:blipFill>
        <p:spPr>
          <a:xfrm>
            <a:off x="1270000" y="2514600"/>
            <a:ext cx="10464800" cy="5942446"/>
          </a:xfrm>
          <a:prstGeom prst="rect">
            <a:avLst/>
          </a:prstGeom>
        </p:spPr>
      </p:pic>
    </p:spTree>
    <p:extLst>
      <p:ext uri="{BB962C8B-B14F-4D97-AF65-F5344CB8AC3E}">
        <p14:creationId xmlns:p14="http://schemas.microsoft.com/office/powerpoint/2010/main" val="104011012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00" y="330200"/>
            <a:ext cx="10464800" cy="2032000"/>
          </a:xfrm>
        </p:spPr>
        <p:txBody>
          <a:bodyPr/>
          <a:lstStyle/>
          <a:p>
            <a:r>
              <a:rPr lang="en-US" sz="5400" dirty="0" smtClean="0"/>
              <a:t>Velocity Trend</a:t>
            </a:r>
            <a:endParaRPr lang="en-US" sz="54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24</a:t>
            </a:fld>
            <a:endParaRPr lang="en-US"/>
          </a:p>
        </p:txBody>
      </p:sp>
      <p:pic>
        <p:nvPicPr>
          <p:cNvPr id="5" name="Picture 4"/>
          <p:cNvPicPr>
            <a:picLocks noChangeAspect="1"/>
          </p:cNvPicPr>
          <p:nvPr/>
        </p:nvPicPr>
        <p:blipFill>
          <a:blip r:embed="rId3"/>
          <a:stretch>
            <a:fillRect/>
          </a:stretch>
        </p:blipFill>
        <p:spPr>
          <a:xfrm>
            <a:off x="1270000" y="2514599"/>
            <a:ext cx="10464800" cy="6619875"/>
          </a:xfrm>
          <a:prstGeom prst="rect">
            <a:avLst/>
          </a:prstGeom>
        </p:spPr>
      </p:pic>
    </p:spTree>
    <p:extLst>
      <p:ext uri="{BB962C8B-B14F-4D97-AF65-F5344CB8AC3E}">
        <p14:creationId xmlns:p14="http://schemas.microsoft.com/office/powerpoint/2010/main" val="357967498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00" y="838200"/>
            <a:ext cx="10464800" cy="1524000"/>
          </a:xfrm>
        </p:spPr>
        <p:txBody>
          <a:bodyPr/>
          <a:lstStyle/>
          <a:p>
            <a:r>
              <a:rPr lang="en-US" sz="5400" dirty="0" smtClean="0"/>
              <a:t>Story Count</a:t>
            </a:r>
            <a:endParaRPr lang="en-US" sz="54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25</a:t>
            </a:fld>
            <a:endParaRPr lang="en-US"/>
          </a:p>
        </p:txBody>
      </p:sp>
      <p:pic>
        <p:nvPicPr>
          <p:cNvPr id="7" name="Content Placeholder 6"/>
          <p:cNvPicPr>
            <a:picLocks noGrp="1" noChangeAspect="1"/>
          </p:cNvPicPr>
          <p:nvPr>
            <p:ph idx="1"/>
          </p:nvPr>
        </p:nvPicPr>
        <p:blipFill>
          <a:blip r:embed="rId2"/>
          <a:stretch>
            <a:fillRect/>
          </a:stretch>
        </p:blipFill>
        <p:spPr>
          <a:xfrm>
            <a:off x="1270000" y="2590800"/>
            <a:ext cx="10464800" cy="6543675"/>
          </a:xfrm>
          <a:prstGeom prst="rect">
            <a:avLst/>
          </a:prstGeom>
        </p:spPr>
      </p:pic>
    </p:spTree>
    <p:extLst>
      <p:ext uri="{BB962C8B-B14F-4D97-AF65-F5344CB8AC3E}">
        <p14:creationId xmlns:p14="http://schemas.microsoft.com/office/powerpoint/2010/main" val="3065518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692400"/>
            <a:ext cx="10464800" cy="6146800"/>
          </a:xfrm>
        </p:spPr>
        <p:txBody>
          <a:bodyPr/>
          <a:lstStyle/>
          <a:p>
            <a:pPr lvl="0">
              <a:spcBef>
                <a:spcPts val="600"/>
              </a:spcBef>
              <a:spcAft>
                <a:spcPts val="600"/>
              </a:spcAft>
            </a:pPr>
            <a:r>
              <a:rPr lang="en-US" sz="2500" dirty="0" smtClean="0"/>
              <a:t>Coordinating with team members from different locations.</a:t>
            </a:r>
          </a:p>
          <a:p>
            <a:pPr lvl="0">
              <a:spcBef>
                <a:spcPts val="600"/>
              </a:spcBef>
              <a:spcAft>
                <a:spcPts val="600"/>
              </a:spcAft>
            </a:pPr>
            <a:r>
              <a:rPr lang="en-US" sz="2500" dirty="0" smtClean="0"/>
              <a:t>In understanding the agile process rules and scrum sheet filling.</a:t>
            </a:r>
          </a:p>
          <a:p>
            <a:pPr lvl="0">
              <a:spcBef>
                <a:spcPts val="600"/>
              </a:spcBef>
              <a:spcAft>
                <a:spcPts val="600"/>
              </a:spcAft>
            </a:pPr>
            <a:r>
              <a:rPr lang="en-US" sz="2500" dirty="0" smtClean="0"/>
              <a:t>Estimation, story sizing and requirement analysis</a:t>
            </a:r>
          </a:p>
          <a:p>
            <a:pPr lvl="1">
              <a:spcBef>
                <a:spcPts val="600"/>
              </a:spcBef>
              <a:spcAft>
                <a:spcPts val="600"/>
              </a:spcAft>
            </a:pPr>
            <a:r>
              <a:rPr lang="en-US" sz="2500" dirty="0"/>
              <a:t>Could not estimate properly because of lack of domain understanding</a:t>
            </a:r>
            <a:r>
              <a:rPr lang="en-US" sz="2500" dirty="0" smtClean="0"/>
              <a:t>.</a:t>
            </a:r>
          </a:p>
          <a:p>
            <a:pPr>
              <a:spcBef>
                <a:spcPts val="600"/>
              </a:spcBef>
              <a:spcAft>
                <a:spcPts val="600"/>
              </a:spcAft>
            </a:pPr>
            <a:r>
              <a:rPr lang="en-US" sz="2500" dirty="0" smtClean="0"/>
              <a:t>New Technologies like</a:t>
            </a:r>
          </a:p>
          <a:p>
            <a:pPr lvl="1">
              <a:spcBef>
                <a:spcPts val="600"/>
              </a:spcBef>
              <a:spcAft>
                <a:spcPts val="600"/>
              </a:spcAft>
            </a:pPr>
            <a:r>
              <a:rPr lang="en-US" sz="2500" dirty="0" smtClean="0"/>
              <a:t>Big Data, Hadoop</a:t>
            </a:r>
          </a:p>
          <a:p>
            <a:pPr lvl="1">
              <a:spcBef>
                <a:spcPts val="600"/>
              </a:spcBef>
              <a:spcAft>
                <a:spcPts val="600"/>
              </a:spcAft>
            </a:pPr>
            <a:r>
              <a:rPr lang="en-US" sz="2500" dirty="0" smtClean="0"/>
              <a:t>Hive, Spark , PIG etc.</a:t>
            </a:r>
          </a:p>
          <a:p>
            <a:pPr>
              <a:spcBef>
                <a:spcPts val="600"/>
              </a:spcBef>
              <a:spcAft>
                <a:spcPts val="600"/>
              </a:spcAft>
            </a:pPr>
            <a:r>
              <a:rPr lang="en-US" sz="2500" dirty="0" smtClean="0"/>
              <a:t>User story spill over problems</a:t>
            </a:r>
          </a:p>
          <a:p>
            <a:pPr>
              <a:spcBef>
                <a:spcPts val="600"/>
              </a:spcBef>
              <a:spcAft>
                <a:spcPts val="600"/>
              </a:spcAft>
            </a:pPr>
            <a:r>
              <a:rPr lang="en-US" sz="2500" dirty="0" smtClean="0"/>
              <a:t>Environment/Cluster issues</a:t>
            </a:r>
          </a:p>
          <a:p>
            <a:pPr>
              <a:spcBef>
                <a:spcPts val="600"/>
              </a:spcBef>
              <a:spcAft>
                <a:spcPts val="600"/>
              </a:spcAft>
            </a:pPr>
            <a:r>
              <a:rPr lang="en-US" sz="2500" dirty="0" smtClean="0"/>
              <a:t>Completion of testing within the sprint.</a:t>
            </a:r>
            <a:endParaRPr lang="en-US" sz="2500" dirty="0"/>
          </a:p>
        </p:txBody>
      </p:sp>
      <p:sp>
        <p:nvSpPr>
          <p:cNvPr id="3" name="Title 2"/>
          <p:cNvSpPr>
            <a:spLocks noGrp="1"/>
          </p:cNvSpPr>
          <p:nvPr>
            <p:ph type="title"/>
          </p:nvPr>
        </p:nvSpPr>
        <p:spPr>
          <a:xfrm>
            <a:off x="1270000" y="330200"/>
            <a:ext cx="10464800" cy="2032000"/>
          </a:xfrm>
        </p:spPr>
        <p:txBody>
          <a:bodyPr/>
          <a:lstStyle/>
          <a:p>
            <a:r>
              <a:rPr lang="en-US" sz="5400" dirty="0" smtClean="0"/>
              <a:t>Challenges</a:t>
            </a:r>
            <a:endParaRPr lang="en-US" sz="54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26</a:t>
            </a:fld>
            <a:endParaRPr lang="en-US"/>
          </a:p>
        </p:txBody>
      </p:sp>
    </p:spTree>
    <p:extLst>
      <p:ext uri="{BB962C8B-B14F-4D97-AF65-F5344CB8AC3E}">
        <p14:creationId xmlns:p14="http://schemas.microsoft.com/office/powerpoint/2010/main" val="362719705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692400"/>
            <a:ext cx="10464800" cy="6299200"/>
          </a:xfrm>
        </p:spPr>
        <p:txBody>
          <a:bodyPr/>
          <a:lstStyle/>
          <a:p>
            <a:pPr algn="just"/>
            <a:r>
              <a:rPr lang="en-US" sz="2500" dirty="0" smtClean="0"/>
              <a:t>Daily stand up calls</a:t>
            </a:r>
          </a:p>
          <a:p>
            <a:pPr algn="just"/>
            <a:r>
              <a:rPr lang="en-US" sz="2500" dirty="0" smtClean="0"/>
              <a:t>Daily update of scrum sheet</a:t>
            </a:r>
          </a:p>
          <a:p>
            <a:pPr algn="just"/>
            <a:r>
              <a:rPr lang="en-US" sz="2500" dirty="0" smtClean="0"/>
              <a:t>Internal demos with team and mentors</a:t>
            </a:r>
          </a:p>
          <a:p>
            <a:pPr algn="just"/>
            <a:r>
              <a:rPr lang="en-US" sz="2500" dirty="0" smtClean="0"/>
              <a:t>Weekly evaluations</a:t>
            </a:r>
          </a:p>
          <a:p>
            <a:pPr algn="just"/>
            <a:r>
              <a:rPr lang="en-US" sz="2500" dirty="0" smtClean="0"/>
              <a:t>Sprint planning  &amp; Retrospective meetings</a:t>
            </a:r>
          </a:p>
          <a:p>
            <a:pPr algn="just"/>
            <a:r>
              <a:rPr lang="en-US" sz="2500" dirty="0" smtClean="0"/>
              <a:t>Review demo with owner</a:t>
            </a:r>
          </a:p>
          <a:p>
            <a:pPr algn="just"/>
            <a:r>
              <a:rPr lang="en-US" sz="2500" dirty="0" smtClean="0"/>
              <a:t>Acceptance </a:t>
            </a:r>
            <a:r>
              <a:rPr lang="en-US" sz="2500" dirty="0"/>
              <a:t>d</a:t>
            </a:r>
            <a:r>
              <a:rPr lang="en-US" sz="2500" dirty="0" smtClean="0"/>
              <a:t>emo with owner</a:t>
            </a:r>
          </a:p>
          <a:p>
            <a:pPr algn="just"/>
            <a:endParaRPr lang="en-US" sz="3200" dirty="0"/>
          </a:p>
        </p:txBody>
      </p:sp>
      <p:sp>
        <p:nvSpPr>
          <p:cNvPr id="3" name="Title 2"/>
          <p:cNvSpPr>
            <a:spLocks noGrp="1"/>
          </p:cNvSpPr>
          <p:nvPr>
            <p:ph type="title"/>
          </p:nvPr>
        </p:nvSpPr>
        <p:spPr>
          <a:xfrm>
            <a:off x="1270000" y="330200"/>
            <a:ext cx="10464800" cy="2032000"/>
          </a:xfrm>
        </p:spPr>
        <p:txBody>
          <a:bodyPr/>
          <a:lstStyle/>
          <a:p>
            <a:r>
              <a:rPr lang="en-US" sz="5400" dirty="0" smtClean="0"/>
              <a:t>Processes</a:t>
            </a:r>
            <a:endParaRPr lang="en-US" sz="54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27</a:t>
            </a:fld>
            <a:endParaRPr lang="en-US"/>
          </a:p>
        </p:txBody>
      </p:sp>
    </p:spTree>
    <p:extLst>
      <p:ext uri="{BB962C8B-B14F-4D97-AF65-F5344CB8AC3E}">
        <p14:creationId xmlns:p14="http://schemas.microsoft.com/office/powerpoint/2010/main" val="2532835921"/>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717800"/>
            <a:ext cx="10464800" cy="6045200"/>
          </a:xfrm>
        </p:spPr>
        <p:txBody>
          <a:bodyPr/>
          <a:lstStyle/>
          <a:p>
            <a:pPr lvl="0"/>
            <a:r>
              <a:rPr lang="en-US" sz="2500" dirty="0" smtClean="0"/>
              <a:t>Working with members from different locations</a:t>
            </a:r>
          </a:p>
          <a:p>
            <a:pPr lvl="0"/>
            <a:r>
              <a:rPr lang="en-US" sz="2500" dirty="0" smtClean="0"/>
              <a:t>Learning new set of technologies</a:t>
            </a:r>
          </a:p>
          <a:p>
            <a:pPr lvl="0"/>
            <a:r>
              <a:rPr lang="en-US" sz="2500" dirty="0" smtClean="0"/>
              <a:t>Followed agile methodology</a:t>
            </a:r>
          </a:p>
          <a:p>
            <a:pPr lvl="0"/>
            <a:r>
              <a:rPr lang="en-US" sz="2500" dirty="0" smtClean="0"/>
              <a:t>Using SCRUM process– scrum tracker sheet</a:t>
            </a:r>
          </a:p>
          <a:p>
            <a:pPr lvl="0"/>
            <a:r>
              <a:rPr lang="en-US" sz="2500" dirty="0" smtClean="0"/>
              <a:t>Significance of updating the scrum sheet regularly</a:t>
            </a:r>
          </a:p>
          <a:p>
            <a:pPr lvl="0"/>
            <a:r>
              <a:rPr lang="en-US" sz="2500" dirty="0" smtClean="0"/>
              <a:t>Big data testing</a:t>
            </a:r>
          </a:p>
          <a:p>
            <a:r>
              <a:rPr lang="en-US" sz="2500" dirty="0"/>
              <a:t>Managing tasks while working on multiple </a:t>
            </a:r>
            <a:r>
              <a:rPr lang="en-US" sz="2500" dirty="0" smtClean="0"/>
              <a:t>projects</a:t>
            </a:r>
          </a:p>
          <a:p>
            <a:pPr marL="0" lvl="0" indent="0">
              <a:buNone/>
            </a:pPr>
            <a:endParaRPr lang="en-US" sz="2500" dirty="0"/>
          </a:p>
          <a:p>
            <a:pPr lvl="0"/>
            <a:endParaRPr lang="en-US" sz="2500" dirty="0" smtClean="0"/>
          </a:p>
          <a:p>
            <a:pPr marL="0" indent="0">
              <a:buNone/>
            </a:pPr>
            <a:endParaRPr lang="en-US" sz="2500" dirty="0"/>
          </a:p>
        </p:txBody>
      </p:sp>
      <p:sp>
        <p:nvSpPr>
          <p:cNvPr id="3" name="Title 2"/>
          <p:cNvSpPr>
            <a:spLocks noGrp="1"/>
          </p:cNvSpPr>
          <p:nvPr>
            <p:ph type="title"/>
          </p:nvPr>
        </p:nvSpPr>
        <p:spPr>
          <a:xfrm>
            <a:off x="1270000" y="330200"/>
            <a:ext cx="10464800" cy="2032000"/>
          </a:xfrm>
        </p:spPr>
        <p:txBody>
          <a:bodyPr/>
          <a:lstStyle/>
          <a:p>
            <a:r>
              <a:rPr lang="en-US" sz="5400" dirty="0" smtClean="0"/>
              <a:t>Collective Learning</a:t>
            </a:r>
            <a:endParaRPr lang="en-US" sz="54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28</a:t>
            </a:fld>
            <a:endParaRPr lang="en-US"/>
          </a:p>
        </p:txBody>
      </p:sp>
    </p:spTree>
    <p:extLst>
      <p:ext uri="{BB962C8B-B14F-4D97-AF65-F5344CB8AC3E}">
        <p14:creationId xmlns:p14="http://schemas.microsoft.com/office/powerpoint/2010/main" val="132839574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65400"/>
            <a:ext cx="10464800" cy="6959600"/>
          </a:xfrm>
        </p:spPr>
        <p:txBody>
          <a:bodyPr/>
          <a:lstStyle/>
          <a:p>
            <a:pPr algn="just"/>
            <a:r>
              <a:rPr lang="en-US" sz="2500" dirty="0" smtClean="0"/>
              <a:t>We would like to thank Preeti Jain and Mohammad Sadique Khan for their continuous guidance, taking out time every day to attend our calls, closely examining and providing feedback</a:t>
            </a:r>
          </a:p>
          <a:p>
            <a:pPr algn="just"/>
            <a:r>
              <a:rPr lang="en-US" sz="2500" dirty="0"/>
              <a:t>We would </a:t>
            </a:r>
            <a:r>
              <a:rPr lang="en-US" sz="2500" dirty="0" smtClean="0"/>
              <a:t>also like </a:t>
            </a:r>
            <a:r>
              <a:rPr lang="en-US" sz="2500" dirty="0"/>
              <a:t>to thank </a:t>
            </a:r>
            <a:r>
              <a:rPr lang="en-US" sz="2500" dirty="0" smtClean="0"/>
              <a:t>Devendra Sing Parmar and Shirish Bhale </a:t>
            </a:r>
            <a:r>
              <a:rPr lang="en-US" sz="2500" dirty="0"/>
              <a:t>for </a:t>
            </a:r>
            <a:r>
              <a:rPr lang="en-US" sz="2500" dirty="0" smtClean="0"/>
              <a:t>keeping close eye on the progress of our case study by weekly evaluations and providing valuable feedbacks.</a:t>
            </a:r>
          </a:p>
          <a:p>
            <a:pPr algn="just"/>
            <a:r>
              <a:rPr lang="en-US" sz="2500" dirty="0" smtClean="0"/>
              <a:t>Thank you for letting us know where we lacked and for keeping us aligned in right direction.</a:t>
            </a:r>
          </a:p>
        </p:txBody>
      </p:sp>
      <p:sp>
        <p:nvSpPr>
          <p:cNvPr id="3" name="Title 2"/>
          <p:cNvSpPr>
            <a:spLocks noGrp="1"/>
          </p:cNvSpPr>
          <p:nvPr>
            <p:ph type="title"/>
          </p:nvPr>
        </p:nvSpPr>
        <p:spPr>
          <a:xfrm>
            <a:off x="1270000" y="330200"/>
            <a:ext cx="10464800" cy="2032000"/>
          </a:xfrm>
        </p:spPr>
        <p:txBody>
          <a:bodyPr/>
          <a:lstStyle/>
          <a:p>
            <a:r>
              <a:rPr lang="en-US" sz="5400" dirty="0" smtClean="0"/>
              <a:t>Gratitude</a:t>
            </a:r>
            <a:endParaRPr lang="en-US" sz="54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29</a:t>
            </a:fld>
            <a:endParaRPr lang="en-US"/>
          </a:p>
        </p:txBody>
      </p:sp>
    </p:spTree>
    <p:extLst>
      <p:ext uri="{BB962C8B-B14F-4D97-AF65-F5344CB8AC3E}">
        <p14:creationId xmlns:p14="http://schemas.microsoft.com/office/powerpoint/2010/main" val="47589124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87379" y="2921000"/>
            <a:ext cx="5384800" cy="4851400"/>
          </a:xfrm>
        </p:spPr>
        <p:txBody>
          <a:bodyPr/>
          <a:lstStyle/>
          <a:p>
            <a:pPr lvl="0" algn="just">
              <a:spcAft>
                <a:spcPts val="600"/>
              </a:spcAft>
            </a:pPr>
            <a:r>
              <a:rPr lang="en-US" sz="2500" dirty="0">
                <a:latin typeface="Times New Roman" pitchFamily="18" charset="0"/>
                <a:cs typeface="Times New Roman" pitchFamily="18" charset="0"/>
              </a:rPr>
              <a:t>Case Study </a:t>
            </a:r>
            <a:r>
              <a:rPr lang="en-US" sz="2500" dirty="0" smtClean="0">
                <a:latin typeface="Times New Roman" pitchFamily="18" charset="0"/>
                <a:cs typeface="Times New Roman" pitchFamily="18" charset="0"/>
              </a:rPr>
              <a:t>Highlights</a:t>
            </a:r>
            <a:endParaRPr lang="en-US" sz="2500" dirty="0">
              <a:latin typeface="Times New Roman" pitchFamily="18" charset="0"/>
              <a:cs typeface="Times New Roman" pitchFamily="18" charset="0"/>
            </a:endParaRPr>
          </a:p>
          <a:p>
            <a:pPr algn="just">
              <a:spcAft>
                <a:spcPts val="600"/>
              </a:spcAft>
            </a:pPr>
            <a:r>
              <a:rPr lang="en-US" sz="2500" dirty="0" smtClean="0">
                <a:latin typeface="Times New Roman" pitchFamily="18" charset="0"/>
                <a:cs typeface="Times New Roman" pitchFamily="18" charset="0"/>
              </a:rPr>
              <a:t>Deliverables</a:t>
            </a:r>
          </a:p>
          <a:p>
            <a:pPr lvl="0" algn="just">
              <a:spcAft>
                <a:spcPts val="600"/>
              </a:spcAft>
            </a:pPr>
            <a:r>
              <a:rPr lang="en-US" sz="2500" dirty="0">
                <a:latin typeface="Times New Roman" pitchFamily="18" charset="0"/>
                <a:cs typeface="Times New Roman" pitchFamily="18" charset="0"/>
              </a:rPr>
              <a:t>Hadoop Data Lake Capabilities</a:t>
            </a:r>
          </a:p>
          <a:p>
            <a:pPr lvl="0" algn="just">
              <a:spcAft>
                <a:spcPts val="600"/>
              </a:spcAft>
            </a:pPr>
            <a:r>
              <a:rPr lang="en-US" sz="2500" dirty="0" smtClean="0">
                <a:latin typeface="Times New Roman" pitchFamily="18" charset="0"/>
                <a:cs typeface="Times New Roman" pitchFamily="18" charset="0"/>
              </a:rPr>
              <a:t>Movie Lens Use </a:t>
            </a:r>
            <a:r>
              <a:rPr lang="en-US" sz="2500" dirty="0">
                <a:latin typeface="Times New Roman" pitchFamily="18" charset="0"/>
                <a:cs typeface="Times New Roman" pitchFamily="18" charset="0"/>
              </a:rPr>
              <a:t>C</a:t>
            </a:r>
            <a:r>
              <a:rPr lang="en-US" sz="2500" dirty="0" smtClean="0">
                <a:latin typeface="Times New Roman" pitchFamily="18" charset="0"/>
                <a:cs typeface="Times New Roman" pitchFamily="18" charset="0"/>
              </a:rPr>
              <a:t>ases</a:t>
            </a:r>
          </a:p>
          <a:p>
            <a:pPr lvl="0" algn="just">
              <a:spcAft>
                <a:spcPts val="600"/>
              </a:spcAft>
            </a:pPr>
            <a:r>
              <a:rPr lang="en-US" sz="2500" dirty="0" smtClean="0">
                <a:latin typeface="Times New Roman" pitchFamily="18" charset="0"/>
                <a:cs typeface="Times New Roman" pitchFamily="18" charset="0"/>
              </a:rPr>
              <a:t>Tools &amp; Technologies</a:t>
            </a:r>
            <a:endParaRPr lang="en-US" sz="2500" dirty="0">
              <a:latin typeface="Times New Roman" pitchFamily="18" charset="0"/>
              <a:cs typeface="Times New Roman" pitchFamily="18" charset="0"/>
            </a:endParaRPr>
          </a:p>
          <a:p>
            <a:pPr lvl="0" algn="just">
              <a:spcAft>
                <a:spcPts val="600"/>
              </a:spcAft>
            </a:pPr>
            <a:r>
              <a:rPr lang="en-US" sz="2500" dirty="0" smtClean="0">
                <a:latin typeface="Times New Roman" pitchFamily="18" charset="0"/>
                <a:cs typeface="Times New Roman" pitchFamily="18" charset="0"/>
              </a:rPr>
              <a:t>Architecture </a:t>
            </a:r>
            <a:r>
              <a:rPr lang="en-US" sz="2500" dirty="0">
                <a:latin typeface="Times New Roman" pitchFamily="18" charset="0"/>
                <a:cs typeface="Times New Roman" pitchFamily="18" charset="0"/>
              </a:rPr>
              <a:t>View</a:t>
            </a:r>
          </a:p>
          <a:p>
            <a:pPr lvl="0" algn="just">
              <a:spcAft>
                <a:spcPts val="600"/>
              </a:spcAft>
            </a:pPr>
            <a:r>
              <a:rPr lang="en-US" sz="2500" dirty="0" smtClean="0">
                <a:latin typeface="Times New Roman" pitchFamily="18" charset="0"/>
                <a:cs typeface="Times New Roman" pitchFamily="18" charset="0"/>
              </a:rPr>
              <a:t>Cluster Demonstration</a:t>
            </a:r>
          </a:p>
        </p:txBody>
      </p:sp>
      <p:sp>
        <p:nvSpPr>
          <p:cNvPr id="3" name="Title 2"/>
          <p:cNvSpPr>
            <a:spLocks noGrp="1"/>
          </p:cNvSpPr>
          <p:nvPr>
            <p:ph type="title"/>
          </p:nvPr>
        </p:nvSpPr>
        <p:spPr>
          <a:xfrm>
            <a:off x="1270000" y="330200"/>
            <a:ext cx="10464800" cy="2032000"/>
          </a:xfrm>
        </p:spPr>
        <p:txBody>
          <a:bodyPr/>
          <a:lstStyle/>
          <a:p>
            <a:r>
              <a:rPr lang="en-US" sz="5400" dirty="0" smtClean="0"/>
              <a:t>Agenda</a:t>
            </a:r>
            <a:endParaRPr lang="en-US" sz="54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3</a:t>
            </a:fld>
            <a:endParaRPr lang="en-US"/>
          </a:p>
        </p:txBody>
      </p:sp>
      <p:sp>
        <p:nvSpPr>
          <p:cNvPr id="5" name="Content Placeholder 1"/>
          <p:cNvSpPr txBox="1">
            <a:spLocks/>
          </p:cNvSpPr>
          <p:nvPr/>
        </p:nvSpPr>
        <p:spPr>
          <a:xfrm>
            <a:off x="6527800" y="2547939"/>
            <a:ext cx="5384800" cy="6959600"/>
          </a:xfrm>
          <a:prstGeom prst="rect">
            <a:avLst/>
          </a:prstGeom>
        </p:spPr>
        <p:txBody>
          <a:bodyPr lIns="50800" tIns="50800" rIns="50800" bIns="50800"/>
          <a:lstStyle>
            <a:lvl1pPr marL="571500" indent="-571500" algn="l" rtl="0" eaLnBrk="1" fontAlgn="base" hangingPunct="1">
              <a:spcBef>
                <a:spcPts val="1200"/>
              </a:spcBef>
              <a:spcAft>
                <a:spcPts val="1200"/>
              </a:spcAft>
              <a:buSzPct val="120000"/>
              <a:buFont typeface="Franklin Gothic Book" pitchFamily="34" charset="0"/>
              <a:buChar char="•"/>
              <a:defRPr sz="4200" i="0">
                <a:solidFill>
                  <a:srgbClr val="2B2C2A"/>
                </a:solidFill>
                <a:latin typeface="+mn-lt"/>
                <a:ea typeface="+mn-ea"/>
                <a:cs typeface="+mn-cs"/>
                <a:sym typeface="Franklin Gothic Book" pitchFamily="34" charset="0"/>
              </a:defRPr>
            </a:lvl1pPr>
            <a:lvl2pPr marL="1143000" indent="-571500" algn="l" rtl="0" eaLnBrk="1" fontAlgn="base" hangingPunct="1">
              <a:spcBef>
                <a:spcPts val="1200"/>
              </a:spcBef>
              <a:spcAft>
                <a:spcPts val="120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2pPr>
            <a:lvl3pPr marL="1409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3pPr>
            <a:lvl4pPr marL="18542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4pPr>
            <a:lvl5pPr marL="2298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5pPr>
            <a:lvl6pPr marL="27559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6pPr>
            <a:lvl7pPr marL="32131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7pPr>
            <a:lvl8pPr marL="36703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8pPr>
            <a:lvl9pPr marL="41275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9pPr>
          </a:lstStyle>
          <a:p>
            <a:pPr>
              <a:spcAft>
                <a:spcPts val="600"/>
              </a:spcAft>
            </a:pPr>
            <a:endParaRPr lang="en-US" sz="2400" kern="0" dirty="0" smtClean="0"/>
          </a:p>
        </p:txBody>
      </p:sp>
      <p:sp>
        <p:nvSpPr>
          <p:cNvPr id="6" name="Content Placeholder 1"/>
          <p:cNvSpPr txBox="1">
            <a:spLocks/>
          </p:cNvSpPr>
          <p:nvPr/>
        </p:nvSpPr>
        <p:spPr>
          <a:xfrm>
            <a:off x="6701590" y="2921000"/>
            <a:ext cx="5384800" cy="4546600"/>
          </a:xfrm>
          <a:prstGeom prst="rect">
            <a:avLst/>
          </a:prstGeom>
        </p:spPr>
        <p:txBody>
          <a:bodyPr lIns="50800" tIns="50800" rIns="50800" bIns="50800"/>
          <a:lstStyle>
            <a:lvl1pPr marL="571500" indent="-571500" algn="l" rtl="0" eaLnBrk="1" fontAlgn="base" hangingPunct="1">
              <a:spcBef>
                <a:spcPts val="1200"/>
              </a:spcBef>
              <a:spcAft>
                <a:spcPts val="1200"/>
              </a:spcAft>
              <a:buSzPct val="120000"/>
              <a:buFont typeface="Franklin Gothic Book" pitchFamily="34" charset="0"/>
              <a:buChar char="•"/>
              <a:defRPr sz="4200" i="0">
                <a:solidFill>
                  <a:srgbClr val="2B2C2A"/>
                </a:solidFill>
                <a:latin typeface="+mn-lt"/>
                <a:ea typeface="+mn-ea"/>
                <a:cs typeface="+mn-cs"/>
                <a:sym typeface="Franklin Gothic Book" pitchFamily="34" charset="0"/>
              </a:defRPr>
            </a:lvl1pPr>
            <a:lvl2pPr marL="1143000" indent="-571500" algn="l" rtl="0" eaLnBrk="1" fontAlgn="base" hangingPunct="1">
              <a:spcBef>
                <a:spcPts val="1200"/>
              </a:spcBef>
              <a:spcAft>
                <a:spcPts val="120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2pPr>
            <a:lvl3pPr marL="1409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3pPr>
            <a:lvl4pPr marL="18542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4pPr>
            <a:lvl5pPr marL="2298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5pPr>
            <a:lvl6pPr marL="27559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6pPr>
            <a:lvl7pPr marL="32131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7pPr>
            <a:lvl8pPr marL="36703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8pPr>
            <a:lvl9pPr marL="41275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9pPr>
          </a:lstStyle>
          <a:p>
            <a:pPr>
              <a:spcAft>
                <a:spcPts val="600"/>
              </a:spcAft>
            </a:pPr>
            <a:r>
              <a:rPr lang="en-US" sz="2500" dirty="0">
                <a:latin typeface="Times New Roman" pitchFamily="18" charset="0"/>
                <a:cs typeface="Times New Roman" pitchFamily="18" charset="0"/>
              </a:rPr>
              <a:t>Use Case </a:t>
            </a:r>
            <a:r>
              <a:rPr lang="en-US" sz="2500" dirty="0" smtClean="0">
                <a:latin typeface="Times New Roman" pitchFamily="18" charset="0"/>
                <a:cs typeface="Times New Roman" pitchFamily="18" charset="0"/>
              </a:rPr>
              <a:t>Walkthrough</a:t>
            </a:r>
          </a:p>
          <a:p>
            <a:pPr>
              <a:spcAft>
                <a:spcPts val="600"/>
              </a:spcAft>
            </a:pPr>
            <a:r>
              <a:rPr lang="en-US" sz="2500" dirty="0" smtClean="0">
                <a:latin typeface="Times New Roman" pitchFamily="18" charset="0"/>
                <a:cs typeface="Times New Roman" pitchFamily="18" charset="0"/>
              </a:rPr>
              <a:t>QA Highlights</a:t>
            </a:r>
          </a:p>
          <a:p>
            <a:pPr>
              <a:spcAft>
                <a:spcPts val="600"/>
              </a:spcAft>
            </a:pPr>
            <a:r>
              <a:rPr lang="en-US" sz="2500" dirty="0" smtClean="0">
                <a:latin typeface="Times New Roman" pitchFamily="18" charset="0"/>
                <a:cs typeface="Times New Roman" pitchFamily="18" charset="0"/>
              </a:rPr>
              <a:t>Project M</a:t>
            </a:r>
            <a:r>
              <a:rPr lang="en-US" sz="2500" dirty="0">
                <a:latin typeface="Times New Roman" pitchFamily="18" charset="0"/>
                <a:cs typeface="Times New Roman" pitchFamily="18" charset="0"/>
              </a:rPr>
              <a:t>e</a:t>
            </a:r>
            <a:r>
              <a:rPr lang="en-US" sz="2500" dirty="0" smtClean="0">
                <a:latin typeface="Times New Roman" pitchFamily="18" charset="0"/>
                <a:cs typeface="Times New Roman" pitchFamily="18" charset="0"/>
              </a:rPr>
              <a:t>trics</a:t>
            </a:r>
            <a:endParaRPr lang="en-US" sz="2500" dirty="0">
              <a:latin typeface="Times New Roman" pitchFamily="18" charset="0"/>
              <a:cs typeface="Times New Roman" pitchFamily="18" charset="0"/>
            </a:endParaRPr>
          </a:p>
          <a:p>
            <a:pPr lvl="0">
              <a:spcAft>
                <a:spcPts val="600"/>
              </a:spcAft>
            </a:pPr>
            <a:r>
              <a:rPr lang="en-US" sz="2500" dirty="0" smtClean="0">
                <a:latin typeface="Times New Roman" pitchFamily="18" charset="0"/>
                <a:cs typeface="Times New Roman" pitchFamily="18" charset="0"/>
              </a:rPr>
              <a:t>Scrum </a:t>
            </a:r>
            <a:r>
              <a:rPr lang="en-US" sz="2500" dirty="0">
                <a:latin typeface="Times New Roman" pitchFamily="18" charset="0"/>
                <a:cs typeface="Times New Roman" pitchFamily="18" charset="0"/>
              </a:rPr>
              <a:t>Tool</a:t>
            </a:r>
          </a:p>
          <a:p>
            <a:pPr>
              <a:spcAft>
                <a:spcPts val="600"/>
              </a:spcAft>
            </a:pPr>
            <a:r>
              <a:rPr lang="en-US" sz="2500" kern="0" dirty="0" smtClean="0">
                <a:latin typeface="Times New Roman" pitchFamily="18" charset="0"/>
                <a:cs typeface="Times New Roman" pitchFamily="18" charset="0"/>
              </a:rPr>
              <a:t>Challenges</a:t>
            </a:r>
          </a:p>
          <a:p>
            <a:pPr algn="just">
              <a:spcAft>
                <a:spcPts val="600"/>
              </a:spcAft>
            </a:pPr>
            <a:r>
              <a:rPr lang="en-US" sz="2500" kern="0" dirty="0" smtClean="0">
                <a:latin typeface="Times New Roman" pitchFamily="18" charset="0"/>
                <a:cs typeface="Times New Roman" pitchFamily="18" charset="0"/>
              </a:rPr>
              <a:t>Processes</a:t>
            </a:r>
          </a:p>
          <a:p>
            <a:pPr algn="just">
              <a:spcAft>
                <a:spcPts val="600"/>
              </a:spcAft>
            </a:pPr>
            <a:r>
              <a:rPr lang="en-US" sz="2500" kern="0" dirty="0" smtClean="0">
                <a:latin typeface="Times New Roman" pitchFamily="18" charset="0"/>
                <a:cs typeface="Times New Roman" pitchFamily="18" charset="0"/>
              </a:rPr>
              <a:t>Collective Learning</a:t>
            </a:r>
          </a:p>
        </p:txBody>
      </p:sp>
    </p:spTree>
    <p:extLst>
      <p:ext uri="{BB962C8B-B14F-4D97-AF65-F5344CB8AC3E}">
        <p14:creationId xmlns:p14="http://schemas.microsoft.com/office/powerpoint/2010/main" val="402358478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3683000" y="2514600"/>
            <a:ext cx="5334000" cy="2286000"/>
          </a:xfrm>
        </p:spPr>
        <p:txBody>
          <a:bodyPr/>
          <a:lstStyle/>
          <a:p>
            <a:pPr algn="ctr"/>
            <a:r>
              <a:rPr lang="en-US" sz="5400" dirty="0" smtClean="0"/>
              <a:t>Thank You</a:t>
            </a:r>
            <a:endParaRPr lang="en-US" sz="54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30</a:t>
            </a:fld>
            <a:endParaRPr lang="en-US"/>
          </a:p>
        </p:txBody>
      </p:sp>
    </p:spTree>
    <p:extLst>
      <p:ext uri="{BB962C8B-B14F-4D97-AF65-F5344CB8AC3E}">
        <p14:creationId xmlns:p14="http://schemas.microsoft.com/office/powerpoint/2010/main" val="422117067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90800"/>
            <a:ext cx="10464800" cy="7035800"/>
          </a:xfrm>
        </p:spPr>
        <p:txBody>
          <a:bodyPr/>
          <a:lstStyle/>
          <a:p>
            <a:pPr marL="0" indent="0" algn="just">
              <a:buNone/>
            </a:pPr>
            <a:r>
              <a:rPr lang="en-US" sz="2500" dirty="0" smtClean="0">
                <a:latin typeface="Times New Roman" panose="02020603050405020304" pitchFamily="18" charset="0"/>
                <a:cs typeface="Times New Roman" panose="02020603050405020304" pitchFamily="18" charset="0"/>
              </a:rPr>
              <a:t>As part of this case study, team has set </a:t>
            </a:r>
            <a:r>
              <a:rPr lang="en-US" sz="2500" dirty="0">
                <a:latin typeface="Times New Roman" panose="02020603050405020304" pitchFamily="18" charset="0"/>
                <a:cs typeface="Times New Roman" panose="02020603050405020304" pitchFamily="18" charset="0"/>
              </a:rPr>
              <a:t>up a </a:t>
            </a:r>
            <a:r>
              <a:rPr lang="en-US" sz="2500" dirty="0" smtClean="0">
                <a:latin typeface="Times New Roman" panose="02020603050405020304" pitchFamily="18" charset="0"/>
                <a:cs typeface="Times New Roman" panose="02020603050405020304" pitchFamily="18" charset="0"/>
              </a:rPr>
              <a:t>hadoop </a:t>
            </a:r>
            <a:r>
              <a:rPr lang="en-US" sz="2500" dirty="0">
                <a:latin typeface="Times New Roman" panose="02020603050405020304" pitchFamily="18" charset="0"/>
                <a:cs typeface="Times New Roman" panose="02020603050405020304" pitchFamily="18" charset="0"/>
              </a:rPr>
              <a:t>data lake and </a:t>
            </a:r>
            <a:r>
              <a:rPr lang="en-US" sz="2500" dirty="0" smtClean="0">
                <a:latin typeface="Times New Roman" panose="02020603050405020304" pitchFamily="18" charset="0"/>
                <a:cs typeface="Times New Roman" panose="02020603050405020304" pitchFamily="18" charset="0"/>
              </a:rPr>
              <a:t>implemented hadoop, hive and spark </a:t>
            </a:r>
            <a:r>
              <a:rPr lang="en-US" sz="2500" dirty="0">
                <a:latin typeface="Times New Roman" panose="02020603050405020304" pitchFamily="18" charset="0"/>
                <a:cs typeface="Times New Roman" panose="02020603050405020304" pitchFamily="18" charset="0"/>
              </a:rPr>
              <a:t>use </a:t>
            </a:r>
            <a:r>
              <a:rPr lang="en-US" sz="2500" dirty="0" smtClean="0">
                <a:latin typeface="Times New Roman" panose="02020603050405020304" pitchFamily="18" charset="0"/>
                <a:cs typeface="Times New Roman" panose="02020603050405020304" pitchFamily="18" charset="0"/>
              </a:rPr>
              <a:t>cases. </a:t>
            </a:r>
            <a:r>
              <a:rPr lang="en-US" sz="2500" dirty="0">
                <a:latin typeface="Times New Roman" panose="02020603050405020304" pitchFamily="18" charset="0"/>
                <a:cs typeface="Times New Roman" panose="02020603050405020304" pitchFamily="18" charset="0"/>
              </a:rPr>
              <a:t>The team </a:t>
            </a:r>
            <a:r>
              <a:rPr lang="en-US" sz="2500" dirty="0" smtClean="0">
                <a:latin typeface="Times New Roman" panose="02020603050405020304" pitchFamily="18" charset="0"/>
                <a:cs typeface="Times New Roman" panose="02020603050405020304" pitchFamily="18" charset="0"/>
              </a:rPr>
              <a:t>developed </a:t>
            </a:r>
            <a:r>
              <a:rPr lang="en-US" sz="2500" dirty="0">
                <a:latin typeface="Times New Roman" panose="02020603050405020304" pitchFamily="18" charset="0"/>
                <a:cs typeface="Times New Roman" panose="02020603050405020304" pitchFamily="18" charset="0"/>
              </a:rPr>
              <a:t>reference use </a:t>
            </a:r>
            <a:r>
              <a:rPr lang="en-US" sz="2500" dirty="0" smtClean="0">
                <a:latin typeface="Times New Roman" panose="02020603050405020304" pitchFamily="18" charset="0"/>
                <a:cs typeface="Times New Roman" panose="02020603050405020304" pitchFamily="18" charset="0"/>
              </a:rPr>
              <a:t>cases </a:t>
            </a:r>
            <a:r>
              <a:rPr lang="en-US" sz="2500" dirty="0">
                <a:latin typeface="Times New Roman" panose="02020603050405020304" pitchFamily="18" charset="0"/>
                <a:cs typeface="Times New Roman" panose="02020603050405020304" pitchFamily="18" charset="0"/>
              </a:rPr>
              <a:t>using below technologies:</a:t>
            </a:r>
          </a:p>
          <a:p>
            <a:pPr lvl="0" algn="just"/>
            <a:r>
              <a:rPr lang="en-US" sz="2500" dirty="0">
                <a:latin typeface="Times New Roman" panose="02020603050405020304" pitchFamily="18" charset="0"/>
                <a:cs typeface="Times New Roman" panose="02020603050405020304" pitchFamily="18" charset="0"/>
              </a:rPr>
              <a:t>Apache </a:t>
            </a:r>
            <a:r>
              <a:rPr lang="en-US" sz="2500" dirty="0" smtClean="0">
                <a:latin typeface="Times New Roman" panose="02020603050405020304" pitchFamily="18" charset="0"/>
                <a:cs typeface="Times New Roman" panose="02020603050405020304" pitchFamily="18" charset="0"/>
              </a:rPr>
              <a:t>Hadoop/YARN</a:t>
            </a:r>
            <a:endParaRPr lang="en-US" sz="2500" dirty="0">
              <a:latin typeface="Times New Roman" panose="02020603050405020304" pitchFamily="18" charset="0"/>
              <a:cs typeface="Times New Roman" panose="02020603050405020304" pitchFamily="18" charset="0"/>
            </a:endParaRPr>
          </a:p>
          <a:p>
            <a:pPr lvl="0" algn="just"/>
            <a:r>
              <a:rPr lang="en-US" sz="2500" dirty="0" smtClean="0">
                <a:latin typeface="Times New Roman" panose="02020603050405020304" pitchFamily="18" charset="0"/>
                <a:cs typeface="Times New Roman" panose="02020603050405020304" pitchFamily="18" charset="0"/>
              </a:rPr>
              <a:t>PIG</a:t>
            </a:r>
            <a:endParaRPr lang="en-US" sz="2500" dirty="0">
              <a:latin typeface="Times New Roman" panose="02020603050405020304" pitchFamily="18" charset="0"/>
              <a:cs typeface="Times New Roman" panose="02020603050405020304" pitchFamily="18" charset="0"/>
            </a:endParaRPr>
          </a:p>
          <a:p>
            <a:pPr lvl="0" algn="just"/>
            <a:r>
              <a:rPr lang="en-US" sz="2500" dirty="0" smtClean="0">
                <a:latin typeface="Times New Roman" panose="02020603050405020304" pitchFamily="18" charset="0"/>
                <a:cs typeface="Times New Roman" panose="02020603050405020304" pitchFamily="18" charset="0"/>
              </a:rPr>
              <a:t>Hive </a:t>
            </a:r>
            <a:endParaRPr lang="en-US" sz="2500" dirty="0">
              <a:latin typeface="Times New Roman" panose="02020603050405020304" pitchFamily="18" charset="0"/>
              <a:cs typeface="Times New Roman" panose="02020603050405020304" pitchFamily="18" charset="0"/>
            </a:endParaRPr>
          </a:p>
          <a:p>
            <a:pPr lvl="0" algn="just"/>
            <a:r>
              <a:rPr lang="en-US" sz="2500" dirty="0">
                <a:latin typeface="Times New Roman" panose="02020603050405020304" pitchFamily="18" charset="0"/>
                <a:cs typeface="Times New Roman" panose="02020603050405020304" pitchFamily="18" charset="0"/>
              </a:rPr>
              <a:t>Apache Spark </a:t>
            </a:r>
          </a:p>
          <a:p>
            <a:pPr lvl="0" algn="just"/>
            <a:r>
              <a:rPr lang="en-US" sz="2500" dirty="0">
                <a:latin typeface="Times New Roman" panose="02020603050405020304" pitchFamily="18" charset="0"/>
                <a:cs typeface="Times New Roman" panose="02020603050405020304" pitchFamily="18" charset="0"/>
              </a:rPr>
              <a:t>Ranger </a:t>
            </a:r>
          </a:p>
          <a:p>
            <a:pPr lvl="0" algn="just"/>
            <a:r>
              <a:rPr lang="en-US" sz="2500" dirty="0">
                <a:latin typeface="Times New Roman" panose="02020603050405020304" pitchFamily="18" charset="0"/>
                <a:cs typeface="Times New Roman" panose="02020603050405020304" pitchFamily="18" charset="0"/>
              </a:rPr>
              <a:t>Nagios </a:t>
            </a:r>
          </a:p>
          <a:p>
            <a:pPr lvl="0" algn="just"/>
            <a:r>
              <a:rPr lang="en-US" sz="2500" dirty="0">
                <a:latin typeface="Times New Roman" panose="02020603050405020304" pitchFamily="18" charset="0"/>
                <a:cs typeface="Times New Roman" panose="02020603050405020304" pitchFamily="18" charset="0"/>
              </a:rPr>
              <a:t>ELK </a:t>
            </a:r>
          </a:p>
          <a:p>
            <a:pPr marL="0" indent="0">
              <a:lnSpc>
                <a:spcPct val="150000"/>
              </a:lnSpc>
              <a:buNone/>
            </a:pPr>
            <a:endParaRPr lang="en-US" sz="2800" dirty="0" smtClean="0"/>
          </a:p>
        </p:txBody>
      </p:sp>
      <p:sp>
        <p:nvSpPr>
          <p:cNvPr id="3" name="Title 2"/>
          <p:cNvSpPr>
            <a:spLocks noGrp="1"/>
          </p:cNvSpPr>
          <p:nvPr>
            <p:ph type="title"/>
          </p:nvPr>
        </p:nvSpPr>
        <p:spPr>
          <a:xfrm>
            <a:off x="1270000" y="330200"/>
            <a:ext cx="10464800" cy="2032000"/>
          </a:xfrm>
        </p:spPr>
        <p:txBody>
          <a:bodyPr/>
          <a:lstStyle/>
          <a:p>
            <a:r>
              <a:rPr lang="en-US" sz="5400" dirty="0" smtClean="0"/>
              <a:t>Case Study Highlights</a:t>
            </a:r>
            <a:endParaRPr lang="en-US" sz="54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4</a:t>
            </a:fld>
            <a:endParaRPr lang="en-US"/>
          </a:p>
        </p:txBody>
      </p:sp>
    </p:spTree>
    <p:extLst>
      <p:ext uri="{BB962C8B-B14F-4D97-AF65-F5344CB8AC3E}">
        <p14:creationId xmlns:p14="http://schemas.microsoft.com/office/powerpoint/2010/main" val="372671959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87379" y="2896392"/>
            <a:ext cx="10464800" cy="4876008"/>
          </a:xfrm>
        </p:spPr>
        <p:txBody>
          <a:bodyPr/>
          <a:lstStyle/>
          <a:p>
            <a:pPr lvl="0" algn="just">
              <a:buFont typeface="Arial" pitchFamily="34" charset="0"/>
              <a:buChar char="•"/>
            </a:pPr>
            <a:r>
              <a:rPr lang="en-US" sz="2500" dirty="0"/>
              <a:t>Solution architecture for setting up cluster </a:t>
            </a:r>
            <a:endParaRPr lang="en-US" sz="2500" dirty="0" smtClean="0"/>
          </a:p>
          <a:p>
            <a:pPr algn="just">
              <a:buFont typeface="Arial" pitchFamily="34" charset="0"/>
              <a:buChar char="•"/>
            </a:pPr>
            <a:r>
              <a:rPr lang="en-US" sz="2500" dirty="0" smtClean="0"/>
              <a:t>Reference </a:t>
            </a:r>
            <a:r>
              <a:rPr lang="en-US" sz="2500" dirty="0"/>
              <a:t>use case source code </a:t>
            </a:r>
            <a:endParaRPr lang="en-US" sz="2500" dirty="0" smtClean="0"/>
          </a:p>
          <a:p>
            <a:pPr lvl="1" algn="just">
              <a:buFont typeface="Arial" pitchFamily="34" charset="0"/>
              <a:buChar char="•"/>
            </a:pPr>
            <a:r>
              <a:rPr lang="en-US" sz="2500" dirty="0" smtClean="0"/>
              <a:t>Use </a:t>
            </a:r>
            <a:r>
              <a:rPr lang="en-US" sz="2500" dirty="0"/>
              <a:t>case </a:t>
            </a:r>
            <a:r>
              <a:rPr lang="en-US" sz="2500" dirty="0" smtClean="0"/>
              <a:t>document with queries</a:t>
            </a:r>
          </a:p>
          <a:p>
            <a:pPr lvl="1" algn="just">
              <a:buFont typeface="Arial" pitchFamily="34" charset="0"/>
              <a:buChar char="•"/>
            </a:pPr>
            <a:r>
              <a:rPr lang="en-US" sz="2500" dirty="0"/>
              <a:t>Hive </a:t>
            </a:r>
            <a:r>
              <a:rPr lang="en-US" sz="2500" dirty="0" smtClean="0"/>
              <a:t>document</a:t>
            </a:r>
          </a:p>
          <a:p>
            <a:pPr lvl="1" algn="just">
              <a:buFont typeface="Arial" pitchFamily="34" charset="0"/>
              <a:buChar char="•"/>
            </a:pPr>
            <a:r>
              <a:rPr lang="en-US" sz="2500" dirty="0"/>
              <a:t>Azkaban </a:t>
            </a:r>
            <a:r>
              <a:rPr lang="en-US" sz="2500" dirty="0" smtClean="0"/>
              <a:t>document</a:t>
            </a:r>
          </a:p>
          <a:p>
            <a:pPr lvl="1" algn="just">
              <a:buFont typeface="Arial" pitchFamily="34" charset="0"/>
              <a:buChar char="•"/>
            </a:pPr>
            <a:r>
              <a:rPr lang="en-US" sz="2500" dirty="0" err="1" smtClean="0"/>
              <a:t>Oozie</a:t>
            </a:r>
            <a:r>
              <a:rPr lang="en-US" sz="2500" dirty="0" smtClean="0"/>
              <a:t> document</a:t>
            </a:r>
            <a:endParaRPr lang="en-US" sz="2400" dirty="0"/>
          </a:p>
          <a:p>
            <a:pPr lvl="1" algn="just">
              <a:buFont typeface="Arial" pitchFamily="34" charset="0"/>
              <a:buChar char="•"/>
            </a:pPr>
            <a:endParaRPr lang="en-US" altLang="ja-JP" sz="2400" dirty="0" smtClean="0">
              <a:solidFill>
                <a:srgbClr val="FF0000"/>
              </a:solidFill>
              <a:latin typeface="Times New Roman" pitchFamily="18" charset="0"/>
              <a:ea typeface="ヒラギノ角ゴ ProN W3" charset="0"/>
              <a:cs typeface="Times New Roman" pitchFamily="18" charset="0"/>
            </a:endParaRPr>
          </a:p>
        </p:txBody>
      </p:sp>
      <p:sp>
        <p:nvSpPr>
          <p:cNvPr id="3" name="Title 2"/>
          <p:cNvSpPr>
            <a:spLocks noGrp="1"/>
          </p:cNvSpPr>
          <p:nvPr>
            <p:ph type="title"/>
          </p:nvPr>
        </p:nvSpPr>
        <p:spPr>
          <a:xfrm>
            <a:off x="1270000" y="330200"/>
            <a:ext cx="10464800" cy="2032000"/>
          </a:xfrm>
        </p:spPr>
        <p:txBody>
          <a:bodyPr/>
          <a:lstStyle/>
          <a:p>
            <a:r>
              <a:rPr lang="en-US" sz="5400" dirty="0" smtClean="0"/>
              <a:t>Deliverables</a:t>
            </a:r>
            <a:endParaRPr lang="en-US" sz="54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5</a:t>
            </a:fld>
            <a:endParaRPr lang="en-US"/>
          </a:p>
        </p:txBody>
      </p:sp>
    </p:spTree>
    <p:extLst>
      <p:ext uri="{BB962C8B-B14F-4D97-AF65-F5344CB8AC3E}">
        <p14:creationId xmlns:p14="http://schemas.microsoft.com/office/powerpoint/2010/main" val="302045055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844800"/>
            <a:ext cx="10464800" cy="6146800"/>
          </a:xfrm>
        </p:spPr>
        <p:txBody>
          <a:bodyPr/>
          <a:lstStyle/>
          <a:p>
            <a:pPr algn="just">
              <a:buFont typeface="Arial" pitchFamily="34" charset="0"/>
              <a:buChar char="•"/>
            </a:pPr>
            <a:r>
              <a:rPr lang="en-US" sz="2500" dirty="0"/>
              <a:t>Monitoring configurations and reports </a:t>
            </a:r>
          </a:p>
          <a:p>
            <a:pPr lvl="1" algn="just">
              <a:buFont typeface="Arial" pitchFamily="34" charset="0"/>
              <a:buChar char="•"/>
            </a:pPr>
            <a:r>
              <a:rPr lang="en-US" sz="2500" dirty="0"/>
              <a:t>Installation </a:t>
            </a:r>
            <a:r>
              <a:rPr lang="en-US" sz="2500" dirty="0" smtClean="0"/>
              <a:t>documents</a:t>
            </a:r>
            <a:endParaRPr lang="en-US" sz="2500" dirty="0"/>
          </a:p>
          <a:p>
            <a:pPr lvl="1" algn="just">
              <a:buFont typeface="Arial" pitchFamily="34" charset="0"/>
              <a:buChar char="•"/>
            </a:pPr>
            <a:r>
              <a:rPr lang="en-US" sz="2500" dirty="0"/>
              <a:t>Enable HA</a:t>
            </a:r>
          </a:p>
          <a:p>
            <a:pPr lvl="1" algn="just">
              <a:buFont typeface="Arial" pitchFamily="34" charset="0"/>
              <a:buChar char="•"/>
            </a:pPr>
            <a:r>
              <a:rPr lang="en-US" sz="2500" dirty="0"/>
              <a:t>Nagios</a:t>
            </a:r>
          </a:p>
          <a:p>
            <a:pPr lvl="1" algn="just">
              <a:buFont typeface="Arial" pitchFamily="34" charset="0"/>
              <a:buChar char="•"/>
            </a:pPr>
            <a:r>
              <a:rPr lang="en-US" sz="2500" dirty="0"/>
              <a:t>Scrum </a:t>
            </a:r>
            <a:r>
              <a:rPr lang="en-US" sz="2500" dirty="0" smtClean="0"/>
              <a:t>sheet</a:t>
            </a:r>
          </a:p>
          <a:p>
            <a:pPr lvl="1" algn="just">
              <a:buFont typeface="Arial" pitchFamily="34" charset="0"/>
              <a:buChar char="•"/>
            </a:pPr>
            <a:r>
              <a:rPr lang="en-IN" altLang="ja-JP" sz="2500" dirty="0"/>
              <a:t>Test plan</a:t>
            </a:r>
          </a:p>
          <a:p>
            <a:pPr lvl="1" algn="just">
              <a:buFont typeface="Arial" pitchFamily="34" charset="0"/>
              <a:buChar char="•"/>
            </a:pPr>
            <a:r>
              <a:rPr lang="en-IN" altLang="ja-JP" sz="2500" dirty="0"/>
              <a:t>Test cases </a:t>
            </a:r>
            <a:r>
              <a:rPr lang="en-IN" altLang="ja-JP" sz="2500" dirty="0" smtClean="0"/>
              <a:t>doc</a:t>
            </a:r>
            <a:endParaRPr lang="en-IN" altLang="ja-JP" sz="2500" dirty="0"/>
          </a:p>
          <a:p>
            <a:pPr lvl="1" algn="just">
              <a:buFont typeface="Arial" pitchFamily="34" charset="0"/>
              <a:buChar char="•"/>
            </a:pPr>
            <a:r>
              <a:rPr lang="en-IN" altLang="ja-JP" sz="2500" dirty="0"/>
              <a:t>Monitoring reports</a:t>
            </a:r>
          </a:p>
          <a:p>
            <a:pPr lvl="1" algn="just">
              <a:buFont typeface="Arial" pitchFamily="34" charset="0"/>
              <a:buChar char="•"/>
            </a:pPr>
            <a:r>
              <a:rPr lang="en-IN" altLang="ja-JP" sz="2500" dirty="0"/>
              <a:t>Benchmarking reports</a:t>
            </a:r>
          </a:p>
          <a:p>
            <a:pPr marL="571500" lvl="1" indent="0" algn="just">
              <a:buNone/>
            </a:pPr>
            <a:endParaRPr lang="en-US" altLang="ja-JP" sz="2400" dirty="0" smtClean="0">
              <a:solidFill>
                <a:srgbClr val="FF0000"/>
              </a:solidFill>
              <a:latin typeface="Times New Roman" pitchFamily="18" charset="0"/>
              <a:ea typeface="ヒラギノ角ゴ ProN W3" charset="0"/>
              <a:cs typeface="Times New Roman" pitchFamily="18" charset="0"/>
            </a:endParaRPr>
          </a:p>
        </p:txBody>
      </p:sp>
      <p:sp>
        <p:nvSpPr>
          <p:cNvPr id="3" name="Title 2"/>
          <p:cNvSpPr>
            <a:spLocks noGrp="1"/>
          </p:cNvSpPr>
          <p:nvPr>
            <p:ph type="title"/>
          </p:nvPr>
        </p:nvSpPr>
        <p:spPr>
          <a:xfrm>
            <a:off x="1270000" y="330200"/>
            <a:ext cx="10464800" cy="2032000"/>
          </a:xfrm>
        </p:spPr>
        <p:txBody>
          <a:bodyPr/>
          <a:lstStyle/>
          <a:p>
            <a:r>
              <a:rPr lang="en-US" sz="5400" dirty="0" smtClean="0"/>
              <a:t>Deliverables</a:t>
            </a:r>
            <a:endParaRPr lang="en-US" sz="54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6</a:t>
            </a:fld>
            <a:endParaRPr lang="en-US"/>
          </a:p>
        </p:txBody>
      </p:sp>
    </p:spTree>
    <p:extLst>
      <p:ext uri="{BB962C8B-B14F-4D97-AF65-F5344CB8AC3E}">
        <p14:creationId xmlns:p14="http://schemas.microsoft.com/office/powerpoint/2010/main" val="387837944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90801"/>
            <a:ext cx="10464800" cy="6543674"/>
          </a:xfrm>
        </p:spPr>
        <p:txBody>
          <a:bodyPr/>
          <a:lstStyle/>
          <a:p>
            <a:pPr lvl="0" algn="just">
              <a:buFont typeface="Arial" panose="020B0604020202020204" pitchFamily="34" charset="0"/>
              <a:buChar char="•"/>
            </a:pPr>
            <a:r>
              <a:rPr lang="en-IN" sz="2500" dirty="0">
                <a:latin typeface="Times New Roman" panose="02020603050405020304" pitchFamily="18" charset="0"/>
                <a:cs typeface="Times New Roman" panose="02020603050405020304" pitchFamily="18" charset="0"/>
              </a:rPr>
              <a:t>Facilitates the </a:t>
            </a:r>
            <a:r>
              <a:rPr lang="en-IN" sz="2500" dirty="0" smtClean="0">
                <a:latin typeface="Times New Roman" panose="02020603050405020304" pitchFamily="18" charset="0"/>
                <a:cs typeface="Times New Roman" panose="02020603050405020304" pitchFamily="18" charset="0"/>
              </a:rPr>
              <a:t>data management in various structural </a:t>
            </a:r>
            <a:r>
              <a:rPr lang="en-IN" sz="2500" dirty="0">
                <a:latin typeface="Times New Roman" panose="02020603050405020304" pitchFamily="18" charset="0"/>
                <a:cs typeface="Times New Roman" panose="02020603050405020304" pitchFamily="18" charset="0"/>
              </a:rPr>
              <a:t>forms, usually object blobs or files</a:t>
            </a:r>
            <a:r>
              <a:rPr lang="en-IN" sz="2500" dirty="0" smtClean="0">
                <a:latin typeface="Times New Roman" panose="02020603050405020304" pitchFamily="18" charset="0"/>
                <a:cs typeface="Times New Roman" panose="02020603050405020304" pitchFamily="18" charset="0"/>
              </a:rPr>
              <a:t>.</a:t>
            </a:r>
            <a:endParaRPr lang="en-US" sz="2500" dirty="0" smtClean="0">
              <a:latin typeface="Times New Roman" panose="02020603050405020304" pitchFamily="18" charset="0"/>
              <a:cs typeface="Times New Roman" panose="02020603050405020304" pitchFamily="18" charset="0"/>
            </a:endParaRPr>
          </a:p>
          <a:p>
            <a:pPr lvl="0" algn="just">
              <a:buFont typeface="Arial" panose="020B0604020202020204" pitchFamily="34" charset="0"/>
              <a:buChar char="•"/>
            </a:pPr>
            <a:r>
              <a:rPr lang="en-IN" sz="2500" dirty="0">
                <a:latin typeface="Times New Roman" panose="02020603050405020304" pitchFamily="18" charset="0"/>
                <a:cs typeface="Times New Roman" panose="02020603050405020304" pitchFamily="18" charset="0"/>
              </a:rPr>
              <a:t>Process raw data &amp; push refined or transformed data for further analytics. </a:t>
            </a:r>
            <a:endParaRPr lang="en-IN" sz="2500" dirty="0" smtClean="0">
              <a:latin typeface="Times New Roman" panose="02020603050405020304" pitchFamily="18" charset="0"/>
              <a:cs typeface="Times New Roman" panose="02020603050405020304" pitchFamily="18" charset="0"/>
            </a:endParaRPr>
          </a:p>
          <a:p>
            <a:pPr lvl="0" algn="just">
              <a:buFont typeface="Arial" panose="020B0604020202020204" pitchFamily="34" charset="0"/>
              <a:buChar char="•"/>
            </a:pPr>
            <a:r>
              <a:rPr lang="en-IN" sz="2500" dirty="0" smtClean="0">
                <a:latin typeface="Times New Roman" panose="02020603050405020304" pitchFamily="18" charset="0"/>
                <a:cs typeface="Times New Roman" panose="02020603050405020304" pitchFamily="18" charset="0"/>
              </a:rPr>
              <a:t>Publish analysed data </a:t>
            </a:r>
            <a:r>
              <a:rPr lang="en-IN" sz="2500" dirty="0">
                <a:latin typeface="Times New Roman" panose="02020603050405020304" pitchFamily="18" charset="0"/>
                <a:cs typeface="Times New Roman" panose="02020603050405020304" pitchFamily="18" charset="0"/>
              </a:rPr>
              <a:t>back into the </a:t>
            </a:r>
            <a:r>
              <a:rPr lang="en-IN" sz="2500" dirty="0" smtClean="0">
                <a:latin typeface="Times New Roman" panose="02020603050405020304" pitchFamily="18" charset="0"/>
                <a:cs typeface="Times New Roman" panose="02020603050405020304" pitchFamily="18" charset="0"/>
              </a:rPr>
              <a:t>data lake </a:t>
            </a:r>
            <a:r>
              <a:rPr lang="en-IN" sz="2500" dirty="0">
                <a:latin typeface="Times New Roman" panose="02020603050405020304" pitchFamily="18" charset="0"/>
                <a:cs typeface="Times New Roman" panose="02020603050405020304" pitchFamily="18" charset="0"/>
              </a:rPr>
              <a:t>to share with the larger community</a:t>
            </a:r>
            <a:r>
              <a:rPr lang="en-IN" sz="2500" dirty="0" smtClean="0">
                <a:latin typeface="Times New Roman" panose="02020603050405020304" pitchFamily="18" charset="0"/>
                <a:cs typeface="Times New Roman" panose="02020603050405020304" pitchFamily="18" charset="0"/>
              </a:rPr>
              <a:t>.</a:t>
            </a:r>
          </a:p>
          <a:p>
            <a:pPr lvl="0" algn="just">
              <a:buFont typeface="Arial" panose="020B0604020202020204" pitchFamily="34" charset="0"/>
              <a:buChar char="•"/>
            </a:pPr>
            <a:r>
              <a:rPr lang="en-IN" sz="2500" dirty="0">
                <a:latin typeface="Times New Roman" panose="02020603050405020304" pitchFamily="18" charset="0"/>
                <a:cs typeface="Times New Roman" panose="02020603050405020304" pitchFamily="18" charset="0"/>
              </a:rPr>
              <a:t>Offers the necessary interface, manage and monitor </a:t>
            </a:r>
            <a:r>
              <a:rPr lang="en-IN" sz="2500" dirty="0" smtClean="0">
                <a:latin typeface="Times New Roman" panose="02020603050405020304" pitchFamily="18" charset="0"/>
                <a:cs typeface="Times New Roman" panose="02020603050405020304" pitchFamily="18" charset="0"/>
              </a:rPr>
              <a:t>hadoop </a:t>
            </a:r>
            <a:r>
              <a:rPr lang="en-IN" sz="2500" dirty="0">
                <a:latin typeface="Times New Roman" panose="02020603050405020304" pitchFamily="18" charset="0"/>
                <a:cs typeface="Times New Roman" panose="02020603050405020304" pitchFamily="18" charset="0"/>
              </a:rPr>
              <a:t>clusters using </a:t>
            </a:r>
            <a:r>
              <a:rPr lang="en-IN" sz="2500" dirty="0" err="1">
                <a:latin typeface="Times New Roman" panose="02020603050405020304" pitchFamily="18" charset="0"/>
                <a:cs typeface="Times New Roman" panose="02020603050405020304" pitchFamily="18" charset="0"/>
              </a:rPr>
              <a:t>A</a:t>
            </a:r>
            <a:r>
              <a:rPr lang="en-IN" sz="2500" dirty="0" err="1" smtClean="0">
                <a:latin typeface="Times New Roman" panose="02020603050405020304" pitchFamily="18" charset="0"/>
                <a:cs typeface="Times New Roman" panose="02020603050405020304" pitchFamily="18" charset="0"/>
              </a:rPr>
              <a:t>mbari</a:t>
            </a:r>
            <a:r>
              <a:rPr lang="en-IN" sz="2500" dirty="0" smtClean="0">
                <a:latin typeface="Times New Roman" panose="02020603050405020304" pitchFamily="18" charset="0"/>
                <a:cs typeface="Times New Roman" panose="02020603050405020304" pitchFamily="18" charset="0"/>
              </a:rPr>
              <a:t> </a:t>
            </a:r>
            <a:r>
              <a:rPr lang="en-IN" sz="2500" dirty="0">
                <a:latin typeface="Times New Roman" panose="02020603050405020304" pitchFamily="18" charset="0"/>
                <a:cs typeface="Times New Roman" panose="02020603050405020304" pitchFamily="18" charset="0"/>
              </a:rPr>
              <a:t>&amp; </a:t>
            </a:r>
            <a:r>
              <a:rPr lang="en-IN" sz="2500" dirty="0" err="1">
                <a:latin typeface="Times New Roman" panose="02020603050405020304" pitchFamily="18" charset="0"/>
                <a:cs typeface="Times New Roman" panose="02020603050405020304" pitchFamily="18" charset="0"/>
              </a:rPr>
              <a:t>N</a:t>
            </a:r>
            <a:r>
              <a:rPr lang="en-IN" sz="2500" dirty="0" err="1" smtClean="0">
                <a:latin typeface="Times New Roman" panose="02020603050405020304" pitchFamily="18" charset="0"/>
                <a:cs typeface="Times New Roman" panose="02020603050405020304" pitchFamily="18" charset="0"/>
              </a:rPr>
              <a:t>agios</a:t>
            </a:r>
            <a:r>
              <a:rPr lang="en-IN" sz="2500" dirty="0">
                <a:latin typeface="Times New Roman" panose="02020603050405020304" pitchFamily="18" charset="0"/>
                <a:cs typeface="Times New Roman" panose="02020603050405020304" pitchFamily="18" charset="0"/>
              </a:rPr>
              <a:t>.</a:t>
            </a:r>
          </a:p>
          <a:p>
            <a:pPr lvl="0" algn="just">
              <a:buFont typeface="Arial" panose="020B0604020202020204" pitchFamily="34" charset="0"/>
              <a:buChar char="•"/>
            </a:pPr>
            <a:r>
              <a:rPr lang="en-IN" sz="2500" dirty="0">
                <a:latin typeface="Times New Roman" panose="02020603050405020304" pitchFamily="18" charset="0"/>
                <a:cs typeface="Times New Roman" panose="02020603050405020304" pitchFamily="18" charset="0"/>
              </a:rPr>
              <a:t>Provides authentication, authorization, accounting and data protection</a:t>
            </a:r>
            <a:r>
              <a:rPr lang="en-IN" sz="2500" dirty="0" smtClean="0">
                <a:latin typeface="Times New Roman" panose="02020603050405020304" pitchFamily="18" charset="0"/>
                <a:cs typeface="Times New Roman" panose="02020603050405020304" pitchFamily="18" charset="0"/>
              </a:rPr>
              <a:t>.</a:t>
            </a:r>
          </a:p>
          <a:p>
            <a:pPr lvl="0" algn="just">
              <a:buFont typeface="Arial" panose="020B0604020202020204" pitchFamily="34" charset="0"/>
              <a:buChar char="•"/>
            </a:pPr>
            <a:r>
              <a:rPr lang="en-IN" sz="2500" dirty="0">
                <a:latin typeface="Times New Roman" panose="02020603050405020304" pitchFamily="18" charset="0"/>
                <a:cs typeface="Times New Roman" panose="02020603050405020304" pitchFamily="18" charset="0"/>
              </a:rPr>
              <a:t>Capable of handling job scheduler and job tracker to keep the jobs running smoothly.</a:t>
            </a:r>
            <a:endParaRPr lang="en-IN" sz="2500" dirty="0" smtClean="0">
              <a:latin typeface="Times New Roman" panose="02020603050405020304" pitchFamily="18" charset="0"/>
              <a:cs typeface="Times New Roman" panose="02020603050405020304" pitchFamily="18" charset="0"/>
            </a:endParaRPr>
          </a:p>
          <a:p>
            <a:pPr lvl="0" algn="just">
              <a:buFont typeface="Arial" panose="020B0604020202020204" pitchFamily="34" charset="0"/>
              <a:buChar char="•"/>
            </a:pPr>
            <a:r>
              <a:rPr lang="en-IN" sz="2500" dirty="0" smtClean="0">
                <a:latin typeface="Times New Roman" panose="02020603050405020304" pitchFamily="18" charset="0"/>
                <a:cs typeface="Times New Roman" panose="02020603050405020304" pitchFamily="18" charset="0"/>
              </a:rPr>
              <a:t>Dynamically </a:t>
            </a:r>
            <a:r>
              <a:rPr lang="en-IN" sz="2500" dirty="0">
                <a:latin typeface="Times New Roman" panose="02020603050405020304" pitchFamily="18" charset="0"/>
                <a:cs typeface="Times New Roman" panose="02020603050405020304" pitchFamily="18" charset="0"/>
              </a:rPr>
              <a:t>scales </a:t>
            </a:r>
            <a:r>
              <a:rPr lang="en-IN" sz="2500" dirty="0" smtClean="0">
                <a:latin typeface="Times New Roman" panose="02020603050405020304" pitchFamily="18" charset="0"/>
                <a:cs typeface="Times New Roman" panose="02020603050405020304" pitchFamily="18" charset="0"/>
              </a:rPr>
              <a:t>processing capabilities to meet </a:t>
            </a:r>
            <a:r>
              <a:rPr lang="en-IN" sz="2500" dirty="0">
                <a:latin typeface="Times New Roman" panose="02020603050405020304" pitchFamily="18" charset="0"/>
                <a:cs typeface="Times New Roman" panose="02020603050405020304" pitchFamily="18" charset="0"/>
              </a:rPr>
              <a:t>business </a:t>
            </a:r>
            <a:r>
              <a:rPr lang="en-IN" sz="2500" dirty="0" smtClean="0">
                <a:latin typeface="Times New Roman" panose="02020603050405020304" pitchFamily="18" charset="0"/>
                <a:cs typeface="Times New Roman" panose="02020603050405020304" pitchFamily="18" charset="0"/>
              </a:rPr>
              <a:t>goals.</a:t>
            </a:r>
          </a:p>
          <a:p>
            <a:pPr lvl="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1270000" y="1219200"/>
            <a:ext cx="10464800" cy="1143000"/>
          </a:xfrm>
        </p:spPr>
        <p:txBody>
          <a:bodyPr/>
          <a:lstStyle/>
          <a:p>
            <a:r>
              <a:rPr lang="en-IN" sz="5400" dirty="0" smtClean="0"/>
              <a:t>Hadoop Data Lake Capabilities</a:t>
            </a:r>
            <a:endParaRPr lang="en-IN" sz="54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7</a:t>
            </a:fld>
            <a:endParaRPr lang="en-US"/>
          </a:p>
        </p:txBody>
      </p:sp>
    </p:spTree>
    <p:extLst>
      <p:ext uri="{BB962C8B-B14F-4D97-AF65-F5344CB8AC3E}">
        <p14:creationId xmlns:p14="http://schemas.microsoft.com/office/powerpoint/2010/main" val="241447575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IN" sz="2500" dirty="0" smtClean="0"/>
              <a:t>As part of this case study we have implemented below use cases on Movie lens data</a:t>
            </a:r>
          </a:p>
          <a:p>
            <a:r>
              <a:rPr lang="en-IN" sz="2500" dirty="0"/>
              <a:t>List all the movies and the number of </a:t>
            </a:r>
            <a:r>
              <a:rPr lang="en-IN" sz="2500" dirty="0" smtClean="0"/>
              <a:t>ratings.</a:t>
            </a:r>
            <a:endParaRPr lang="en-IN" sz="2500" dirty="0"/>
          </a:p>
          <a:p>
            <a:r>
              <a:rPr lang="en-IN" sz="2500" dirty="0"/>
              <a:t>List all the users and the number of ratings they have done for a </a:t>
            </a:r>
            <a:r>
              <a:rPr lang="en-IN" sz="2500" dirty="0" smtClean="0"/>
              <a:t>movie.</a:t>
            </a:r>
            <a:endParaRPr lang="en-IN" sz="2500" dirty="0"/>
          </a:p>
          <a:p>
            <a:r>
              <a:rPr lang="en-IN" sz="2500" dirty="0"/>
              <a:t>List all the </a:t>
            </a:r>
            <a:r>
              <a:rPr lang="en-IN" sz="2500" dirty="0" smtClean="0"/>
              <a:t>movie </a:t>
            </a:r>
            <a:r>
              <a:rPr lang="en-IN" sz="2500" dirty="0"/>
              <a:t>IDs which have been rated </a:t>
            </a:r>
            <a:r>
              <a:rPr lang="en-IN" sz="2500" dirty="0" smtClean="0"/>
              <a:t>(movie ID </a:t>
            </a:r>
            <a:r>
              <a:rPr lang="en-IN" sz="2500" dirty="0"/>
              <a:t>with </a:t>
            </a:r>
            <a:r>
              <a:rPr lang="en-IN" sz="2500" dirty="0" smtClean="0"/>
              <a:t>at least </a:t>
            </a:r>
            <a:r>
              <a:rPr lang="en-IN" sz="2500" dirty="0"/>
              <a:t>one user rating it</a:t>
            </a:r>
            <a:r>
              <a:rPr lang="en-IN" sz="2500" dirty="0" smtClean="0"/>
              <a:t>).</a:t>
            </a:r>
            <a:endParaRPr lang="en-IN" sz="2500" dirty="0"/>
          </a:p>
          <a:p>
            <a:r>
              <a:rPr lang="en-IN" sz="2500" dirty="0"/>
              <a:t>List all the </a:t>
            </a:r>
            <a:r>
              <a:rPr lang="en-IN" sz="2500" dirty="0" smtClean="0"/>
              <a:t>users </a:t>
            </a:r>
            <a:r>
              <a:rPr lang="en-IN" sz="2500" dirty="0"/>
              <a:t>who have rated the movies </a:t>
            </a:r>
            <a:r>
              <a:rPr lang="en-IN" sz="2500" dirty="0" smtClean="0"/>
              <a:t>(users </a:t>
            </a:r>
            <a:r>
              <a:rPr lang="en-IN" sz="2500" dirty="0"/>
              <a:t>who have rated </a:t>
            </a:r>
            <a:r>
              <a:rPr lang="en-IN" sz="2500" dirty="0" smtClean="0"/>
              <a:t>at least </a:t>
            </a:r>
            <a:r>
              <a:rPr lang="en-IN" sz="2500" dirty="0"/>
              <a:t>one movie</a:t>
            </a:r>
            <a:r>
              <a:rPr lang="en-IN" sz="2500" dirty="0" smtClean="0"/>
              <a:t>).</a:t>
            </a:r>
            <a:endParaRPr lang="en-IN" sz="2500" dirty="0"/>
          </a:p>
          <a:p>
            <a:r>
              <a:rPr lang="en-IN" sz="2500" dirty="0"/>
              <a:t>List of all the </a:t>
            </a:r>
            <a:r>
              <a:rPr lang="en-IN" sz="2500" dirty="0" smtClean="0"/>
              <a:t>user </a:t>
            </a:r>
            <a:r>
              <a:rPr lang="en-IN" sz="2500" dirty="0"/>
              <a:t>with the max, min, average ratings they have given against any </a:t>
            </a:r>
            <a:r>
              <a:rPr lang="en-IN" sz="2500" dirty="0" smtClean="0"/>
              <a:t>movie.</a:t>
            </a:r>
            <a:endParaRPr lang="en-IN" sz="2500" dirty="0"/>
          </a:p>
          <a:p>
            <a:pPr algn="just"/>
            <a:r>
              <a:rPr lang="en-IN" sz="2500" dirty="0"/>
              <a:t>List all the </a:t>
            </a:r>
            <a:r>
              <a:rPr lang="en-IN" sz="2500" dirty="0" smtClean="0"/>
              <a:t>movies </a:t>
            </a:r>
            <a:r>
              <a:rPr lang="en-IN" sz="2500" dirty="0"/>
              <a:t>with the max, min, average ratings given by any </a:t>
            </a:r>
            <a:r>
              <a:rPr lang="en-IN" sz="2500" dirty="0" smtClean="0"/>
              <a:t>user.</a:t>
            </a:r>
            <a:endParaRPr lang="en-IN" sz="2500" dirty="0"/>
          </a:p>
        </p:txBody>
      </p:sp>
      <p:sp>
        <p:nvSpPr>
          <p:cNvPr id="3" name="Title 2"/>
          <p:cNvSpPr>
            <a:spLocks noGrp="1"/>
          </p:cNvSpPr>
          <p:nvPr>
            <p:ph type="title"/>
          </p:nvPr>
        </p:nvSpPr>
        <p:spPr>
          <a:xfrm>
            <a:off x="1270000" y="1981200"/>
            <a:ext cx="10464800" cy="1219200"/>
          </a:xfrm>
        </p:spPr>
        <p:txBody>
          <a:bodyPr/>
          <a:lstStyle/>
          <a:p>
            <a:r>
              <a:rPr lang="en-IN" sz="5400" dirty="0" smtClean="0"/>
              <a:t>Movie Lens </a:t>
            </a:r>
            <a:r>
              <a:rPr lang="en-IN" sz="5400" dirty="0"/>
              <a:t>U</a:t>
            </a:r>
            <a:r>
              <a:rPr lang="en-IN" sz="5400" dirty="0" smtClean="0"/>
              <a:t>se </a:t>
            </a:r>
            <a:r>
              <a:rPr lang="en-IN" sz="5400" dirty="0"/>
              <a:t>C</a:t>
            </a:r>
            <a:r>
              <a:rPr lang="en-IN" sz="5400" dirty="0" smtClean="0"/>
              <a:t>ases</a:t>
            </a:r>
            <a:br>
              <a:rPr lang="en-IN" sz="5400" dirty="0" smtClean="0"/>
            </a:br>
            <a:endParaRPr lang="en-IN" sz="54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8</a:t>
            </a:fld>
            <a:endParaRPr lang="en-US"/>
          </a:p>
        </p:txBody>
      </p:sp>
      <p:graphicFrame>
        <p:nvGraphicFramePr>
          <p:cNvPr id="6" name="Object 5">
            <a:hlinkClick r:id="" action="ppaction://ole?verb=0"/>
          </p:cNvPr>
          <p:cNvGraphicFramePr>
            <a:graphicFrameLocks noChangeAspect="1"/>
          </p:cNvGraphicFramePr>
          <p:nvPr>
            <p:extLst>
              <p:ext uri="{D42A27DB-BD31-4B8C-83A1-F6EECF244321}">
                <p14:modId xmlns:p14="http://schemas.microsoft.com/office/powerpoint/2010/main" val="2763521182"/>
              </p:ext>
            </p:extLst>
          </p:nvPr>
        </p:nvGraphicFramePr>
        <p:xfrm>
          <a:off x="5892800" y="8829675"/>
          <a:ext cx="914400" cy="771525"/>
        </p:xfrm>
        <a:graphic>
          <a:graphicData uri="http://schemas.openxmlformats.org/presentationml/2006/ole">
            <mc:AlternateContent xmlns:mc="http://schemas.openxmlformats.org/markup-compatibility/2006">
              <mc:Choice xmlns:v="urn:schemas-microsoft-com:vml" Requires="v">
                <p:oleObj spid="_x0000_s1101" name="Acrobat Document" showAsIcon="1" r:id="rId3" imgW="914400" imgH="771480" progId="AcroExch.Document.11">
                  <p:embed/>
                </p:oleObj>
              </mc:Choice>
              <mc:Fallback>
                <p:oleObj name="Acrobat Document" showAsIcon="1" r:id="rId3" imgW="914400" imgH="771480" progId="AcroExch.Document.11">
                  <p:embed/>
                  <p:pic>
                    <p:nvPicPr>
                      <p:cNvPr id="0" name=""/>
                      <p:cNvPicPr/>
                      <p:nvPr/>
                    </p:nvPicPr>
                    <p:blipFill>
                      <a:blip r:embed="rId4"/>
                      <a:stretch>
                        <a:fillRect/>
                      </a:stretch>
                    </p:blipFill>
                    <p:spPr>
                      <a:xfrm>
                        <a:off x="5892800" y="8829675"/>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25841562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a:xfrm>
            <a:off x="1271337" y="1016000"/>
            <a:ext cx="10464800" cy="1346200"/>
          </a:xfrm>
        </p:spPr>
        <p:txBody>
          <a:bodyPr/>
          <a:lstStyle/>
          <a:p>
            <a:r>
              <a:rPr lang="en-US" sz="5400" dirty="0" smtClean="0"/>
              <a:t>Tools &amp; Technologies</a:t>
            </a:r>
            <a:endParaRPr lang="en-US" sz="54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66051945"/>
              </p:ext>
            </p:extLst>
          </p:nvPr>
        </p:nvGraphicFramePr>
        <p:xfrm>
          <a:off x="1244600" y="3248216"/>
          <a:ext cx="9880599" cy="4566924"/>
        </p:xfrm>
        <a:graphic>
          <a:graphicData uri="http://schemas.openxmlformats.org/drawingml/2006/table">
            <a:tbl>
              <a:tblPr firstRow="1" bandRow="1">
                <a:tableStyleId>{21E4AEA4-8DFA-4A89-87EB-49C32662AFE0}</a:tableStyleId>
              </a:tblPr>
              <a:tblGrid>
                <a:gridCol w="3293533"/>
                <a:gridCol w="3293533"/>
                <a:gridCol w="3293533"/>
              </a:tblGrid>
              <a:tr h="609600">
                <a:tc>
                  <a:txBody>
                    <a:bodyPr/>
                    <a:lstStyle/>
                    <a:p>
                      <a:pPr algn="l" fontAlgn="b">
                        <a:lnSpc>
                          <a:spcPct val="150000"/>
                        </a:lnSpc>
                      </a:pPr>
                      <a:r>
                        <a:rPr lang="en-US" sz="2400" u="none" strike="noStrike" dirty="0">
                          <a:effectLst/>
                        </a:rPr>
                        <a:t>Context</a:t>
                      </a:r>
                      <a:endParaRPr lang="en-US" sz="2400" b="1" i="0" u="none" strike="noStrike" dirty="0">
                        <a:solidFill>
                          <a:schemeClr val="tx2">
                            <a:lumMod val="90000"/>
                            <a:lumOff val="10000"/>
                          </a:schemeClr>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r>
                        <a:rPr lang="en-US" sz="2400" u="none" strike="noStrike" dirty="0">
                          <a:effectLst/>
                        </a:rPr>
                        <a:t>Tools</a:t>
                      </a:r>
                      <a:endParaRPr lang="en-US" sz="2400" b="1" i="0" u="none" strike="noStrike" dirty="0">
                        <a:solidFill>
                          <a:schemeClr val="tx2">
                            <a:lumMod val="90000"/>
                            <a:lumOff val="10000"/>
                          </a:schemeClr>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r>
                        <a:rPr lang="en-US" sz="2400" u="none" strike="noStrike" dirty="0" smtClean="0">
                          <a:effectLst/>
                        </a:rPr>
                        <a:t>Technology</a:t>
                      </a:r>
                      <a:endParaRPr lang="en-US" sz="2400" b="1" i="0" u="none" strike="noStrike" dirty="0">
                        <a:solidFill>
                          <a:schemeClr val="tx2">
                            <a:lumMod val="90000"/>
                            <a:lumOff val="10000"/>
                          </a:schemeClr>
                        </a:solidFill>
                        <a:effectLst/>
                        <a:latin typeface="Times New Roman" panose="02020603050405020304" pitchFamily="18" charset="0"/>
                        <a:cs typeface="Times New Roman" panose="02020603050405020304" pitchFamily="18" charset="0"/>
                      </a:endParaRPr>
                    </a:p>
                  </a:txBody>
                  <a:tcPr marL="9525" marR="9525" marT="9525" marB="0" anchor="ctr"/>
                </a:tc>
              </a:tr>
              <a:tr h="707442">
                <a:tc>
                  <a:txBody>
                    <a:bodyPr/>
                    <a:lstStyle/>
                    <a:p>
                      <a:pPr algn="l" fontAlgn="b"/>
                      <a:r>
                        <a:rPr lang="en-US" sz="2000" u="none" strike="noStrike" kern="1200" dirty="0" smtClean="0">
                          <a:effectLst/>
                        </a:rPr>
                        <a:t>Cluster Deployment</a:t>
                      </a:r>
                      <a:endParaRPr lang="en-US" sz="2000" u="none" strike="noStrike" kern="1200" dirty="0">
                        <a:solidFill>
                          <a:schemeClr val="tx2">
                            <a:lumMod val="90000"/>
                            <a:lumOff val="10000"/>
                          </a:schemeClr>
                        </a:solidFill>
                        <a:effectLst/>
                        <a:latin typeface="Times New Roman" panose="02020603050405020304" pitchFamily="18" charset="0"/>
                        <a:ea typeface="+mn-ea"/>
                        <a:cs typeface="Times New Roman" panose="02020603050405020304" pitchFamily="18" charset="0"/>
                      </a:endParaRPr>
                    </a:p>
                  </a:txBody>
                  <a:tcPr marL="9525" marR="9525" marT="9525" marB="0" anchor="ctr"/>
                </a:tc>
                <a:tc>
                  <a:txBody>
                    <a:bodyPr/>
                    <a:lstStyle/>
                    <a:p>
                      <a:pPr algn="l" fontAlgn="b"/>
                      <a:r>
                        <a:rPr lang="en-US" sz="2000" u="none" strike="noStrike" kern="1200" dirty="0" smtClean="0">
                          <a:effectLst/>
                        </a:rPr>
                        <a:t>Ambari</a:t>
                      </a:r>
                      <a:endParaRPr lang="en-US" sz="2000" u="none" strike="noStrike" kern="1200" dirty="0">
                        <a:solidFill>
                          <a:schemeClr val="tx2">
                            <a:lumMod val="90000"/>
                            <a:lumOff val="10000"/>
                          </a:schemeClr>
                        </a:solidFill>
                        <a:effectLst/>
                        <a:latin typeface="Times New Roman" panose="02020603050405020304" pitchFamily="18" charset="0"/>
                        <a:ea typeface="+mn-ea"/>
                        <a:cs typeface="Times New Roman" panose="02020603050405020304" pitchFamily="18" charset="0"/>
                      </a:endParaRPr>
                    </a:p>
                  </a:txBody>
                  <a:tcPr marL="9525" marR="9525" marT="9525" marB="0" anchor="ctr"/>
                </a:tc>
                <a:tc>
                  <a:txBody>
                    <a:bodyPr/>
                    <a:lstStyle/>
                    <a:p>
                      <a:pPr algn="l" fontAlgn="b"/>
                      <a:r>
                        <a:rPr lang="en-US" sz="2000" u="none" strike="noStrike" kern="1200" dirty="0" smtClean="0">
                          <a:effectLst/>
                        </a:rPr>
                        <a:t>Hadoop, HDFS, Spark,</a:t>
                      </a:r>
                      <a:r>
                        <a:rPr lang="en-US" sz="2000" u="none" strike="noStrike" kern="1200" baseline="0" dirty="0" smtClean="0">
                          <a:effectLst/>
                        </a:rPr>
                        <a:t> Hive, PIG, JAVA</a:t>
                      </a:r>
                      <a:endParaRPr lang="en-US" sz="2000" u="none" strike="noStrike" kern="1200" dirty="0">
                        <a:solidFill>
                          <a:schemeClr val="tx2">
                            <a:lumMod val="90000"/>
                            <a:lumOff val="10000"/>
                          </a:schemeClr>
                        </a:solidFill>
                        <a:effectLst/>
                        <a:latin typeface="Times New Roman" panose="02020603050405020304" pitchFamily="18" charset="0"/>
                        <a:ea typeface="+mn-ea"/>
                        <a:cs typeface="Times New Roman" panose="02020603050405020304" pitchFamily="18" charset="0"/>
                      </a:endParaRPr>
                    </a:p>
                  </a:txBody>
                  <a:tcPr marL="9525" marR="9525" marT="9525" marB="0" anchor="ctr"/>
                </a:tc>
              </a:tr>
              <a:tr h="423740">
                <a:tc>
                  <a:txBody>
                    <a:bodyPr/>
                    <a:lstStyle/>
                    <a:p>
                      <a:pPr algn="l" fontAlgn="b"/>
                      <a:r>
                        <a:rPr lang="en-US" sz="2000" u="none" strike="noStrike" dirty="0" smtClean="0">
                          <a:effectLst/>
                        </a:rPr>
                        <a:t>SCRUM</a:t>
                      </a:r>
                      <a:endParaRPr lang="en-US" sz="2000" b="0" i="0" u="none" strike="noStrike" dirty="0">
                        <a:solidFill>
                          <a:schemeClr val="tx2">
                            <a:lumMod val="90000"/>
                            <a:lumOff val="10000"/>
                          </a:schemeClr>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r>
                        <a:rPr lang="en-US" sz="2000" u="none" strike="noStrike" dirty="0" smtClean="0">
                          <a:effectLst/>
                        </a:rPr>
                        <a:t>Agile Scrum Sheet</a:t>
                      </a:r>
                      <a:endParaRPr lang="en-US" sz="2000" b="0" i="0" u="none" strike="noStrike" dirty="0">
                        <a:solidFill>
                          <a:schemeClr val="tx2">
                            <a:lumMod val="90000"/>
                            <a:lumOff val="10000"/>
                          </a:schemeClr>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r>
                        <a:rPr lang="en-US" sz="2000" u="none" strike="noStrike" dirty="0">
                          <a:effectLst/>
                        </a:rPr>
                        <a:t> </a:t>
                      </a:r>
                      <a:endParaRPr lang="en-US" sz="2000" b="1" i="0" u="none" strike="noStrike" dirty="0">
                        <a:solidFill>
                          <a:schemeClr val="tx2">
                            <a:lumMod val="90000"/>
                            <a:lumOff val="10000"/>
                          </a:schemeClr>
                        </a:solidFill>
                        <a:effectLst/>
                        <a:latin typeface="Times New Roman" panose="02020603050405020304" pitchFamily="18" charset="0"/>
                        <a:cs typeface="Times New Roman" panose="02020603050405020304" pitchFamily="18" charset="0"/>
                      </a:endParaRPr>
                    </a:p>
                  </a:txBody>
                  <a:tcPr marL="9525" marR="9525" marT="9525" marB="0" anchor="ctr"/>
                </a:tc>
              </a:tr>
              <a:tr h="423740">
                <a:tc>
                  <a:txBody>
                    <a:bodyPr/>
                    <a:lstStyle/>
                    <a:p>
                      <a:pPr algn="l" fontAlgn="b"/>
                      <a:r>
                        <a:rPr lang="en-US" sz="2000" u="none" strike="noStrike" dirty="0">
                          <a:effectLst/>
                        </a:rPr>
                        <a:t>Repository Management</a:t>
                      </a:r>
                      <a:endParaRPr lang="en-US" sz="2000" b="0" i="0" u="none" strike="noStrike" dirty="0">
                        <a:solidFill>
                          <a:schemeClr val="tx2">
                            <a:lumMod val="90000"/>
                            <a:lumOff val="10000"/>
                          </a:schemeClr>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r>
                        <a:rPr lang="en-US" sz="2000" u="none" strike="noStrike" baseline="0" dirty="0" smtClean="0">
                          <a:effectLst/>
                        </a:rPr>
                        <a:t>Git</a:t>
                      </a:r>
                      <a:endParaRPr lang="en-US" sz="2000" b="0" i="0" u="none" strike="noStrike" dirty="0">
                        <a:solidFill>
                          <a:schemeClr val="tx2">
                            <a:lumMod val="90000"/>
                            <a:lumOff val="10000"/>
                          </a:schemeClr>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r>
                        <a:rPr lang="en-US" sz="2000" u="none" strike="noStrike" dirty="0">
                          <a:effectLst/>
                        </a:rPr>
                        <a:t> </a:t>
                      </a:r>
                      <a:endParaRPr lang="en-US" sz="2000" b="0" i="0" u="none" strike="noStrike" dirty="0">
                        <a:solidFill>
                          <a:schemeClr val="tx2">
                            <a:lumMod val="90000"/>
                            <a:lumOff val="10000"/>
                          </a:schemeClr>
                        </a:solidFill>
                        <a:effectLst/>
                        <a:latin typeface="Times New Roman" panose="02020603050405020304" pitchFamily="18" charset="0"/>
                        <a:cs typeface="Times New Roman" panose="02020603050405020304" pitchFamily="18" charset="0"/>
                      </a:endParaRPr>
                    </a:p>
                  </a:txBody>
                  <a:tcPr marL="9525" marR="9525" marT="9525" marB="0" anchor="ctr"/>
                </a:tc>
              </a:tr>
              <a:tr h="707442">
                <a:tc>
                  <a:txBody>
                    <a:bodyPr/>
                    <a:lstStyle/>
                    <a:p>
                      <a:pPr algn="l" fontAlgn="b"/>
                      <a:r>
                        <a:rPr lang="en-US" sz="2000" u="none" strike="noStrike" dirty="0">
                          <a:effectLst/>
                        </a:rPr>
                        <a:t>Document Designing</a:t>
                      </a:r>
                      <a:endParaRPr lang="en-US" sz="2000" b="0" i="0" u="none" strike="noStrike" dirty="0">
                        <a:solidFill>
                          <a:schemeClr val="tx2">
                            <a:lumMod val="90000"/>
                            <a:lumOff val="10000"/>
                          </a:schemeClr>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r>
                        <a:rPr lang="en-US" sz="2000" u="none" strike="noStrike" dirty="0" smtClean="0">
                          <a:effectLst/>
                        </a:rPr>
                        <a:t>Microsoft</a:t>
                      </a:r>
                      <a:r>
                        <a:rPr lang="en-US" sz="2000" u="none" strike="noStrike" baseline="0" dirty="0" smtClean="0">
                          <a:effectLst/>
                        </a:rPr>
                        <a:t> </a:t>
                      </a:r>
                      <a:r>
                        <a:rPr lang="en-US" sz="2000" u="none" strike="noStrike" dirty="0" smtClean="0">
                          <a:effectLst/>
                        </a:rPr>
                        <a:t>Word, PowerPoint, www.draw.io</a:t>
                      </a:r>
                      <a:endParaRPr lang="en-US" sz="2000" b="0" i="0" u="none" strike="noStrike" dirty="0">
                        <a:solidFill>
                          <a:schemeClr val="tx2">
                            <a:lumMod val="90000"/>
                            <a:lumOff val="10000"/>
                          </a:schemeClr>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r>
                        <a:rPr lang="en-US" sz="2000" u="none" strike="noStrike" dirty="0">
                          <a:effectLst/>
                        </a:rPr>
                        <a:t> </a:t>
                      </a:r>
                      <a:endParaRPr lang="en-US" sz="2000" b="0" i="0" u="none" strike="noStrike" dirty="0">
                        <a:solidFill>
                          <a:schemeClr val="tx2">
                            <a:lumMod val="90000"/>
                            <a:lumOff val="10000"/>
                          </a:schemeClr>
                        </a:solidFill>
                        <a:effectLst/>
                        <a:latin typeface="Times New Roman" panose="02020603050405020304" pitchFamily="18" charset="0"/>
                        <a:cs typeface="Times New Roman" panose="02020603050405020304" pitchFamily="18" charset="0"/>
                      </a:endParaRPr>
                    </a:p>
                  </a:txBody>
                  <a:tcPr marL="9525" marR="9525" marT="9525" marB="0" anchor="ctr"/>
                </a:tc>
              </a:tr>
              <a:tr h="423740">
                <a:tc>
                  <a:txBody>
                    <a:bodyPr/>
                    <a:lstStyle/>
                    <a:p>
                      <a:pPr algn="l" fontAlgn="b"/>
                      <a:r>
                        <a:rPr lang="en-US" sz="2000" u="none" strike="noStrike" dirty="0" smtClean="0">
                          <a:effectLst/>
                        </a:rPr>
                        <a:t>Security Management</a:t>
                      </a:r>
                      <a:endParaRPr lang="en-US" sz="2000" b="0" i="0" u="none" strike="noStrike" dirty="0">
                        <a:solidFill>
                          <a:schemeClr val="tx2">
                            <a:lumMod val="90000"/>
                            <a:lumOff val="10000"/>
                          </a:schemeClr>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endParaRPr lang="en-US" sz="2000" b="0" i="0" u="none" strike="noStrike" dirty="0">
                        <a:solidFill>
                          <a:schemeClr val="tx2">
                            <a:lumMod val="90000"/>
                            <a:lumOff val="10000"/>
                          </a:schemeClr>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r>
                        <a:rPr lang="en-US" sz="2000" u="none" strike="noStrike" dirty="0" smtClean="0">
                          <a:effectLst/>
                        </a:rPr>
                        <a:t>Kerberos, Ranger</a:t>
                      </a:r>
                      <a:endParaRPr lang="en-US" sz="2000" b="0" i="0" u="none" strike="noStrike" dirty="0">
                        <a:solidFill>
                          <a:schemeClr val="tx2">
                            <a:lumMod val="90000"/>
                            <a:lumOff val="10000"/>
                          </a:schemeClr>
                        </a:solidFill>
                        <a:effectLst/>
                        <a:latin typeface="Times New Roman" panose="02020603050405020304" pitchFamily="18" charset="0"/>
                        <a:cs typeface="Times New Roman" panose="02020603050405020304" pitchFamily="18" charset="0"/>
                      </a:endParaRPr>
                    </a:p>
                  </a:txBody>
                  <a:tcPr marL="9525" marR="9525" marT="9525" marB="0" anchor="ctr"/>
                </a:tc>
              </a:tr>
              <a:tr h="423740">
                <a:tc>
                  <a:txBody>
                    <a:bodyPr/>
                    <a:lstStyle/>
                    <a:p>
                      <a:pPr algn="l" fontAlgn="b"/>
                      <a:r>
                        <a:rPr lang="en-US" sz="2000" u="none" strike="noStrike" kern="1200" dirty="0" smtClean="0">
                          <a:solidFill>
                            <a:schemeClr val="dk1"/>
                          </a:solidFill>
                          <a:effectLst/>
                          <a:latin typeface="+mn-lt"/>
                          <a:ea typeface="+mn-ea"/>
                          <a:cs typeface="+mn-cs"/>
                        </a:rPr>
                        <a:t>Workflow Management</a:t>
                      </a:r>
                      <a:endParaRPr lang="en-US" sz="2000" u="none" strike="noStrike" kern="1200" dirty="0">
                        <a:solidFill>
                          <a:schemeClr val="dk1"/>
                        </a:solidFill>
                        <a:effectLst/>
                        <a:latin typeface="+mn-lt"/>
                        <a:ea typeface="+mn-ea"/>
                        <a:cs typeface="+mn-cs"/>
                      </a:endParaRPr>
                    </a:p>
                  </a:txBody>
                  <a:tcPr marL="9525" marR="9525" marT="9525" marB="0" anchor="ctr"/>
                </a:tc>
                <a:tc>
                  <a:txBody>
                    <a:bodyPr/>
                    <a:lstStyle/>
                    <a:p>
                      <a:pPr algn="l" fontAlgn="b"/>
                      <a:r>
                        <a:rPr lang="en-US" sz="2000" u="none" strike="noStrike" kern="1200" dirty="0" err="1" smtClean="0">
                          <a:solidFill>
                            <a:schemeClr val="dk1"/>
                          </a:solidFill>
                          <a:effectLst/>
                          <a:latin typeface="+mn-lt"/>
                          <a:ea typeface="+mn-ea"/>
                          <a:cs typeface="+mn-cs"/>
                        </a:rPr>
                        <a:t>Oozie</a:t>
                      </a:r>
                      <a:r>
                        <a:rPr lang="en-US" sz="2000" u="none" strike="noStrike" kern="1200" dirty="0" smtClean="0">
                          <a:solidFill>
                            <a:schemeClr val="dk1"/>
                          </a:solidFill>
                          <a:effectLst/>
                          <a:latin typeface="+mn-lt"/>
                          <a:ea typeface="+mn-ea"/>
                          <a:cs typeface="+mn-cs"/>
                        </a:rPr>
                        <a:t>, Azkaban</a:t>
                      </a:r>
                      <a:endParaRPr lang="en-US" sz="2000" u="none" strike="noStrike" kern="1200" dirty="0">
                        <a:solidFill>
                          <a:schemeClr val="dk1"/>
                        </a:solidFill>
                        <a:effectLst/>
                        <a:latin typeface="+mn-lt"/>
                        <a:ea typeface="+mn-ea"/>
                        <a:cs typeface="+mn-cs"/>
                      </a:endParaRPr>
                    </a:p>
                  </a:txBody>
                  <a:tcPr marL="9525" marR="9525" marT="9525" marB="0" anchor="ctr"/>
                </a:tc>
                <a:tc>
                  <a:txBody>
                    <a:bodyPr/>
                    <a:lstStyle/>
                    <a:p>
                      <a:pPr algn="l" fontAlgn="b"/>
                      <a:endParaRPr lang="en-US" sz="2000" b="0" i="0" u="none" strike="noStrike" dirty="0">
                        <a:solidFill>
                          <a:schemeClr val="tx2">
                            <a:lumMod val="90000"/>
                            <a:lumOff val="10000"/>
                          </a:schemeClr>
                        </a:solidFill>
                        <a:effectLst/>
                        <a:latin typeface="Times New Roman" panose="02020603050405020304" pitchFamily="18" charset="0"/>
                        <a:cs typeface="Times New Roman" panose="02020603050405020304" pitchFamily="18" charset="0"/>
                      </a:endParaRPr>
                    </a:p>
                  </a:txBody>
                  <a:tcPr marL="9525" marR="9525" marT="9525" marB="0" anchor="ctr"/>
                </a:tc>
              </a:tr>
              <a:tr h="423740">
                <a:tc>
                  <a:txBody>
                    <a:bodyPr/>
                    <a:lstStyle/>
                    <a:p>
                      <a:pPr algn="l" fontAlgn="b"/>
                      <a:r>
                        <a:rPr lang="en-US" sz="2000" u="none" strike="noStrike" dirty="0" smtClean="0">
                          <a:effectLst/>
                        </a:rPr>
                        <a:t>Monitoring</a:t>
                      </a:r>
                      <a:endParaRPr lang="en-US" sz="2000" b="0" i="0" u="none" strike="noStrike" dirty="0">
                        <a:solidFill>
                          <a:schemeClr val="tx2">
                            <a:lumMod val="90000"/>
                            <a:lumOff val="10000"/>
                          </a:schemeClr>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r>
                        <a:rPr lang="en-US" sz="2000" u="none" strike="noStrike" dirty="0" smtClean="0">
                          <a:effectLst/>
                        </a:rPr>
                        <a:t>Nagios</a:t>
                      </a:r>
                      <a:endParaRPr lang="en-US" sz="2000" b="0" i="0" u="none" strike="noStrike" dirty="0">
                        <a:solidFill>
                          <a:schemeClr val="tx2">
                            <a:lumMod val="90000"/>
                            <a:lumOff val="10000"/>
                          </a:schemeClr>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endParaRPr lang="en-US" sz="2000" b="0" i="0" u="none" strike="noStrike" dirty="0">
                        <a:solidFill>
                          <a:schemeClr val="tx2">
                            <a:lumMod val="90000"/>
                            <a:lumOff val="10000"/>
                          </a:schemeClr>
                        </a:solidFill>
                        <a:effectLst/>
                        <a:latin typeface="Times New Roman" panose="02020603050405020304" pitchFamily="18" charset="0"/>
                        <a:cs typeface="Times New Roman" panose="02020603050405020304" pitchFamily="18" charset="0"/>
                      </a:endParaRPr>
                    </a:p>
                  </a:txBody>
                  <a:tcPr marL="9525" marR="9525" marT="9525" marB="0" anchor="ctr"/>
                </a:tc>
              </a:tr>
              <a:tr h="423740">
                <a:tc>
                  <a:txBody>
                    <a:bodyPr/>
                    <a:lstStyle/>
                    <a:p>
                      <a:pPr algn="l" fontAlgn="b"/>
                      <a:r>
                        <a:rPr lang="en-US" sz="2000" u="none" strike="noStrike" dirty="0" smtClean="0">
                          <a:effectLst/>
                        </a:rPr>
                        <a:t>Logging</a:t>
                      </a:r>
                      <a:endParaRPr lang="en-US" sz="2000" b="0" i="0" u="none" strike="noStrike" dirty="0">
                        <a:solidFill>
                          <a:schemeClr val="tx2">
                            <a:lumMod val="90000"/>
                            <a:lumOff val="10000"/>
                          </a:schemeClr>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r>
                        <a:rPr lang="en-US" sz="2000" u="none" strike="noStrike" dirty="0" smtClean="0">
                          <a:effectLst/>
                        </a:rPr>
                        <a:t>ELK</a:t>
                      </a:r>
                      <a:endParaRPr lang="en-US" sz="2000" b="0" i="0" u="none" strike="noStrike" dirty="0">
                        <a:solidFill>
                          <a:schemeClr val="tx2">
                            <a:lumMod val="90000"/>
                            <a:lumOff val="10000"/>
                          </a:schemeClr>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b"/>
                      <a:endParaRPr lang="en-US" sz="2000" b="0" i="0" u="none" strike="noStrike" dirty="0">
                        <a:solidFill>
                          <a:schemeClr val="tx2">
                            <a:lumMod val="90000"/>
                            <a:lumOff val="10000"/>
                          </a:schemeClr>
                        </a:solidFill>
                        <a:effectLst/>
                        <a:latin typeface="Times New Roman" panose="02020603050405020304" pitchFamily="18" charset="0"/>
                        <a:cs typeface="Times New Roman" panose="02020603050405020304" pitchFamily="18" charset="0"/>
                      </a:endParaRPr>
                    </a:p>
                  </a:txBody>
                  <a:tcPr marL="9525" marR="9525" marT="9525" marB="0" anchor="ctr"/>
                </a:tc>
              </a:tr>
            </a:tbl>
          </a:graphicData>
        </a:graphic>
      </p:graphicFrame>
    </p:spTree>
    <p:extLst>
      <p:ext uri="{BB962C8B-B14F-4D97-AF65-F5344CB8AC3E}">
        <p14:creationId xmlns:p14="http://schemas.microsoft.com/office/powerpoint/2010/main" val="3620265537"/>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mpetus">
  <a:themeElements>
    <a:clrScheme name="Impetus">
      <a:dk1>
        <a:srgbClr val="2B2C2A"/>
      </a:dk1>
      <a:lt1>
        <a:srgbClr val="FFFFFF"/>
      </a:lt1>
      <a:dk2>
        <a:srgbClr val="2B2C2A"/>
      </a:dk2>
      <a:lt2>
        <a:srgbClr val="FFFFFF"/>
      </a:lt2>
      <a:accent1>
        <a:srgbClr val="4E73A8"/>
      </a:accent1>
      <a:accent2>
        <a:srgbClr val="95B8D9"/>
      </a:accent2>
      <a:accent3>
        <a:srgbClr val="082D62"/>
      </a:accent3>
      <a:accent4>
        <a:srgbClr val="5E9BCF"/>
      </a:accent4>
      <a:accent5>
        <a:srgbClr val="00060D"/>
      </a:accent5>
      <a:accent6>
        <a:srgbClr val="184D8C"/>
      </a:accent6>
      <a:hlink>
        <a:srgbClr val="507EA8"/>
      </a:hlink>
      <a:folHlink>
        <a:srgbClr val="507EA8"/>
      </a:folHlink>
    </a:clrScheme>
    <a:fontScheme name="Title &amp; Bullets">
      <a:majorFont>
        <a:latin typeface="Franklin Gothic Medium"/>
        <a:ea typeface="ヒラギノ角ゴ ProN W6"/>
        <a:cs typeface="ヒラギノ角ゴ ProN W6"/>
      </a:majorFont>
      <a:minorFont>
        <a:latin typeface="Franklin Gothic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Franklin Gothic Book" charset="0"/>
            <a:ea typeface="ヒラギノ角ゴ ProN W3" charset="0"/>
            <a:cs typeface="ヒラギノ角ゴ ProN W3" charset="0"/>
            <a:sym typeface="Franklin Gothic Book"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Franklin Gothic Book" charset="0"/>
            <a:ea typeface="ヒラギノ角ゴ ProN W3" charset="0"/>
            <a:cs typeface="ヒラギノ角ゴ ProN W3" charset="0"/>
            <a:sym typeface="Franklin Gothic Book"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CorporateTemplateJan2013</Template>
  <TotalTime>9901</TotalTime>
  <Pages>0</Pages>
  <Words>879</Words>
  <Characters>0</Characters>
  <Application>Microsoft Office PowerPoint</Application>
  <PresentationFormat>Custom</PresentationFormat>
  <Lines>0</Lines>
  <Paragraphs>207</Paragraphs>
  <Slides>30</Slides>
  <Notes>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4</vt:i4>
      </vt:variant>
      <vt:variant>
        <vt:lpstr>Slide Titles</vt:lpstr>
      </vt:variant>
      <vt:variant>
        <vt:i4>30</vt:i4>
      </vt:variant>
    </vt:vector>
  </HeadingPairs>
  <TitlesOfParts>
    <vt:vector size="44" baseType="lpstr">
      <vt:lpstr>Arial</vt:lpstr>
      <vt:lpstr>Calibri</vt:lpstr>
      <vt:lpstr>Franklin Gothic Book</vt:lpstr>
      <vt:lpstr>Franklin Gothic Medium</vt:lpstr>
      <vt:lpstr>Georgia Italic</vt:lpstr>
      <vt:lpstr>MS PGothic</vt:lpstr>
      <vt:lpstr>Times New Roman</vt:lpstr>
      <vt:lpstr>ヒラギノ角ゴ ProN W3</vt:lpstr>
      <vt:lpstr>ヒラギノ角ゴ ProN W6</vt:lpstr>
      <vt:lpstr>Impetus</vt:lpstr>
      <vt:lpstr>Acrobat Document</vt:lpstr>
      <vt:lpstr>Document</vt:lpstr>
      <vt:lpstr>Worksheet</vt:lpstr>
      <vt:lpstr>Microsoft Excel Worksheet</vt:lpstr>
      <vt:lpstr>PowerPoint Presentation</vt:lpstr>
      <vt:lpstr>Team </vt:lpstr>
      <vt:lpstr>Agenda</vt:lpstr>
      <vt:lpstr>Case Study Highlights</vt:lpstr>
      <vt:lpstr>Deliverables</vt:lpstr>
      <vt:lpstr>Deliverables</vt:lpstr>
      <vt:lpstr>Hadoop Data Lake Capabilities</vt:lpstr>
      <vt:lpstr>Movie Lens Use Cases </vt:lpstr>
      <vt:lpstr>Tools &amp; Technologies</vt:lpstr>
      <vt:lpstr>Architecture View</vt:lpstr>
      <vt:lpstr>Cluster Demonstration</vt:lpstr>
      <vt:lpstr>Use Cases Walkthrough</vt:lpstr>
      <vt:lpstr>QA Highlights</vt:lpstr>
      <vt:lpstr>QA Highlights</vt:lpstr>
      <vt:lpstr>Test Cases Execution  Sprint Wise Summary </vt:lpstr>
      <vt:lpstr>Test Cases Execution  Sprint Wise Summary </vt:lpstr>
      <vt:lpstr>Project Metrics</vt:lpstr>
      <vt:lpstr>Agile Scrum Sheet- Sprint-1</vt:lpstr>
      <vt:lpstr>Agile Scrum Sheet- Sprint-2</vt:lpstr>
      <vt:lpstr>Agile Scrum Sheet- Sprint-3</vt:lpstr>
      <vt:lpstr>Agile Scrum Sheet- Sprint-4</vt:lpstr>
      <vt:lpstr>Agile Scrum Sheet- Sprint-5</vt:lpstr>
      <vt:lpstr>Agile Scrum Sheet- Sprint-6</vt:lpstr>
      <vt:lpstr>Velocity Trend</vt:lpstr>
      <vt:lpstr>Story Count</vt:lpstr>
      <vt:lpstr>Challenges</vt:lpstr>
      <vt:lpstr>Processes</vt:lpstr>
      <vt:lpstr>Collective Learning</vt:lpstr>
      <vt:lpstr>Gratitude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Madan Agrawal</dc:creator>
  <cp:lastModifiedBy>Dilip Dave</cp:lastModifiedBy>
  <cp:revision>524</cp:revision>
  <cp:lastPrinted>2013-01-28T22:33:04Z</cp:lastPrinted>
  <dcterms:created xsi:type="dcterms:W3CDTF">2013-07-23T13:04:11Z</dcterms:created>
  <dcterms:modified xsi:type="dcterms:W3CDTF">2016-08-04T06:45:50Z</dcterms:modified>
</cp:coreProperties>
</file>