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4"/>
  </p:notesMasterIdLst>
  <p:sldIdLst>
    <p:sldId id="343" r:id="rId2"/>
    <p:sldId id="383" r:id="rId3"/>
    <p:sldId id="384" r:id="rId4"/>
    <p:sldId id="370" r:id="rId5"/>
    <p:sldId id="387" r:id="rId6"/>
    <p:sldId id="394" r:id="rId7"/>
    <p:sldId id="372" r:id="rId8"/>
    <p:sldId id="418" r:id="rId9"/>
    <p:sldId id="386" r:id="rId10"/>
    <p:sldId id="422" r:id="rId11"/>
    <p:sldId id="374" r:id="rId12"/>
    <p:sldId id="417" r:id="rId13"/>
    <p:sldId id="395" r:id="rId14"/>
    <p:sldId id="377" r:id="rId15"/>
    <p:sldId id="385" r:id="rId16"/>
    <p:sldId id="423" r:id="rId17"/>
    <p:sldId id="419" r:id="rId18"/>
    <p:sldId id="373" r:id="rId19"/>
    <p:sldId id="378" r:id="rId20"/>
    <p:sldId id="415" r:id="rId21"/>
    <p:sldId id="381" r:id="rId22"/>
    <p:sldId id="397" r:id="rId23"/>
    <p:sldId id="412" r:id="rId24"/>
    <p:sldId id="413" r:id="rId25"/>
    <p:sldId id="382" r:id="rId26"/>
    <p:sldId id="416" r:id="rId27"/>
    <p:sldId id="379" r:id="rId28"/>
    <p:sldId id="421" r:id="rId29"/>
    <p:sldId id="390" r:id="rId30"/>
    <p:sldId id="380" r:id="rId31"/>
    <p:sldId id="389" r:id="rId32"/>
    <p:sldId id="348" r:id="rId33"/>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Dave" initials="DD" lastIdx="1" clrIdx="0">
    <p:extLst>
      <p:ext uri="{19B8F6BF-5375-455C-9EA6-DF929625EA0E}">
        <p15:presenceInfo xmlns:p15="http://schemas.microsoft.com/office/powerpoint/2012/main" userId="S-1-5-21-2568565148-948773811-1255567339-10380" providerId="AD"/>
      </p:ext>
    </p:extLst>
  </p:cmAuthor>
  <p:cmAuthor id="2" name="Gagandeep Singh Panesar" initials="GSP" lastIdx="1" clrIdx="1">
    <p:extLst>
      <p:ext uri="{19B8F6BF-5375-455C-9EA6-DF929625EA0E}">
        <p15:presenceInfo xmlns:p15="http://schemas.microsoft.com/office/powerpoint/2012/main" userId="S-1-5-21-2568565148-948773811-1255567339-19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C7933"/>
    <a:srgbClr val="DAD8D3"/>
    <a:srgbClr val="6D706D"/>
    <a:srgbClr val="2B2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0" autoAdjust="0"/>
    <p:restoredTop sz="86535" autoAdjust="0"/>
  </p:normalViewPr>
  <p:slideViewPr>
    <p:cSldViewPr>
      <p:cViewPr varScale="1">
        <p:scale>
          <a:sx n="49" d="100"/>
          <a:sy n="49" d="100"/>
        </p:scale>
        <p:origin x="1650" y="42"/>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04T11:33:39.339"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8/8/2016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Movie Lens Data description</a:t>
            </a:r>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1</a:t>
            </a:fld>
            <a:endParaRPr lang="en-US"/>
          </a:p>
        </p:txBody>
      </p:sp>
    </p:spTree>
    <p:extLst>
      <p:ext uri="{BB962C8B-B14F-4D97-AF65-F5344CB8AC3E}">
        <p14:creationId xmlns:p14="http://schemas.microsoft.com/office/powerpoint/2010/main" val="35033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a:t>
            </a:fld>
            <a:endParaRPr lang="en-US"/>
          </a:p>
        </p:txBody>
      </p:sp>
    </p:spTree>
    <p:extLst>
      <p:ext uri="{BB962C8B-B14F-4D97-AF65-F5344CB8AC3E}">
        <p14:creationId xmlns:p14="http://schemas.microsoft.com/office/powerpoint/2010/main" val="417433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Monitoring</a:t>
            </a:r>
            <a:r>
              <a:rPr lang="en-IN" baseline="0" dirty="0" smtClean="0"/>
              <a:t> reports to be looked into</a:t>
            </a:r>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5</a:t>
            </a:fld>
            <a:endParaRPr lang="en-US"/>
          </a:p>
        </p:txBody>
      </p:sp>
    </p:spTree>
    <p:extLst>
      <p:ext uri="{BB962C8B-B14F-4D97-AF65-F5344CB8AC3E}">
        <p14:creationId xmlns:p14="http://schemas.microsoft.com/office/powerpoint/2010/main" val="239455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7</a:t>
            </a:fld>
            <a:endParaRPr lang="en-US"/>
          </a:p>
        </p:txBody>
      </p:sp>
    </p:spTree>
    <p:extLst>
      <p:ext uri="{BB962C8B-B14F-4D97-AF65-F5344CB8AC3E}">
        <p14:creationId xmlns:p14="http://schemas.microsoft.com/office/powerpoint/2010/main" val="102261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9</a:t>
            </a:fld>
            <a:endParaRPr lang="en-US"/>
          </a:p>
        </p:txBody>
      </p:sp>
    </p:spTree>
    <p:extLst>
      <p:ext uri="{BB962C8B-B14F-4D97-AF65-F5344CB8AC3E}">
        <p14:creationId xmlns:p14="http://schemas.microsoft.com/office/powerpoint/2010/main" val="225075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25</a:t>
            </a:fld>
            <a:endParaRPr lang="en-US"/>
          </a:p>
        </p:txBody>
      </p:sp>
    </p:spTree>
    <p:extLst>
      <p:ext uri="{BB962C8B-B14F-4D97-AF65-F5344CB8AC3E}">
        <p14:creationId xmlns:p14="http://schemas.microsoft.com/office/powerpoint/2010/main" val="164829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27</a:t>
            </a:fld>
            <a:endParaRPr lang="en-US"/>
          </a:p>
        </p:txBody>
      </p:sp>
    </p:spTree>
    <p:extLst>
      <p:ext uri="{BB962C8B-B14F-4D97-AF65-F5344CB8AC3E}">
        <p14:creationId xmlns:p14="http://schemas.microsoft.com/office/powerpoint/2010/main" val="964641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30</a:t>
            </a:fld>
            <a:endParaRPr lang="en-US"/>
          </a:p>
        </p:txBody>
      </p:sp>
    </p:spTree>
    <p:extLst>
      <p:ext uri="{BB962C8B-B14F-4D97-AF65-F5344CB8AC3E}">
        <p14:creationId xmlns:p14="http://schemas.microsoft.com/office/powerpoint/2010/main" val="48981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172.26.60.16:8080/#/main/dashboard/metric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comments" Target="../comments/comment1.x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Candara" panose="020E0502030303020204" pitchFamily="34" charset="0"/>
                <a:ea typeface="ヒラギノ角ゴ ProN W6" charset="-128"/>
                <a:sym typeface="Franklin Gothic Medium" pitchFamily="34" charset="0"/>
              </a:rPr>
              <a:t>Engineering Excellence Cycle VIII Team EETeamJ1 – Hadoop Data Lake</a:t>
            </a:r>
            <a:endParaRPr lang="en-US" sz="4800" dirty="0">
              <a:solidFill>
                <a:srgbClr val="2B2C2A"/>
              </a:solidFill>
              <a:latin typeface="Candara" panose="020E0502030303020204" pitchFamily="34" charset="0"/>
              <a:ea typeface="ヒラギノ角ゴ ProN W6" charset="-128"/>
              <a:sym typeface="Franklin Gothic Medium" pitchFamily="34" charset="0"/>
            </a:endParaRPr>
          </a:p>
          <a:p>
            <a:pPr algn="l"/>
            <a:r>
              <a:rPr lang="en-US" sz="3200" dirty="0" smtClean="0">
                <a:solidFill>
                  <a:srgbClr val="2B2C2A"/>
                </a:solidFill>
                <a:latin typeface="Candara" panose="020E0502030303020204" pitchFamily="34" charset="0"/>
                <a:ea typeface="ヒラギノ角ゴ ProN W6" charset="-128"/>
                <a:sym typeface="Franklin Gothic Medium" pitchFamily="34" charset="0"/>
              </a:rPr>
              <a:t>Final Presentation</a:t>
            </a:r>
            <a:endParaRPr lang="en-US" sz="2800" dirty="0" smtClean="0">
              <a:solidFill>
                <a:srgbClr val="2B2C2A"/>
              </a:solidFill>
              <a:latin typeface="Candara" panose="020E0502030303020204"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latin typeface="Candara" panose="020E0502030303020204" pitchFamily="34" charset="0"/>
              </a:rPr>
              <a:t>Deployment Diagram (Host and Components in cluster)</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sp>
        <p:nvSpPr>
          <p:cNvPr id="2" name="Content Placeholder 1"/>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270001" y="2540000"/>
            <a:ext cx="10464800" cy="6756400"/>
          </a:xfrm>
          <a:prstGeom prst="rect">
            <a:avLst/>
          </a:prstGeom>
        </p:spPr>
      </p:pic>
    </p:spTree>
    <p:extLst>
      <p:ext uri="{BB962C8B-B14F-4D97-AF65-F5344CB8AC3E}">
        <p14:creationId xmlns:p14="http://schemas.microsoft.com/office/powerpoint/2010/main" val="378594678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6477000"/>
            <a:ext cx="10464800" cy="3022600"/>
          </a:xfrm>
        </p:spPr>
        <p:txBody>
          <a:bodyPr/>
          <a:lstStyle/>
          <a:p>
            <a:pPr lvl="0"/>
            <a:endParaRPr lang="en-US" sz="3200" dirty="0" smtClean="0"/>
          </a:p>
          <a:p>
            <a:pPr marL="0" indent="0">
              <a:buNone/>
            </a:pPr>
            <a:r>
              <a:rPr lang="en-US" sz="3200" dirty="0" smtClean="0"/>
              <a:t> </a:t>
            </a:r>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sz="5400" dirty="0" smtClean="0">
                <a:latin typeface="Candara" panose="020E0502030303020204" pitchFamily="34" charset="0"/>
              </a:rPr>
              <a:t>Cluster Demonstration</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
        <p:nvSpPr>
          <p:cNvPr id="5" name="TextBox 4">
            <a:hlinkClick r:id="rId2"/>
          </p:cNvPr>
          <p:cNvSpPr txBox="1"/>
          <p:nvPr/>
        </p:nvSpPr>
        <p:spPr>
          <a:xfrm>
            <a:off x="5669672" y="6838146"/>
            <a:ext cx="1665456" cy="477054"/>
          </a:xfrm>
          <a:prstGeom prst="rect">
            <a:avLst/>
          </a:prstGeom>
          <a:noFill/>
        </p:spPr>
        <p:txBody>
          <a:bodyPr wrap="none" rtlCol="0">
            <a:spAutoFit/>
          </a:bodyPr>
          <a:lstStyle/>
          <a:p>
            <a:pPr algn="l"/>
            <a:r>
              <a:rPr lang="en-IN" sz="2500" dirty="0" smtClean="0">
                <a:latin typeface="Candara" panose="020E0502030303020204" pitchFamily="34" charset="0"/>
                <a:hlinkClick r:id="rId2"/>
              </a:rPr>
              <a:t>Dashboard</a:t>
            </a:r>
            <a:endParaRPr lang="en-IN" sz="2500" dirty="0">
              <a:latin typeface="Candara" panose="020E0502030303020204" pitchFamily="34" charset="0"/>
            </a:endParaRPr>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sz="2500" dirty="0" smtClean="0">
                <a:latin typeface="Candara" panose="020E0502030303020204" pitchFamily="34" charset="0"/>
              </a:rPr>
              <a:t>As part of this case study we have implemented below use cases on Movie lens data</a:t>
            </a:r>
          </a:p>
          <a:p>
            <a:r>
              <a:rPr lang="en-IN" sz="2500" dirty="0">
                <a:latin typeface="Candara" panose="020E0502030303020204" pitchFamily="34" charset="0"/>
              </a:rPr>
              <a:t>List all the movies and the number of </a:t>
            </a:r>
            <a:r>
              <a:rPr lang="en-IN" sz="2500" dirty="0" smtClean="0">
                <a:latin typeface="Candara" panose="020E0502030303020204" pitchFamily="34" charset="0"/>
              </a:rPr>
              <a:t>ratings.</a:t>
            </a:r>
            <a:endParaRPr lang="en-IN" sz="2500" dirty="0">
              <a:latin typeface="Candara" panose="020E0502030303020204" pitchFamily="34" charset="0"/>
            </a:endParaRPr>
          </a:p>
          <a:p>
            <a:r>
              <a:rPr lang="en-IN" sz="2500" dirty="0">
                <a:latin typeface="Candara" panose="020E0502030303020204" pitchFamily="34" charset="0"/>
              </a:rPr>
              <a:t>List all the users and the number of ratings they have done for a </a:t>
            </a:r>
            <a:r>
              <a:rPr lang="en-IN" sz="2500" dirty="0" smtClean="0">
                <a:latin typeface="Candara" panose="020E0502030303020204" pitchFamily="34" charset="0"/>
              </a:rPr>
              <a:t>movie.</a:t>
            </a:r>
            <a:endParaRPr lang="en-IN" sz="2500" dirty="0">
              <a:latin typeface="Candara" panose="020E0502030303020204" pitchFamily="34" charset="0"/>
            </a:endParaRPr>
          </a:p>
          <a:p>
            <a:r>
              <a:rPr lang="en-IN" sz="2500" dirty="0">
                <a:latin typeface="Candara" panose="020E0502030303020204" pitchFamily="34" charset="0"/>
              </a:rPr>
              <a:t>List all the </a:t>
            </a:r>
            <a:r>
              <a:rPr lang="en-IN" sz="2500" dirty="0" smtClean="0">
                <a:latin typeface="Candara" panose="020E0502030303020204" pitchFamily="34" charset="0"/>
              </a:rPr>
              <a:t>movie </a:t>
            </a:r>
            <a:r>
              <a:rPr lang="en-IN" sz="2500" dirty="0">
                <a:latin typeface="Candara" panose="020E0502030303020204" pitchFamily="34" charset="0"/>
              </a:rPr>
              <a:t>IDs which have been rated </a:t>
            </a:r>
            <a:r>
              <a:rPr lang="en-IN" sz="2500" dirty="0" smtClean="0">
                <a:latin typeface="Candara" panose="020E0502030303020204" pitchFamily="34" charset="0"/>
              </a:rPr>
              <a:t>(movie ID </a:t>
            </a:r>
            <a:r>
              <a:rPr lang="en-IN" sz="2500" dirty="0">
                <a:latin typeface="Candara" panose="020E0502030303020204" pitchFamily="34" charset="0"/>
              </a:rPr>
              <a:t>with </a:t>
            </a:r>
            <a:r>
              <a:rPr lang="en-IN" sz="2500" dirty="0" smtClean="0">
                <a:latin typeface="Candara" panose="020E0502030303020204" pitchFamily="34" charset="0"/>
              </a:rPr>
              <a:t>at least </a:t>
            </a:r>
            <a:r>
              <a:rPr lang="en-IN" sz="2500" dirty="0">
                <a:latin typeface="Candara" panose="020E0502030303020204" pitchFamily="34" charset="0"/>
              </a:rPr>
              <a:t>one user rating it</a:t>
            </a:r>
            <a:r>
              <a:rPr lang="en-IN" sz="2500" dirty="0" smtClean="0">
                <a:latin typeface="Candara" panose="020E0502030303020204" pitchFamily="34" charset="0"/>
              </a:rPr>
              <a:t>).</a:t>
            </a:r>
            <a:endParaRPr lang="en-IN" sz="2500" dirty="0">
              <a:latin typeface="Candara" panose="020E0502030303020204" pitchFamily="34" charset="0"/>
            </a:endParaRPr>
          </a:p>
          <a:p>
            <a:r>
              <a:rPr lang="en-IN" sz="2500" dirty="0">
                <a:latin typeface="Candara" panose="020E0502030303020204" pitchFamily="34" charset="0"/>
              </a:rPr>
              <a:t>List all the </a:t>
            </a:r>
            <a:r>
              <a:rPr lang="en-IN" sz="2500" dirty="0" smtClean="0">
                <a:latin typeface="Candara" panose="020E0502030303020204" pitchFamily="34" charset="0"/>
              </a:rPr>
              <a:t>users </a:t>
            </a:r>
            <a:r>
              <a:rPr lang="en-IN" sz="2500" dirty="0">
                <a:latin typeface="Candara" panose="020E0502030303020204" pitchFamily="34" charset="0"/>
              </a:rPr>
              <a:t>who have rated the movies </a:t>
            </a:r>
            <a:r>
              <a:rPr lang="en-IN" sz="2500" dirty="0" smtClean="0">
                <a:latin typeface="Candara" panose="020E0502030303020204" pitchFamily="34" charset="0"/>
              </a:rPr>
              <a:t>(users </a:t>
            </a:r>
            <a:r>
              <a:rPr lang="en-IN" sz="2500" dirty="0">
                <a:latin typeface="Candara" panose="020E0502030303020204" pitchFamily="34" charset="0"/>
              </a:rPr>
              <a:t>who have rated </a:t>
            </a:r>
            <a:r>
              <a:rPr lang="en-IN" sz="2500" dirty="0" smtClean="0">
                <a:latin typeface="Candara" panose="020E0502030303020204" pitchFamily="34" charset="0"/>
              </a:rPr>
              <a:t>at least </a:t>
            </a:r>
            <a:r>
              <a:rPr lang="en-IN" sz="2500" dirty="0">
                <a:latin typeface="Candara" panose="020E0502030303020204" pitchFamily="34" charset="0"/>
              </a:rPr>
              <a:t>one movie</a:t>
            </a:r>
            <a:r>
              <a:rPr lang="en-IN" sz="2500" dirty="0" smtClean="0">
                <a:latin typeface="Candara" panose="020E0502030303020204" pitchFamily="34" charset="0"/>
              </a:rPr>
              <a:t>).</a:t>
            </a:r>
            <a:endParaRPr lang="en-IN" sz="2500" dirty="0">
              <a:latin typeface="Candara" panose="020E0502030303020204" pitchFamily="34" charset="0"/>
            </a:endParaRPr>
          </a:p>
          <a:p>
            <a:r>
              <a:rPr lang="en-IN" sz="2500" dirty="0">
                <a:latin typeface="Candara" panose="020E0502030303020204" pitchFamily="34" charset="0"/>
              </a:rPr>
              <a:t>List of all the </a:t>
            </a:r>
            <a:r>
              <a:rPr lang="en-IN" sz="2500" dirty="0" smtClean="0">
                <a:latin typeface="Candara" panose="020E0502030303020204" pitchFamily="34" charset="0"/>
              </a:rPr>
              <a:t>user </a:t>
            </a:r>
            <a:r>
              <a:rPr lang="en-IN" sz="2500" dirty="0">
                <a:latin typeface="Candara" panose="020E0502030303020204" pitchFamily="34" charset="0"/>
              </a:rPr>
              <a:t>with the max, min, average ratings they have given against any </a:t>
            </a:r>
            <a:r>
              <a:rPr lang="en-IN" sz="2500" dirty="0" smtClean="0">
                <a:latin typeface="Candara" panose="020E0502030303020204" pitchFamily="34" charset="0"/>
              </a:rPr>
              <a:t>movie.</a:t>
            </a:r>
            <a:endParaRPr lang="en-IN" sz="2500" dirty="0">
              <a:latin typeface="Candara" panose="020E0502030303020204" pitchFamily="34" charset="0"/>
            </a:endParaRPr>
          </a:p>
          <a:p>
            <a:pPr algn="just"/>
            <a:r>
              <a:rPr lang="en-IN" sz="2500" dirty="0">
                <a:latin typeface="Candara" panose="020E0502030303020204" pitchFamily="34" charset="0"/>
              </a:rPr>
              <a:t>List all the </a:t>
            </a:r>
            <a:r>
              <a:rPr lang="en-IN" sz="2500" dirty="0" smtClean="0">
                <a:latin typeface="Candara" panose="020E0502030303020204" pitchFamily="34" charset="0"/>
              </a:rPr>
              <a:t>movies </a:t>
            </a:r>
            <a:r>
              <a:rPr lang="en-IN" sz="2500" dirty="0">
                <a:latin typeface="Candara" panose="020E0502030303020204" pitchFamily="34" charset="0"/>
              </a:rPr>
              <a:t>with the max, min, average ratings given by any </a:t>
            </a:r>
            <a:r>
              <a:rPr lang="en-IN" sz="2500" dirty="0" smtClean="0">
                <a:latin typeface="Candara" panose="020E0502030303020204" pitchFamily="34" charset="0"/>
              </a:rPr>
              <a:t>user.</a:t>
            </a:r>
            <a:endParaRPr lang="en-IN" sz="2500" dirty="0">
              <a:latin typeface="Candara" panose="020E0502030303020204" pitchFamily="34" charset="0"/>
            </a:endParaRPr>
          </a:p>
        </p:txBody>
      </p:sp>
      <p:sp>
        <p:nvSpPr>
          <p:cNvPr id="3" name="Title 2"/>
          <p:cNvSpPr>
            <a:spLocks noGrp="1"/>
          </p:cNvSpPr>
          <p:nvPr>
            <p:ph type="title"/>
          </p:nvPr>
        </p:nvSpPr>
        <p:spPr>
          <a:xfrm>
            <a:off x="1270000" y="1981200"/>
            <a:ext cx="10464800" cy="1219200"/>
          </a:xfrm>
        </p:spPr>
        <p:txBody>
          <a:bodyPr lIns="50800" tIns="50800" rIns="50800" bIns="50800" anchor="b" anchorCtr="0"/>
          <a:lstStyle/>
          <a:p>
            <a:r>
              <a:rPr lang="en-IN" sz="5400" dirty="0">
                <a:latin typeface="Candara" panose="020E0502030303020204" pitchFamily="34" charset="0"/>
              </a:rPr>
              <a:t>Movie Lens Use Cases</a:t>
            </a:r>
            <a:br>
              <a:rPr lang="en-IN" sz="5400" dirty="0">
                <a:latin typeface="Candara" panose="020E0502030303020204" pitchFamily="34" charset="0"/>
              </a:rPr>
            </a:br>
            <a:endParaRPr lang="en-IN"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2763521182"/>
              </p:ext>
            </p:extLst>
          </p:nvPr>
        </p:nvGraphicFramePr>
        <p:xfrm>
          <a:off x="5892800" y="8829675"/>
          <a:ext cx="914400" cy="771525"/>
        </p:xfrm>
        <a:graphic>
          <a:graphicData uri="http://schemas.openxmlformats.org/presentationml/2006/ole">
            <mc:AlternateContent xmlns:mc="http://schemas.openxmlformats.org/markup-compatibility/2006">
              <mc:Choice xmlns:v="urn:schemas-microsoft-com:vml" Requires="v">
                <p:oleObj spid="_x0000_s1166"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892800" y="88296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584156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sp>
        <p:nvSpPr>
          <p:cNvPr id="5" name="Title 2"/>
          <p:cNvSpPr>
            <a:spLocks noGrp="1"/>
          </p:cNvSpPr>
          <p:nvPr>
            <p:ph type="title"/>
          </p:nvPr>
        </p:nvSpPr>
        <p:spPr>
          <a:xfrm>
            <a:off x="1397000" y="3733800"/>
            <a:ext cx="10464800" cy="2032000"/>
          </a:xfrm>
        </p:spPr>
        <p:txBody>
          <a:bodyPr/>
          <a:lstStyle/>
          <a:p>
            <a:pPr algn="ctr"/>
            <a:r>
              <a:rPr lang="en-US" sz="5400" dirty="0" smtClean="0">
                <a:latin typeface="Candara" panose="020E0502030303020204" pitchFamily="34" charset="0"/>
              </a:rPr>
              <a:t>Use Cases Walkthrough</a:t>
            </a:r>
            <a:endParaRPr lang="en-US" sz="5400" dirty="0">
              <a:latin typeface="Candara" panose="020E0502030303020204" pitchFamily="34" charset="0"/>
            </a:endParaRPr>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931853048"/>
              </p:ext>
            </p:extLst>
          </p:nvPr>
        </p:nvGraphicFramePr>
        <p:xfrm>
          <a:off x="5720347" y="8305800"/>
          <a:ext cx="914400" cy="771525"/>
        </p:xfrm>
        <a:graphic>
          <a:graphicData uri="http://schemas.openxmlformats.org/presentationml/2006/ole">
            <mc:AlternateContent xmlns:mc="http://schemas.openxmlformats.org/markup-compatibility/2006">
              <mc:Choice xmlns:v="urn:schemas-microsoft-com:vml" Requires="v">
                <p:oleObj spid="_x0000_s2175"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720347" y="8305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41600"/>
            <a:ext cx="10464800" cy="6959600"/>
          </a:xfrm>
        </p:spPr>
        <p:txBody>
          <a:bodyPr/>
          <a:lstStyle/>
          <a:p>
            <a:pPr lvl="0" algn="just">
              <a:spcAft>
                <a:spcPts val="600"/>
              </a:spcAft>
            </a:pPr>
            <a:r>
              <a:rPr lang="en-US" sz="2500" dirty="0">
                <a:latin typeface="Candara" panose="020E0502030303020204" pitchFamily="34" charset="0"/>
              </a:rPr>
              <a:t>QA Highlights</a:t>
            </a:r>
          </a:p>
          <a:p>
            <a:pPr lvl="1" algn="just">
              <a:spcAft>
                <a:spcPts val="600"/>
              </a:spcAft>
            </a:pPr>
            <a:r>
              <a:rPr lang="en-US" sz="2500" dirty="0">
                <a:latin typeface="Candara" panose="020E0502030303020204" pitchFamily="34" charset="0"/>
              </a:rPr>
              <a:t>QA was part of requirement understanding discussions, application flow creation.</a:t>
            </a:r>
          </a:p>
          <a:p>
            <a:pPr lvl="1" algn="just">
              <a:spcAft>
                <a:spcPts val="600"/>
              </a:spcAft>
            </a:pPr>
            <a:r>
              <a:rPr lang="en-US" sz="2500" dirty="0">
                <a:latin typeface="Candara" panose="020E0502030303020204" pitchFamily="34" charset="0"/>
              </a:rPr>
              <a:t>Setting up of </a:t>
            </a:r>
            <a:r>
              <a:rPr lang="en-US" sz="2500" dirty="0" smtClean="0">
                <a:latin typeface="Candara" panose="020E0502030303020204" pitchFamily="34" charset="0"/>
              </a:rPr>
              <a:t>cluster and various components within the cluster</a:t>
            </a:r>
          </a:p>
          <a:p>
            <a:pPr lvl="1" algn="just">
              <a:spcAft>
                <a:spcPts val="600"/>
              </a:spcAft>
            </a:pPr>
            <a:r>
              <a:rPr lang="en-US" sz="2500" dirty="0" smtClean="0">
                <a:latin typeface="Candara" panose="020E0502030303020204" pitchFamily="34" charset="0"/>
              </a:rPr>
              <a:t>Creating test cases for all use cases </a:t>
            </a:r>
            <a:endParaRPr lang="en-US" sz="2500" dirty="0">
              <a:latin typeface="Candara" panose="020E0502030303020204" pitchFamily="34" charset="0"/>
            </a:endParaRPr>
          </a:p>
          <a:p>
            <a:pPr algn="just">
              <a:spcAft>
                <a:spcPts val="600"/>
              </a:spcAft>
            </a:pPr>
            <a:r>
              <a:rPr lang="en-US" sz="2500" dirty="0">
                <a:latin typeface="Candara" panose="020E0502030303020204" pitchFamily="34" charset="0"/>
              </a:rPr>
              <a:t>Test Plan </a:t>
            </a:r>
          </a:p>
          <a:p>
            <a:pPr lvl="1" algn="just">
              <a:spcAft>
                <a:spcPts val="600"/>
              </a:spcAft>
            </a:pPr>
            <a:r>
              <a:rPr lang="en-US" sz="2500" dirty="0">
                <a:latin typeface="Candara" panose="020E0502030303020204" pitchFamily="34" charset="0"/>
              </a:rPr>
              <a:t>Covering </a:t>
            </a:r>
            <a:r>
              <a:rPr lang="en-US" sz="2500" dirty="0" smtClean="0">
                <a:latin typeface="Candara" panose="020E0502030303020204" pitchFamily="34" charset="0"/>
              </a:rPr>
              <a:t>major </a:t>
            </a:r>
            <a:r>
              <a:rPr lang="en-US" sz="2500" dirty="0">
                <a:latin typeface="Candara" panose="020E0502030303020204" pitchFamily="34" charset="0"/>
              </a:rPr>
              <a:t>type of testing</a:t>
            </a:r>
          </a:p>
          <a:p>
            <a:pPr lvl="1" algn="just">
              <a:spcAft>
                <a:spcPts val="600"/>
              </a:spcAft>
            </a:pPr>
            <a:r>
              <a:rPr lang="en-US" sz="2500" dirty="0">
                <a:latin typeface="Candara" panose="020E0502030303020204" pitchFamily="34" charset="0"/>
              </a:rPr>
              <a:t>Strategy for every testing type</a:t>
            </a:r>
          </a:p>
          <a:p>
            <a:pPr lvl="1" algn="just">
              <a:spcAft>
                <a:spcPts val="600"/>
              </a:spcAft>
            </a:pPr>
            <a:r>
              <a:rPr lang="en-US" sz="2500" dirty="0">
                <a:latin typeface="Candara" panose="020E0502030303020204" pitchFamily="34" charset="0"/>
              </a:rPr>
              <a:t>Defined Entry/Exit criteria</a:t>
            </a:r>
          </a:p>
          <a:p>
            <a:pPr lvl="1" algn="just">
              <a:spcAft>
                <a:spcPts val="600"/>
              </a:spcAft>
            </a:pPr>
            <a:r>
              <a:rPr lang="en-US" sz="2500" dirty="0">
                <a:latin typeface="Candara" panose="020E0502030303020204" pitchFamily="34" charset="0"/>
              </a:rPr>
              <a:t>QA policy and test schedule </a:t>
            </a:r>
          </a:p>
          <a:p>
            <a:pPr lvl="0" algn="just">
              <a:spcAft>
                <a:spcPts val="600"/>
              </a:spcAft>
            </a:pPr>
            <a:endParaRPr lang="en-US" sz="3600" dirty="0" smtClean="0"/>
          </a:p>
          <a:p>
            <a:pPr algn="just">
              <a:spcAft>
                <a:spcPts val="600"/>
              </a:spcAft>
            </a:pPr>
            <a:endParaRPr lang="en-US" sz="3600" dirty="0"/>
          </a:p>
        </p:txBody>
      </p:sp>
      <p:sp>
        <p:nvSpPr>
          <p:cNvPr id="3" name="Title 2"/>
          <p:cNvSpPr>
            <a:spLocks noGrp="1"/>
          </p:cNvSpPr>
          <p:nvPr>
            <p:ph type="title"/>
          </p:nvPr>
        </p:nvSpPr>
        <p:spPr/>
        <p:txBody>
          <a:bodyPr/>
          <a:lstStyle/>
          <a:p>
            <a:r>
              <a:rPr lang="en-US" sz="5400" dirty="0" smtClean="0">
                <a:latin typeface="Candara" panose="020E0502030303020204" pitchFamily="34" charset="0"/>
              </a:rPr>
              <a:t>QA Highlights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graphicFrame>
        <p:nvGraphicFramePr>
          <p:cNvPr id="5" name="Object 4">
            <a:hlinkClick r:id="" action="ppaction://ole?verb=1"/>
          </p:cNvPr>
          <p:cNvGraphicFramePr>
            <a:graphicFrameLocks noChangeAspect="1"/>
          </p:cNvGraphicFramePr>
          <p:nvPr>
            <p:extLst>
              <p:ext uri="{D42A27DB-BD31-4B8C-83A1-F6EECF244321}">
                <p14:modId xmlns:p14="http://schemas.microsoft.com/office/powerpoint/2010/main" val="4181813919"/>
              </p:ext>
            </p:extLst>
          </p:nvPr>
        </p:nvGraphicFramePr>
        <p:xfrm>
          <a:off x="2235200" y="8585150"/>
          <a:ext cx="914400" cy="771525"/>
        </p:xfrm>
        <a:graphic>
          <a:graphicData uri="http://schemas.openxmlformats.org/presentationml/2006/ole">
            <mc:AlternateContent xmlns:mc="http://schemas.openxmlformats.org/markup-compatibility/2006">
              <mc:Choice xmlns:v="urn:schemas-microsoft-com:vml" Requires="v">
                <p:oleObj spid="_x0000_s6216"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235200" y="85851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spcAft>
                <a:spcPts val="600"/>
              </a:spcAft>
            </a:pPr>
            <a:r>
              <a:rPr lang="en-US" sz="2500" dirty="0">
                <a:latin typeface="Candara" panose="020E0502030303020204" pitchFamily="34" charset="0"/>
              </a:rPr>
              <a:t>Total test cases </a:t>
            </a:r>
            <a:r>
              <a:rPr lang="en-US" sz="2500" dirty="0" smtClean="0">
                <a:latin typeface="Candara" panose="020E0502030303020204" pitchFamily="34" charset="0"/>
              </a:rPr>
              <a:t>: </a:t>
            </a:r>
            <a:r>
              <a:rPr lang="en-US" sz="2500" dirty="0" smtClean="0">
                <a:latin typeface="Candara" panose="020E0502030303020204" pitchFamily="34" charset="0"/>
              </a:rPr>
              <a:t>156</a:t>
            </a:r>
            <a:endParaRPr lang="en-US" sz="2500" dirty="0">
              <a:latin typeface="Candara" panose="020E0502030303020204" pitchFamily="34" charset="0"/>
            </a:endParaRPr>
          </a:p>
          <a:p>
            <a:pPr lvl="1" algn="just">
              <a:spcAft>
                <a:spcPts val="600"/>
              </a:spcAft>
            </a:pPr>
            <a:r>
              <a:rPr lang="en-US" sz="2500" dirty="0">
                <a:latin typeface="Candara" panose="020E0502030303020204" pitchFamily="34" charset="0"/>
              </a:rPr>
              <a:t>Total </a:t>
            </a:r>
            <a:r>
              <a:rPr lang="en-US" sz="2500" dirty="0" smtClean="0">
                <a:latin typeface="Candara" panose="020E0502030303020204" pitchFamily="34" charset="0"/>
              </a:rPr>
              <a:t>defects/issues </a:t>
            </a:r>
            <a:r>
              <a:rPr lang="en-US" sz="2500" dirty="0">
                <a:latin typeface="Candara" panose="020E0502030303020204" pitchFamily="34" charset="0"/>
              </a:rPr>
              <a:t>found : </a:t>
            </a:r>
            <a:r>
              <a:rPr lang="en-US" sz="2500" dirty="0" smtClean="0">
                <a:latin typeface="Candara" panose="020E0502030303020204" pitchFamily="34" charset="0"/>
              </a:rPr>
              <a:t>05</a:t>
            </a:r>
            <a:endParaRPr lang="en-US" sz="2500" dirty="0">
              <a:latin typeface="Candara" panose="020E0502030303020204" pitchFamily="34" charset="0"/>
            </a:endParaRPr>
          </a:p>
          <a:p>
            <a:pPr marL="0" indent="0">
              <a:buNone/>
            </a:pPr>
            <a:endParaRPr lang="en-US" sz="3200" dirty="0"/>
          </a:p>
        </p:txBody>
      </p:sp>
      <p:sp>
        <p:nvSpPr>
          <p:cNvPr id="3" name="Title 2"/>
          <p:cNvSpPr>
            <a:spLocks noGrp="1"/>
          </p:cNvSpPr>
          <p:nvPr>
            <p:ph type="title"/>
          </p:nvPr>
        </p:nvSpPr>
        <p:spPr/>
        <p:txBody>
          <a:bodyPr/>
          <a:lstStyle/>
          <a:p>
            <a:r>
              <a:rPr lang="en-US" sz="5400" dirty="0" smtClean="0">
                <a:latin typeface="Candara" panose="020E0502030303020204" pitchFamily="34" charset="0"/>
              </a:rPr>
              <a:t>QA Highlights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graphicFrame>
        <p:nvGraphicFramePr>
          <p:cNvPr id="6" name="Object 5">
            <a:hlinkClick r:id="" action="ppaction://ole?verb=1"/>
          </p:cNvPr>
          <p:cNvGraphicFramePr>
            <a:graphicFrameLocks noChangeAspect="1"/>
          </p:cNvGraphicFramePr>
          <p:nvPr>
            <p:extLst>
              <p:ext uri="{D42A27DB-BD31-4B8C-83A1-F6EECF244321}">
                <p14:modId xmlns:p14="http://schemas.microsoft.com/office/powerpoint/2010/main" val="1574376738"/>
              </p:ext>
            </p:extLst>
          </p:nvPr>
        </p:nvGraphicFramePr>
        <p:xfrm>
          <a:off x="10998200" y="7772400"/>
          <a:ext cx="914400" cy="771525"/>
        </p:xfrm>
        <a:graphic>
          <a:graphicData uri="http://schemas.openxmlformats.org/presentationml/2006/ole">
            <mc:AlternateContent xmlns:mc="http://schemas.openxmlformats.org/markup-compatibility/2006">
              <mc:Choice xmlns:v="urn:schemas-microsoft-com:vml" Requires="v">
                <p:oleObj spid="_x0000_s4162"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0998200" y="77724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latin typeface="Candara" panose="020E0502030303020204" pitchFamily="34" charset="0"/>
              </a:rPr>
              <a:t>Test Cases Execution </a:t>
            </a:r>
            <a:br>
              <a:rPr lang="en-US" sz="5400" dirty="0">
                <a:latin typeface="Candara" panose="020E0502030303020204" pitchFamily="34" charset="0"/>
              </a:rPr>
            </a:br>
            <a:r>
              <a:rPr lang="en-US" sz="5400" dirty="0">
                <a:latin typeface="Candara" panose="020E0502030303020204" pitchFamily="34" charset="0"/>
              </a:rPr>
              <a:t>Summary (All Sprints) </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pic>
        <p:nvPicPr>
          <p:cNvPr id="7" name="Content Placeholder 6"/>
          <p:cNvPicPr>
            <a:picLocks noGrp="1" noChangeAspect="1"/>
          </p:cNvPicPr>
          <p:nvPr>
            <p:ph idx="1"/>
          </p:nvPr>
        </p:nvPicPr>
        <p:blipFill>
          <a:blip r:embed="rId2"/>
          <a:stretch>
            <a:fillRect/>
          </a:stretch>
        </p:blipFill>
        <p:spPr>
          <a:xfrm>
            <a:off x="1270000" y="2819400"/>
            <a:ext cx="10464800" cy="5638800"/>
          </a:xfrm>
          <a:prstGeom prst="rect">
            <a:avLst/>
          </a:prstGeom>
        </p:spPr>
      </p:pic>
    </p:spTree>
    <p:extLst>
      <p:ext uri="{BB962C8B-B14F-4D97-AF65-F5344CB8AC3E}">
        <p14:creationId xmlns:p14="http://schemas.microsoft.com/office/powerpoint/2010/main" val="23562057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latin typeface="Candara" panose="020E0502030303020204" pitchFamily="34" charset="0"/>
              </a:rPr>
              <a:t>Test Cases Execution </a:t>
            </a:r>
            <a:br>
              <a:rPr lang="en-US" sz="5400" dirty="0">
                <a:latin typeface="Candara" panose="020E0502030303020204" pitchFamily="34" charset="0"/>
              </a:rPr>
            </a:br>
            <a:r>
              <a:rPr lang="en-US" sz="5400" dirty="0" smtClean="0">
                <a:latin typeface="Candara" panose="020E0502030303020204" pitchFamily="34" charset="0"/>
              </a:rPr>
              <a:t>Summary (All Sprints) </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pic>
        <p:nvPicPr>
          <p:cNvPr id="2" name="Picture 1"/>
          <p:cNvPicPr>
            <a:picLocks noChangeAspect="1"/>
          </p:cNvPicPr>
          <p:nvPr/>
        </p:nvPicPr>
        <p:blipFill>
          <a:blip r:embed="rId2"/>
          <a:stretch>
            <a:fillRect/>
          </a:stretch>
        </p:blipFill>
        <p:spPr>
          <a:xfrm>
            <a:off x="1270000" y="2514600"/>
            <a:ext cx="10464800" cy="6992939"/>
          </a:xfrm>
          <a:prstGeom prst="rect">
            <a:avLst/>
          </a:prstGeom>
        </p:spPr>
      </p:pic>
    </p:spTree>
    <p:extLst>
      <p:ext uri="{BB962C8B-B14F-4D97-AF65-F5344CB8AC3E}">
        <p14:creationId xmlns:p14="http://schemas.microsoft.com/office/powerpoint/2010/main" val="13274558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spcAft>
                <a:spcPts val="600"/>
              </a:spcAft>
            </a:pPr>
            <a:r>
              <a:rPr lang="en-US" sz="2500" dirty="0">
                <a:latin typeface="Candara" panose="020E0502030303020204" pitchFamily="34" charset="0"/>
              </a:rPr>
              <a:t>Total sprints = 06</a:t>
            </a:r>
          </a:p>
          <a:p>
            <a:pPr lvl="1" algn="just">
              <a:spcAft>
                <a:spcPts val="600"/>
              </a:spcAft>
            </a:pPr>
            <a:r>
              <a:rPr lang="en-US" sz="2500" dirty="0">
                <a:latin typeface="Candara" panose="020E0502030303020204" pitchFamily="34" charset="0"/>
              </a:rPr>
              <a:t>User stories = 60</a:t>
            </a:r>
          </a:p>
          <a:p>
            <a:pPr lvl="1" algn="just">
              <a:spcAft>
                <a:spcPts val="600"/>
              </a:spcAft>
            </a:pPr>
            <a:r>
              <a:rPr lang="en-US" sz="2500" dirty="0">
                <a:latin typeface="Candara" panose="020E0502030303020204" pitchFamily="34" charset="0"/>
              </a:rPr>
              <a:t>Average sprint  velocity =40</a:t>
            </a:r>
          </a:p>
        </p:txBody>
      </p:sp>
      <p:sp>
        <p:nvSpPr>
          <p:cNvPr id="3" name="Title 2"/>
          <p:cNvSpPr>
            <a:spLocks noGrp="1"/>
          </p:cNvSpPr>
          <p:nvPr>
            <p:ph type="title"/>
          </p:nvPr>
        </p:nvSpPr>
        <p:spPr/>
        <p:txBody>
          <a:bodyPr/>
          <a:lstStyle/>
          <a:p>
            <a:r>
              <a:rPr lang="en-US" sz="5400" dirty="0" smtClean="0">
                <a:latin typeface="Candara" panose="020E0502030303020204" pitchFamily="34" charset="0"/>
              </a:rPr>
              <a:t>Project Metrics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64115450"/>
              </p:ext>
            </p:extLst>
          </p:nvPr>
        </p:nvGraphicFramePr>
        <p:xfrm>
          <a:off x="2235200" y="4648200"/>
          <a:ext cx="914400" cy="771525"/>
        </p:xfrm>
        <a:graphic>
          <a:graphicData uri="http://schemas.openxmlformats.org/presentationml/2006/ole">
            <mc:AlternateContent xmlns:mc="http://schemas.openxmlformats.org/markup-compatibility/2006">
              <mc:Choice xmlns:v="urn:schemas-microsoft-com:vml" Requires="v">
                <p:oleObj spid="_x0000_s5192"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235200" y="4648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914400"/>
            <a:ext cx="10464800" cy="1371600"/>
          </a:xfrm>
        </p:spPr>
        <p:txBody>
          <a:bodyPr/>
          <a:lstStyle/>
          <a:p>
            <a:r>
              <a:rPr lang="en-US" sz="5400" dirty="0" smtClean="0">
                <a:latin typeface="Candara" panose="020E0502030303020204" pitchFamily="34" charset="0"/>
              </a:rPr>
              <a:t>Agile Scrum Sheet- Sprint-1</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pic>
        <p:nvPicPr>
          <p:cNvPr id="8" name="Picture 7"/>
          <p:cNvPicPr>
            <a:picLocks noChangeAspect="1"/>
          </p:cNvPicPr>
          <p:nvPr/>
        </p:nvPicPr>
        <p:blipFill>
          <a:blip r:embed="rId2"/>
          <a:stretch>
            <a:fillRect/>
          </a:stretch>
        </p:blipFill>
        <p:spPr>
          <a:xfrm>
            <a:off x="1270000" y="2540001"/>
            <a:ext cx="10464800" cy="6146800"/>
          </a:xfrm>
          <a:prstGeom prst="rect">
            <a:avLst/>
          </a:prstGeom>
        </p:spPr>
      </p:pic>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7274" y="2801939"/>
            <a:ext cx="5559926" cy="5384800"/>
          </a:xfrm>
        </p:spPr>
        <p:txBody>
          <a:bodyPr/>
          <a:lstStyle/>
          <a:p>
            <a:pPr lvl="0">
              <a:spcAft>
                <a:spcPts val="600"/>
              </a:spcAft>
            </a:pPr>
            <a:r>
              <a:rPr lang="en-US" sz="2500" dirty="0" smtClean="0">
                <a:latin typeface="Candara" panose="020E0502030303020204" pitchFamily="34" charset="0"/>
                <a:cs typeface="Times New Roman" pitchFamily="18" charset="0"/>
              </a:rPr>
              <a:t>Shirish </a:t>
            </a:r>
            <a:r>
              <a:rPr lang="en-US" sz="2500" dirty="0" smtClean="0">
                <a:latin typeface="Candara" panose="020E0502030303020204" pitchFamily="34" charset="0"/>
                <a:cs typeface="Times New Roman" pitchFamily="18" charset="0"/>
              </a:rPr>
              <a:t>Bhale (</a:t>
            </a:r>
            <a:r>
              <a:rPr lang="en-US" sz="2500" dirty="0" smtClean="0">
                <a:latin typeface="Candara" panose="020E0502030303020204" pitchFamily="34" charset="0"/>
                <a:cs typeface="Times New Roman" pitchFamily="18" charset="0"/>
              </a:rPr>
              <a:t>Owner)</a:t>
            </a:r>
          </a:p>
          <a:p>
            <a:pPr lvl="0">
              <a:spcAft>
                <a:spcPts val="600"/>
              </a:spcAft>
            </a:pPr>
            <a:r>
              <a:rPr lang="en-US" sz="2500" dirty="0">
                <a:latin typeface="Candara" panose="020E0502030303020204" pitchFamily="34" charset="0"/>
                <a:cs typeface="Times New Roman" panose="02020603050405020304" pitchFamily="18" charset="0"/>
              </a:rPr>
              <a:t>Devendra Singh </a:t>
            </a:r>
            <a:r>
              <a:rPr lang="en-US" sz="2500" dirty="0" smtClean="0">
                <a:latin typeface="Candara" panose="020E0502030303020204" pitchFamily="34" charset="0"/>
                <a:cs typeface="Times New Roman" panose="02020603050405020304" pitchFamily="18" charset="0"/>
              </a:rPr>
              <a:t>Parmar (Evaluator)</a:t>
            </a:r>
          </a:p>
          <a:p>
            <a:pPr lvl="0">
              <a:spcAft>
                <a:spcPts val="600"/>
              </a:spcAft>
            </a:pPr>
            <a:r>
              <a:rPr lang="en-US" sz="2500" dirty="0">
                <a:latin typeface="Candara" panose="020E0502030303020204" pitchFamily="34" charset="0"/>
                <a:cs typeface="Times New Roman" panose="02020603050405020304" pitchFamily="18" charset="0"/>
              </a:rPr>
              <a:t>Mohammed Sadique Khan </a:t>
            </a:r>
            <a:r>
              <a:rPr lang="en-US" sz="2500" dirty="0" smtClean="0">
                <a:latin typeface="Candara" panose="020E0502030303020204" pitchFamily="34" charset="0"/>
                <a:cs typeface="Times New Roman" pitchFamily="18" charset="0"/>
              </a:rPr>
              <a:t>(Mentor)</a:t>
            </a:r>
          </a:p>
          <a:p>
            <a:pPr lvl="0">
              <a:spcAft>
                <a:spcPts val="600"/>
              </a:spcAft>
            </a:pPr>
            <a:r>
              <a:rPr lang="en-US" sz="2500" dirty="0">
                <a:latin typeface="Candara" panose="020E0502030303020204" pitchFamily="34" charset="0"/>
                <a:cs typeface="Times New Roman" pitchFamily="18" charset="0"/>
              </a:rPr>
              <a:t>Preeti </a:t>
            </a:r>
            <a:r>
              <a:rPr lang="en-US" sz="2500" dirty="0" smtClean="0">
                <a:latin typeface="Candara" panose="020E0502030303020204" pitchFamily="34" charset="0"/>
                <a:cs typeface="Times New Roman" pitchFamily="18" charset="0"/>
              </a:rPr>
              <a:t>Jain (Mentor)</a:t>
            </a:r>
          </a:p>
          <a:p>
            <a:pPr lvl="0">
              <a:spcAft>
                <a:spcPts val="600"/>
              </a:spcAft>
            </a:pPr>
            <a:r>
              <a:rPr lang="en-US" sz="2500" dirty="0">
                <a:latin typeface="Candara" panose="020E0502030303020204" pitchFamily="34" charset="0"/>
                <a:cs typeface="Times New Roman" pitchFamily="18" charset="0"/>
              </a:rPr>
              <a:t>Shashwat </a:t>
            </a:r>
            <a:r>
              <a:rPr lang="en-US" sz="2500" dirty="0" smtClean="0">
                <a:latin typeface="Candara" panose="020E0502030303020204" pitchFamily="34" charset="0"/>
                <a:cs typeface="Times New Roman" pitchFamily="18" charset="0"/>
              </a:rPr>
              <a:t>Sharma (Ops/Dev)</a:t>
            </a:r>
          </a:p>
          <a:p>
            <a:pPr lvl="0" algn="just">
              <a:spcAft>
                <a:spcPts val="600"/>
              </a:spcAft>
            </a:pPr>
            <a:r>
              <a:rPr lang="en-US" sz="2500" dirty="0">
                <a:latin typeface="Candara" panose="020E0502030303020204" pitchFamily="34" charset="0"/>
                <a:cs typeface="Times New Roman" pitchFamily="18" charset="0"/>
              </a:rPr>
              <a:t>Ravi </a:t>
            </a:r>
            <a:r>
              <a:rPr lang="en-US" sz="2500" dirty="0" smtClean="0">
                <a:latin typeface="Candara" panose="020E0502030303020204" pitchFamily="34" charset="0"/>
                <a:cs typeface="Times New Roman" pitchFamily="18" charset="0"/>
              </a:rPr>
              <a:t>Bhardwaj (QA/Ops)</a:t>
            </a:r>
          </a:p>
          <a:p>
            <a:pPr lvl="0">
              <a:spcAft>
                <a:spcPts val="600"/>
              </a:spcAft>
            </a:pPr>
            <a:r>
              <a:rPr lang="en-US" sz="2500" dirty="0">
                <a:latin typeface="Candara" panose="020E0502030303020204" pitchFamily="34" charset="0"/>
                <a:cs typeface="Times New Roman" pitchFamily="18" charset="0"/>
              </a:rPr>
              <a:t>Rupika </a:t>
            </a:r>
            <a:r>
              <a:rPr lang="en-US" sz="2500" dirty="0" smtClean="0">
                <a:latin typeface="Candara" panose="020E0502030303020204" pitchFamily="34" charset="0"/>
                <a:cs typeface="Times New Roman" pitchFamily="18" charset="0"/>
              </a:rPr>
              <a:t>Mahajan (Dev/Ops)</a:t>
            </a:r>
          </a:p>
          <a:p>
            <a:pPr lvl="0">
              <a:spcAft>
                <a:spcPts val="600"/>
              </a:spcAft>
            </a:pPr>
            <a:r>
              <a:rPr lang="en-US" sz="2500" dirty="0" smtClean="0">
                <a:latin typeface="Candara" panose="020E0502030303020204" pitchFamily="34" charset="0"/>
                <a:cs typeface="Times New Roman" pitchFamily="18" charset="0"/>
              </a:rPr>
              <a:t>Pradeep Chand Nailwal (Dev/Ops)</a:t>
            </a:r>
          </a:p>
          <a:p>
            <a:pPr marL="0" lvl="0" indent="0">
              <a:spcAft>
                <a:spcPts val="600"/>
              </a:spcAft>
              <a:buNone/>
            </a:pPr>
            <a:endParaRPr lang="en-US" sz="2400" dirty="0"/>
          </a:p>
          <a:p>
            <a:pPr lvl="0">
              <a:spcAft>
                <a:spcPts val="600"/>
              </a:spcAft>
            </a:pPr>
            <a:endParaRPr lang="en-US" sz="2400" dirty="0" smtClean="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Team</a:t>
            </a:r>
            <a:r>
              <a:rPr lang="en-US" sz="5400" dirty="0" smtClean="0"/>
              <a:t> </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807200" y="2801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lgn="just">
              <a:spcAft>
                <a:spcPts val="600"/>
              </a:spcAft>
            </a:pPr>
            <a:r>
              <a:rPr lang="en-US" sz="2500" dirty="0">
                <a:latin typeface="Candara" panose="020E0502030303020204" pitchFamily="34" charset="0"/>
                <a:cs typeface="Times New Roman" pitchFamily="18" charset="0"/>
              </a:rPr>
              <a:t>Sudesh Shettigar (Ops/Dev</a:t>
            </a:r>
            <a:r>
              <a:rPr lang="en-US" sz="2500" dirty="0" smtClean="0">
                <a:latin typeface="Candara" panose="020E0502030303020204" pitchFamily="34" charset="0"/>
                <a:cs typeface="Times New Roman" pitchFamily="18" charset="0"/>
              </a:rPr>
              <a:t>)</a:t>
            </a:r>
          </a:p>
          <a:p>
            <a:pPr algn="just">
              <a:spcAft>
                <a:spcPts val="600"/>
              </a:spcAft>
            </a:pPr>
            <a:r>
              <a:rPr lang="en-US" sz="2500" dirty="0" smtClean="0">
                <a:latin typeface="Candara" panose="020E0502030303020204" pitchFamily="34" charset="0"/>
                <a:cs typeface="Times New Roman" pitchFamily="18" charset="0"/>
              </a:rPr>
              <a:t>Santosh </a:t>
            </a:r>
            <a:r>
              <a:rPr lang="en-US" sz="2500" dirty="0">
                <a:latin typeface="Candara" panose="020E0502030303020204" pitchFamily="34" charset="0"/>
                <a:cs typeface="Times New Roman" pitchFamily="18" charset="0"/>
              </a:rPr>
              <a:t>Kumar </a:t>
            </a:r>
            <a:r>
              <a:rPr lang="en-US" sz="2500" dirty="0" smtClean="0">
                <a:latin typeface="Candara" panose="020E0502030303020204" pitchFamily="34" charset="0"/>
                <a:cs typeface="Times New Roman" pitchFamily="18" charset="0"/>
              </a:rPr>
              <a:t>Jha (</a:t>
            </a:r>
            <a:r>
              <a:rPr lang="en-US" sz="2500" dirty="0">
                <a:latin typeface="Candara" panose="020E0502030303020204" pitchFamily="34" charset="0"/>
                <a:cs typeface="Times New Roman" pitchFamily="18" charset="0"/>
              </a:rPr>
              <a:t>Dev/Ops)</a:t>
            </a:r>
            <a:endParaRPr lang="en-US" sz="2500" dirty="0" smtClean="0">
              <a:latin typeface="Candara" panose="020E0502030303020204" pitchFamily="34" charset="0"/>
              <a:cs typeface="Times New Roman" pitchFamily="18" charset="0"/>
            </a:endParaRPr>
          </a:p>
          <a:p>
            <a:pPr algn="just">
              <a:spcAft>
                <a:spcPts val="600"/>
              </a:spcAft>
            </a:pPr>
            <a:r>
              <a:rPr lang="en-US" sz="2500" dirty="0" smtClean="0">
                <a:latin typeface="Candara" panose="020E0502030303020204" pitchFamily="34" charset="0"/>
                <a:cs typeface="Times New Roman" pitchFamily="18" charset="0"/>
              </a:rPr>
              <a:t>Deepti Agrawal (</a:t>
            </a:r>
            <a:r>
              <a:rPr lang="en-US" sz="2500" dirty="0">
                <a:latin typeface="Candara" panose="020E0502030303020204" pitchFamily="34" charset="0"/>
                <a:cs typeface="Times New Roman" pitchFamily="18" charset="0"/>
              </a:rPr>
              <a:t>Dev/Ops)</a:t>
            </a:r>
            <a:endParaRPr lang="en-US" sz="2500" kern="0" dirty="0" smtClean="0">
              <a:latin typeface="Candara" panose="020E0502030303020204" pitchFamily="34" charset="0"/>
              <a:cs typeface="Times New Roman" pitchFamily="18" charset="0"/>
            </a:endParaRPr>
          </a:p>
          <a:p>
            <a:pPr lvl="0" algn="just">
              <a:spcAft>
                <a:spcPts val="600"/>
              </a:spcAft>
            </a:pPr>
            <a:r>
              <a:rPr lang="en-US" sz="2500" dirty="0" smtClean="0">
                <a:latin typeface="Candara" panose="020E0502030303020204" pitchFamily="34" charset="0"/>
                <a:cs typeface="Times New Roman" pitchFamily="18" charset="0"/>
              </a:rPr>
              <a:t>Om </a:t>
            </a:r>
            <a:r>
              <a:rPr lang="en-US" sz="2500" dirty="0">
                <a:latin typeface="Candara" panose="020E0502030303020204" pitchFamily="34" charset="0"/>
                <a:cs typeface="Times New Roman" pitchFamily="18" charset="0"/>
              </a:rPr>
              <a:t>Prakash </a:t>
            </a:r>
            <a:r>
              <a:rPr lang="en-US" sz="2500" dirty="0" smtClean="0">
                <a:latin typeface="Candara" panose="020E0502030303020204" pitchFamily="34" charset="0"/>
                <a:cs typeface="Times New Roman" pitchFamily="18" charset="0"/>
              </a:rPr>
              <a:t>Soni (</a:t>
            </a:r>
            <a:r>
              <a:rPr lang="en-US" sz="2500" dirty="0">
                <a:latin typeface="Candara" panose="020E0502030303020204" pitchFamily="34" charset="0"/>
                <a:cs typeface="Times New Roman" pitchFamily="18" charset="0"/>
              </a:rPr>
              <a:t>Dev/Ops)</a:t>
            </a:r>
            <a:endParaRPr lang="en-US" sz="2500" kern="0" dirty="0" smtClean="0">
              <a:latin typeface="Candara" panose="020E0502030303020204" pitchFamily="34" charset="0"/>
              <a:cs typeface="Times New Roman" pitchFamily="18" charset="0"/>
            </a:endParaRPr>
          </a:p>
          <a:p>
            <a:pPr algn="just">
              <a:spcAft>
                <a:spcPts val="600"/>
              </a:spcAft>
            </a:pPr>
            <a:r>
              <a:rPr lang="en-US" sz="2500" kern="0" dirty="0">
                <a:latin typeface="Candara" panose="020E0502030303020204" pitchFamily="34" charset="0"/>
                <a:cs typeface="Times New Roman" pitchFamily="18" charset="0"/>
              </a:rPr>
              <a:t>Sanchita </a:t>
            </a:r>
            <a:r>
              <a:rPr lang="en-US" sz="2500" kern="0" dirty="0" smtClean="0">
                <a:latin typeface="Candara" panose="020E0502030303020204" pitchFamily="34" charset="0"/>
                <a:cs typeface="Times New Roman" pitchFamily="18" charset="0"/>
              </a:rPr>
              <a:t>Mishra (Dev</a:t>
            </a:r>
            <a:r>
              <a:rPr lang="en-US" sz="2500" dirty="0">
                <a:latin typeface="Candara" panose="020E0502030303020204" pitchFamily="34" charset="0"/>
                <a:cs typeface="Times New Roman" pitchFamily="18" charset="0"/>
              </a:rPr>
              <a:t>/Ops</a:t>
            </a:r>
            <a:r>
              <a:rPr lang="en-US" sz="2500" kern="0" dirty="0" smtClean="0">
                <a:latin typeface="Candara" panose="020E0502030303020204" pitchFamily="34" charset="0"/>
                <a:cs typeface="Times New Roman" pitchFamily="18" charset="0"/>
              </a:rPr>
              <a:t>)</a:t>
            </a:r>
          </a:p>
          <a:p>
            <a:pPr algn="just">
              <a:spcAft>
                <a:spcPts val="600"/>
              </a:spcAft>
            </a:pPr>
            <a:r>
              <a:rPr lang="en-US" sz="2500" kern="0" dirty="0">
                <a:latin typeface="Candara" panose="020E0502030303020204" pitchFamily="34" charset="0"/>
                <a:cs typeface="Times New Roman" pitchFamily="18" charset="0"/>
              </a:rPr>
              <a:t>Gagandeep Singh </a:t>
            </a:r>
            <a:r>
              <a:rPr lang="en-US" sz="2500" kern="0" dirty="0" smtClean="0">
                <a:latin typeface="Candara" panose="020E0502030303020204" pitchFamily="34" charset="0"/>
                <a:cs typeface="Times New Roman" pitchFamily="18" charset="0"/>
              </a:rPr>
              <a:t>Panesar (Dev</a:t>
            </a:r>
            <a:r>
              <a:rPr lang="en-US" sz="2500" dirty="0">
                <a:latin typeface="Candara" panose="020E0502030303020204" pitchFamily="34" charset="0"/>
                <a:cs typeface="Times New Roman" pitchFamily="18" charset="0"/>
              </a:rPr>
              <a:t>/Ops</a:t>
            </a:r>
            <a:r>
              <a:rPr lang="en-US" sz="2500" kern="0" dirty="0" smtClean="0">
                <a:latin typeface="Candara" panose="020E0502030303020204" pitchFamily="34" charset="0"/>
                <a:cs typeface="Times New Roman" pitchFamily="18" charset="0"/>
              </a:rPr>
              <a:t>)</a:t>
            </a:r>
          </a:p>
          <a:p>
            <a:pPr algn="just">
              <a:spcAft>
                <a:spcPts val="600"/>
              </a:spcAft>
            </a:pPr>
            <a:r>
              <a:rPr lang="en-US" sz="2500" kern="0" dirty="0">
                <a:latin typeface="Candara" panose="020E0502030303020204" pitchFamily="34" charset="0"/>
                <a:cs typeface="Times New Roman" pitchFamily="18" charset="0"/>
              </a:rPr>
              <a:t>Abhishek </a:t>
            </a:r>
            <a:r>
              <a:rPr lang="en-US" sz="2500" kern="0" dirty="0" smtClean="0">
                <a:latin typeface="Candara" panose="020E0502030303020204" pitchFamily="34" charset="0"/>
                <a:cs typeface="Times New Roman" pitchFamily="18" charset="0"/>
              </a:rPr>
              <a:t>Parihar (QA/Ops)</a:t>
            </a:r>
          </a:p>
          <a:p>
            <a:pPr algn="just">
              <a:spcAft>
                <a:spcPts val="600"/>
              </a:spcAft>
            </a:pPr>
            <a:r>
              <a:rPr lang="en-US" sz="2500" kern="0" dirty="0">
                <a:latin typeface="Candara" panose="020E0502030303020204" pitchFamily="34" charset="0"/>
                <a:cs typeface="Times New Roman" pitchFamily="18" charset="0"/>
              </a:rPr>
              <a:t>Dilip </a:t>
            </a:r>
            <a:r>
              <a:rPr lang="en-US" sz="2500" kern="0" dirty="0" smtClean="0">
                <a:latin typeface="Candara" panose="020E0502030303020204" pitchFamily="34" charset="0"/>
                <a:cs typeface="Times New Roman" pitchFamily="18" charset="0"/>
              </a:rPr>
              <a:t>Dave (QA/Ops)</a:t>
            </a:r>
            <a:endParaRPr lang="en-US" sz="2400" kern="0" dirty="0" smtClean="0">
              <a:latin typeface="Candara" panose="020E0502030303020204" pitchFamily="34"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70000" y="2515177"/>
            <a:ext cx="10464800" cy="6552623"/>
          </a:xfrm>
          <a:prstGeom prst="rect">
            <a:avLst/>
          </a:prstGeom>
        </p:spPr>
      </p:pic>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Sprint-2</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spTree>
    <p:extLst>
      <p:ext uri="{BB962C8B-B14F-4D97-AF65-F5344CB8AC3E}">
        <p14:creationId xmlns:p14="http://schemas.microsoft.com/office/powerpoint/2010/main" val="99528330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latin typeface="Candara" panose="020E0502030303020204" pitchFamily="34" charset="0"/>
              </a:rPr>
              <a:t>Agile </a:t>
            </a:r>
            <a:r>
              <a:rPr lang="en-US" sz="5400" dirty="0">
                <a:latin typeface="Candara" panose="020E0502030303020204" pitchFamily="34" charset="0"/>
              </a:rPr>
              <a:t>Scrum </a:t>
            </a:r>
            <a:r>
              <a:rPr lang="en-US" sz="5400" dirty="0" smtClean="0">
                <a:latin typeface="Candara" panose="020E0502030303020204" pitchFamily="34" charset="0"/>
              </a:rPr>
              <a:t>Sheet- Sprint-3</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pic>
        <p:nvPicPr>
          <p:cNvPr id="7" name="Picture 6"/>
          <p:cNvPicPr>
            <a:picLocks noChangeAspect="1"/>
          </p:cNvPicPr>
          <p:nvPr/>
        </p:nvPicPr>
        <p:blipFill>
          <a:blip r:embed="rId2"/>
          <a:stretch>
            <a:fillRect/>
          </a:stretch>
        </p:blipFill>
        <p:spPr>
          <a:xfrm>
            <a:off x="1267061" y="2539999"/>
            <a:ext cx="10467739" cy="6311263"/>
          </a:xfrm>
          <a:prstGeom prst="rect">
            <a:avLst/>
          </a:prstGeom>
        </p:spPr>
      </p:pic>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			</a:t>
            </a:r>
            <a:endParaRPr lang="en-US" dirty="0"/>
          </a:p>
          <a:p>
            <a:pPr marL="0" indent="0">
              <a:buNone/>
            </a:pPr>
            <a:endParaRPr lang="en-US" dirty="0"/>
          </a:p>
        </p:txBody>
      </p:sp>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Sprint-4</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pic>
        <p:nvPicPr>
          <p:cNvPr id="7" name="Content Placeholder 4"/>
          <p:cNvPicPr>
            <a:picLocks noChangeAspect="1"/>
          </p:cNvPicPr>
          <p:nvPr/>
        </p:nvPicPr>
        <p:blipFill>
          <a:blip r:embed="rId2"/>
          <a:stretch>
            <a:fillRect/>
          </a:stretch>
        </p:blipFill>
        <p:spPr>
          <a:xfrm>
            <a:off x="1270000" y="2514601"/>
            <a:ext cx="10464800" cy="6248399"/>
          </a:xfrm>
          <a:prstGeom prst="rect">
            <a:avLst/>
          </a:prstGeom>
        </p:spPr>
      </p:pic>
    </p:spTree>
    <p:extLst>
      <p:ext uri="{BB962C8B-B14F-4D97-AF65-F5344CB8AC3E}">
        <p14:creationId xmlns:p14="http://schemas.microsoft.com/office/powerpoint/2010/main" val="8238315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Sprint-5</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pic>
        <p:nvPicPr>
          <p:cNvPr id="7" name="Picture 6"/>
          <p:cNvPicPr>
            <a:picLocks noChangeAspect="1"/>
          </p:cNvPicPr>
          <p:nvPr/>
        </p:nvPicPr>
        <p:blipFill>
          <a:blip r:embed="rId2"/>
          <a:stretch>
            <a:fillRect/>
          </a:stretch>
        </p:blipFill>
        <p:spPr>
          <a:xfrm>
            <a:off x="1270000" y="2514600"/>
            <a:ext cx="10467739" cy="6248942"/>
          </a:xfrm>
          <a:prstGeom prst="rect">
            <a:avLst/>
          </a:prstGeom>
        </p:spPr>
      </p:pic>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Sprint-6</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pic>
        <p:nvPicPr>
          <p:cNvPr id="7" name="Content Placeholder 6"/>
          <p:cNvPicPr>
            <a:picLocks noGrp="1" noChangeAspect="1"/>
          </p:cNvPicPr>
          <p:nvPr>
            <p:ph idx="1"/>
          </p:nvPr>
        </p:nvPicPr>
        <p:blipFill>
          <a:blip r:embed="rId2"/>
          <a:stretch>
            <a:fillRect/>
          </a:stretch>
        </p:blipFill>
        <p:spPr>
          <a:xfrm>
            <a:off x="1270000" y="2514600"/>
            <a:ext cx="10464800" cy="5942446"/>
          </a:xfrm>
          <a:prstGeom prst="rect">
            <a:avLst/>
          </a:prstGeom>
        </p:spPr>
      </p:pic>
    </p:spTree>
    <p:extLst>
      <p:ext uri="{BB962C8B-B14F-4D97-AF65-F5344CB8AC3E}">
        <p14:creationId xmlns:p14="http://schemas.microsoft.com/office/powerpoint/2010/main" val="104011012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Velocity Trend</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pic>
        <p:nvPicPr>
          <p:cNvPr id="5" name="Picture 4"/>
          <p:cNvPicPr>
            <a:picLocks noChangeAspect="1"/>
          </p:cNvPicPr>
          <p:nvPr/>
        </p:nvPicPr>
        <p:blipFill>
          <a:blip r:embed="rId3"/>
          <a:stretch>
            <a:fillRect/>
          </a:stretch>
        </p:blipFill>
        <p:spPr>
          <a:xfrm>
            <a:off x="1270000" y="2514599"/>
            <a:ext cx="10464800" cy="6619875"/>
          </a:xfrm>
          <a:prstGeom prst="rect">
            <a:avLst/>
          </a:prstGeom>
        </p:spPr>
      </p:pic>
    </p:spTree>
    <p:extLst>
      <p:ext uri="{BB962C8B-B14F-4D97-AF65-F5344CB8AC3E}">
        <p14:creationId xmlns:p14="http://schemas.microsoft.com/office/powerpoint/2010/main" val="357967498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838200"/>
            <a:ext cx="10464800" cy="1524000"/>
          </a:xfrm>
        </p:spPr>
        <p:txBody>
          <a:bodyPr/>
          <a:lstStyle/>
          <a:p>
            <a:r>
              <a:rPr lang="en-US" sz="5400" dirty="0">
                <a:latin typeface="Candara" panose="020E0502030303020204" pitchFamily="34" charset="0"/>
              </a:rPr>
              <a:t>User Stories </a:t>
            </a:r>
            <a:r>
              <a:rPr lang="en-US" sz="5400" dirty="0" smtClean="0">
                <a:latin typeface="Candara" panose="020E0502030303020204" pitchFamily="34" charset="0"/>
              </a:rPr>
              <a:t>Worked</a:t>
            </a:r>
            <a:br>
              <a:rPr lang="en-US" sz="5400" dirty="0" smtClean="0">
                <a:latin typeface="Candara" panose="020E0502030303020204" pitchFamily="34" charset="0"/>
              </a:rPr>
            </a:br>
            <a:r>
              <a:rPr lang="en-US" sz="5400" dirty="0" smtClean="0">
                <a:latin typeface="Candara" panose="020E0502030303020204" pitchFamily="34" charset="0"/>
              </a:rPr>
              <a:t>v/s Completed </a:t>
            </a:r>
            <a:r>
              <a:rPr lang="en-US" sz="5400" dirty="0">
                <a:latin typeface="Candara" panose="020E0502030303020204" pitchFamily="34" charset="0"/>
              </a:rPr>
              <a:t>Per </a:t>
            </a:r>
            <a:r>
              <a:rPr lang="en-US" sz="5400" dirty="0" smtClean="0">
                <a:latin typeface="Candara" panose="020E0502030303020204" pitchFamily="34" charset="0"/>
              </a:rPr>
              <a:t>Sprint</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pic>
        <p:nvPicPr>
          <p:cNvPr id="7" name="Content Placeholder 6"/>
          <p:cNvPicPr>
            <a:picLocks noGrp="1" noChangeAspect="1"/>
          </p:cNvPicPr>
          <p:nvPr>
            <p:ph idx="1"/>
          </p:nvPr>
        </p:nvPicPr>
        <p:blipFill>
          <a:blip r:embed="rId2"/>
          <a:stretch>
            <a:fillRect/>
          </a:stretch>
        </p:blipFill>
        <p:spPr>
          <a:xfrm>
            <a:off x="1270000" y="2590800"/>
            <a:ext cx="10464800" cy="6543675"/>
          </a:xfrm>
          <a:prstGeom prst="rect">
            <a:avLst/>
          </a:prstGeom>
        </p:spPr>
      </p:pic>
    </p:spTree>
    <p:extLst>
      <p:ext uri="{BB962C8B-B14F-4D97-AF65-F5344CB8AC3E}">
        <p14:creationId xmlns:p14="http://schemas.microsoft.com/office/powerpoint/2010/main" val="3065518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92400"/>
            <a:ext cx="10464800" cy="6146800"/>
          </a:xfrm>
        </p:spPr>
        <p:txBody>
          <a:bodyPr/>
          <a:lstStyle/>
          <a:p>
            <a:pPr lvl="0">
              <a:spcBef>
                <a:spcPts val="600"/>
              </a:spcBef>
              <a:spcAft>
                <a:spcPts val="600"/>
              </a:spcAft>
            </a:pPr>
            <a:r>
              <a:rPr lang="en-US" sz="2500" dirty="0" smtClean="0">
                <a:latin typeface="Candara" panose="020E0502030303020204" pitchFamily="34" charset="0"/>
              </a:rPr>
              <a:t>Coordinating with team members from different locations.</a:t>
            </a:r>
          </a:p>
          <a:p>
            <a:pPr lvl="0">
              <a:spcBef>
                <a:spcPts val="600"/>
              </a:spcBef>
              <a:spcAft>
                <a:spcPts val="600"/>
              </a:spcAft>
            </a:pPr>
            <a:r>
              <a:rPr lang="en-US" sz="2500" dirty="0" smtClean="0">
                <a:latin typeface="Candara" panose="020E0502030303020204" pitchFamily="34" charset="0"/>
              </a:rPr>
              <a:t>In understanding the agile process rules and scrum sheet filling.</a:t>
            </a:r>
          </a:p>
          <a:p>
            <a:pPr lvl="0">
              <a:spcBef>
                <a:spcPts val="600"/>
              </a:spcBef>
              <a:spcAft>
                <a:spcPts val="600"/>
              </a:spcAft>
            </a:pPr>
            <a:r>
              <a:rPr lang="en-US" sz="2500" dirty="0" smtClean="0">
                <a:latin typeface="Candara" panose="020E0502030303020204" pitchFamily="34" charset="0"/>
              </a:rPr>
              <a:t>Estimation, story sizing and requirement analysis</a:t>
            </a:r>
          </a:p>
          <a:p>
            <a:pPr lvl="1">
              <a:spcBef>
                <a:spcPts val="600"/>
              </a:spcBef>
              <a:spcAft>
                <a:spcPts val="600"/>
              </a:spcAft>
            </a:pPr>
            <a:r>
              <a:rPr lang="en-US" sz="2500" dirty="0">
                <a:latin typeface="Candara" panose="020E0502030303020204" pitchFamily="34" charset="0"/>
              </a:rPr>
              <a:t>Could not estimate properly </a:t>
            </a:r>
            <a:r>
              <a:rPr lang="en-US" sz="2500" dirty="0" smtClean="0">
                <a:latin typeface="Candara" panose="020E0502030303020204" pitchFamily="34" charset="0"/>
              </a:rPr>
              <a:t>due to </a:t>
            </a:r>
            <a:r>
              <a:rPr lang="en-US" sz="2500" dirty="0">
                <a:latin typeface="Candara" panose="020E0502030303020204" pitchFamily="34" charset="0"/>
              </a:rPr>
              <a:t>lack of domain understanding</a:t>
            </a:r>
            <a:r>
              <a:rPr lang="en-US" sz="2500" dirty="0" smtClean="0">
                <a:latin typeface="Candara" panose="020E0502030303020204" pitchFamily="34" charset="0"/>
              </a:rPr>
              <a:t>.</a:t>
            </a:r>
          </a:p>
          <a:p>
            <a:pPr>
              <a:spcBef>
                <a:spcPts val="600"/>
              </a:spcBef>
              <a:spcAft>
                <a:spcPts val="600"/>
              </a:spcAft>
            </a:pPr>
            <a:r>
              <a:rPr lang="en-US" sz="2500" dirty="0" smtClean="0">
                <a:latin typeface="Candara" panose="020E0502030303020204" pitchFamily="34" charset="0"/>
              </a:rPr>
              <a:t>New Technologies like</a:t>
            </a:r>
          </a:p>
          <a:p>
            <a:pPr lvl="1">
              <a:spcBef>
                <a:spcPts val="600"/>
              </a:spcBef>
              <a:spcAft>
                <a:spcPts val="600"/>
              </a:spcAft>
            </a:pPr>
            <a:r>
              <a:rPr lang="en-US" sz="2500" dirty="0" smtClean="0">
                <a:latin typeface="Candara" panose="020E0502030303020204" pitchFamily="34" charset="0"/>
              </a:rPr>
              <a:t>Big Data, Hadoop</a:t>
            </a:r>
          </a:p>
          <a:p>
            <a:pPr lvl="1">
              <a:spcBef>
                <a:spcPts val="600"/>
              </a:spcBef>
              <a:spcAft>
                <a:spcPts val="600"/>
              </a:spcAft>
            </a:pPr>
            <a:r>
              <a:rPr lang="en-US" sz="2500" dirty="0" smtClean="0">
                <a:latin typeface="Candara" panose="020E0502030303020204" pitchFamily="34" charset="0"/>
              </a:rPr>
              <a:t>Hive, Spark , PIG etc.</a:t>
            </a:r>
          </a:p>
          <a:p>
            <a:pPr>
              <a:spcBef>
                <a:spcPts val="600"/>
              </a:spcBef>
              <a:spcAft>
                <a:spcPts val="600"/>
              </a:spcAft>
            </a:pPr>
            <a:r>
              <a:rPr lang="en-US" sz="2500" dirty="0" smtClean="0">
                <a:latin typeface="Candara" panose="020E0502030303020204" pitchFamily="34" charset="0"/>
              </a:rPr>
              <a:t>User story spill over problems</a:t>
            </a:r>
          </a:p>
          <a:p>
            <a:pPr>
              <a:spcBef>
                <a:spcPts val="600"/>
              </a:spcBef>
              <a:spcAft>
                <a:spcPts val="600"/>
              </a:spcAft>
            </a:pPr>
            <a:r>
              <a:rPr lang="en-US" sz="2500" dirty="0">
                <a:latin typeface="Candara" panose="020E0502030303020204" pitchFamily="34" charset="0"/>
              </a:rPr>
              <a:t>Time Management and setting priority accordingly between Project work &amp; </a:t>
            </a:r>
            <a:r>
              <a:rPr lang="en-US" sz="2500" dirty="0" smtClean="0">
                <a:latin typeface="Candara" panose="020E0502030303020204" pitchFamily="34" charset="0"/>
              </a:rPr>
              <a:t>Case study.</a:t>
            </a:r>
          </a:p>
          <a:p>
            <a:pPr>
              <a:spcBef>
                <a:spcPts val="600"/>
              </a:spcBef>
              <a:spcAft>
                <a:spcPts val="600"/>
              </a:spcAft>
            </a:pPr>
            <a:r>
              <a:rPr lang="en-US" sz="2500" dirty="0" smtClean="0">
                <a:latin typeface="Candara" panose="020E0502030303020204" pitchFamily="34" charset="0"/>
              </a:rPr>
              <a:t>Resource management</a:t>
            </a:r>
          </a:p>
          <a:p>
            <a:pPr>
              <a:spcBef>
                <a:spcPts val="600"/>
              </a:spcBef>
              <a:spcAft>
                <a:spcPts val="600"/>
              </a:spcAft>
            </a:pPr>
            <a:endParaRPr lang="en-US" sz="2500" dirty="0" smtClean="0">
              <a:latin typeface="Candara" panose="020E0502030303020204" pitchFamily="34"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Challenges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spTree>
    <p:extLst>
      <p:ext uri="{BB962C8B-B14F-4D97-AF65-F5344CB8AC3E}">
        <p14:creationId xmlns:p14="http://schemas.microsoft.com/office/powerpoint/2010/main" val="36271970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600"/>
              </a:spcBef>
              <a:spcAft>
                <a:spcPts val="600"/>
              </a:spcAft>
            </a:pPr>
            <a:r>
              <a:rPr lang="en-US" sz="2500" dirty="0">
                <a:latin typeface="Candara" panose="020E0502030303020204" pitchFamily="34" charset="0"/>
              </a:rPr>
              <a:t>Environment issues</a:t>
            </a:r>
          </a:p>
          <a:p>
            <a:pPr lvl="1">
              <a:spcBef>
                <a:spcPts val="600"/>
              </a:spcBef>
              <a:spcAft>
                <a:spcPts val="600"/>
              </a:spcAft>
            </a:pPr>
            <a:r>
              <a:rPr lang="en-US" sz="2500" dirty="0">
                <a:latin typeface="Candara" panose="020E0502030303020204" pitchFamily="34" charset="0"/>
              </a:rPr>
              <a:t>Disk failures</a:t>
            </a:r>
          </a:p>
          <a:p>
            <a:pPr lvl="1">
              <a:spcBef>
                <a:spcPts val="600"/>
              </a:spcBef>
              <a:spcAft>
                <a:spcPts val="600"/>
              </a:spcAft>
            </a:pPr>
            <a:r>
              <a:rPr lang="en-US" sz="2500" dirty="0">
                <a:latin typeface="Candara" panose="020E0502030303020204" pitchFamily="34" charset="0"/>
              </a:rPr>
              <a:t>Configuration challenges</a:t>
            </a:r>
          </a:p>
          <a:p>
            <a:pPr lvl="1">
              <a:spcBef>
                <a:spcPts val="600"/>
              </a:spcBef>
              <a:spcAft>
                <a:spcPts val="600"/>
              </a:spcAft>
            </a:pPr>
            <a:r>
              <a:rPr lang="en-US" sz="2500" dirty="0" smtClean="0">
                <a:latin typeface="Candara" panose="020E0502030303020204" pitchFamily="34" charset="0"/>
              </a:rPr>
              <a:t>Enabling/Disabling Kerberos </a:t>
            </a:r>
            <a:r>
              <a:rPr lang="en-US" sz="2500" dirty="0">
                <a:latin typeface="Candara" panose="020E0502030303020204" pitchFamily="34" charset="0"/>
              </a:rPr>
              <a:t>on </a:t>
            </a:r>
            <a:r>
              <a:rPr lang="en-US" sz="2500" dirty="0" smtClean="0">
                <a:latin typeface="Candara" panose="020E0502030303020204" pitchFamily="34" charset="0"/>
              </a:rPr>
              <a:t>cluster</a:t>
            </a:r>
          </a:p>
          <a:p>
            <a:pPr lvl="1">
              <a:spcBef>
                <a:spcPts val="600"/>
              </a:spcBef>
              <a:spcAft>
                <a:spcPts val="600"/>
              </a:spcAft>
            </a:pPr>
            <a:r>
              <a:rPr lang="en-US" sz="2500" dirty="0" smtClean="0">
                <a:latin typeface="Candara" panose="020E0502030303020204" pitchFamily="34" charset="0"/>
              </a:rPr>
              <a:t>Data challenges</a:t>
            </a:r>
          </a:p>
          <a:p>
            <a:pPr lvl="1">
              <a:spcBef>
                <a:spcPts val="600"/>
              </a:spcBef>
              <a:spcAft>
                <a:spcPts val="600"/>
              </a:spcAft>
            </a:pPr>
            <a:r>
              <a:rPr lang="en-US" sz="2500" dirty="0">
                <a:latin typeface="Candara" panose="020E0502030303020204" pitchFamily="34" charset="0"/>
              </a:rPr>
              <a:t>Version compatibility issue </a:t>
            </a:r>
            <a:r>
              <a:rPr lang="en-US" sz="2500" dirty="0" smtClean="0">
                <a:latin typeface="Candara" panose="020E0502030303020204" pitchFamily="34" charset="0"/>
              </a:rPr>
              <a:t>between various components</a:t>
            </a:r>
          </a:p>
          <a:p>
            <a:pPr lvl="1">
              <a:spcBef>
                <a:spcPts val="600"/>
              </a:spcBef>
              <a:spcAft>
                <a:spcPts val="600"/>
              </a:spcAft>
            </a:pPr>
            <a:r>
              <a:rPr lang="en-US" sz="2500" dirty="0" smtClean="0">
                <a:latin typeface="Candara" panose="020E0502030303020204" pitchFamily="34" charset="0"/>
              </a:rPr>
              <a:t>Effective cluster resource management</a:t>
            </a:r>
          </a:p>
        </p:txBody>
      </p:sp>
      <p:sp>
        <p:nvSpPr>
          <p:cNvPr id="3" name="Title 2"/>
          <p:cNvSpPr>
            <a:spLocks noGrp="1"/>
          </p:cNvSpPr>
          <p:nvPr>
            <p:ph type="title"/>
          </p:nvPr>
        </p:nvSpPr>
        <p:spPr/>
        <p:txBody>
          <a:bodyPr/>
          <a:lstStyle/>
          <a:p>
            <a:r>
              <a:rPr lang="en-US" sz="5400" dirty="0" smtClean="0">
                <a:latin typeface="Candara" panose="020E0502030303020204" pitchFamily="34" charset="0"/>
              </a:rPr>
              <a:t>Challenges contd..</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spTree>
    <p:extLst>
      <p:ext uri="{BB962C8B-B14F-4D97-AF65-F5344CB8AC3E}">
        <p14:creationId xmlns:p14="http://schemas.microsoft.com/office/powerpoint/2010/main" val="14447610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92400"/>
            <a:ext cx="10464800" cy="6299200"/>
          </a:xfrm>
        </p:spPr>
        <p:txBody>
          <a:bodyPr/>
          <a:lstStyle/>
          <a:p>
            <a:pPr algn="just"/>
            <a:r>
              <a:rPr lang="en-US" sz="2500" dirty="0" smtClean="0">
                <a:latin typeface="Candara" panose="020E0502030303020204" pitchFamily="34" charset="0"/>
                <a:cs typeface="Arial" panose="020B0604020202020204" pitchFamily="34" charset="0"/>
              </a:rPr>
              <a:t>Daily stand up calls</a:t>
            </a:r>
          </a:p>
          <a:p>
            <a:pPr algn="just"/>
            <a:r>
              <a:rPr lang="en-US" sz="2500" dirty="0" smtClean="0">
                <a:latin typeface="Candara" panose="020E0502030303020204" pitchFamily="34" charset="0"/>
                <a:cs typeface="Arial" panose="020B0604020202020204" pitchFamily="34" charset="0"/>
              </a:rPr>
              <a:t>Daily update of scrum sheet</a:t>
            </a:r>
          </a:p>
          <a:p>
            <a:pPr algn="just"/>
            <a:r>
              <a:rPr lang="en-US" sz="2500" dirty="0" smtClean="0">
                <a:latin typeface="Candara" panose="020E0502030303020204" pitchFamily="34" charset="0"/>
                <a:cs typeface="Arial" panose="020B0604020202020204" pitchFamily="34" charset="0"/>
              </a:rPr>
              <a:t>Internal demos with team and mentors</a:t>
            </a:r>
          </a:p>
          <a:p>
            <a:pPr algn="just"/>
            <a:r>
              <a:rPr lang="en-US" sz="2500" dirty="0" smtClean="0">
                <a:latin typeface="Candara" panose="020E0502030303020204" pitchFamily="34" charset="0"/>
                <a:cs typeface="Arial" panose="020B0604020202020204" pitchFamily="34" charset="0"/>
              </a:rPr>
              <a:t>Weekly evaluations</a:t>
            </a:r>
          </a:p>
          <a:p>
            <a:pPr algn="just"/>
            <a:r>
              <a:rPr lang="en-US" sz="2500" dirty="0" smtClean="0">
                <a:latin typeface="Candara" panose="020E0502030303020204" pitchFamily="34" charset="0"/>
                <a:cs typeface="Arial" panose="020B0604020202020204" pitchFamily="34" charset="0"/>
              </a:rPr>
              <a:t>Sprint planning  &amp; Retrospective meetings</a:t>
            </a:r>
          </a:p>
          <a:p>
            <a:pPr algn="just"/>
            <a:r>
              <a:rPr lang="en-US" sz="2500" dirty="0" smtClean="0">
                <a:latin typeface="Candara" panose="020E0502030303020204" pitchFamily="34" charset="0"/>
                <a:cs typeface="Arial" panose="020B0604020202020204" pitchFamily="34" charset="0"/>
              </a:rPr>
              <a:t>Review demo with owner</a:t>
            </a:r>
          </a:p>
          <a:p>
            <a:pPr algn="just"/>
            <a:r>
              <a:rPr lang="en-US" sz="2500" dirty="0" smtClean="0">
                <a:latin typeface="Candara" panose="020E0502030303020204" pitchFamily="34" charset="0"/>
                <a:cs typeface="Arial" panose="020B0604020202020204" pitchFamily="34" charset="0"/>
              </a:rPr>
              <a:t>Acceptance </a:t>
            </a:r>
            <a:r>
              <a:rPr lang="en-US" sz="2500" dirty="0">
                <a:latin typeface="Candara" panose="020E0502030303020204" pitchFamily="34" charset="0"/>
                <a:cs typeface="Arial" panose="020B0604020202020204" pitchFamily="34" charset="0"/>
              </a:rPr>
              <a:t>d</a:t>
            </a:r>
            <a:r>
              <a:rPr lang="en-US" sz="2500" dirty="0" smtClean="0">
                <a:latin typeface="Candara" panose="020E0502030303020204" pitchFamily="34" charset="0"/>
                <a:cs typeface="Arial" panose="020B0604020202020204" pitchFamily="34" charset="0"/>
              </a:rPr>
              <a:t>emo with owner</a:t>
            </a:r>
          </a:p>
          <a:p>
            <a:pPr algn="just"/>
            <a:endParaRPr lang="en-US" sz="3200" dirty="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Processes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25328359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7379" y="2921000"/>
            <a:ext cx="5384800" cy="4851400"/>
          </a:xfrm>
        </p:spPr>
        <p:txBody>
          <a:bodyPr/>
          <a:lstStyle/>
          <a:p>
            <a:pPr lvl="0" algn="just">
              <a:spcAft>
                <a:spcPts val="600"/>
              </a:spcAft>
            </a:pPr>
            <a:r>
              <a:rPr lang="en-US" sz="2500" dirty="0">
                <a:latin typeface="Candara" panose="020E0502030303020204" pitchFamily="34" charset="0"/>
                <a:cs typeface="Times New Roman" pitchFamily="18" charset="0"/>
              </a:rPr>
              <a:t>Case Study </a:t>
            </a:r>
            <a:r>
              <a:rPr lang="en-US" sz="2500" dirty="0" smtClean="0">
                <a:latin typeface="Candara" panose="020E0502030303020204" pitchFamily="34" charset="0"/>
                <a:cs typeface="Times New Roman" pitchFamily="18" charset="0"/>
              </a:rPr>
              <a:t>Highlights</a:t>
            </a:r>
            <a:endParaRPr lang="en-US" sz="2500" dirty="0">
              <a:latin typeface="Candara" panose="020E0502030303020204" pitchFamily="34" charset="0"/>
              <a:cs typeface="Times New Roman" pitchFamily="18" charset="0"/>
            </a:endParaRPr>
          </a:p>
          <a:p>
            <a:pPr algn="just">
              <a:spcAft>
                <a:spcPts val="600"/>
              </a:spcAft>
            </a:pPr>
            <a:r>
              <a:rPr lang="en-US" sz="2500" dirty="0" smtClean="0">
                <a:latin typeface="Candara" panose="020E0502030303020204" pitchFamily="34" charset="0"/>
                <a:cs typeface="Times New Roman" pitchFamily="18" charset="0"/>
              </a:rPr>
              <a:t>Deliverables</a:t>
            </a:r>
          </a:p>
          <a:p>
            <a:pPr lvl="0" algn="just">
              <a:spcAft>
                <a:spcPts val="600"/>
              </a:spcAft>
            </a:pPr>
            <a:r>
              <a:rPr lang="en-US" sz="2500" dirty="0">
                <a:latin typeface="Candara" panose="020E0502030303020204" pitchFamily="34" charset="0"/>
                <a:cs typeface="Times New Roman" pitchFamily="18" charset="0"/>
              </a:rPr>
              <a:t>Hadoop Data Lake Capabilities</a:t>
            </a:r>
          </a:p>
          <a:p>
            <a:pPr lvl="0" algn="just">
              <a:spcAft>
                <a:spcPts val="600"/>
              </a:spcAft>
            </a:pPr>
            <a:r>
              <a:rPr lang="en-US" sz="2500" dirty="0" smtClean="0">
                <a:latin typeface="Candara" panose="020E0502030303020204" pitchFamily="34" charset="0"/>
                <a:cs typeface="Times New Roman" pitchFamily="18" charset="0"/>
              </a:rPr>
              <a:t>Movie Lens Use </a:t>
            </a:r>
            <a:r>
              <a:rPr lang="en-US" sz="2500" dirty="0">
                <a:latin typeface="Candara" panose="020E0502030303020204" pitchFamily="34" charset="0"/>
                <a:cs typeface="Times New Roman" pitchFamily="18" charset="0"/>
              </a:rPr>
              <a:t>C</a:t>
            </a:r>
            <a:r>
              <a:rPr lang="en-US" sz="2500" dirty="0" smtClean="0">
                <a:latin typeface="Candara" panose="020E0502030303020204" pitchFamily="34" charset="0"/>
                <a:cs typeface="Times New Roman" pitchFamily="18" charset="0"/>
              </a:rPr>
              <a:t>ases</a:t>
            </a:r>
          </a:p>
          <a:p>
            <a:pPr lvl="0" algn="just">
              <a:spcAft>
                <a:spcPts val="600"/>
              </a:spcAft>
            </a:pPr>
            <a:r>
              <a:rPr lang="en-US" sz="2500" dirty="0" smtClean="0">
                <a:latin typeface="Candara" panose="020E0502030303020204" pitchFamily="34" charset="0"/>
                <a:cs typeface="Times New Roman" pitchFamily="18" charset="0"/>
              </a:rPr>
              <a:t>Tools &amp; Technologies</a:t>
            </a:r>
            <a:endParaRPr lang="en-US" sz="2500" dirty="0">
              <a:latin typeface="Candara" panose="020E0502030303020204" pitchFamily="34" charset="0"/>
              <a:cs typeface="Times New Roman" pitchFamily="18" charset="0"/>
            </a:endParaRPr>
          </a:p>
          <a:p>
            <a:pPr lvl="0" algn="just">
              <a:spcAft>
                <a:spcPts val="600"/>
              </a:spcAft>
            </a:pPr>
            <a:r>
              <a:rPr lang="en-US" sz="2500" dirty="0" smtClean="0">
                <a:latin typeface="Candara" panose="020E0502030303020204" pitchFamily="34" charset="0"/>
                <a:cs typeface="Times New Roman" pitchFamily="18" charset="0"/>
              </a:rPr>
              <a:t>Architecture </a:t>
            </a:r>
            <a:r>
              <a:rPr lang="en-US" sz="2500" dirty="0">
                <a:latin typeface="Candara" panose="020E0502030303020204" pitchFamily="34" charset="0"/>
                <a:cs typeface="Times New Roman" pitchFamily="18" charset="0"/>
              </a:rPr>
              <a:t>View</a:t>
            </a:r>
          </a:p>
          <a:p>
            <a:pPr lvl="0" algn="just">
              <a:spcAft>
                <a:spcPts val="600"/>
              </a:spcAft>
            </a:pPr>
            <a:r>
              <a:rPr lang="en-US" sz="2500" dirty="0" smtClean="0">
                <a:latin typeface="Candara" panose="020E0502030303020204" pitchFamily="34" charset="0"/>
                <a:cs typeface="Times New Roman" pitchFamily="18" charset="0"/>
              </a:rPr>
              <a:t>Cluster Demonstration</a:t>
            </a: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Agenda</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701590" y="2921000"/>
            <a:ext cx="5384800" cy="4546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500" dirty="0">
                <a:latin typeface="Candara" panose="020E0502030303020204" pitchFamily="34" charset="0"/>
                <a:cs typeface="Times New Roman" pitchFamily="18" charset="0"/>
              </a:rPr>
              <a:t>Use Case </a:t>
            </a:r>
            <a:r>
              <a:rPr lang="en-US" sz="2500" dirty="0" smtClean="0">
                <a:latin typeface="Candara" panose="020E0502030303020204" pitchFamily="34" charset="0"/>
                <a:cs typeface="Times New Roman" pitchFamily="18" charset="0"/>
              </a:rPr>
              <a:t>Walkthrough</a:t>
            </a:r>
          </a:p>
          <a:p>
            <a:pPr>
              <a:spcAft>
                <a:spcPts val="600"/>
              </a:spcAft>
            </a:pPr>
            <a:r>
              <a:rPr lang="en-US" sz="2500" dirty="0" smtClean="0">
                <a:latin typeface="Candara" panose="020E0502030303020204" pitchFamily="34" charset="0"/>
                <a:cs typeface="Times New Roman" pitchFamily="18" charset="0"/>
              </a:rPr>
              <a:t>QA Highlights</a:t>
            </a:r>
          </a:p>
          <a:p>
            <a:pPr>
              <a:spcAft>
                <a:spcPts val="600"/>
              </a:spcAft>
            </a:pPr>
            <a:r>
              <a:rPr lang="en-US" sz="2500" dirty="0" smtClean="0">
                <a:latin typeface="Candara" panose="020E0502030303020204" pitchFamily="34" charset="0"/>
                <a:cs typeface="Times New Roman" pitchFamily="18" charset="0"/>
              </a:rPr>
              <a:t>Project M</a:t>
            </a:r>
            <a:r>
              <a:rPr lang="en-US" sz="2500" dirty="0">
                <a:latin typeface="Candara" panose="020E0502030303020204" pitchFamily="34" charset="0"/>
                <a:cs typeface="Times New Roman" pitchFamily="18" charset="0"/>
              </a:rPr>
              <a:t>e</a:t>
            </a:r>
            <a:r>
              <a:rPr lang="en-US" sz="2500" dirty="0" smtClean="0">
                <a:latin typeface="Candara" panose="020E0502030303020204" pitchFamily="34" charset="0"/>
                <a:cs typeface="Times New Roman" pitchFamily="18" charset="0"/>
              </a:rPr>
              <a:t>trics</a:t>
            </a:r>
            <a:endParaRPr lang="en-US" sz="2500" dirty="0">
              <a:latin typeface="Candara" panose="020E0502030303020204" pitchFamily="34" charset="0"/>
              <a:cs typeface="Times New Roman" pitchFamily="18" charset="0"/>
            </a:endParaRPr>
          </a:p>
          <a:p>
            <a:pPr lvl="0">
              <a:spcAft>
                <a:spcPts val="600"/>
              </a:spcAft>
            </a:pPr>
            <a:r>
              <a:rPr lang="en-US" sz="2500" dirty="0" smtClean="0">
                <a:latin typeface="Candara" panose="020E0502030303020204" pitchFamily="34" charset="0"/>
                <a:cs typeface="Times New Roman" pitchFamily="18" charset="0"/>
              </a:rPr>
              <a:t>Scrum </a:t>
            </a:r>
            <a:r>
              <a:rPr lang="en-US" sz="2500" dirty="0">
                <a:latin typeface="Candara" panose="020E0502030303020204" pitchFamily="34" charset="0"/>
                <a:cs typeface="Times New Roman" pitchFamily="18" charset="0"/>
              </a:rPr>
              <a:t>Tool</a:t>
            </a:r>
          </a:p>
          <a:p>
            <a:pPr>
              <a:spcAft>
                <a:spcPts val="600"/>
              </a:spcAft>
            </a:pPr>
            <a:r>
              <a:rPr lang="en-US" sz="2500" kern="0" dirty="0" smtClean="0">
                <a:latin typeface="Candara" panose="020E0502030303020204" pitchFamily="34" charset="0"/>
                <a:cs typeface="Times New Roman" pitchFamily="18" charset="0"/>
              </a:rPr>
              <a:t>Challenges</a:t>
            </a:r>
          </a:p>
          <a:p>
            <a:pPr algn="just">
              <a:spcAft>
                <a:spcPts val="600"/>
              </a:spcAft>
            </a:pPr>
            <a:r>
              <a:rPr lang="en-US" sz="2500" kern="0" dirty="0" smtClean="0">
                <a:latin typeface="Candara" panose="020E0502030303020204" pitchFamily="34" charset="0"/>
                <a:cs typeface="Times New Roman" pitchFamily="18" charset="0"/>
              </a:rPr>
              <a:t>Processes</a:t>
            </a:r>
          </a:p>
          <a:p>
            <a:pPr algn="just">
              <a:spcAft>
                <a:spcPts val="600"/>
              </a:spcAft>
            </a:pPr>
            <a:r>
              <a:rPr lang="en-US" sz="2500" kern="0" dirty="0" smtClean="0">
                <a:latin typeface="Candara" panose="020E0502030303020204" pitchFamily="34" charset="0"/>
                <a:cs typeface="Times New Roman" pitchFamily="18" charset="0"/>
              </a:rPr>
              <a:t>Collective Learning</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717800"/>
            <a:ext cx="10464800" cy="6045200"/>
          </a:xfrm>
        </p:spPr>
        <p:txBody>
          <a:bodyPr/>
          <a:lstStyle/>
          <a:p>
            <a:pPr lvl="0"/>
            <a:r>
              <a:rPr lang="en-US" sz="2500" dirty="0" smtClean="0">
                <a:latin typeface="Candara" panose="020E0502030303020204" pitchFamily="34" charset="0"/>
              </a:rPr>
              <a:t>Working with members from different locations</a:t>
            </a:r>
          </a:p>
          <a:p>
            <a:pPr lvl="0"/>
            <a:r>
              <a:rPr lang="en-US" sz="2500" dirty="0" smtClean="0">
                <a:latin typeface="Candara" panose="020E0502030303020204" pitchFamily="34" charset="0"/>
              </a:rPr>
              <a:t>Learning new set of technologies</a:t>
            </a:r>
          </a:p>
          <a:p>
            <a:pPr lvl="0"/>
            <a:r>
              <a:rPr lang="en-US" sz="2500" dirty="0" smtClean="0">
                <a:latin typeface="Candara" panose="020E0502030303020204" pitchFamily="34" charset="0"/>
              </a:rPr>
              <a:t>Followed agile methodology</a:t>
            </a:r>
          </a:p>
          <a:p>
            <a:pPr lvl="0"/>
            <a:r>
              <a:rPr lang="en-US" sz="2500" dirty="0" smtClean="0">
                <a:latin typeface="Candara" panose="020E0502030303020204" pitchFamily="34" charset="0"/>
              </a:rPr>
              <a:t>Using SCRUM process– scrum tracker sheet</a:t>
            </a:r>
          </a:p>
          <a:p>
            <a:pPr lvl="0"/>
            <a:r>
              <a:rPr lang="en-US" sz="2500" dirty="0" smtClean="0">
                <a:latin typeface="Candara" panose="020E0502030303020204" pitchFamily="34" charset="0"/>
              </a:rPr>
              <a:t>Significance of updating the scrum sheet regularly</a:t>
            </a:r>
          </a:p>
          <a:p>
            <a:pPr lvl="0"/>
            <a:r>
              <a:rPr lang="en-US" sz="2500" dirty="0" smtClean="0">
                <a:latin typeface="Candara" panose="020E0502030303020204" pitchFamily="34" charset="0"/>
              </a:rPr>
              <a:t>Big data testing</a:t>
            </a:r>
          </a:p>
          <a:p>
            <a:r>
              <a:rPr lang="en-US" sz="2500" dirty="0">
                <a:latin typeface="Candara" panose="020E0502030303020204" pitchFamily="34" charset="0"/>
              </a:rPr>
              <a:t>Managing tasks while working on multiple </a:t>
            </a:r>
            <a:r>
              <a:rPr lang="en-US" sz="2500" dirty="0" smtClean="0">
                <a:latin typeface="Candara" panose="020E0502030303020204" pitchFamily="34" charset="0"/>
              </a:rPr>
              <a:t>projects</a:t>
            </a:r>
          </a:p>
          <a:p>
            <a:pPr marL="0" lvl="0" indent="0">
              <a:buNone/>
            </a:pPr>
            <a:endParaRPr lang="en-US" sz="2500" dirty="0"/>
          </a:p>
          <a:p>
            <a:pPr lvl="0"/>
            <a:endParaRPr lang="en-US" sz="2500" dirty="0" smtClean="0"/>
          </a:p>
          <a:p>
            <a:pPr marL="0" indent="0">
              <a:buNone/>
            </a:pPr>
            <a:endParaRPr lang="en-US" sz="2500" dirty="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Collective Learning</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65400"/>
            <a:ext cx="10464800" cy="6959600"/>
          </a:xfrm>
        </p:spPr>
        <p:txBody>
          <a:bodyPr/>
          <a:lstStyle/>
          <a:p>
            <a:pPr algn="just"/>
            <a:r>
              <a:rPr lang="en-US" sz="2500" dirty="0" smtClean="0">
                <a:latin typeface="Candara" panose="020E0502030303020204" pitchFamily="34" charset="0"/>
              </a:rPr>
              <a:t>We would like to thank Preeti Jain and Mohammad Sadique Khan for their continuous guidance, taking out time every day to attend our calls, closely examining and providing feedback</a:t>
            </a:r>
          </a:p>
          <a:p>
            <a:pPr algn="just"/>
            <a:r>
              <a:rPr lang="en-US" sz="2500" dirty="0">
                <a:latin typeface="Candara" panose="020E0502030303020204" pitchFamily="34" charset="0"/>
              </a:rPr>
              <a:t>We would </a:t>
            </a:r>
            <a:r>
              <a:rPr lang="en-US" sz="2500" dirty="0" smtClean="0">
                <a:latin typeface="Candara" panose="020E0502030303020204" pitchFamily="34" charset="0"/>
              </a:rPr>
              <a:t>also like </a:t>
            </a:r>
            <a:r>
              <a:rPr lang="en-US" sz="2500" dirty="0">
                <a:latin typeface="Candara" panose="020E0502030303020204" pitchFamily="34" charset="0"/>
              </a:rPr>
              <a:t>to thank </a:t>
            </a:r>
            <a:r>
              <a:rPr lang="en-US" sz="2500" dirty="0" smtClean="0">
                <a:latin typeface="Candara" panose="020E0502030303020204" pitchFamily="34" charset="0"/>
              </a:rPr>
              <a:t>Devendra Singh Parmar and Shirish Bhale </a:t>
            </a:r>
            <a:r>
              <a:rPr lang="en-US" sz="2500" dirty="0">
                <a:latin typeface="Candara" panose="020E0502030303020204" pitchFamily="34" charset="0"/>
              </a:rPr>
              <a:t>for </a:t>
            </a:r>
            <a:r>
              <a:rPr lang="en-US" sz="2500" dirty="0" smtClean="0">
                <a:latin typeface="Candara" panose="020E0502030303020204" pitchFamily="34" charset="0"/>
              </a:rPr>
              <a:t>keeping close eye on the progress of our case study by weekly evaluations and providing valuable feedbacks. </a:t>
            </a:r>
          </a:p>
          <a:p>
            <a:pPr algn="just"/>
            <a:r>
              <a:rPr lang="en-US" sz="2500" dirty="0" smtClean="0">
                <a:latin typeface="Candara" panose="020E0502030303020204" pitchFamily="34" charset="0"/>
              </a:rPr>
              <a:t>Thank you Mustufa Batterywala for helping us for final evaluation in the absence of Shirish Bhale.</a:t>
            </a:r>
          </a:p>
          <a:p>
            <a:pPr algn="just"/>
            <a:r>
              <a:rPr lang="en-US" sz="2500" dirty="0" smtClean="0">
                <a:latin typeface="Candara" panose="020E0502030303020204" pitchFamily="34" charset="0"/>
              </a:rPr>
              <a:t>Thank you all for letting us know where we lacked and for keeping us aligned in right direction.</a:t>
            </a: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Gratitude</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31</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sz="5400" dirty="0" smtClean="0">
                <a:latin typeface="Candara" panose="020E0502030303020204" pitchFamily="34" charset="0"/>
              </a:rPr>
              <a:t>Thank You</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32</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90800"/>
            <a:ext cx="10464800" cy="7035800"/>
          </a:xfrm>
        </p:spPr>
        <p:txBody>
          <a:bodyPr/>
          <a:lstStyle/>
          <a:p>
            <a:pPr marL="0" indent="0" algn="just">
              <a:buNone/>
            </a:pPr>
            <a:r>
              <a:rPr lang="en-US" sz="2500" dirty="0" smtClean="0">
                <a:latin typeface="Candara" panose="020E0502030303020204" pitchFamily="34" charset="0"/>
                <a:cs typeface="Times New Roman" panose="02020603050405020304" pitchFamily="18" charset="0"/>
              </a:rPr>
              <a:t>As part of this case study, team has set </a:t>
            </a:r>
            <a:r>
              <a:rPr lang="en-US" sz="2500" dirty="0">
                <a:latin typeface="Candara" panose="020E0502030303020204" pitchFamily="34" charset="0"/>
                <a:cs typeface="Times New Roman" panose="02020603050405020304" pitchFamily="18" charset="0"/>
              </a:rPr>
              <a:t>up a </a:t>
            </a:r>
            <a:r>
              <a:rPr lang="en-US" sz="2500" dirty="0" smtClean="0">
                <a:latin typeface="Candara" panose="020E0502030303020204" pitchFamily="34" charset="0"/>
                <a:cs typeface="Times New Roman" panose="02020603050405020304" pitchFamily="18" charset="0"/>
              </a:rPr>
              <a:t>hadoop </a:t>
            </a:r>
            <a:r>
              <a:rPr lang="en-US" sz="2500" dirty="0">
                <a:latin typeface="Candara" panose="020E0502030303020204" pitchFamily="34" charset="0"/>
                <a:cs typeface="Times New Roman" panose="02020603050405020304" pitchFamily="18" charset="0"/>
              </a:rPr>
              <a:t>data lake and </a:t>
            </a:r>
            <a:r>
              <a:rPr lang="en-US" sz="2500" dirty="0" smtClean="0">
                <a:latin typeface="Candara" panose="020E0502030303020204" pitchFamily="34" charset="0"/>
                <a:cs typeface="Times New Roman" panose="02020603050405020304" pitchFamily="18" charset="0"/>
              </a:rPr>
              <a:t>implemented hadoop, hive and spark </a:t>
            </a:r>
            <a:r>
              <a:rPr lang="en-US" sz="2500" dirty="0">
                <a:latin typeface="Candara" panose="020E0502030303020204" pitchFamily="34" charset="0"/>
                <a:cs typeface="Times New Roman" panose="02020603050405020304" pitchFamily="18" charset="0"/>
              </a:rPr>
              <a:t>use </a:t>
            </a:r>
            <a:r>
              <a:rPr lang="en-US" sz="2500" dirty="0" smtClean="0">
                <a:latin typeface="Candara" panose="020E0502030303020204" pitchFamily="34" charset="0"/>
                <a:cs typeface="Times New Roman" panose="02020603050405020304" pitchFamily="18" charset="0"/>
              </a:rPr>
              <a:t>cases. </a:t>
            </a:r>
            <a:r>
              <a:rPr lang="en-US" sz="2500" dirty="0">
                <a:latin typeface="Candara" panose="020E0502030303020204" pitchFamily="34" charset="0"/>
                <a:cs typeface="Times New Roman" panose="02020603050405020304" pitchFamily="18" charset="0"/>
              </a:rPr>
              <a:t>The team </a:t>
            </a:r>
            <a:r>
              <a:rPr lang="en-US" sz="2500" dirty="0" smtClean="0">
                <a:latin typeface="Candara" panose="020E0502030303020204" pitchFamily="34" charset="0"/>
                <a:cs typeface="Times New Roman" panose="02020603050405020304" pitchFamily="18" charset="0"/>
              </a:rPr>
              <a:t>developed </a:t>
            </a:r>
            <a:r>
              <a:rPr lang="en-US" sz="2500" dirty="0">
                <a:latin typeface="Candara" panose="020E0502030303020204" pitchFamily="34" charset="0"/>
                <a:cs typeface="Times New Roman" panose="02020603050405020304" pitchFamily="18" charset="0"/>
              </a:rPr>
              <a:t>reference use </a:t>
            </a:r>
            <a:r>
              <a:rPr lang="en-US" sz="2500" dirty="0" smtClean="0">
                <a:latin typeface="Candara" panose="020E0502030303020204" pitchFamily="34" charset="0"/>
                <a:cs typeface="Times New Roman" panose="02020603050405020304" pitchFamily="18" charset="0"/>
              </a:rPr>
              <a:t>cases </a:t>
            </a:r>
            <a:r>
              <a:rPr lang="en-US" sz="2500" dirty="0">
                <a:latin typeface="Candara" panose="020E0502030303020204" pitchFamily="34" charset="0"/>
                <a:cs typeface="Times New Roman" panose="02020603050405020304" pitchFamily="18" charset="0"/>
              </a:rPr>
              <a:t>using below technologies:</a:t>
            </a:r>
          </a:p>
          <a:p>
            <a:pPr lvl="0" algn="just"/>
            <a:r>
              <a:rPr lang="en-US" sz="2500" dirty="0">
                <a:latin typeface="Candara" panose="020E0502030303020204" pitchFamily="34" charset="0"/>
                <a:cs typeface="Times New Roman" panose="02020603050405020304" pitchFamily="18" charset="0"/>
              </a:rPr>
              <a:t>Apache </a:t>
            </a:r>
            <a:r>
              <a:rPr lang="en-US" sz="2500" dirty="0" smtClean="0">
                <a:latin typeface="Candara" panose="020E0502030303020204" pitchFamily="34" charset="0"/>
                <a:cs typeface="Times New Roman" panose="02020603050405020304" pitchFamily="18" charset="0"/>
              </a:rPr>
              <a:t>Hadoop/YARN</a:t>
            </a:r>
            <a:endParaRPr lang="en-US" sz="2500" dirty="0">
              <a:latin typeface="Candara" panose="020E0502030303020204" pitchFamily="34" charset="0"/>
              <a:cs typeface="Times New Roman" panose="02020603050405020304" pitchFamily="18" charset="0"/>
            </a:endParaRPr>
          </a:p>
          <a:p>
            <a:pPr lvl="0" algn="just"/>
            <a:r>
              <a:rPr lang="en-US" sz="2500" dirty="0" smtClean="0">
                <a:latin typeface="Candara" panose="020E0502030303020204" pitchFamily="34" charset="0"/>
                <a:cs typeface="Times New Roman" panose="02020603050405020304" pitchFamily="18" charset="0"/>
              </a:rPr>
              <a:t>PIG</a:t>
            </a:r>
            <a:endParaRPr lang="en-US" sz="2500" dirty="0">
              <a:latin typeface="Candara" panose="020E0502030303020204" pitchFamily="34" charset="0"/>
              <a:cs typeface="Times New Roman" panose="02020603050405020304" pitchFamily="18" charset="0"/>
            </a:endParaRPr>
          </a:p>
          <a:p>
            <a:pPr lvl="0" algn="just"/>
            <a:r>
              <a:rPr lang="en-US" sz="2500" dirty="0" smtClean="0">
                <a:latin typeface="Candara" panose="020E0502030303020204" pitchFamily="34" charset="0"/>
                <a:cs typeface="Times New Roman" panose="02020603050405020304" pitchFamily="18" charset="0"/>
              </a:rPr>
              <a:t>Hive </a:t>
            </a:r>
            <a:endParaRPr lang="en-US" sz="2500" dirty="0">
              <a:latin typeface="Candara" panose="020E0502030303020204" pitchFamily="34" charset="0"/>
              <a:cs typeface="Times New Roman" panose="02020603050405020304" pitchFamily="18" charset="0"/>
            </a:endParaRPr>
          </a:p>
          <a:p>
            <a:pPr lvl="0" algn="just"/>
            <a:r>
              <a:rPr lang="en-US" sz="2500" dirty="0">
                <a:latin typeface="Candara" panose="020E0502030303020204" pitchFamily="34" charset="0"/>
                <a:cs typeface="Times New Roman" panose="02020603050405020304" pitchFamily="18" charset="0"/>
              </a:rPr>
              <a:t>Apache Spark </a:t>
            </a:r>
          </a:p>
          <a:p>
            <a:pPr lvl="0" algn="just"/>
            <a:r>
              <a:rPr lang="en-US" sz="2500" dirty="0">
                <a:latin typeface="Candara" panose="020E0502030303020204" pitchFamily="34" charset="0"/>
                <a:cs typeface="Times New Roman" panose="02020603050405020304" pitchFamily="18" charset="0"/>
              </a:rPr>
              <a:t>Ranger </a:t>
            </a:r>
          </a:p>
          <a:p>
            <a:pPr lvl="0" algn="just"/>
            <a:r>
              <a:rPr lang="en-US" sz="2500" dirty="0">
                <a:latin typeface="Candara" panose="020E0502030303020204" pitchFamily="34" charset="0"/>
                <a:cs typeface="Times New Roman" panose="02020603050405020304" pitchFamily="18" charset="0"/>
              </a:rPr>
              <a:t>Nagios </a:t>
            </a:r>
          </a:p>
          <a:p>
            <a:pPr lvl="0" algn="just"/>
            <a:r>
              <a:rPr lang="en-US" sz="2500" dirty="0">
                <a:latin typeface="Candara" panose="020E0502030303020204" pitchFamily="34" charset="0"/>
                <a:cs typeface="Times New Roman" panose="02020603050405020304" pitchFamily="18" charset="0"/>
              </a:rPr>
              <a:t>ELK </a:t>
            </a:r>
          </a:p>
          <a:p>
            <a:pPr marL="0" indent="0">
              <a:lnSpc>
                <a:spcPct val="150000"/>
              </a:lnSpc>
              <a:buNone/>
            </a:pPr>
            <a:endParaRPr lang="en-US" sz="2800" dirty="0" smtClean="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Case Study Highlights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7379" y="2896392"/>
            <a:ext cx="10464800" cy="4876008"/>
          </a:xfrm>
        </p:spPr>
        <p:txBody>
          <a:bodyPr/>
          <a:lstStyle/>
          <a:p>
            <a:pPr lvl="0" algn="just">
              <a:buFont typeface="Arial" pitchFamily="34" charset="0"/>
              <a:buChar char="•"/>
            </a:pPr>
            <a:r>
              <a:rPr lang="en-US" sz="2500" dirty="0">
                <a:latin typeface="Candara" panose="020E0502030303020204" pitchFamily="34" charset="0"/>
              </a:rPr>
              <a:t>Solution architecture for setting up cluster </a:t>
            </a:r>
            <a:endParaRPr lang="en-US" sz="2500" dirty="0" smtClean="0">
              <a:latin typeface="Candara" panose="020E0502030303020204" pitchFamily="34" charset="0"/>
            </a:endParaRPr>
          </a:p>
          <a:p>
            <a:pPr algn="just">
              <a:buFont typeface="Arial" pitchFamily="34" charset="0"/>
              <a:buChar char="•"/>
            </a:pPr>
            <a:r>
              <a:rPr lang="en-US" sz="2500" dirty="0" smtClean="0">
                <a:latin typeface="Candara" panose="020E0502030303020204" pitchFamily="34" charset="0"/>
              </a:rPr>
              <a:t>Reference </a:t>
            </a:r>
            <a:r>
              <a:rPr lang="en-US" sz="2500" dirty="0">
                <a:latin typeface="Candara" panose="020E0502030303020204" pitchFamily="34" charset="0"/>
              </a:rPr>
              <a:t>use case source code </a:t>
            </a:r>
            <a:endParaRPr lang="en-US" sz="2500" dirty="0" smtClean="0">
              <a:latin typeface="Candara" panose="020E0502030303020204" pitchFamily="34" charset="0"/>
            </a:endParaRPr>
          </a:p>
          <a:p>
            <a:pPr lvl="1" algn="just">
              <a:buFont typeface="Arial" pitchFamily="34" charset="0"/>
              <a:buChar char="•"/>
            </a:pPr>
            <a:r>
              <a:rPr lang="en-US" sz="2500" dirty="0" smtClean="0">
                <a:latin typeface="Candara" panose="020E0502030303020204" pitchFamily="34" charset="0"/>
              </a:rPr>
              <a:t>Use </a:t>
            </a:r>
            <a:r>
              <a:rPr lang="en-US" sz="2500" dirty="0">
                <a:latin typeface="Candara" panose="020E0502030303020204" pitchFamily="34" charset="0"/>
              </a:rPr>
              <a:t>case </a:t>
            </a:r>
            <a:r>
              <a:rPr lang="en-US" sz="2500" dirty="0" smtClean="0">
                <a:latin typeface="Candara" panose="020E0502030303020204" pitchFamily="34" charset="0"/>
              </a:rPr>
              <a:t>document with queries</a:t>
            </a:r>
          </a:p>
          <a:p>
            <a:pPr lvl="1" algn="just">
              <a:buFont typeface="Arial" pitchFamily="34" charset="0"/>
              <a:buChar char="•"/>
            </a:pPr>
            <a:r>
              <a:rPr lang="en-US" sz="2500" dirty="0">
                <a:latin typeface="Candara" panose="020E0502030303020204" pitchFamily="34" charset="0"/>
              </a:rPr>
              <a:t>Hive </a:t>
            </a:r>
            <a:r>
              <a:rPr lang="en-US" sz="2500" dirty="0" smtClean="0">
                <a:latin typeface="Candara" panose="020E0502030303020204" pitchFamily="34" charset="0"/>
              </a:rPr>
              <a:t>document</a:t>
            </a:r>
          </a:p>
          <a:p>
            <a:pPr lvl="1" algn="just">
              <a:buFont typeface="Arial" pitchFamily="34" charset="0"/>
              <a:buChar char="•"/>
            </a:pPr>
            <a:r>
              <a:rPr lang="en-US" sz="2500" dirty="0">
                <a:latin typeface="Candara" panose="020E0502030303020204" pitchFamily="34" charset="0"/>
              </a:rPr>
              <a:t>Azkaban </a:t>
            </a:r>
            <a:r>
              <a:rPr lang="en-US" sz="2500" dirty="0" smtClean="0">
                <a:latin typeface="Candara" panose="020E0502030303020204" pitchFamily="34" charset="0"/>
              </a:rPr>
              <a:t>document</a:t>
            </a:r>
          </a:p>
          <a:p>
            <a:pPr lvl="1" algn="just">
              <a:buFont typeface="Arial" pitchFamily="34" charset="0"/>
              <a:buChar char="•"/>
            </a:pPr>
            <a:r>
              <a:rPr lang="en-US" sz="2500" dirty="0" err="1" smtClean="0">
                <a:latin typeface="Candara" panose="020E0502030303020204" pitchFamily="34" charset="0"/>
              </a:rPr>
              <a:t>Oozie</a:t>
            </a:r>
            <a:r>
              <a:rPr lang="en-US" sz="2500" dirty="0" smtClean="0">
                <a:latin typeface="Candara" panose="020E0502030303020204" pitchFamily="34" charset="0"/>
              </a:rPr>
              <a:t> document</a:t>
            </a:r>
            <a:endParaRPr lang="en-US" sz="2400" dirty="0">
              <a:latin typeface="Candara" panose="020E0502030303020204" pitchFamily="34" charset="0"/>
            </a:endParaRPr>
          </a:p>
          <a:p>
            <a:pPr lvl="1" algn="just">
              <a:buFont typeface="Arial" pitchFamily="34" charset="0"/>
              <a:buChar char="•"/>
            </a:pPr>
            <a:endParaRPr lang="en-US" altLang="ja-JP" sz="2400" dirty="0" smtClean="0">
              <a:solidFill>
                <a:srgbClr val="FF0000"/>
              </a:solidFill>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Deliverables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844800"/>
            <a:ext cx="10464800" cy="6146800"/>
          </a:xfrm>
        </p:spPr>
        <p:txBody>
          <a:bodyPr/>
          <a:lstStyle/>
          <a:p>
            <a:pPr algn="just">
              <a:buFont typeface="Arial" pitchFamily="34" charset="0"/>
              <a:buChar char="•"/>
            </a:pPr>
            <a:r>
              <a:rPr lang="en-US" sz="2500" dirty="0">
                <a:latin typeface="Candara" panose="020E0502030303020204" pitchFamily="34" charset="0"/>
              </a:rPr>
              <a:t>Monitoring configurations and reports </a:t>
            </a:r>
          </a:p>
          <a:p>
            <a:pPr lvl="1" algn="just">
              <a:buFont typeface="Arial" pitchFamily="34" charset="0"/>
              <a:buChar char="•"/>
            </a:pPr>
            <a:r>
              <a:rPr lang="en-US" sz="2500" dirty="0">
                <a:latin typeface="Candara" panose="020E0502030303020204" pitchFamily="34" charset="0"/>
              </a:rPr>
              <a:t>Installation </a:t>
            </a:r>
            <a:r>
              <a:rPr lang="en-US" sz="2500" dirty="0" smtClean="0">
                <a:latin typeface="Candara" panose="020E0502030303020204" pitchFamily="34" charset="0"/>
              </a:rPr>
              <a:t>documents</a:t>
            </a:r>
            <a:endParaRPr lang="en-US" sz="2500" dirty="0">
              <a:latin typeface="Candara" panose="020E0502030303020204" pitchFamily="34" charset="0"/>
            </a:endParaRPr>
          </a:p>
          <a:p>
            <a:pPr lvl="1" algn="just">
              <a:buFont typeface="Arial" pitchFamily="34" charset="0"/>
              <a:buChar char="•"/>
            </a:pPr>
            <a:r>
              <a:rPr lang="en-US" sz="2500" dirty="0">
                <a:latin typeface="Candara" panose="020E0502030303020204" pitchFamily="34" charset="0"/>
              </a:rPr>
              <a:t>Enable HA</a:t>
            </a:r>
          </a:p>
          <a:p>
            <a:pPr lvl="1" algn="just">
              <a:buFont typeface="Arial" pitchFamily="34" charset="0"/>
              <a:buChar char="•"/>
            </a:pPr>
            <a:r>
              <a:rPr lang="en-US" sz="2500" dirty="0">
                <a:latin typeface="Candara" panose="020E0502030303020204" pitchFamily="34" charset="0"/>
              </a:rPr>
              <a:t>Nagios</a:t>
            </a:r>
          </a:p>
          <a:p>
            <a:pPr lvl="1" algn="just">
              <a:buFont typeface="Arial" pitchFamily="34" charset="0"/>
              <a:buChar char="•"/>
            </a:pPr>
            <a:r>
              <a:rPr lang="en-US" sz="2500" dirty="0">
                <a:latin typeface="Candara" panose="020E0502030303020204" pitchFamily="34" charset="0"/>
              </a:rPr>
              <a:t>Scrum </a:t>
            </a:r>
            <a:r>
              <a:rPr lang="en-US" sz="2500" dirty="0" smtClean="0">
                <a:latin typeface="Candara" panose="020E0502030303020204" pitchFamily="34" charset="0"/>
              </a:rPr>
              <a:t>sheet</a:t>
            </a:r>
          </a:p>
          <a:p>
            <a:pPr lvl="1" algn="just">
              <a:buFont typeface="Arial" pitchFamily="34" charset="0"/>
              <a:buChar char="•"/>
            </a:pPr>
            <a:r>
              <a:rPr lang="en-IN" altLang="ja-JP" sz="2500" dirty="0">
                <a:latin typeface="Candara" panose="020E0502030303020204" pitchFamily="34" charset="0"/>
              </a:rPr>
              <a:t>Test plan</a:t>
            </a:r>
          </a:p>
          <a:p>
            <a:pPr lvl="1" algn="just">
              <a:buFont typeface="Arial" pitchFamily="34" charset="0"/>
              <a:buChar char="•"/>
            </a:pPr>
            <a:r>
              <a:rPr lang="en-IN" altLang="ja-JP" sz="2500" dirty="0">
                <a:latin typeface="Candara" panose="020E0502030303020204" pitchFamily="34" charset="0"/>
              </a:rPr>
              <a:t>Test cases </a:t>
            </a:r>
            <a:r>
              <a:rPr lang="en-IN" altLang="ja-JP" sz="2500" dirty="0" smtClean="0">
                <a:latin typeface="Candara" panose="020E0502030303020204" pitchFamily="34" charset="0"/>
              </a:rPr>
              <a:t>doc</a:t>
            </a:r>
            <a:endParaRPr lang="en-IN" altLang="ja-JP" sz="2500" dirty="0">
              <a:latin typeface="Candara" panose="020E0502030303020204" pitchFamily="34" charset="0"/>
            </a:endParaRPr>
          </a:p>
          <a:p>
            <a:pPr lvl="1" algn="just">
              <a:buFont typeface="Arial" pitchFamily="34" charset="0"/>
              <a:buChar char="•"/>
            </a:pPr>
            <a:r>
              <a:rPr lang="en-IN" altLang="ja-JP" sz="2500" dirty="0">
                <a:latin typeface="Candara" panose="020E0502030303020204" pitchFamily="34" charset="0"/>
              </a:rPr>
              <a:t>Monitoring reports</a:t>
            </a:r>
          </a:p>
          <a:p>
            <a:pPr lvl="1" algn="just">
              <a:buFont typeface="Arial" pitchFamily="34" charset="0"/>
              <a:buChar char="•"/>
            </a:pPr>
            <a:r>
              <a:rPr lang="en-IN" altLang="ja-JP" sz="2500" dirty="0">
                <a:latin typeface="Candara" panose="020E0502030303020204" pitchFamily="34" charset="0"/>
              </a:rPr>
              <a:t>Benchmarking reports</a:t>
            </a:r>
          </a:p>
          <a:p>
            <a:pPr marL="571500" lvl="1" indent="0" algn="just">
              <a:buNone/>
            </a:pPr>
            <a:endParaRPr lang="en-US" altLang="ja-JP" sz="2400" dirty="0" smtClean="0">
              <a:solidFill>
                <a:srgbClr val="FF0000"/>
              </a:solidFill>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Deliverables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p:cNvSpPr>
            <a:spLocks noGrp="1"/>
          </p:cNvSpPr>
          <p:nvPr>
            <p:ph idx="1"/>
          </p:nvPr>
        </p:nvSpPr>
        <p:spPr>
          <a:xfrm>
            <a:off x="1270000" y="2540000"/>
            <a:ext cx="10464800" cy="6959600"/>
          </a:xfrm>
        </p:spPr>
        <p:txBody>
          <a:bodyPr/>
          <a:lstStyle/>
          <a:p>
            <a:pPr lvl="0"/>
            <a:endParaRPr lang="en-US" sz="3200" dirty="0" smtClean="0"/>
          </a:p>
          <a:p>
            <a:endParaRPr lang="en-US" sz="3200" dirty="0"/>
          </a:p>
        </p:txBody>
      </p:sp>
      <p:sp>
        <p:nvSpPr>
          <p:cNvPr id="13" name="Title 2"/>
          <p:cNvSpPr>
            <a:spLocks noGrp="1"/>
          </p:cNvSpPr>
          <p:nvPr>
            <p:ph type="title"/>
          </p:nvPr>
        </p:nvSpPr>
        <p:spPr>
          <a:xfrm>
            <a:off x="1271337" y="1016000"/>
            <a:ext cx="10464800" cy="1346200"/>
          </a:xfrm>
        </p:spPr>
        <p:txBody>
          <a:bodyPr/>
          <a:lstStyle/>
          <a:p>
            <a:r>
              <a:rPr lang="en-US" sz="5400" dirty="0" smtClean="0">
                <a:latin typeface="Candara" panose="020E0502030303020204" pitchFamily="34" charset="0"/>
              </a:rPr>
              <a:t>Tools &amp; Technologies</a:t>
            </a:r>
            <a:endParaRPr lang="en-US" sz="5400" dirty="0">
              <a:latin typeface="Candara" panose="020E0502030303020204" pitchFamily="34" charset="0"/>
            </a:endParaRPr>
          </a:p>
        </p:txBody>
      </p:sp>
      <p:sp>
        <p:nvSpPr>
          <p:cNvPr id="14" name="Slide Number Placeholder 3"/>
          <p:cNvSpPr>
            <a:spLocks noGrp="1"/>
          </p:cNvSpPr>
          <p:nvPr>
            <p:ph type="sldNum" sz="quarter" idx="10"/>
          </p:nvPr>
        </p:nvSpPr>
        <p:spPr>
          <a:xfrm rot="5400000">
            <a:off x="254793" y="9143207"/>
            <a:ext cx="373063" cy="355600"/>
          </a:xfrm>
        </p:spPr>
        <p:txBody>
          <a:bodyPr/>
          <a:lstStyle/>
          <a:p>
            <a:fld id="{FD0725B6-5DD5-4EEE-A0F0-572C51C8D44F}" type="slidenum">
              <a:rPr lang="en-US" smtClean="0"/>
              <a:pPr/>
              <a:t>7</a:t>
            </a:fld>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246261363"/>
              </p:ext>
            </p:extLst>
          </p:nvPr>
        </p:nvGraphicFramePr>
        <p:xfrm>
          <a:off x="1244600" y="2539996"/>
          <a:ext cx="10490199" cy="6644501"/>
        </p:xfrm>
        <a:graphic>
          <a:graphicData uri="http://schemas.openxmlformats.org/drawingml/2006/table">
            <a:tbl>
              <a:tblPr firstRow="1" bandRow="1">
                <a:tableStyleId>{21E4AEA4-8DFA-4A89-87EB-49C32662AFE0}</a:tableStyleId>
              </a:tblPr>
              <a:tblGrid>
                <a:gridCol w="3496733"/>
                <a:gridCol w="3496733"/>
                <a:gridCol w="3496733"/>
              </a:tblGrid>
              <a:tr h="789971">
                <a:tc>
                  <a:txBody>
                    <a:bodyPr/>
                    <a:lstStyle/>
                    <a:p>
                      <a:pPr algn="l" fontAlgn="b">
                        <a:lnSpc>
                          <a:spcPct val="150000"/>
                        </a:lnSpc>
                      </a:pPr>
                      <a:r>
                        <a:rPr lang="en-US" sz="2400" u="none" strike="noStrike" dirty="0">
                          <a:effectLst/>
                          <a:latin typeface="Candara" panose="020E0502030303020204" pitchFamily="34" charset="0"/>
                        </a:rPr>
                        <a:t>Context</a:t>
                      </a:r>
                      <a:endParaRPr lang="en-US" sz="24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400" u="none" strike="noStrike" dirty="0">
                          <a:effectLst/>
                          <a:latin typeface="Candara" panose="020E0502030303020204" pitchFamily="34" charset="0"/>
                        </a:rPr>
                        <a:t>Tools</a:t>
                      </a:r>
                      <a:endParaRPr lang="en-US" sz="24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400" u="none" strike="noStrike" dirty="0" smtClean="0">
                          <a:effectLst/>
                          <a:latin typeface="Candara" panose="020E0502030303020204" pitchFamily="34" charset="0"/>
                        </a:rPr>
                        <a:t>Technology</a:t>
                      </a:r>
                      <a:endParaRPr lang="en-US" sz="24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916763">
                <a:tc>
                  <a:txBody>
                    <a:bodyPr/>
                    <a:lstStyle/>
                    <a:p>
                      <a:pPr algn="l" fontAlgn="b"/>
                      <a:r>
                        <a:rPr lang="en-US" sz="2000" u="none" strike="noStrike" kern="1200" dirty="0" smtClean="0">
                          <a:effectLst/>
                          <a:latin typeface="Candara" panose="020E0502030303020204" pitchFamily="34" charset="0"/>
                        </a:rPr>
                        <a:t>Cluster Deployment</a:t>
                      </a:r>
                      <a:endParaRPr lang="en-US" sz="2000" u="none" strike="noStrike" kern="1200" dirty="0">
                        <a:solidFill>
                          <a:schemeClr val="tx2">
                            <a:lumMod val="90000"/>
                            <a:lumOff val="10000"/>
                          </a:schemeClr>
                        </a:solidFill>
                        <a:effectLst/>
                        <a:latin typeface="Candara" panose="020E0502030303020204" pitchFamily="34" charset="0"/>
                        <a:ea typeface="+mn-ea"/>
                        <a:cs typeface="Times New Roman" panose="02020603050405020304" pitchFamily="18" charset="0"/>
                      </a:endParaRPr>
                    </a:p>
                  </a:txBody>
                  <a:tcPr marL="9525" marR="9525"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u="none" strike="noStrike" kern="1200" dirty="0" smtClean="0">
                          <a:effectLst/>
                          <a:latin typeface="Candara" panose="020E0502030303020204" pitchFamily="34" charset="0"/>
                        </a:rPr>
                        <a:t>Ambari (</a:t>
                      </a:r>
                      <a:r>
                        <a:rPr lang="en-US" sz="1800" kern="1200" dirty="0" smtClean="0">
                          <a:solidFill>
                            <a:schemeClr val="dk1"/>
                          </a:solidFill>
                          <a:effectLst/>
                          <a:latin typeface="Candara" panose="020E0502030303020204" pitchFamily="34" charset="0"/>
                          <a:ea typeface="+mn-ea"/>
                          <a:cs typeface="+mn-cs"/>
                        </a:rPr>
                        <a:t>2.2.2.0</a:t>
                      </a:r>
                      <a:r>
                        <a:rPr lang="en-US" sz="2000" u="none" strike="noStrike" kern="1200" dirty="0" smtClean="0">
                          <a:effectLst/>
                          <a:latin typeface="Candara" panose="020E0502030303020204" pitchFamily="34" charset="0"/>
                        </a:rPr>
                        <a:t>)</a:t>
                      </a:r>
                      <a:endParaRPr lang="en-US" sz="2000" u="none" strike="noStrike" kern="1200" dirty="0">
                        <a:solidFill>
                          <a:schemeClr val="tx2">
                            <a:lumMod val="90000"/>
                            <a:lumOff val="10000"/>
                          </a:schemeClr>
                        </a:solidFill>
                        <a:effectLst/>
                        <a:latin typeface="Candara" panose="020E0502030303020204" pitchFamily="34" charset="0"/>
                        <a:ea typeface="+mn-ea"/>
                        <a:cs typeface="Times New Roman" panose="02020603050405020304" pitchFamily="18" charset="0"/>
                      </a:endParaRPr>
                    </a:p>
                  </a:txBody>
                  <a:tcPr marL="9525" marR="9525" marT="9525" marB="0" anchor="ctr"/>
                </a:tc>
                <a:tc>
                  <a:txBody>
                    <a:bodyPr/>
                    <a:lstStyle/>
                    <a:p>
                      <a:pPr algn="l" fontAlgn="b"/>
                      <a:r>
                        <a:rPr lang="en-US" sz="2000" u="none" strike="noStrike" kern="1200" dirty="0" smtClean="0">
                          <a:effectLst/>
                          <a:latin typeface="Candara" panose="020E0502030303020204" pitchFamily="34" charset="0"/>
                        </a:rPr>
                        <a:t>HDP(</a:t>
                      </a:r>
                      <a:r>
                        <a:rPr lang="en-US" sz="1800" b="0" i="0" kern="1200" dirty="0" smtClean="0">
                          <a:solidFill>
                            <a:schemeClr val="dk1"/>
                          </a:solidFill>
                          <a:effectLst/>
                          <a:latin typeface="Candara" panose="020E0502030303020204" pitchFamily="34" charset="0"/>
                          <a:ea typeface="+mn-ea"/>
                          <a:cs typeface="+mn-cs"/>
                        </a:rPr>
                        <a:t>2.4.2.0</a:t>
                      </a:r>
                      <a:r>
                        <a:rPr lang="en-US" sz="2000" u="none" strike="noStrike" kern="1200" dirty="0" smtClean="0">
                          <a:effectLst/>
                          <a:latin typeface="Candara" panose="020E0502030303020204" pitchFamily="34" charset="0"/>
                        </a:rPr>
                        <a:t>), </a:t>
                      </a:r>
                    </a:p>
                    <a:p>
                      <a:pPr algn="l" fontAlgn="b"/>
                      <a:r>
                        <a:rPr lang="en-US" sz="2000" u="none" strike="noStrike" kern="1200" dirty="0" smtClean="0">
                          <a:effectLst/>
                          <a:latin typeface="Candara" panose="020E0502030303020204" pitchFamily="34" charset="0"/>
                        </a:rPr>
                        <a:t>Spark(</a:t>
                      </a:r>
                      <a:r>
                        <a:rPr lang="en-US" sz="1800" b="0" i="0" kern="1200" dirty="0" smtClean="0">
                          <a:solidFill>
                            <a:schemeClr val="dk1"/>
                          </a:solidFill>
                          <a:effectLst/>
                          <a:latin typeface="Candara" panose="020E0502030303020204" pitchFamily="34" charset="0"/>
                          <a:ea typeface="+mn-ea"/>
                          <a:cs typeface="+mn-cs"/>
                        </a:rPr>
                        <a:t>1.6.x.2.4</a:t>
                      </a:r>
                      <a:r>
                        <a:rPr lang="en-US" sz="2000" u="none" strike="noStrike" kern="1200" dirty="0" smtClean="0">
                          <a:effectLst/>
                          <a:latin typeface="Candara" panose="020E0502030303020204" pitchFamily="34" charset="0"/>
                        </a:rPr>
                        <a:t>),</a:t>
                      </a:r>
                    </a:p>
                    <a:p>
                      <a:pPr algn="l" fontAlgn="b"/>
                      <a:r>
                        <a:rPr lang="en-US" sz="2000" u="none" strike="noStrike" kern="1200" baseline="0" dirty="0" smtClean="0">
                          <a:effectLst/>
                          <a:latin typeface="Candara" panose="020E0502030303020204" pitchFamily="34" charset="0"/>
                        </a:rPr>
                        <a:t>Hive(</a:t>
                      </a:r>
                      <a:r>
                        <a:rPr lang="en-US" sz="1800" b="0" i="0" kern="1200" dirty="0" smtClean="0">
                          <a:solidFill>
                            <a:schemeClr val="dk1"/>
                          </a:solidFill>
                          <a:effectLst/>
                          <a:latin typeface="Candara" panose="020E0502030303020204" pitchFamily="34" charset="0"/>
                          <a:ea typeface="+mn-ea"/>
                          <a:cs typeface="+mn-cs"/>
                        </a:rPr>
                        <a:t>1.2.1.2.4</a:t>
                      </a:r>
                      <a:r>
                        <a:rPr lang="en-US" sz="2000" u="none" strike="noStrike" kern="1200" baseline="0" dirty="0" smtClean="0">
                          <a:effectLst/>
                          <a:latin typeface="Candara" panose="020E0502030303020204" pitchFamily="34" charset="0"/>
                        </a:rPr>
                        <a:t>), </a:t>
                      </a:r>
                    </a:p>
                    <a:p>
                      <a:pPr algn="l" fontAlgn="b"/>
                      <a:r>
                        <a:rPr lang="en-US" sz="2000" u="none" strike="noStrike" kern="1200" baseline="0" dirty="0" smtClean="0">
                          <a:effectLst/>
                          <a:latin typeface="Candara" panose="020E0502030303020204" pitchFamily="34" charset="0"/>
                        </a:rPr>
                        <a:t>PIG(</a:t>
                      </a:r>
                      <a:r>
                        <a:rPr lang="en-US" sz="1800" b="0" i="0" kern="1200" dirty="0" smtClean="0">
                          <a:solidFill>
                            <a:schemeClr val="dk1"/>
                          </a:solidFill>
                          <a:effectLst/>
                          <a:latin typeface="Candara" panose="020E0502030303020204" pitchFamily="34" charset="0"/>
                          <a:ea typeface="+mn-ea"/>
                          <a:cs typeface="+mn-cs"/>
                        </a:rPr>
                        <a:t>0.15.0.2.4</a:t>
                      </a:r>
                      <a:r>
                        <a:rPr lang="en-US" sz="2000" u="none" strike="noStrike" kern="1200" baseline="0" dirty="0" smtClean="0">
                          <a:effectLst/>
                          <a:latin typeface="Candara" panose="020E0502030303020204" pitchFamily="34" charset="0"/>
                        </a:rPr>
                        <a:t>), </a:t>
                      </a:r>
                    </a:p>
                    <a:p>
                      <a:pPr algn="l" fontAlgn="b"/>
                      <a:r>
                        <a:rPr lang="en-US" sz="2000" u="none" strike="noStrike" kern="1200" baseline="0" dirty="0" smtClean="0">
                          <a:effectLst/>
                          <a:latin typeface="Candara" panose="020E0502030303020204" pitchFamily="34" charset="0"/>
                        </a:rPr>
                        <a:t>JAVA (1.8)</a:t>
                      </a:r>
                      <a:endParaRPr lang="en-US" sz="2000" u="none" strike="noStrike" kern="1200" dirty="0">
                        <a:solidFill>
                          <a:schemeClr val="tx2">
                            <a:lumMod val="90000"/>
                            <a:lumOff val="10000"/>
                          </a:schemeClr>
                        </a:solidFill>
                        <a:effectLst/>
                        <a:latin typeface="Candara" panose="020E0502030303020204" pitchFamily="34" charset="0"/>
                        <a:ea typeface="+mn-ea"/>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SCRUM</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Agile Scrum Sheet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latin typeface="Candara" panose="020E0502030303020204" pitchFamily="34" charset="0"/>
                        </a:rPr>
                        <a:t> </a:t>
                      </a:r>
                      <a:endParaRPr lang="en-US" sz="20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a:effectLst/>
                          <a:latin typeface="Candara" panose="020E0502030303020204" pitchFamily="34" charset="0"/>
                        </a:rPr>
                        <a:t>Repository Management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baseline="0" dirty="0" smtClean="0">
                          <a:effectLst/>
                          <a:latin typeface="Candara" panose="020E0502030303020204" pitchFamily="34" charset="0"/>
                        </a:rPr>
                        <a:t>Git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latin typeface="Candara" panose="020E0502030303020204" pitchFamily="34" charset="0"/>
                        </a:rPr>
                        <a:t> </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916763">
                <a:tc>
                  <a:txBody>
                    <a:bodyPr/>
                    <a:lstStyle/>
                    <a:p>
                      <a:pPr algn="l" fontAlgn="b"/>
                      <a:r>
                        <a:rPr lang="en-US" sz="2000" u="none" strike="noStrike" dirty="0">
                          <a:effectLst/>
                          <a:latin typeface="Candara" panose="020E0502030303020204" pitchFamily="34" charset="0"/>
                        </a:rPr>
                        <a:t>Document Designing</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Microsoft</a:t>
                      </a:r>
                      <a:r>
                        <a:rPr lang="en-US" sz="2000" u="none" strike="noStrike" baseline="0" dirty="0" smtClean="0">
                          <a:effectLst/>
                          <a:latin typeface="Candara" panose="020E0502030303020204" pitchFamily="34" charset="0"/>
                        </a:rPr>
                        <a:t> </a:t>
                      </a:r>
                      <a:r>
                        <a:rPr lang="en-US" sz="2000" u="none" strike="noStrike" dirty="0" smtClean="0">
                          <a:effectLst/>
                          <a:latin typeface="Candara" panose="020E0502030303020204" pitchFamily="34" charset="0"/>
                        </a:rPr>
                        <a:t>Word, PowerPoint, www.draw.io</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latin typeface="Candara" panose="020E0502030303020204" pitchFamily="34" charset="0"/>
                        </a:rPr>
                        <a:t> </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Security Management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Kerberos(</a:t>
                      </a:r>
                      <a:r>
                        <a:rPr lang="en-US" sz="1800" b="0" i="0" kern="1200" dirty="0" smtClean="0">
                          <a:solidFill>
                            <a:schemeClr val="dk1"/>
                          </a:solidFill>
                          <a:effectLst/>
                          <a:latin typeface="Candara" panose="020E0502030303020204" pitchFamily="34" charset="0"/>
                          <a:ea typeface="+mn-ea"/>
                          <a:cs typeface="+mn-cs"/>
                        </a:rPr>
                        <a:t>1.10.3-10</a:t>
                      </a:r>
                      <a:r>
                        <a:rPr lang="en-US" sz="2000" u="none" strike="noStrike" dirty="0" smtClean="0">
                          <a:effectLst/>
                          <a:latin typeface="Candara" panose="020E0502030303020204" pitchFamily="34" charset="0"/>
                        </a:rPr>
                        <a:t>), Ranger(</a:t>
                      </a:r>
                      <a:r>
                        <a:rPr lang="en-US" sz="1800" b="0" i="0" kern="1200" dirty="0" smtClean="0">
                          <a:solidFill>
                            <a:schemeClr val="dk1"/>
                          </a:solidFill>
                          <a:effectLst/>
                          <a:latin typeface="Candara" panose="020E0502030303020204" pitchFamily="34" charset="0"/>
                          <a:ea typeface="+mn-ea"/>
                          <a:cs typeface="+mn-cs"/>
                        </a:rPr>
                        <a:t>0.5.0.2.4</a:t>
                      </a:r>
                      <a:r>
                        <a:rPr lang="en-US" sz="2000" u="none" strike="noStrike" dirty="0" smtClean="0">
                          <a:effectLst/>
                          <a:latin typeface="Candara" panose="020E0502030303020204" pitchFamily="34" charset="0"/>
                        </a:rPr>
                        <a: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kern="1200" dirty="0" smtClean="0">
                          <a:solidFill>
                            <a:schemeClr val="dk1"/>
                          </a:solidFill>
                          <a:effectLst/>
                          <a:latin typeface="Candara" panose="020E0502030303020204" pitchFamily="34" charset="0"/>
                          <a:ea typeface="+mn-ea"/>
                          <a:cs typeface="+mn-cs"/>
                        </a:rPr>
                        <a:t>Workflow Management</a:t>
                      </a:r>
                      <a:endParaRPr lang="en-US" sz="2000" u="none" strike="noStrike" kern="1200" dirty="0">
                        <a:solidFill>
                          <a:schemeClr val="dk1"/>
                        </a:solidFill>
                        <a:effectLst/>
                        <a:latin typeface="Candara" panose="020E0502030303020204" pitchFamily="34" charset="0"/>
                        <a:ea typeface="+mn-ea"/>
                        <a:cs typeface="+mn-cs"/>
                      </a:endParaRPr>
                    </a:p>
                  </a:txBody>
                  <a:tcPr marL="9525" marR="9525"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u="none" strike="noStrike" kern="1200" dirty="0" smtClean="0">
                          <a:solidFill>
                            <a:schemeClr val="dk1"/>
                          </a:solidFill>
                          <a:effectLst/>
                          <a:latin typeface="Candara" panose="020E0502030303020204" pitchFamily="34" charset="0"/>
                          <a:ea typeface="+mn-ea"/>
                          <a:cs typeface="+mn-cs"/>
                        </a:rPr>
                        <a:t>Oozie(</a:t>
                      </a:r>
                      <a:r>
                        <a:rPr lang="en-US" sz="1800" b="0" i="0" kern="1200" dirty="0" smtClean="0">
                          <a:solidFill>
                            <a:schemeClr val="dk1"/>
                          </a:solidFill>
                          <a:effectLst/>
                          <a:latin typeface="Candara" panose="020E0502030303020204" pitchFamily="34" charset="0"/>
                          <a:ea typeface="+mn-ea"/>
                          <a:cs typeface="+mn-cs"/>
                        </a:rPr>
                        <a:t>4.2.0.2.4</a:t>
                      </a:r>
                      <a:r>
                        <a:rPr lang="en-US" sz="2000" u="none" strike="noStrike" kern="1200" dirty="0" smtClean="0">
                          <a:solidFill>
                            <a:schemeClr val="dk1"/>
                          </a:solidFill>
                          <a:effectLst/>
                          <a:latin typeface="Candara" panose="020E0502030303020204" pitchFamily="34" charset="0"/>
                          <a:ea typeface="+mn-ea"/>
                          <a:cs typeface="+mn-cs"/>
                        </a:rPr>
                        <a:t>), Azkaban(</a:t>
                      </a:r>
                      <a:r>
                        <a:rPr lang="en-US" sz="1800" kern="1200" dirty="0" smtClean="0">
                          <a:solidFill>
                            <a:schemeClr val="dk1"/>
                          </a:solidFill>
                          <a:effectLst/>
                          <a:latin typeface="Candara" panose="020E0502030303020204" pitchFamily="34" charset="0"/>
                          <a:ea typeface="+mn-ea"/>
                          <a:cs typeface="+mn-cs"/>
                        </a:rPr>
                        <a:t>2.5.0</a:t>
                      </a:r>
                      <a:r>
                        <a:rPr lang="en-US" sz="2000" u="none" strike="noStrike" kern="1200" dirty="0" smtClean="0">
                          <a:solidFill>
                            <a:schemeClr val="dk1"/>
                          </a:solidFill>
                          <a:effectLst/>
                          <a:latin typeface="Candara" panose="020E0502030303020204" pitchFamily="34" charset="0"/>
                          <a:ea typeface="+mn-ea"/>
                          <a:cs typeface="+mn-cs"/>
                        </a:rPr>
                        <a:t>)</a:t>
                      </a:r>
                      <a:endParaRPr lang="en-US" sz="2000" u="none" strike="noStrike" kern="1200" dirty="0">
                        <a:solidFill>
                          <a:schemeClr val="dk1"/>
                        </a:solidFill>
                        <a:effectLst/>
                        <a:latin typeface="Candara" panose="020E0502030303020204" pitchFamily="34" charset="0"/>
                        <a:ea typeface="+mn-ea"/>
                        <a:cs typeface="+mn-cs"/>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Monitoring</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Nagios(4.1.1)</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Logging</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u="none" strike="noStrike" dirty="0" smtClean="0">
                          <a:effectLst/>
                          <a:latin typeface="Candara" panose="020E0502030303020204" pitchFamily="34" charset="0"/>
                        </a:rPr>
                        <a:t>ELK Stack</a:t>
                      </a:r>
                      <a:r>
                        <a:rPr lang="en-US" sz="1800" kern="1200" dirty="0" smtClean="0">
                          <a:solidFill>
                            <a:schemeClr val="dk1"/>
                          </a:solidFill>
                          <a:effectLst/>
                          <a:latin typeface="Candara" panose="020E0502030303020204" pitchFamily="34" charset="0"/>
                          <a:ea typeface="+mn-ea"/>
                          <a:cs typeface="+mn-cs"/>
                        </a:rPr>
                        <a:t>(Elastic search 2.2, Logstash 2.2 and Kibana 4.4 )</a:t>
                      </a: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90801"/>
            <a:ext cx="10464800" cy="6543674"/>
          </a:xfrm>
        </p:spPr>
        <p:txBody>
          <a:bodyPr/>
          <a:lstStyle/>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Facilitates the </a:t>
            </a:r>
            <a:r>
              <a:rPr lang="en-IN" sz="2500" dirty="0" smtClean="0">
                <a:latin typeface="Candara" panose="020E0502030303020204" pitchFamily="34" charset="0"/>
                <a:cs typeface="Times New Roman" panose="02020603050405020304" pitchFamily="18" charset="0"/>
              </a:rPr>
              <a:t>data management in various structural </a:t>
            </a:r>
            <a:r>
              <a:rPr lang="en-IN" sz="2500" dirty="0">
                <a:latin typeface="Candara" panose="020E0502030303020204" pitchFamily="34" charset="0"/>
                <a:cs typeface="Times New Roman" panose="02020603050405020304" pitchFamily="18" charset="0"/>
              </a:rPr>
              <a:t>forms, usually object blobs or files</a:t>
            </a:r>
            <a:r>
              <a:rPr lang="en-IN" sz="2500" dirty="0" smtClean="0">
                <a:latin typeface="Candara" panose="020E0502030303020204" pitchFamily="34" charset="0"/>
                <a:cs typeface="Times New Roman" panose="02020603050405020304" pitchFamily="18" charset="0"/>
              </a:rPr>
              <a:t>.</a:t>
            </a:r>
            <a:endParaRPr lang="en-US" sz="2500" dirty="0" smtClean="0">
              <a:latin typeface="Candara" panose="020E0502030303020204" pitchFamily="34" charset="0"/>
              <a:cs typeface="Times New Roman" panose="02020603050405020304" pitchFamily="18" charset="0"/>
            </a:endParaRP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Process raw data &amp; push refined or transformed data for further analytics. </a:t>
            </a:r>
            <a:endParaRPr lang="en-IN" sz="2500" dirty="0" smtClean="0">
              <a:latin typeface="Candara" panose="020E0502030303020204" pitchFamily="34" charset="0"/>
              <a:cs typeface="Times New Roman" panose="02020603050405020304" pitchFamily="18" charset="0"/>
            </a:endParaRPr>
          </a:p>
          <a:p>
            <a:pPr lvl="0" algn="just">
              <a:buFont typeface="Arial" panose="020B0604020202020204" pitchFamily="34" charset="0"/>
              <a:buChar char="•"/>
            </a:pPr>
            <a:r>
              <a:rPr lang="en-IN" sz="2500" dirty="0" smtClean="0">
                <a:latin typeface="Candara" panose="020E0502030303020204" pitchFamily="34" charset="0"/>
                <a:cs typeface="Times New Roman" panose="02020603050405020304" pitchFamily="18" charset="0"/>
              </a:rPr>
              <a:t>Publish analysed data </a:t>
            </a:r>
            <a:r>
              <a:rPr lang="en-IN" sz="2500" dirty="0">
                <a:latin typeface="Candara" panose="020E0502030303020204" pitchFamily="34" charset="0"/>
                <a:cs typeface="Times New Roman" panose="02020603050405020304" pitchFamily="18" charset="0"/>
              </a:rPr>
              <a:t>back into the </a:t>
            </a:r>
            <a:r>
              <a:rPr lang="en-IN" sz="2500" dirty="0" smtClean="0">
                <a:latin typeface="Candara" panose="020E0502030303020204" pitchFamily="34" charset="0"/>
                <a:cs typeface="Times New Roman" panose="02020603050405020304" pitchFamily="18" charset="0"/>
              </a:rPr>
              <a:t>data lake </a:t>
            </a:r>
            <a:r>
              <a:rPr lang="en-IN" sz="2500" dirty="0">
                <a:latin typeface="Candara" panose="020E0502030303020204" pitchFamily="34" charset="0"/>
                <a:cs typeface="Times New Roman" panose="02020603050405020304" pitchFamily="18" charset="0"/>
              </a:rPr>
              <a:t>to share with the larger community</a:t>
            </a:r>
            <a:r>
              <a:rPr lang="en-IN" sz="2500" dirty="0" smtClean="0">
                <a:latin typeface="Candara" panose="020E0502030303020204" pitchFamily="34" charset="0"/>
                <a:cs typeface="Times New Roman" panose="02020603050405020304" pitchFamily="18" charset="0"/>
              </a:rPr>
              <a:t>.</a:t>
            </a: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Offers the necessary interface, manage and monitor </a:t>
            </a:r>
            <a:r>
              <a:rPr lang="en-IN" sz="2500" dirty="0" smtClean="0">
                <a:latin typeface="Candara" panose="020E0502030303020204" pitchFamily="34" charset="0"/>
                <a:cs typeface="Times New Roman" panose="02020603050405020304" pitchFamily="18" charset="0"/>
              </a:rPr>
              <a:t>hadoop </a:t>
            </a:r>
            <a:r>
              <a:rPr lang="en-IN" sz="2500" dirty="0">
                <a:latin typeface="Candara" panose="020E0502030303020204" pitchFamily="34" charset="0"/>
                <a:cs typeface="Times New Roman" panose="02020603050405020304" pitchFamily="18" charset="0"/>
              </a:rPr>
              <a:t>clusters using </a:t>
            </a:r>
            <a:r>
              <a:rPr lang="en-IN" sz="2500" dirty="0" err="1">
                <a:latin typeface="Candara" panose="020E0502030303020204" pitchFamily="34" charset="0"/>
                <a:cs typeface="Times New Roman" panose="02020603050405020304" pitchFamily="18" charset="0"/>
              </a:rPr>
              <a:t>A</a:t>
            </a:r>
            <a:r>
              <a:rPr lang="en-IN" sz="2500" dirty="0" err="1" smtClean="0">
                <a:latin typeface="Candara" panose="020E0502030303020204" pitchFamily="34" charset="0"/>
                <a:cs typeface="Times New Roman" panose="02020603050405020304" pitchFamily="18" charset="0"/>
              </a:rPr>
              <a:t>mbari</a:t>
            </a:r>
            <a:r>
              <a:rPr lang="en-IN" sz="2500" dirty="0" smtClean="0">
                <a:latin typeface="Candara" panose="020E0502030303020204" pitchFamily="34" charset="0"/>
                <a:cs typeface="Times New Roman" panose="02020603050405020304" pitchFamily="18" charset="0"/>
              </a:rPr>
              <a:t> </a:t>
            </a:r>
            <a:r>
              <a:rPr lang="en-IN" sz="2500" dirty="0">
                <a:latin typeface="Candara" panose="020E0502030303020204" pitchFamily="34" charset="0"/>
                <a:cs typeface="Times New Roman" panose="02020603050405020304" pitchFamily="18" charset="0"/>
              </a:rPr>
              <a:t>&amp; </a:t>
            </a:r>
            <a:r>
              <a:rPr lang="en-IN" sz="2500" dirty="0" err="1">
                <a:latin typeface="Candara" panose="020E0502030303020204" pitchFamily="34" charset="0"/>
                <a:cs typeface="Times New Roman" panose="02020603050405020304" pitchFamily="18" charset="0"/>
              </a:rPr>
              <a:t>N</a:t>
            </a:r>
            <a:r>
              <a:rPr lang="en-IN" sz="2500" dirty="0" err="1" smtClean="0">
                <a:latin typeface="Candara" panose="020E0502030303020204" pitchFamily="34" charset="0"/>
                <a:cs typeface="Times New Roman" panose="02020603050405020304" pitchFamily="18" charset="0"/>
              </a:rPr>
              <a:t>agios</a:t>
            </a:r>
            <a:r>
              <a:rPr lang="en-IN" sz="2500" dirty="0">
                <a:latin typeface="Candara" panose="020E0502030303020204" pitchFamily="34" charset="0"/>
                <a:cs typeface="Times New Roman" panose="02020603050405020304" pitchFamily="18" charset="0"/>
              </a:rPr>
              <a:t>.</a:t>
            </a: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Provides authentication, authorization, accounting and data protection</a:t>
            </a:r>
            <a:r>
              <a:rPr lang="en-IN" sz="2500" dirty="0" smtClean="0">
                <a:latin typeface="Candara" panose="020E0502030303020204" pitchFamily="34" charset="0"/>
                <a:cs typeface="Times New Roman" panose="02020603050405020304" pitchFamily="18" charset="0"/>
              </a:rPr>
              <a:t>.</a:t>
            </a: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Capable of handling job scheduler and job tracker to keep the jobs running smoothly.</a:t>
            </a:r>
            <a:endParaRPr lang="en-IN" sz="2500" dirty="0" smtClean="0">
              <a:latin typeface="Candara" panose="020E0502030303020204" pitchFamily="34" charset="0"/>
              <a:cs typeface="Times New Roman" panose="02020603050405020304" pitchFamily="18" charset="0"/>
            </a:endParaRPr>
          </a:p>
          <a:p>
            <a:pPr lvl="0" algn="just">
              <a:buFont typeface="Arial" panose="020B0604020202020204" pitchFamily="34" charset="0"/>
              <a:buChar char="•"/>
            </a:pPr>
            <a:r>
              <a:rPr lang="en-IN" sz="2500" dirty="0" smtClean="0">
                <a:latin typeface="Candara" panose="020E0502030303020204" pitchFamily="34" charset="0"/>
                <a:cs typeface="Times New Roman" panose="02020603050405020304" pitchFamily="18" charset="0"/>
              </a:rPr>
              <a:t>Dynamically </a:t>
            </a:r>
            <a:r>
              <a:rPr lang="en-IN" sz="2500" dirty="0">
                <a:latin typeface="Candara" panose="020E0502030303020204" pitchFamily="34" charset="0"/>
                <a:cs typeface="Times New Roman" panose="02020603050405020304" pitchFamily="18" charset="0"/>
              </a:rPr>
              <a:t>scales </a:t>
            </a:r>
            <a:r>
              <a:rPr lang="en-IN" sz="2500" dirty="0" smtClean="0">
                <a:latin typeface="Candara" panose="020E0502030303020204" pitchFamily="34" charset="0"/>
                <a:cs typeface="Times New Roman" panose="02020603050405020304" pitchFamily="18" charset="0"/>
              </a:rPr>
              <a:t>processing capabilities to meet </a:t>
            </a:r>
            <a:r>
              <a:rPr lang="en-IN" sz="2500" dirty="0">
                <a:latin typeface="Candara" panose="020E0502030303020204" pitchFamily="34" charset="0"/>
                <a:cs typeface="Times New Roman" panose="02020603050405020304" pitchFamily="18" charset="0"/>
              </a:rPr>
              <a:t>business </a:t>
            </a:r>
            <a:r>
              <a:rPr lang="en-IN" sz="2500" dirty="0" smtClean="0">
                <a:latin typeface="Candara" panose="020E0502030303020204" pitchFamily="34" charset="0"/>
                <a:cs typeface="Times New Roman" panose="02020603050405020304" pitchFamily="18" charset="0"/>
              </a:rPr>
              <a:t>goals.</a:t>
            </a:r>
          </a:p>
          <a:p>
            <a:pPr lvl="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70000" y="1219200"/>
            <a:ext cx="10464800" cy="1143000"/>
          </a:xfrm>
        </p:spPr>
        <p:txBody>
          <a:bodyPr/>
          <a:lstStyle/>
          <a:p>
            <a:r>
              <a:rPr lang="en-IN" sz="5400" dirty="0" smtClean="0">
                <a:latin typeface="Candara" panose="020E0502030303020204" pitchFamily="34" charset="0"/>
              </a:rPr>
              <a:t>Hadoop Data Lake Capabilities</a:t>
            </a:r>
            <a:endParaRPr lang="en-IN"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spTree>
    <p:extLst>
      <p:ext uri="{BB962C8B-B14F-4D97-AF65-F5344CB8AC3E}">
        <p14:creationId xmlns:p14="http://schemas.microsoft.com/office/powerpoint/2010/main" val="241447575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Architecture View</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pic>
        <p:nvPicPr>
          <p:cNvPr id="11" name="Picture 10"/>
          <p:cNvPicPr>
            <a:picLocks noChangeAspect="1"/>
          </p:cNvPicPr>
          <p:nvPr/>
        </p:nvPicPr>
        <p:blipFill>
          <a:blip r:embed="rId4"/>
          <a:stretch>
            <a:fillRect/>
          </a:stretch>
        </p:blipFill>
        <p:spPr>
          <a:xfrm>
            <a:off x="1015209" y="2588239"/>
            <a:ext cx="10719591" cy="6732768"/>
          </a:xfrm>
          <a:prstGeom prst="rect">
            <a:avLst/>
          </a:prstGeom>
        </p:spPr>
      </p:pic>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952990619"/>
              </p:ext>
            </p:extLst>
          </p:nvPr>
        </p:nvGraphicFramePr>
        <p:xfrm>
          <a:off x="11734800" y="8362950"/>
          <a:ext cx="914400" cy="771525"/>
        </p:xfrm>
        <a:graphic>
          <a:graphicData uri="http://schemas.openxmlformats.org/presentationml/2006/ole">
            <mc:AlternateContent xmlns:mc="http://schemas.openxmlformats.org/markup-compatibility/2006">
              <mc:Choice xmlns:v="urn:schemas-microsoft-com:vml" Requires="v">
                <p:oleObj spid="_x0000_s3191" name="Acrobat Document" showAsIcon="1" r:id="rId5" imgW="914400" imgH="771480" progId="AcroExch.Document.DC">
                  <p:embed/>
                </p:oleObj>
              </mc:Choice>
              <mc:Fallback>
                <p:oleObj name="Acrobat Document" showAsIcon="1" r:id="rId5" imgW="914400" imgH="771480" progId="AcroExch.Document.DC">
                  <p:embed/>
                  <p:pic>
                    <p:nvPicPr>
                      <p:cNvPr id="0" name=""/>
                      <p:cNvPicPr/>
                      <p:nvPr/>
                    </p:nvPicPr>
                    <p:blipFill>
                      <a:blip r:embed="rId6"/>
                      <a:stretch>
                        <a:fillRect/>
                      </a:stretch>
                    </p:blipFill>
                    <p:spPr>
                      <a:xfrm>
                        <a:off x="11734800" y="83629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10373</TotalTime>
  <Pages>0</Pages>
  <Words>959</Words>
  <Characters>0</Characters>
  <Application>Microsoft Office PowerPoint</Application>
  <PresentationFormat>Custom</PresentationFormat>
  <Lines>0</Lines>
  <Paragraphs>223</Paragraphs>
  <Slides>32</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5</vt:i4>
      </vt:variant>
      <vt:variant>
        <vt:lpstr>Slide Titles</vt:lpstr>
      </vt:variant>
      <vt:variant>
        <vt:i4>32</vt:i4>
      </vt:variant>
    </vt:vector>
  </HeadingPairs>
  <TitlesOfParts>
    <vt:vector size="48" baseType="lpstr">
      <vt:lpstr>Arial</vt:lpstr>
      <vt:lpstr>Calibri</vt:lpstr>
      <vt:lpstr>Candara</vt:lpstr>
      <vt:lpstr>Franklin Gothic Book</vt:lpstr>
      <vt:lpstr>Franklin Gothic Medium</vt:lpstr>
      <vt:lpstr>Georgia Italic</vt:lpstr>
      <vt:lpstr>MS PGothic</vt:lpstr>
      <vt:lpstr>Times New Roman</vt:lpstr>
      <vt:lpstr>ヒラギノ角ゴ ProN W3</vt:lpstr>
      <vt:lpstr>ヒラギノ角ゴ ProN W6</vt:lpstr>
      <vt:lpstr>Impetus</vt:lpstr>
      <vt:lpstr>Acrobat Document</vt:lpstr>
      <vt:lpstr>Document</vt:lpstr>
      <vt:lpstr>Worksheet</vt:lpstr>
      <vt:lpstr>Adobe Acrobat Document</vt:lpstr>
      <vt:lpstr>Microsoft Excel Worksheet</vt:lpstr>
      <vt:lpstr>PowerPoint Presentation</vt:lpstr>
      <vt:lpstr>Team </vt:lpstr>
      <vt:lpstr>Agenda</vt:lpstr>
      <vt:lpstr>Case Study Highlights</vt:lpstr>
      <vt:lpstr>Deliverables</vt:lpstr>
      <vt:lpstr>Deliverables</vt:lpstr>
      <vt:lpstr>Tools &amp; Technologies</vt:lpstr>
      <vt:lpstr>Hadoop Data Lake Capabilities</vt:lpstr>
      <vt:lpstr>Architecture View</vt:lpstr>
      <vt:lpstr>Deployment Diagram (Host and Components in cluster)</vt:lpstr>
      <vt:lpstr>Cluster Demonstration</vt:lpstr>
      <vt:lpstr>Movie Lens Use Cases </vt:lpstr>
      <vt:lpstr>Use Cases Walkthrough</vt:lpstr>
      <vt:lpstr>QA Highlights</vt:lpstr>
      <vt:lpstr>QA Highlights</vt:lpstr>
      <vt:lpstr>Test Cases Execution  Summary (All Sprints) </vt:lpstr>
      <vt:lpstr>Test Cases Execution  Summary (All Sprints) </vt:lpstr>
      <vt:lpstr>Project Metrics</vt:lpstr>
      <vt:lpstr>Agile Scrum Sheet- Sprint-1</vt:lpstr>
      <vt:lpstr>Agile Scrum Sheet- Sprint-2</vt:lpstr>
      <vt:lpstr>Agile Scrum Sheet- Sprint-3</vt:lpstr>
      <vt:lpstr>Agile Scrum Sheet- Sprint-4</vt:lpstr>
      <vt:lpstr>Agile Scrum Sheet- Sprint-5</vt:lpstr>
      <vt:lpstr>Agile Scrum Sheet- Sprint-6</vt:lpstr>
      <vt:lpstr>Velocity Trend</vt:lpstr>
      <vt:lpstr>User Stories Worked v/s Completed Per Sprint</vt:lpstr>
      <vt:lpstr>Challenges</vt:lpstr>
      <vt:lpstr>Challenges contd..</vt:lpstr>
      <vt:lpstr>Processes</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Dilip Dave</cp:lastModifiedBy>
  <cp:revision>570</cp:revision>
  <cp:lastPrinted>2013-01-28T22:33:04Z</cp:lastPrinted>
  <dcterms:created xsi:type="dcterms:W3CDTF">2013-07-23T13:04:11Z</dcterms:created>
  <dcterms:modified xsi:type="dcterms:W3CDTF">2016-08-08T14:16:03Z</dcterms:modified>
</cp:coreProperties>
</file>