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2A42D-911A-4304-A830-83FD19FD1C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F955-E1BF-418D-BAC5-9EF0BF881C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Market Analysis</a:t>
          </a:r>
          <a:r>
            <a:rPr lang="en-US" sz="2400" dirty="0"/>
            <a:t>: Analyze market conditions, identify trends, and generate trading signals</a:t>
          </a:r>
          <a:r>
            <a:rPr lang="en-US" sz="1500" dirty="0"/>
            <a:t>.</a:t>
          </a:r>
        </a:p>
      </dgm:t>
    </dgm:pt>
    <dgm:pt modelId="{EE364790-4230-40F2-8591-94B270800E79}" type="parTrans" cxnId="{E7227E7B-4A17-4E01-B993-5B87BCFB7D13}">
      <dgm:prSet/>
      <dgm:spPr/>
      <dgm:t>
        <a:bodyPr/>
        <a:lstStyle/>
        <a:p>
          <a:endParaRPr lang="en-US"/>
        </a:p>
      </dgm:t>
    </dgm:pt>
    <dgm:pt modelId="{F76DDAFA-C23F-44E9-87D8-7E4B1EF2EEE4}" type="sibTrans" cxnId="{E7227E7B-4A17-4E01-B993-5B87BCFB7D13}">
      <dgm:prSet/>
      <dgm:spPr/>
      <dgm:t>
        <a:bodyPr/>
        <a:lstStyle/>
        <a:p>
          <a:endParaRPr lang="en-US"/>
        </a:p>
      </dgm:t>
    </dgm:pt>
    <dgm:pt modelId="{DC8F545C-14E3-45F2-A8FD-0D17A7DF3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Decision Support</a:t>
          </a:r>
          <a:r>
            <a:rPr lang="en-US"/>
            <a:t>: Provide quantitative metrics to support trading decisions and reduce subjective judgment.</a:t>
          </a:r>
        </a:p>
      </dgm:t>
    </dgm:pt>
    <dgm:pt modelId="{D52BC692-7395-44AA-97D1-28A0FCA330E6}" type="parTrans" cxnId="{0F891D7C-0800-4620-827F-05F4AF1C6CDD}">
      <dgm:prSet/>
      <dgm:spPr/>
      <dgm:t>
        <a:bodyPr/>
        <a:lstStyle/>
        <a:p>
          <a:endParaRPr lang="en-US"/>
        </a:p>
      </dgm:t>
    </dgm:pt>
    <dgm:pt modelId="{4DE1482C-C802-404F-B17E-5B45F808CE33}" type="sibTrans" cxnId="{0F891D7C-0800-4620-827F-05F4AF1C6CDD}">
      <dgm:prSet/>
      <dgm:spPr/>
      <dgm:t>
        <a:bodyPr/>
        <a:lstStyle/>
        <a:p>
          <a:endParaRPr lang="en-US"/>
        </a:p>
      </dgm:t>
    </dgm:pt>
    <dgm:pt modelId="{BADE5705-EA3C-4A8E-B096-E0F301335C01}" type="pres">
      <dgm:prSet presAssocID="{B9C2A42D-911A-4304-A830-83FD19FD1CA1}" presName="root" presStyleCnt="0">
        <dgm:presLayoutVars>
          <dgm:dir/>
          <dgm:resizeHandles val="exact"/>
        </dgm:presLayoutVars>
      </dgm:prSet>
      <dgm:spPr/>
    </dgm:pt>
    <dgm:pt modelId="{CEC8BCE8-C5E9-47F8-B424-392138412197}" type="pres">
      <dgm:prSet presAssocID="{6AD3F955-E1BF-418D-BAC5-9EF0BF881CC2}" presName="compNode" presStyleCnt="0"/>
      <dgm:spPr/>
    </dgm:pt>
    <dgm:pt modelId="{F9147A7E-AE89-498D-90C1-AB1BA62A77D8}" type="pres">
      <dgm:prSet presAssocID="{6AD3F955-E1BF-418D-BAC5-9EF0BF881C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7B9C5A0-9798-468F-9DF6-28DCD8AFA2D8}" type="pres">
      <dgm:prSet presAssocID="{6AD3F955-E1BF-418D-BAC5-9EF0BF881CC2}" presName="spaceRect" presStyleCnt="0"/>
      <dgm:spPr/>
    </dgm:pt>
    <dgm:pt modelId="{2C4C4C39-0052-4671-9A7D-D062E64880C1}" type="pres">
      <dgm:prSet presAssocID="{6AD3F955-E1BF-418D-BAC5-9EF0BF881CC2}" presName="textRect" presStyleLbl="revTx" presStyleIdx="0" presStyleCnt="2">
        <dgm:presLayoutVars>
          <dgm:chMax val="1"/>
          <dgm:chPref val="1"/>
        </dgm:presLayoutVars>
      </dgm:prSet>
      <dgm:spPr/>
    </dgm:pt>
    <dgm:pt modelId="{7C25B322-7A3C-4913-A449-329F24FADD52}" type="pres">
      <dgm:prSet presAssocID="{F76DDAFA-C23F-44E9-87D8-7E4B1EF2EEE4}" presName="sibTrans" presStyleCnt="0"/>
      <dgm:spPr/>
    </dgm:pt>
    <dgm:pt modelId="{D36AFFF7-08EE-45A3-841E-AF19BBC0C045}" type="pres">
      <dgm:prSet presAssocID="{DC8F545C-14E3-45F2-A8FD-0D17A7DF3294}" presName="compNode" presStyleCnt="0"/>
      <dgm:spPr/>
    </dgm:pt>
    <dgm:pt modelId="{E5F7BBCF-67B2-429A-A313-8E3B943A10F2}" type="pres">
      <dgm:prSet presAssocID="{DC8F545C-14E3-45F2-A8FD-0D17A7DF32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B796D6-91C2-41B8-8782-1000E9C36E8E}" type="pres">
      <dgm:prSet presAssocID="{DC8F545C-14E3-45F2-A8FD-0D17A7DF3294}" presName="spaceRect" presStyleCnt="0"/>
      <dgm:spPr/>
    </dgm:pt>
    <dgm:pt modelId="{AC87FD07-6EA3-4936-88D5-CB3AA9C14A5A}" type="pres">
      <dgm:prSet presAssocID="{DC8F545C-14E3-45F2-A8FD-0D17A7DF32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7227E7B-4A17-4E01-B993-5B87BCFB7D13}" srcId="{B9C2A42D-911A-4304-A830-83FD19FD1CA1}" destId="{6AD3F955-E1BF-418D-BAC5-9EF0BF881CC2}" srcOrd="0" destOrd="0" parTransId="{EE364790-4230-40F2-8591-94B270800E79}" sibTransId="{F76DDAFA-C23F-44E9-87D8-7E4B1EF2EEE4}"/>
    <dgm:cxn modelId="{0F891D7C-0800-4620-827F-05F4AF1C6CDD}" srcId="{B9C2A42D-911A-4304-A830-83FD19FD1CA1}" destId="{DC8F545C-14E3-45F2-A8FD-0D17A7DF3294}" srcOrd="1" destOrd="0" parTransId="{D52BC692-7395-44AA-97D1-28A0FCA330E6}" sibTransId="{4DE1482C-C802-404F-B17E-5B45F808CE33}"/>
    <dgm:cxn modelId="{906B6E8B-A825-4AF5-BB5F-AA0F78A9E2C7}" type="presOf" srcId="{DC8F545C-14E3-45F2-A8FD-0D17A7DF3294}" destId="{AC87FD07-6EA3-4936-88D5-CB3AA9C14A5A}" srcOrd="0" destOrd="0" presId="urn:microsoft.com/office/officeart/2018/2/layout/IconLabelList"/>
    <dgm:cxn modelId="{E73C1DCD-4F6F-44C2-B695-5927F2236AD6}" type="presOf" srcId="{B9C2A42D-911A-4304-A830-83FD19FD1CA1}" destId="{BADE5705-EA3C-4A8E-B096-E0F301335C01}" srcOrd="0" destOrd="0" presId="urn:microsoft.com/office/officeart/2018/2/layout/IconLabelList"/>
    <dgm:cxn modelId="{282C78D8-65A3-4B1D-AAE1-482D294AB95E}" type="presOf" srcId="{6AD3F955-E1BF-418D-BAC5-9EF0BF881CC2}" destId="{2C4C4C39-0052-4671-9A7D-D062E64880C1}" srcOrd="0" destOrd="0" presId="urn:microsoft.com/office/officeart/2018/2/layout/IconLabelList"/>
    <dgm:cxn modelId="{EBD99123-64F4-46BF-B8AB-765FFA7097F4}" type="presParOf" srcId="{BADE5705-EA3C-4A8E-B096-E0F301335C01}" destId="{CEC8BCE8-C5E9-47F8-B424-392138412197}" srcOrd="0" destOrd="0" presId="urn:microsoft.com/office/officeart/2018/2/layout/IconLabelList"/>
    <dgm:cxn modelId="{7ADB6A44-E2D7-46E6-9842-3FDB869896E6}" type="presParOf" srcId="{CEC8BCE8-C5E9-47F8-B424-392138412197}" destId="{F9147A7E-AE89-498D-90C1-AB1BA62A77D8}" srcOrd="0" destOrd="0" presId="urn:microsoft.com/office/officeart/2018/2/layout/IconLabelList"/>
    <dgm:cxn modelId="{950122FA-C592-4C26-81DF-3192A4A70E95}" type="presParOf" srcId="{CEC8BCE8-C5E9-47F8-B424-392138412197}" destId="{E7B9C5A0-9798-468F-9DF6-28DCD8AFA2D8}" srcOrd="1" destOrd="0" presId="urn:microsoft.com/office/officeart/2018/2/layout/IconLabelList"/>
    <dgm:cxn modelId="{8BE6F449-EEC6-4211-A9AA-37F9F98C2940}" type="presParOf" srcId="{CEC8BCE8-C5E9-47F8-B424-392138412197}" destId="{2C4C4C39-0052-4671-9A7D-D062E64880C1}" srcOrd="2" destOrd="0" presId="urn:microsoft.com/office/officeart/2018/2/layout/IconLabelList"/>
    <dgm:cxn modelId="{96C55B7B-891B-4F86-9A1A-8C1313E143B9}" type="presParOf" srcId="{BADE5705-EA3C-4A8E-B096-E0F301335C01}" destId="{7C25B322-7A3C-4913-A449-329F24FADD52}" srcOrd="1" destOrd="0" presId="urn:microsoft.com/office/officeart/2018/2/layout/IconLabelList"/>
    <dgm:cxn modelId="{7B82EDC3-D3B5-45F3-BF01-8624F2E4B409}" type="presParOf" srcId="{BADE5705-EA3C-4A8E-B096-E0F301335C01}" destId="{D36AFFF7-08EE-45A3-841E-AF19BBC0C045}" srcOrd="2" destOrd="0" presId="urn:microsoft.com/office/officeart/2018/2/layout/IconLabelList"/>
    <dgm:cxn modelId="{D7348078-0DC4-4B54-B6D2-D48F34CBF015}" type="presParOf" srcId="{D36AFFF7-08EE-45A3-841E-AF19BBC0C045}" destId="{E5F7BBCF-67B2-429A-A313-8E3B943A10F2}" srcOrd="0" destOrd="0" presId="urn:microsoft.com/office/officeart/2018/2/layout/IconLabelList"/>
    <dgm:cxn modelId="{F6244C91-0776-47C7-833A-9BFD69322F7C}" type="presParOf" srcId="{D36AFFF7-08EE-45A3-841E-AF19BBC0C045}" destId="{8BB796D6-91C2-41B8-8782-1000E9C36E8E}" srcOrd="1" destOrd="0" presId="urn:microsoft.com/office/officeart/2018/2/layout/IconLabelList"/>
    <dgm:cxn modelId="{931826C0-46E6-498F-ABB4-FD6ADAC854FB}" type="presParOf" srcId="{D36AFFF7-08EE-45A3-841E-AF19BBC0C045}" destId="{AC87FD07-6EA3-4936-88D5-CB3AA9C14A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47A7E-AE89-498D-90C1-AB1BA62A77D8}">
      <dsp:nvSpPr>
        <dsp:cNvPr id="0" name=""/>
        <dsp:cNvSpPr/>
      </dsp:nvSpPr>
      <dsp:spPr>
        <a:xfrm>
          <a:off x="1747800" y="1319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C4C39-0052-4671-9A7D-D062E64880C1}">
      <dsp:nvSpPr>
        <dsp:cNvPr id="0" name=""/>
        <dsp:cNvSpPr/>
      </dsp:nvSpPr>
      <dsp:spPr>
        <a:xfrm>
          <a:off x="559800" y="2689387"/>
          <a:ext cx="432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Market Analysis</a:t>
          </a:r>
          <a:r>
            <a:rPr lang="en-US" sz="2400" kern="1200" dirty="0"/>
            <a:t>: Analyze market conditions, identify trends, and generate trading signals</a:t>
          </a:r>
          <a:r>
            <a:rPr lang="en-US" sz="1500" kern="1200" dirty="0"/>
            <a:t>.</a:t>
          </a:r>
        </a:p>
      </dsp:txBody>
      <dsp:txXfrm>
        <a:off x="559800" y="2689387"/>
        <a:ext cx="4320000" cy="1530000"/>
      </dsp:txXfrm>
    </dsp:sp>
    <dsp:sp modelId="{E5F7BBCF-67B2-429A-A313-8E3B943A10F2}">
      <dsp:nvSpPr>
        <dsp:cNvPr id="0" name=""/>
        <dsp:cNvSpPr/>
      </dsp:nvSpPr>
      <dsp:spPr>
        <a:xfrm>
          <a:off x="6823800" y="1319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FD07-6EA3-4936-88D5-CB3AA9C14A5A}">
      <dsp:nvSpPr>
        <dsp:cNvPr id="0" name=""/>
        <dsp:cNvSpPr/>
      </dsp:nvSpPr>
      <dsp:spPr>
        <a:xfrm>
          <a:off x="5635800" y="2689387"/>
          <a:ext cx="432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Decision Support</a:t>
          </a:r>
          <a:r>
            <a:rPr lang="en-US" sz="2400" kern="1200"/>
            <a:t>: Provide quantitative metrics to support trading decisions and reduce subjective judgment.</a:t>
          </a:r>
        </a:p>
      </dsp:txBody>
      <dsp:txXfrm>
        <a:off x="5635800" y="2689387"/>
        <a:ext cx="4320000" cy="15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8B10-DE33-8573-88AE-69BC7607B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12F95-4157-E10A-5785-0BB1ABC81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BF6B-425E-814D-DB6B-768F0513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5A17-86AE-4DC1-F74D-14F238D0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9F6D-899F-7F2D-2732-80C7E0A1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5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B47C-DFBF-F3A7-B64F-B9C514F8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7ADCD-EADC-CE64-4DA9-2F10C7FEA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4F77-FCCF-2B46-9461-36E67E59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0DAD-43CC-1AE6-FFE2-E10DDB1B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FA35-2C42-2CAE-1702-864B0240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7D11B-DC79-AF12-D4D0-E1C0B0591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CA2ED-551B-9BDD-35F7-1F9BCB3E6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8D84D-6EAA-4737-A574-C6DEC49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4BAE-FEB5-9BE6-7841-9E622C77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2307-6A20-0911-2063-B33B9EFC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14BC-FE5E-9464-A8A2-ABC80ABC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4275-9287-24D9-B5C2-8A4A6102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3643-93E9-2807-14C4-522E2253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7198-FF5E-8E3B-8B61-DECE069B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59B4-32B5-5D8A-789A-8B884A6C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8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0A20-0F6B-33FB-7999-E1D5DB7C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2CD8A-1038-91BD-E39B-85670EA1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82AF-AA2A-2C1A-C708-F0F3B2AC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912D-07FE-60A3-15F6-23FCB8CB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2524D-9BA4-D94E-B5ED-E273E66C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0E98-8FED-B403-B235-704CD6A3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6635-BAF8-E5B4-51AC-487B27D84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93FD2-380F-8662-D907-4403F885A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A595-88C0-A441-635C-0F582BA5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57994-676B-95C4-E5F2-3C7E5485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E8A4-2F5C-A7FF-6FD2-5FB75D5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90F7-0550-41C1-1E2C-E022825E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7C16-97CF-CBF9-9502-73A14195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BD2DD-B110-8708-1D36-1D4D7797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D52EB-B06B-B59C-1218-4540AD925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B55B2-A012-E26F-80C4-C276CA3C3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B7D04-2F6D-675C-D9F5-99ABE589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5022-0722-7F1B-F1B7-63C96D48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98181-A41A-6DD3-8996-1F7B1D3D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9948-062F-DCAF-CD07-8DCED7B4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3D734-4DC1-9610-C61B-0A9F9BBB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C9EE6-0A56-848D-8624-28780164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9777A-37C1-60BC-05DF-93E2B8CC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A0C13-A45B-BE36-F3B3-4DDD06BC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79204-1757-0170-E167-5E16B55E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17A05-0173-F94E-202B-0A12227F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25B7-E8C0-A4E4-74B5-C343975E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C061-B350-EAE0-137F-85A42503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8126-A157-4F8F-DBC8-73A32992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9BAE-8403-C25F-AA47-2F3C7337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CC3C0-99C6-01A4-94EB-A2C0105D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DF3FB-1376-AAF8-0DBF-D8EDFDF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6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0566-BF09-C4D6-3552-44CECFC2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59DB5-3F54-D7AD-3A6F-1E79892A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C543-5251-400C-AF64-2E3E4C01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7FAA6-6699-5CF3-9850-C416E022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A50FC-5E8D-E8C9-D113-8B5CD299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AD2F2-22AA-9EB6-6562-4DD7374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9F4CF-8D36-F1D4-9FC3-D60E17E6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B3E93-6569-86A1-CF84-612777A9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D649-F097-399B-E168-85759FBED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A135E-A77C-4A84-8BCD-1ED726C7B8A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56CF-0ADA-3507-92AF-BBDDBFB1F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08BB-F37C-8C91-0B64-98CA61D6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C157A-25A6-4AAA-BD07-2DC1531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vintage robot">
            <a:extLst>
              <a:ext uri="{FF2B5EF4-FFF2-40B4-BE49-F238E27FC236}">
                <a16:creationId xmlns:a16="http://schemas.microsoft.com/office/drawing/2014/main" id="{23596C1C-C353-E2D5-443E-B0F0F24703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13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3BBBA4-2C73-829B-D5C3-37CC84C9D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Trading Robot FOREX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4B6D-DFFE-FCC9-B520-0E15E25C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Dean Gani</a:t>
            </a:r>
          </a:p>
        </p:txBody>
      </p:sp>
    </p:spTree>
    <p:extLst>
      <p:ext uri="{BB962C8B-B14F-4D97-AF65-F5344CB8AC3E}">
        <p14:creationId xmlns:p14="http://schemas.microsoft.com/office/powerpoint/2010/main" val="63428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C5E3A-B745-B199-E0AD-05094CCB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252736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/>
              <a:t>Model Training and Evaluation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18" name="Graphic 17" descr="Dice">
            <a:extLst>
              <a:ext uri="{FF2B5EF4-FFF2-40B4-BE49-F238E27FC236}">
                <a16:creationId xmlns:a16="http://schemas.microsoft.com/office/drawing/2014/main" id="{AE43C4A4-A521-148C-09A4-7230CBD83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FCABE2D1-CEF6-E743-D521-C7BF00647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Gradient Boosting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Provides an additional layer of prediction by focusing on correcting errors made by previous models.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How It 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Gradient Boosting iteratively improves predictions by emphasizing harder-to-predict instances in the dataset.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strengthens the accuracy of predictions, particularly in complex market scenarios, helping to refine the final trading decisions.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02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4536C-CC52-0359-2519-670D06B9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52996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Model Training and Evaluation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AA076A04-3A66-0E87-EC53-67141681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FB9-B4C2-E229-9B7F-A01AA16D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Gaussian Naive Bayes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Used as a baseline model to compare with more complex models and to add another layer of probability estimation.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How It Works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This model calculates the probability of price movement based on the assumption that each indicator is independent of the others.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It’s simpler and faster, providing a quick assessment of whether a trade should be made.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473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B5CFA-242C-F853-666F-09398B87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6" y="2079812"/>
            <a:ext cx="10232560" cy="124594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Advanced Techniques(Probabilities)</a:t>
            </a: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E4D60F17-4676-6406-37F3-8743B3BCF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492" y="0"/>
            <a:ext cx="2557968" cy="255796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BD57E7-D520-34EB-7FEB-A3D06EC0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3325760"/>
          </a:xfrm>
        </p:spPr>
        <p:txBody>
          <a:bodyPr anchor="t">
            <a:normAutofit/>
          </a:bodyPr>
          <a:lstStyle/>
          <a:p>
            <a:pPr algn="ctr"/>
            <a:r>
              <a:rPr lang="en-US" sz="2400" b="1" dirty="0"/>
              <a:t>Monte Carlo Simulation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en-US" sz="2400" dirty="0"/>
              <a:t>Simulates multiple outcomes to estimate the probability of a successful trade.</a:t>
            </a:r>
          </a:p>
          <a:p>
            <a:pPr marL="0" indent="0" algn="ctr">
              <a:buNone/>
            </a:pPr>
            <a:r>
              <a:rPr lang="en-US" sz="2400" dirty="0"/>
              <a:t>Ensures trades are only executed with high confidence.</a:t>
            </a:r>
          </a:p>
          <a:p>
            <a:pPr algn="ctr"/>
            <a:r>
              <a:rPr lang="en-US" sz="2400" b="1" dirty="0"/>
              <a:t>Bayesian Update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en-US" sz="2400" dirty="0"/>
              <a:t>Refines trade success probability by updating prior beliefs with new data.</a:t>
            </a:r>
          </a:p>
          <a:p>
            <a:pPr marL="0" indent="0" algn="ctr">
              <a:buNone/>
            </a:pPr>
            <a:r>
              <a:rPr lang="en-US" sz="2400" dirty="0"/>
              <a:t>Enhances decision accuracy through probability adjustments.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26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alculator, pen, compass, money and a paper with graphs printed on it">
            <a:extLst>
              <a:ext uri="{FF2B5EF4-FFF2-40B4-BE49-F238E27FC236}">
                <a16:creationId xmlns:a16="http://schemas.microsoft.com/office/drawing/2014/main" id="{A5348DEE-5056-BC31-31CB-2293595B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3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3B4C-84F5-5A1B-C7E4-14832B72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300"/>
              <a:t>Advanced Techniques(Probabilities)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4799-03EA-8821-95E9-5A57C72C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1700" b="1"/>
              <a:t>Naive Bayes Probability</a:t>
            </a:r>
            <a:r>
              <a:rPr lang="en-US" sz="1700"/>
              <a:t>:</a:t>
            </a:r>
          </a:p>
          <a:p>
            <a:pPr marL="0" indent="0">
              <a:buNone/>
            </a:pPr>
            <a:r>
              <a:rPr lang="en-US" sz="1700"/>
              <a:t>Provides an additional probability estimate to support trade decisions.</a:t>
            </a:r>
          </a:p>
          <a:p>
            <a:pPr marL="0" indent="0">
              <a:buNone/>
            </a:pPr>
            <a:r>
              <a:rPr lang="en-US" sz="1700"/>
              <a:t>Combined with Bayesian update for robust decision-making.</a:t>
            </a:r>
          </a:p>
          <a:p>
            <a:r>
              <a:rPr lang="en-US" sz="1700" b="1"/>
              <a:t>Model Calibration</a:t>
            </a:r>
            <a:r>
              <a:rPr lang="en-US" sz="1700"/>
              <a:t>:</a:t>
            </a:r>
          </a:p>
          <a:p>
            <a:pPr marL="0" indent="0">
              <a:buNone/>
            </a:pPr>
            <a:r>
              <a:rPr lang="en-US" sz="1700"/>
              <a:t>Adjusts model probabilities to align closely with real outcomes.</a:t>
            </a:r>
          </a:p>
          <a:p>
            <a:pPr marL="0" indent="0">
              <a:buNone/>
            </a:pPr>
            <a:r>
              <a:rPr lang="en-US" sz="1700"/>
              <a:t>Ensures the 80% confidence threshold is accurately met.</a:t>
            </a:r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35256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">
            <a:extLst>
              <a:ext uri="{FF2B5EF4-FFF2-40B4-BE49-F238E27FC236}">
                <a16:creationId xmlns:a16="http://schemas.microsoft.com/office/drawing/2014/main" id="{8B92DEEF-6D54-35A1-2480-B10C1837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1" b="601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97695-C0A4-6C08-0BC1-AA4ACA48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300"/>
              <a:t>Advanced Techniques(Probabilities)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3F9A-2BAC-E3C2-4039-02B326F6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1700" b="1"/>
              <a:t>Monte Carlo Dropout</a:t>
            </a:r>
            <a:r>
              <a:rPr lang="en-US" sz="1700"/>
              <a:t>:</a:t>
            </a:r>
          </a:p>
          <a:p>
            <a:pPr marL="0" indent="0">
              <a:buNone/>
            </a:pPr>
            <a:r>
              <a:rPr lang="en-US" sz="1700"/>
              <a:t>Adds uncertainty estimation to neural network predictions.</a:t>
            </a:r>
          </a:p>
          <a:p>
            <a:pPr marL="0" indent="0">
              <a:buNone/>
            </a:pPr>
            <a:r>
              <a:rPr lang="en-US" sz="1700"/>
              <a:t>Provides confidence intervals for trade decisions.</a:t>
            </a:r>
          </a:p>
          <a:p>
            <a:r>
              <a:rPr lang="en-US" sz="1700" b="1"/>
              <a:t>Quantile Regression</a:t>
            </a:r>
            <a:r>
              <a:rPr lang="en-US" sz="1700"/>
              <a:t>:</a:t>
            </a:r>
          </a:p>
          <a:p>
            <a:pPr marL="0" indent="0">
              <a:buNone/>
            </a:pPr>
            <a:r>
              <a:rPr lang="en-US" sz="1700"/>
              <a:t>Predicts different price levels (quantiles) for more informed risk management.</a:t>
            </a:r>
          </a:p>
          <a:p>
            <a:pPr marL="0" indent="0">
              <a:buNone/>
            </a:pPr>
            <a:r>
              <a:rPr lang="en-US" sz="1700"/>
              <a:t>Helps set precise stop-loss and take-profit levels.</a:t>
            </a:r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94008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tock market graph on display">
            <a:extLst>
              <a:ext uri="{FF2B5EF4-FFF2-40B4-BE49-F238E27FC236}">
                <a16:creationId xmlns:a16="http://schemas.microsoft.com/office/drawing/2014/main" id="{52F06918-0FA1-02AA-73AE-CB251DAE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5A8D16-B431-CC21-656C-7F45F831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D257-B6A6-5754-7E3E-7A4D0D6C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Reinforcement Learning Overview</a:t>
            </a:r>
            <a:r>
              <a:rPr lang="en-US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Uses RL to optimize trading decisions by learning from the environment and adjusting strategies based on rewards.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How It Works in the Project</a:t>
            </a:r>
            <a:r>
              <a:rPr lang="en-US">
                <a:solidFill>
                  <a:srgbClr val="FFFFFF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The system is trained in a simulated trading environment using the Proximal Policy Optimization (PPO) algorithm.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</a:rPr>
              <a:t>The RL agent learns by interacting with the environment, taking actions (buy, sell, hold), and receiving rewards based on the profitability of these actions.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5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3F8BE79-9E71-191A-2645-DA10648DC1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981" b="6019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56A85-C679-3E8F-6452-0C4566E4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0" y="93129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Reinforcement Learning (RL)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8884-4B1F-F6E2-4500-7C5EA703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274" y="554150"/>
            <a:ext cx="6282802" cy="6169379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Steps Involved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The RL agent starts with no knowledge of the market and explores different actions.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Over time, it learns to maximize rewards by identifying profitable trading patterns.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The agent's strategy improves with each iteration, gradually converging on an optimal trading policy.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Model Performance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The RL model is trained over thousands of timesteps to ensure it can handle various market conditions.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Performance is evaluated by </a:t>
            </a:r>
            <a:r>
              <a:rPr lang="en-US" sz="2400" dirty="0" err="1">
                <a:solidFill>
                  <a:srgbClr val="FFFFFF"/>
                </a:solidFill>
              </a:rPr>
              <a:t>backtesting</a:t>
            </a:r>
            <a:r>
              <a:rPr lang="en-US" sz="2400" dirty="0">
                <a:solidFill>
                  <a:srgbClr val="FFFFFF"/>
                </a:solidFill>
              </a:rPr>
              <a:t> the RL model on historical data, comparing its profitability against other models.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2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97AEB-9C01-6DA9-AC33-EBADBFAD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A7ED-0DF6-E6B8-68C8-EFDB5DBC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Advance with the trading bot in more advance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News API(expensive)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Advanced Topic ( Cloud Service)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NLP(Extracting words from social medias or news provider and make an expression to the model what </a:t>
            </a:r>
            <a:r>
              <a:rPr lang="en-US" sz="2400" dirty="0" err="1"/>
              <a:t>happends</a:t>
            </a:r>
            <a:r>
              <a:rPr lang="en-US" sz="2400" dirty="0"/>
              <a:t> to the market if that words are online)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0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D078-75B0-A65A-E558-E43C91A6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CD1D-F2CC-583D-1521-4146B732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David???????</a:t>
            </a:r>
          </a:p>
        </p:txBody>
      </p:sp>
    </p:spTree>
    <p:extLst>
      <p:ext uri="{BB962C8B-B14F-4D97-AF65-F5344CB8AC3E}">
        <p14:creationId xmlns:p14="http://schemas.microsoft.com/office/powerpoint/2010/main" val="208527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E63C-1A91-A55E-08C3-36EBDEE1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Introduction</a:t>
            </a:r>
            <a:endParaRPr lang="en-US" sz="4800" dirty="0"/>
          </a:p>
        </p:txBody>
      </p:sp>
      <p:pic>
        <p:nvPicPr>
          <p:cNvPr id="12" name="Picture 11" descr="Graph on document with pen">
            <a:extLst>
              <a:ext uri="{FF2B5EF4-FFF2-40B4-BE49-F238E27FC236}">
                <a16:creationId xmlns:a16="http://schemas.microsoft.com/office/drawing/2014/main" id="{EC06E9C4-7D8A-E6CE-0CFC-4A81CD71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96" r="7173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19C4-60F5-D0A0-4012-DAF75E75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Autofit/>
          </a:bodyPr>
          <a:lstStyle/>
          <a:p>
            <a:r>
              <a:rPr lang="en-US" sz="2000" dirty="0"/>
              <a:t>Develop an Automated Trading System</a:t>
            </a:r>
          </a:p>
          <a:p>
            <a:r>
              <a:rPr lang="en-US" sz="2000" dirty="0"/>
              <a:t>Optimize Trading Decisions</a:t>
            </a:r>
          </a:p>
          <a:p>
            <a:r>
              <a:rPr lang="en-US" sz="2000" dirty="0"/>
              <a:t>Key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MetaTrader</a:t>
            </a:r>
            <a:r>
              <a:rPr lang="en-US" sz="2000" dirty="0"/>
              <a:t> 5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Multiple Trading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Portfolio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Risk Management Techniques</a:t>
            </a:r>
          </a:p>
        </p:txBody>
      </p:sp>
      <p:pic>
        <p:nvPicPr>
          <p:cNvPr id="6" name="Picture 5" descr="A group of people holding hands&#10;&#10;Description automatically generated">
            <a:extLst>
              <a:ext uri="{FF2B5EF4-FFF2-40B4-BE49-F238E27FC236}">
                <a16:creationId xmlns:a16="http://schemas.microsoft.com/office/drawing/2014/main" id="{5346058E-E15B-4258-7A21-19CA991DB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869" y="426764"/>
            <a:ext cx="1143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4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193EA-8BF2-5CF4-5E49-7894D5F9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MetaTrader</a:t>
            </a:r>
            <a:endParaRPr lang="en-US" sz="4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4F57D0-39FA-1137-BB47-719E9A25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MetaTrader</a:t>
            </a:r>
            <a:r>
              <a:rPr lang="en-US" sz="1800" b="1" dirty="0"/>
              <a:t> 5 Overview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What is </a:t>
            </a:r>
            <a:r>
              <a:rPr lang="en-US" sz="1800" b="1" dirty="0" err="1"/>
              <a:t>MetaTrader</a:t>
            </a:r>
            <a:r>
              <a:rPr lang="en-US" sz="1800" b="1" dirty="0"/>
              <a:t> 5?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MetaTrader</a:t>
            </a:r>
            <a:r>
              <a:rPr lang="en-US" sz="1800" dirty="0"/>
              <a:t> 5 (MT5) is a popular platform for trading Forex, stocks, futures, and CFDs. It provides robust tools for technical analysis, automated trading (via Expert Advisors), and order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Why Integrate with MT5?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Real-time Market Data: MT5 allows access to real-time data for accurate and timely decision-making.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Automated Trading: Integration enables automated execution of trading strategies, reducing the need for manual intervention.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Broad Asset Coverage: Supports trading across various asset classes, including currency pairs, commodities, indices, and more.</a:t>
            </a:r>
          </a:p>
          <a:p>
            <a:endParaRPr lang="en-US" sz="1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oup of people holding hands">
            <a:extLst>
              <a:ext uri="{FF2B5EF4-FFF2-40B4-BE49-F238E27FC236}">
                <a16:creationId xmlns:a16="http://schemas.microsoft.com/office/drawing/2014/main" id="{D528A7A7-D666-435F-1B21-00FFB54C0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86" y="133319"/>
            <a:ext cx="4655389" cy="24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4518-3304-41AF-CDA7-36644DD1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Steps in the Integration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F4C7C6-52C8-1B89-B153-5F645C505B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Establishes a connection with the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MetaTrader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5 terminal from Python.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Account 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Logs into a specific trading account to fetch data and execute trades.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Fetching Historical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Retrieves historical price data for various financial instruments, which is crucial for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backtesting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strategy development.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B7F4-AA55-F99D-D443-75232956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Purpose of Technical Indicators</a:t>
            </a:r>
            <a:r>
              <a:rPr lang="en-US" dirty="0"/>
              <a:t>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81A1C-CA95-C2CE-2734-A1D09407D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788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1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6B6A1-2242-E6D5-7E8F-1EE0339B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Some used indicators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B270A-1CFF-45DC-10B7-3A02D09D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" y="233083"/>
            <a:ext cx="5458838" cy="50202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03B5-98FF-88E4-76A7-FC56F255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000" b="1"/>
              <a:t>Simple Moving Average (SMA)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Averages prices over a specific period to identify trends.</a:t>
            </a:r>
          </a:p>
          <a:p>
            <a:r>
              <a:rPr lang="en-US" sz="2000" b="1"/>
              <a:t>Relative Strength Index (RSI)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Identifies overbought or oversold conditions.</a:t>
            </a:r>
          </a:p>
          <a:p>
            <a:r>
              <a:rPr lang="en-US" sz="2000" b="1"/>
              <a:t>Bollinger Bands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Indicates volatility by plotting bands around a moving average.</a:t>
            </a:r>
          </a:p>
          <a:p>
            <a:r>
              <a:rPr lang="en-US" sz="2000" b="1"/>
              <a:t>Stochastic Oscillator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Compares closing prices to a price range.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8767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D70DA-1B79-6B19-21A5-8FFFA04B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81" y="155405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Trading </a:t>
            </a:r>
            <a:r>
              <a:rPr lang="en-US" dirty="0" err="1"/>
              <a:t>Stategies</a:t>
            </a:r>
            <a:endParaRPr lang="en-US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DE1CF19-4218-085C-D676-F4E9ADE0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86" r="35795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6876-794F-8232-EB27-99A94BDF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259" y="1649506"/>
            <a:ext cx="7355542" cy="4453182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Fibonacci Retracement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b="1" dirty="0"/>
              <a:t>Description</a:t>
            </a:r>
            <a:r>
              <a:rPr lang="en-US" sz="1800" dirty="0"/>
              <a:t>: Uses Fibonacci levels to identify potential support and resistance zones.</a:t>
            </a:r>
          </a:p>
          <a:p>
            <a:pPr marL="0" indent="0">
              <a:buNone/>
            </a:pPr>
            <a:r>
              <a:rPr lang="en-US" sz="1800" b="1" dirty="0"/>
              <a:t>Signal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Buy</a:t>
            </a:r>
            <a:r>
              <a:rPr lang="en-US" sz="1800" dirty="0"/>
              <a:t>: When price is in the golden zone (50%-61.8% retracement).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Sell</a:t>
            </a:r>
            <a:r>
              <a:rPr lang="en-US" sz="1800" dirty="0"/>
              <a:t>: When price retraces to 38.2% level and starts to reverse.</a:t>
            </a:r>
          </a:p>
          <a:p>
            <a:r>
              <a:rPr lang="en-US" sz="1800" b="1" dirty="0"/>
              <a:t>Breakout Strategy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b="1" dirty="0"/>
              <a:t>Description</a:t>
            </a:r>
            <a:r>
              <a:rPr lang="en-US" sz="1800" dirty="0"/>
              <a:t>: Identifies and trades when the price breaks out of a predefined range or level.</a:t>
            </a:r>
          </a:p>
          <a:p>
            <a:pPr marL="0" indent="0">
              <a:buNone/>
            </a:pPr>
            <a:r>
              <a:rPr lang="en-US" sz="1800" b="1" dirty="0"/>
              <a:t>Signal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Buy</a:t>
            </a:r>
            <a:r>
              <a:rPr lang="en-US" sz="1800" dirty="0"/>
              <a:t>: When price breaks above the Bollinger Band with high volume.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Sell</a:t>
            </a:r>
            <a:r>
              <a:rPr lang="en-US" sz="1800" dirty="0"/>
              <a:t>: When price breaks below the Bollinger Band with high volume.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083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5BD6C-EF33-7C84-C9BF-44DF0790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1252970"/>
          </a:xfrm>
        </p:spPr>
        <p:txBody>
          <a:bodyPr anchor="b">
            <a:normAutofit fontScale="90000"/>
          </a:bodyPr>
          <a:lstStyle/>
          <a:p>
            <a:r>
              <a:rPr lang="en-US" sz="5200" dirty="0"/>
              <a:t>Model Training and Evaluation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3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7214B6BE-99D0-0739-4E10-A61ECE68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6831300-7657-0AEF-2AA9-4C15ECD6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93" y="1562696"/>
            <a:ext cx="5045569" cy="48280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>
                    <a:alpha val="80000"/>
                  </a:schemeClr>
                </a:solidFill>
              </a:rPr>
              <a:t>XGBoost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 with Bayesian Optimization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   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XGBoost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is the primary model used in the trading system to predict future price movements based on historical data and technical indicators.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How It Works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XGBoost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builds decision trees that are combined to make more accurate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Bayesian Optimization is used to fine-tune the model’s parameters (like the number of trees and learning rate), ensuring it performs optimally in predicting whether the price will go up or down.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This model is crucial for generating buy/sell signals by analyzing patterns in the indicators.</a:t>
            </a:r>
          </a:p>
          <a:p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9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452D-3119-7A2A-CE57-A32F0406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Model Training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EAF9-B606-7477-ADE1-BC1798AB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Random Forest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Acts as a complementary model to validate predictions from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Random Forest creates multiple decision trees using different subsets of the data and combines their outputs.</a:t>
            </a:r>
          </a:p>
          <a:p>
            <a:pPr marL="457200" lvl="1" indent="0">
              <a:buNone/>
            </a:pPr>
            <a:r>
              <a:rPr lang="en-US" dirty="0"/>
              <a:t>It helps in reducing overfitting, ensuring the model generalizes well to unseen data.</a:t>
            </a:r>
          </a:p>
          <a:p>
            <a:pPr marL="457200" lvl="1" indent="0">
              <a:buNone/>
            </a:pPr>
            <a:r>
              <a:rPr lang="en-US" dirty="0"/>
              <a:t>This model supports the overall decision-making process by confirming the signals generated.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1066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Trading Robot FOREX</vt:lpstr>
      <vt:lpstr>Introduction</vt:lpstr>
      <vt:lpstr>MetaTrader</vt:lpstr>
      <vt:lpstr>Steps in the Integration Process</vt:lpstr>
      <vt:lpstr>Purpose of Technical Indicators:</vt:lpstr>
      <vt:lpstr>Some used indicators</vt:lpstr>
      <vt:lpstr>Trading Stategies</vt:lpstr>
      <vt:lpstr>Model Training and Evaluation</vt:lpstr>
      <vt:lpstr>Model Training and Evaluation</vt:lpstr>
      <vt:lpstr>Model Training and Evaluation</vt:lpstr>
      <vt:lpstr>Model Training and Evaluation</vt:lpstr>
      <vt:lpstr>Advanced Techniques(Probabilities)</vt:lpstr>
      <vt:lpstr>Advanced Techniques(Probabilities)</vt:lpstr>
      <vt:lpstr>Advanced Techniques(Probabilities)</vt:lpstr>
      <vt:lpstr>Reinforcement Learning (RL)</vt:lpstr>
      <vt:lpstr>Reinforcement Learning (RL)</vt:lpstr>
      <vt:lpstr>Final Thought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Dean Gani</dc:creator>
  <cp:lastModifiedBy>Dean Gani</cp:lastModifiedBy>
  <cp:revision>1</cp:revision>
  <dcterms:created xsi:type="dcterms:W3CDTF">2024-08-16T20:50:44Z</dcterms:created>
  <dcterms:modified xsi:type="dcterms:W3CDTF">2024-08-20T11:12:34Z</dcterms:modified>
</cp:coreProperties>
</file>