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D2086-A1AE-42FC-A1E4-70F78768CF8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083940-8A7A-44A3-8B48-B350ED1C4605}">
      <dgm:prSet/>
      <dgm:spPr/>
      <dgm:t>
        <a:bodyPr/>
        <a:lstStyle/>
        <a:p>
          <a:r>
            <a:rPr lang="en-US"/>
            <a:t>year_sold,month_sold,day_sold “ Extracting components from date column for finer analysis</a:t>
          </a:r>
        </a:p>
      </dgm:t>
    </dgm:pt>
    <dgm:pt modelId="{2D9D51F4-851A-4BC6-B2FA-0BDB7933D9C6}" type="parTrans" cxnId="{FA33E411-0BCA-4298-9710-8594C3482F26}">
      <dgm:prSet/>
      <dgm:spPr/>
      <dgm:t>
        <a:bodyPr/>
        <a:lstStyle/>
        <a:p>
          <a:endParaRPr lang="en-US"/>
        </a:p>
      </dgm:t>
    </dgm:pt>
    <dgm:pt modelId="{3C65A68E-845C-448F-A1AC-317DC5AF321D}" type="sibTrans" cxnId="{FA33E411-0BCA-4298-9710-8594C3482F26}">
      <dgm:prSet/>
      <dgm:spPr/>
      <dgm:t>
        <a:bodyPr/>
        <a:lstStyle/>
        <a:p>
          <a:endParaRPr lang="en-US"/>
        </a:p>
      </dgm:t>
    </dgm:pt>
    <dgm:pt modelId="{F527E227-8580-4A33-8FCA-84BF995340CD}">
      <dgm:prSet/>
      <dgm:spPr/>
      <dgm:t>
        <a:bodyPr/>
        <a:lstStyle/>
        <a:p>
          <a:r>
            <a:rPr lang="en-US"/>
            <a:t>Season_sold: Categorize the sale into seasons for potential season trend analysis </a:t>
          </a:r>
        </a:p>
      </dgm:t>
    </dgm:pt>
    <dgm:pt modelId="{406C8661-3EDC-47D7-A99C-58D8427B1CC5}" type="parTrans" cxnId="{CD78652F-F2F3-4856-A856-4F52185383F8}">
      <dgm:prSet/>
      <dgm:spPr/>
      <dgm:t>
        <a:bodyPr/>
        <a:lstStyle/>
        <a:p>
          <a:endParaRPr lang="en-US"/>
        </a:p>
      </dgm:t>
    </dgm:pt>
    <dgm:pt modelId="{16F2F03D-447F-4302-A43D-3FC55E27E64B}" type="sibTrans" cxnId="{CD78652F-F2F3-4856-A856-4F52185383F8}">
      <dgm:prSet/>
      <dgm:spPr/>
      <dgm:t>
        <a:bodyPr/>
        <a:lstStyle/>
        <a:p>
          <a:endParaRPr lang="en-US"/>
        </a:p>
      </dgm:t>
    </dgm:pt>
    <dgm:pt modelId="{A46D6A4E-BA98-4E06-A2CC-6A19C8003A60}">
      <dgm:prSet/>
      <dgm:spPr/>
      <dgm:t>
        <a:bodyPr/>
        <a:lstStyle/>
        <a:p>
          <a:r>
            <a:rPr lang="en-US"/>
            <a:t>House_age: valculate the age of the house at the time of sale </a:t>
          </a:r>
        </a:p>
      </dgm:t>
    </dgm:pt>
    <dgm:pt modelId="{F93CCDA8-471E-4B2F-B337-331E10C4CE37}" type="parTrans" cxnId="{93E95A93-61A3-4538-9C71-32BD679CCA3B}">
      <dgm:prSet/>
      <dgm:spPr/>
      <dgm:t>
        <a:bodyPr/>
        <a:lstStyle/>
        <a:p>
          <a:endParaRPr lang="en-US"/>
        </a:p>
      </dgm:t>
    </dgm:pt>
    <dgm:pt modelId="{BADFF3F0-5180-41B2-A1F0-902FFECF7FCC}" type="sibTrans" cxnId="{93E95A93-61A3-4538-9C71-32BD679CCA3B}">
      <dgm:prSet/>
      <dgm:spPr/>
      <dgm:t>
        <a:bodyPr/>
        <a:lstStyle/>
        <a:p>
          <a:endParaRPr lang="en-US"/>
        </a:p>
      </dgm:t>
    </dgm:pt>
    <dgm:pt modelId="{6E0130DB-EE4A-417F-A606-2ED03694ADFC}">
      <dgm:prSet/>
      <dgm:spPr/>
      <dgm:t>
        <a:bodyPr/>
        <a:lstStyle/>
        <a:p>
          <a:r>
            <a:rPr lang="en-US"/>
            <a:t>Years_since_renovation; Determine how long it has been since the house was last renovated</a:t>
          </a:r>
        </a:p>
      </dgm:t>
    </dgm:pt>
    <dgm:pt modelId="{7E2C0701-354A-47C3-BCD9-2020AA2DDB97}" type="parTrans" cxnId="{DD7D7A22-974F-4D18-A792-F9678B33859C}">
      <dgm:prSet/>
      <dgm:spPr/>
      <dgm:t>
        <a:bodyPr/>
        <a:lstStyle/>
        <a:p>
          <a:endParaRPr lang="en-US"/>
        </a:p>
      </dgm:t>
    </dgm:pt>
    <dgm:pt modelId="{894190E4-5551-4E6A-A2A3-246B464DE57A}" type="sibTrans" cxnId="{DD7D7A22-974F-4D18-A792-F9678B33859C}">
      <dgm:prSet/>
      <dgm:spPr/>
      <dgm:t>
        <a:bodyPr/>
        <a:lstStyle/>
        <a:p>
          <a:endParaRPr lang="en-US"/>
        </a:p>
      </dgm:t>
    </dgm:pt>
    <dgm:pt modelId="{B19E20E6-C69E-4F0A-B7F7-A329D9B5743E}">
      <dgm:prSet/>
      <dgm:spPr/>
      <dgm:t>
        <a:bodyPr/>
        <a:lstStyle/>
        <a:p>
          <a:r>
            <a:rPr lang="en-US"/>
            <a:t>Price_per_sqft:calculate the price per square foot of living area </a:t>
          </a:r>
        </a:p>
      </dgm:t>
    </dgm:pt>
    <dgm:pt modelId="{D890F233-9E1E-47AE-B0E4-2D66CDAB2668}" type="parTrans" cxnId="{19C1C978-F089-4603-A429-364362A20D68}">
      <dgm:prSet/>
      <dgm:spPr/>
      <dgm:t>
        <a:bodyPr/>
        <a:lstStyle/>
        <a:p>
          <a:endParaRPr lang="en-US"/>
        </a:p>
      </dgm:t>
    </dgm:pt>
    <dgm:pt modelId="{5115C6EC-3228-4B80-98A9-04BF07B6341A}" type="sibTrans" cxnId="{19C1C978-F089-4603-A429-364362A20D68}">
      <dgm:prSet/>
      <dgm:spPr/>
      <dgm:t>
        <a:bodyPr/>
        <a:lstStyle/>
        <a:p>
          <a:endParaRPr lang="en-US"/>
        </a:p>
      </dgm:t>
    </dgm:pt>
    <dgm:pt modelId="{EDDFD062-A534-47EE-950C-56821EE0170F}">
      <dgm:prSet/>
      <dgm:spPr/>
      <dgm:t>
        <a:bodyPr/>
        <a:lstStyle/>
        <a:p>
          <a:r>
            <a:rPr lang="en-US"/>
            <a:t>bathrooms: Round the number of bathrooms to the nearest inteher for simplicity </a:t>
          </a:r>
        </a:p>
      </dgm:t>
    </dgm:pt>
    <dgm:pt modelId="{5D090EAC-B769-47BE-8372-A063CE5B82B1}" type="parTrans" cxnId="{4717F5F9-E8DD-4B37-A307-6A6699C42098}">
      <dgm:prSet/>
      <dgm:spPr/>
      <dgm:t>
        <a:bodyPr/>
        <a:lstStyle/>
        <a:p>
          <a:endParaRPr lang="en-US"/>
        </a:p>
      </dgm:t>
    </dgm:pt>
    <dgm:pt modelId="{4D0DDFF2-CCD6-466C-A651-C371DAD8E0F7}" type="sibTrans" cxnId="{4717F5F9-E8DD-4B37-A307-6A6699C42098}">
      <dgm:prSet/>
      <dgm:spPr/>
      <dgm:t>
        <a:bodyPr/>
        <a:lstStyle/>
        <a:p>
          <a:endParaRPr lang="en-US"/>
        </a:p>
      </dgm:t>
    </dgm:pt>
    <dgm:pt modelId="{AFFBD000-E05C-4B26-B817-3064CC7FED61}">
      <dgm:prSet/>
      <dgm:spPr/>
      <dgm:t>
        <a:bodyPr/>
        <a:lstStyle/>
        <a:p>
          <a:r>
            <a:rPr lang="en-US"/>
            <a:t>Bed_bath_rooms:Create an interanction term between bedrooms and bathrooms </a:t>
          </a:r>
        </a:p>
      </dgm:t>
    </dgm:pt>
    <dgm:pt modelId="{30FCDFD6-149F-4882-9176-07ED50085FD5}" type="parTrans" cxnId="{DF1DF9E9-16E4-4C18-9FCD-770F70305FE8}">
      <dgm:prSet/>
      <dgm:spPr/>
      <dgm:t>
        <a:bodyPr/>
        <a:lstStyle/>
        <a:p>
          <a:endParaRPr lang="en-US"/>
        </a:p>
      </dgm:t>
    </dgm:pt>
    <dgm:pt modelId="{4FCB1D51-05EC-4AED-8E6C-EEF159F9E188}" type="sibTrans" cxnId="{DF1DF9E9-16E4-4C18-9FCD-770F70305FE8}">
      <dgm:prSet/>
      <dgm:spPr/>
      <dgm:t>
        <a:bodyPr/>
        <a:lstStyle/>
        <a:p>
          <a:endParaRPr lang="en-US"/>
        </a:p>
      </dgm:t>
    </dgm:pt>
    <dgm:pt modelId="{2C464246-143D-42D4-A2BF-F77564B0C13A}">
      <dgm:prSet/>
      <dgm:spPr/>
      <dgm:t>
        <a:bodyPr/>
        <a:lstStyle/>
        <a:p>
          <a:r>
            <a:rPr lang="en-US"/>
            <a:t>Sqft_grade:Create a metric that combines the size of the living area with the quality grade of the house </a:t>
          </a:r>
        </a:p>
      </dgm:t>
    </dgm:pt>
    <dgm:pt modelId="{9E614345-1FA4-4AB9-92F3-D464222C3B05}" type="parTrans" cxnId="{21E59EEE-EB04-49B1-BA2B-81AF4A7E04BF}">
      <dgm:prSet/>
      <dgm:spPr/>
      <dgm:t>
        <a:bodyPr/>
        <a:lstStyle/>
        <a:p>
          <a:endParaRPr lang="en-US"/>
        </a:p>
      </dgm:t>
    </dgm:pt>
    <dgm:pt modelId="{D9F67619-42EF-46DB-A745-00062E47A7EF}" type="sibTrans" cxnId="{21E59EEE-EB04-49B1-BA2B-81AF4A7E04BF}">
      <dgm:prSet/>
      <dgm:spPr/>
      <dgm:t>
        <a:bodyPr/>
        <a:lstStyle/>
        <a:p>
          <a:endParaRPr lang="en-US"/>
        </a:p>
      </dgm:t>
    </dgm:pt>
    <dgm:pt modelId="{77A1EAE4-4CA8-4671-B9BC-7296261F13F8}">
      <dgm:prSet/>
      <dgm:spPr/>
      <dgm:t>
        <a:bodyPr/>
        <a:lstStyle/>
        <a:p>
          <a:r>
            <a:rPr lang="en-US"/>
            <a:t>Sqft_lot_grade: Create a metric that combines the lot size with the quality grade of the house.</a:t>
          </a:r>
        </a:p>
      </dgm:t>
    </dgm:pt>
    <dgm:pt modelId="{CAA46074-D1A6-4802-A4AF-0F21F1A9DD97}" type="parTrans" cxnId="{44899B4B-D31C-4844-8377-4C9E86615EFB}">
      <dgm:prSet/>
      <dgm:spPr/>
      <dgm:t>
        <a:bodyPr/>
        <a:lstStyle/>
        <a:p>
          <a:endParaRPr lang="en-US"/>
        </a:p>
      </dgm:t>
    </dgm:pt>
    <dgm:pt modelId="{6120A9C3-AC70-4F4A-890F-B8156ABD3520}" type="sibTrans" cxnId="{44899B4B-D31C-4844-8377-4C9E86615EFB}">
      <dgm:prSet/>
      <dgm:spPr/>
      <dgm:t>
        <a:bodyPr/>
        <a:lstStyle/>
        <a:p>
          <a:endParaRPr lang="en-US"/>
        </a:p>
      </dgm:t>
    </dgm:pt>
    <dgm:pt modelId="{C88A8582-9C5D-45BF-89BD-BA5AE00A2857}">
      <dgm:prSet/>
      <dgm:spPr/>
      <dgm:t>
        <a:bodyPr/>
        <a:lstStyle/>
        <a:p>
          <a:r>
            <a:rPr lang="en-US"/>
            <a:t>zipcode: Ensure the zipcode column is treated as a categorical variable</a:t>
          </a:r>
        </a:p>
      </dgm:t>
    </dgm:pt>
    <dgm:pt modelId="{196CE44E-78E7-4F84-A8AE-778D8F56FAC0}" type="parTrans" cxnId="{D38E0735-F733-4115-AAB3-86DA60F16835}">
      <dgm:prSet/>
      <dgm:spPr/>
      <dgm:t>
        <a:bodyPr/>
        <a:lstStyle/>
        <a:p>
          <a:endParaRPr lang="en-US"/>
        </a:p>
      </dgm:t>
    </dgm:pt>
    <dgm:pt modelId="{12244C69-049A-4A22-813F-351C9E5CF2FA}" type="sibTrans" cxnId="{D38E0735-F733-4115-AAB3-86DA60F16835}">
      <dgm:prSet/>
      <dgm:spPr/>
      <dgm:t>
        <a:bodyPr/>
        <a:lstStyle/>
        <a:p>
          <a:endParaRPr lang="en-US"/>
        </a:p>
      </dgm:t>
    </dgm:pt>
    <dgm:pt modelId="{E203D67E-56E1-46D8-A0F1-1F85C39DA90B}">
      <dgm:prSet/>
      <dgm:spPr/>
      <dgm:t>
        <a:bodyPr/>
        <a:lstStyle/>
        <a:p>
          <a:r>
            <a:rPr lang="en-US"/>
            <a:t>Is_waterfron: create a binary variable indicating whether the house has a waterfront view</a:t>
          </a:r>
        </a:p>
      </dgm:t>
    </dgm:pt>
    <dgm:pt modelId="{00B7EBC4-0C40-44B6-BDFB-30C01B3DCDE3}" type="parTrans" cxnId="{000A7438-4581-404D-8118-64C453E7E626}">
      <dgm:prSet/>
      <dgm:spPr/>
      <dgm:t>
        <a:bodyPr/>
        <a:lstStyle/>
        <a:p>
          <a:endParaRPr lang="en-US"/>
        </a:p>
      </dgm:t>
    </dgm:pt>
    <dgm:pt modelId="{EE142203-B5E0-4B0B-8E0F-2F2A559685FA}" type="sibTrans" cxnId="{000A7438-4581-404D-8118-64C453E7E626}">
      <dgm:prSet/>
      <dgm:spPr/>
      <dgm:t>
        <a:bodyPr/>
        <a:lstStyle/>
        <a:p>
          <a:endParaRPr lang="en-US"/>
        </a:p>
      </dgm:t>
    </dgm:pt>
    <dgm:pt modelId="{8BEF9543-2AB9-4DA7-8AD2-A51C4F20F55D}">
      <dgm:prSet/>
      <dgm:spPr/>
      <dgm:t>
        <a:bodyPr/>
        <a:lstStyle/>
        <a:p>
          <a:r>
            <a:rPr lang="en-US"/>
            <a:t>Is_renovated:Create a binary variable indicating whether the house has been renovated </a:t>
          </a:r>
        </a:p>
      </dgm:t>
    </dgm:pt>
    <dgm:pt modelId="{9E28E4C9-FB98-4F05-98B7-B36DF3600FF1}" type="parTrans" cxnId="{937C6FFC-502D-474A-A24A-4931684DC52F}">
      <dgm:prSet/>
      <dgm:spPr/>
      <dgm:t>
        <a:bodyPr/>
        <a:lstStyle/>
        <a:p>
          <a:endParaRPr lang="en-US"/>
        </a:p>
      </dgm:t>
    </dgm:pt>
    <dgm:pt modelId="{6D12D1BC-ABB2-4F57-999C-E8D26D94562C}" type="sibTrans" cxnId="{937C6FFC-502D-474A-A24A-4931684DC52F}">
      <dgm:prSet/>
      <dgm:spPr/>
      <dgm:t>
        <a:bodyPr/>
        <a:lstStyle/>
        <a:p>
          <a:endParaRPr lang="en-US"/>
        </a:p>
      </dgm:t>
    </dgm:pt>
    <dgm:pt modelId="{DEA4A43E-0340-4893-9B43-560E037AFA5C}" type="pres">
      <dgm:prSet presAssocID="{493D2086-A1AE-42FC-A1E4-70F78768CF84}" presName="diagram" presStyleCnt="0">
        <dgm:presLayoutVars>
          <dgm:dir/>
          <dgm:resizeHandles val="exact"/>
        </dgm:presLayoutVars>
      </dgm:prSet>
      <dgm:spPr/>
    </dgm:pt>
    <dgm:pt modelId="{FA5BC1FC-796D-41E9-AE9F-733880E81093}" type="pres">
      <dgm:prSet presAssocID="{4D083940-8A7A-44A3-8B48-B350ED1C4605}" presName="node" presStyleLbl="node1" presStyleIdx="0" presStyleCnt="12">
        <dgm:presLayoutVars>
          <dgm:bulletEnabled val="1"/>
        </dgm:presLayoutVars>
      </dgm:prSet>
      <dgm:spPr/>
    </dgm:pt>
    <dgm:pt modelId="{A5179AC7-F580-40DD-A1DC-3010A029FAAB}" type="pres">
      <dgm:prSet presAssocID="{3C65A68E-845C-448F-A1AC-317DC5AF321D}" presName="sibTrans" presStyleCnt="0"/>
      <dgm:spPr/>
    </dgm:pt>
    <dgm:pt modelId="{ECDE4A19-2472-477D-AC62-8B94687C9783}" type="pres">
      <dgm:prSet presAssocID="{F527E227-8580-4A33-8FCA-84BF995340CD}" presName="node" presStyleLbl="node1" presStyleIdx="1" presStyleCnt="12">
        <dgm:presLayoutVars>
          <dgm:bulletEnabled val="1"/>
        </dgm:presLayoutVars>
      </dgm:prSet>
      <dgm:spPr/>
    </dgm:pt>
    <dgm:pt modelId="{4FE1AB19-C721-4DE8-8645-BE91FAB536F5}" type="pres">
      <dgm:prSet presAssocID="{16F2F03D-447F-4302-A43D-3FC55E27E64B}" presName="sibTrans" presStyleCnt="0"/>
      <dgm:spPr/>
    </dgm:pt>
    <dgm:pt modelId="{9756FB54-AC91-498F-AAAE-B7AD5540DEF9}" type="pres">
      <dgm:prSet presAssocID="{A46D6A4E-BA98-4E06-A2CC-6A19C8003A60}" presName="node" presStyleLbl="node1" presStyleIdx="2" presStyleCnt="12">
        <dgm:presLayoutVars>
          <dgm:bulletEnabled val="1"/>
        </dgm:presLayoutVars>
      </dgm:prSet>
      <dgm:spPr/>
    </dgm:pt>
    <dgm:pt modelId="{7F033899-4F19-40E0-90B7-0E06A583CC59}" type="pres">
      <dgm:prSet presAssocID="{BADFF3F0-5180-41B2-A1F0-902FFECF7FCC}" presName="sibTrans" presStyleCnt="0"/>
      <dgm:spPr/>
    </dgm:pt>
    <dgm:pt modelId="{B2996306-75A8-42F2-BF91-24767A895D6D}" type="pres">
      <dgm:prSet presAssocID="{6E0130DB-EE4A-417F-A606-2ED03694ADFC}" presName="node" presStyleLbl="node1" presStyleIdx="3" presStyleCnt="12">
        <dgm:presLayoutVars>
          <dgm:bulletEnabled val="1"/>
        </dgm:presLayoutVars>
      </dgm:prSet>
      <dgm:spPr/>
    </dgm:pt>
    <dgm:pt modelId="{7BE246C4-D3E3-4650-8BC8-D3689677F971}" type="pres">
      <dgm:prSet presAssocID="{894190E4-5551-4E6A-A2A3-246B464DE57A}" presName="sibTrans" presStyleCnt="0"/>
      <dgm:spPr/>
    </dgm:pt>
    <dgm:pt modelId="{82CFD123-BFAC-4D68-939A-6575E76DFD7E}" type="pres">
      <dgm:prSet presAssocID="{B19E20E6-C69E-4F0A-B7F7-A329D9B5743E}" presName="node" presStyleLbl="node1" presStyleIdx="4" presStyleCnt="12">
        <dgm:presLayoutVars>
          <dgm:bulletEnabled val="1"/>
        </dgm:presLayoutVars>
      </dgm:prSet>
      <dgm:spPr/>
    </dgm:pt>
    <dgm:pt modelId="{043FC64D-B8FD-456F-A9FB-6A494DA6AF91}" type="pres">
      <dgm:prSet presAssocID="{5115C6EC-3228-4B80-98A9-04BF07B6341A}" presName="sibTrans" presStyleCnt="0"/>
      <dgm:spPr/>
    </dgm:pt>
    <dgm:pt modelId="{E65182F2-F9A0-4BE1-8902-3E74A1A80E16}" type="pres">
      <dgm:prSet presAssocID="{EDDFD062-A534-47EE-950C-56821EE0170F}" presName="node" presStyleLbl="node1" presStyleIdx="5" presStyleCnt="12">
        <dgm:presLayoutVars>
          <dgm:bulletEnabled val="1"/>
        </dgm:presLayoutVars>
      </dgm:prSet>
      <dgm:spPr/>
    </dgm:pt>
    <dgm:pt modelId="{5103883A-4A63-4FD5-925D-4C41566DB7AC}" type="pres">
      <dgm:prSet presAssocID="{4D0DDFF2-CCD6-466C-A651-C371DAD8E0F7}" presName="sibTrans" presStyleCnt="0"/>
      <dgm:spPr/>
    </dgm:pt>
    <dgm:pt modelId="{77723FDB-03A7-4577-88C1-07FA187F591B}" type="pres">
      <dgm:prSet presAssocID="{AFFBD000-E05C-4B26-B817-3064CC7FED61}" presName="node" presStyleLbl="node1" presStyleIdx="6" presStyleCnt="12">
        <dgm:presLayoutVars>
          <dgm:bulletEnabled val="1"/>
        </dgm:presLayoutVars>
      </dgm:prSet>
      <dgm:spPr/>
    </dgm:pt>
    <dgm:pt modelId="{7FD3FA06-EA4E-413E-B78C-8B64F39D8B53}" type="pres">
      <dgm:prSet presAssocID="{4FCB1D51-05EC-4AED-8E6C-EEF159F9E188}" presName="sibTrans" presStyleCnt="0"/>
      <dgm:spPr/>
    </dgm:pt>
    <dgm:pt modelId="{CDA6D161-4BEF-4AD2-99FA-3ECE97AAF9E0}" type="pres">
      <dgm:prSet presAssocID="{2C464246-143D-42D4-A2BF-F77564B0C13A}" presName="node" presStyleLbl="node1" presStyleIdx="7" presStyleCnt="12">
        <dgm:presLayoutVars>
          <dgm:bulletEnabled val="1"/>
        </dgm:presLayoutVars>
      </dgm:prSet>
      <dgm:spPr/>
    </dgm:pt>
    <dgm:pt modelId="{615B0DAD-DC38-457A-8792-A35A7F3B91DE}" type="pres">
      <dgm:prSet presAssocID="{D9F67619-42EF-46DB-A745-00062E47A7EF}" presName="sibTrans" presStyleCnt="0"/>
      <dgm:spPr/>
    </dgm:pt>
    <dgm:pt modelId="{C1F588D1-786A-401A-9CE0-5F4754BF328E}" type="pres">
      <dgm:prSet presAssocID="{77A1EAE4-4CA8-4671-B9BC-7296261F13F8}" presName="node" presStyleLbl="node1" presStyleIdx="8" presStyleCnt="12">
        <dgm:presLayoutVars>
          <dgm:bulletEnabled val="1"/>
        </dgm:presLayoutVars>
      </dgm:prSet>
      <dgm:spPr/>
    </dgm:pt>
    <dgm:pt modelId="{C7E4BB41-2E2F-4383-BDD6-60994EDBD41B}" type="pres">
      <dgm:prSet presAssocID="{6120A9C3-AC70-4F4A-890F-B8156ABD3520}" presName="sibTrans" presStyleCnt="0"/>
      <dgm:spPr/>
    </dgm:pt>
    <dgm:pt modelId="{5E016A25-EEA9-4073-90F0-48AE743648F8}" type="pres">
      <dgm:prSet presAssocID="{C88A8582-9C5D-45BF-89BD-BA5AE00A2857}" presName="node" presStyleLbl="node1" presStyleIdx="9" presStyleCnt="12">
        <dgm:presLayoutVars>
          <dgm:bulletEnabled val="1"/>
        </dgm:presLayoutVars>
      </dgm:prSet>
      <dgm:spPr/>
    </dgm:pt>
    <dgm:pt modelId="{0A1B6838-8105-4532-A991-B43A28FFD61F}" type="pres">
      <dgm:prSet presAssocID="{12244C69-049A-4A22-813F-351C9E5CF2FA}" presName="sibTrans" presStyleCnt="0"/>
      <dgm:spPr/>
    </dgm:pt>
    <dgm:pt modelId="{0886A463-B00B-4B2F-9A2C-29A217E5B52B}" type="pres">
      <dgm:prSet presAssocID="{E203D67E-56E1-46D8-A0F1-1F85C39DA90B}" presName="node" presStyleLbl="node1" presStyleIdx="10" presStyleCnt="12">
        <dgm:presLayoutVars>
          <dgm:bulletEnabled val="1"/>
        </dgm:presLayoutVars>
      </dgm:prSet>
      <dgm:spPr/>
    </dgm:pt>
    <dgm:pt modelId="{83F40DDC-1E18-4FBC-A640-FB09180633B9}" type="pres">
      <dgm:prSet presAssocID="{EE142203-B5E0-4B0B-8E0F-2F2A559685FA}" presName="sibTrans" presStyleCnt="0"/>
      <dgm:spPr/>
    </dgm:pt>
    <dgm:pt modelId="{36322622-7226-4DE2-B269-1EF0B13AAAA1}" type="pres">
      <dgm:prSet presAssocID="{8BEF9543-2AB9-4DA7-8AD2-A51C4F20F55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A33E411-0BCA-4298-9710-8594C3482F26}" srcId="{493D2086-A1AE-42FC-A1E4-70F78768CF84}" destId="{4D083940-8A7A-44A3-8B48-B350ED1C4605}" srcOrd="0" destOrd="0" parTransId="{2D9D51F4-851A-4BC6-B2FA-0BDB7933D9C6}" sibTransId="{3C65A68E-845C-448F-A1AC-317DC5AF321D}"/>
    <dgm:cxn modelId="{08A54816-2A53-4E44-8FE6-1ECC58CBA008}" type="presOf" srcId="{B19E20E6-C69E-4F0A-B7F7-A329D9B5743E}" destId="{82CFD123-BFAC-4D68-939A-6575E76DFD7E}" srcOrd="0" destOrd="0" presId="urn:microsoft.com/office/officeart/2005/8/layout/default"/>
    <dgm:cxn modelId="{FF4B6A18-43AB-42DC-909A-A3332B05A847}" type="presOf" srcId="{F527E227-8580-4A33-8FCA-84BF995340CD}" destId="{ECDE4A19-2472-477D-AC62-8B94687C9783}" srcOrd="0" destOrd="0" presId="urn:microsoft.com/office/officeart/2005/8/layout/default"/>
    <dgm:cxn modelId="{DD7D7A22-974F-4D18-A792-F9678B33859C}" srcId="{493D2086-A1AE-42FC-A1E4-70F78768CF84}" destId="{6E0130DB-EE4A-417F-A606-2ED03694ADFC}" srcOrd="3" destOrd="0" parTransId="{7E2C0701-354A-47C3-BCD9-2020AA2DDB97}" sibTransId="{894190E4-5551-4E6A-A2A3-246B464DE57A}"/>
    <dgm:cxn modelId="{CD78652F-F2F3-4856-A856-4F52185383F8}" srcId="{493D2086-A1AE-42FC-A1E4-70F78768CF84}" destId="{F527E227-8580-4A33-8FCA-84BF995340CD}" srcOrd="1" destOrd="0" parTransId="{406C8661-3EDC-47D7-A99C-58D8427B1CC5}" sibTransId="{16F2F03D-447F-4302-A43D-3FC55E27E64B}"/>
    <dgm:cxn modelId="{D38E0735-F733-4115-AAB3-86DA60F16835}" srcId="{493D2086-A1AE-42FC-A1E4-70F78768CF84}" destId="{C88A8582-9C5D-45BF-89BD-BA5AE00A2857}" srcOrd="9" destOrd="0" parTransId="{196CE44E-78E7-4F84-A8AE-778D8F56FAC0}" sibTransId="{12244C69-049A-4A22-813F-351C9E5CF2FA}"/>
    <dgm:cxn modelId="{000A7438-4581-404D-8118-64C453E7E626}" srcId="{493D2086-A1AE-42FC-A1E4-70F78768CF84}" destId="{E203D67E-56E1-46D8-A0F1-1F85C39DA90B}" srcOrd="10" destOrd="0" parTransId="{00B7EBC4-0C40-44B6-BDFB-30C01B3DCDE3}" sibTransId="{EE142203-B5E0-4B0B-8E0F-2F2A559685FA}"/>
    <dgm:cxn modelId="{ADA8D145-8DFE-4914-A991-B633DAF7F151}" type="presOf" srcId="{2C464246-143D-42D4-A2BF-F77564B0C13A}" destId="{CDA6D161-4BEF-4AD2-99FA-3ECE97AAF9E0}" srcOrd="0" destOrd="0" presId="urn:microsoft.com/office/officeart/2005/8/layout/default"/>
    <dgm:cxn modelId="{F76A7246-1B0F-4988-8F6A-639D4633F344}" type="presOf" srcId="{493D2086-A1AE-42FC-A1E4-70F78768CF84}" destId="{DEA4A43E-0340-4893-9B43-560E037AFA5C}" srcOrd="0" destOrd="0" presId="urn:microsoft.com/office/officeart/2005/8/layout/default"/>
    <dgm:cxn modelId="{3B308E68-F3E4-485B-81B2-47058A1287D7}" type="presOf" srcId="{C88A8582-9C5D-45BF-89BD-BA5AE00A2857}" destId="{5E016A25-EEA9-4073-90F0-48AE743648F8}" srcOrd="0" destOrd="0" presId="urn:microsoft.com/office/officeart/2005/8/layout/default"/>
    <dgm:cxn modelId="{44899B4B-D31C-4844-8377-4C9E86615EFB}" srcId="{493D2086-A1AE-42FC-A1E4-70F78768CF84}" destId="{77A1EAE4-4CA8-4671-B9BC-7296261F13F8}" srcOrd="8" destOrd="0" parTransId="{CAA46074-D1A6-4802-A4AF-0F21F1A9DD97}" sibTransId="{6120A9C3-AC70-4F4A-890F-B8156ABD3520}"/>
    <dgm:cxn modelId="{7C03996F-0E6E-4384-A0BD-BDC155D04BFD}" type="presOf" srcId="{8BEF9543-2AB9-4DA7-8AD2-A51C4F20F55D}" destId="{36322622-7226-4DE2-B269-1EF0B13AAAA1}" srcOrd="0" destOrd="0" presId="urn:microsoft.com/office/officeart/2005/8/layout/default"/>
    <dgm:cxn modelId="{51B8BC74-AB13-4CF6-9034-73408C0DB549}" type="presOf" srcId="{77A1EAE4-4CA8-4671-B9BC-7296261F13F8}" destId="{C1F588D1-786A-401A-9CE0-5F4754BF328E}" srcOrd="0" destOrd="0" presId="urn:microsoft.com/office/officeart/2005/8/layout/default"/>
    <dgm:cxn modelId="{19C1C978-F089-4603-A429-364362A20D68}" srcId="{493D2086-A1AE-42FC-A1E4-70F78768CF84}" destId="{B19E20E6-C69E-4F0A-B7F7-A329D9B5743E}" srcOrd="4" destOrd="0" parTransId="{D890F233-9E1E-47AE-B0E4-2D66CDAB2668}" sibTransId="{5115C6EC-3228-4B80-98A9-04BF07B6341A}"/>
    <dgm:cxn modelId="{EFA7638A-7F64-4DC3-9F4E-F750CB6C2E8A}" type="presOf" srcId="{6E0130DB-EE4A-417F-A606-2ED03694ADFC}" destId="{B2996306-75A8-42F2-BF91-24767A895D6D}" srcOrd="0" destOrd="0" presId="urn:microsoft.com/office/officeart/2005/8/layout/default"/>
    <dgm:cxn modelId="{93E95A93-61A3-4538-9C71-32BD679CCA3B}" srcId="{493D2086-A1AE-42FC-A1E4-70F78768CF84}" destId="{A46D6A4E-BA98-4E06-A2CC-6A19C8003A60}" srcOrd="2" destOrd="0" parTransId="{F93CCDA8-471E-4B2F-B337-331E10C4CE37}" sibTransId="{BADFF3F0-5180-41B2-A1F0-902FFECF7FCC}"/>
    <dgm:cxn modelId="{3BB1E294-26EF-4D22-82E9-EEA3C04D0E55}" type="presOf" srcId="{AFFBD000-E05C-4B26-B817-3064CC7FED61}" destId="{77723FDB-03A7-4577-88C1-07FA187F591B}" srcOrd="0" destOrd="0" presId="urn:microsoft.com/office/officeart/2005/8/layout/default"/>
    <dgm:cxn modelId="{A1BBE9A4-9C3F-416F-B492-4785FDC11277}" type="presOf" srcId="{A46D6A4E-BA98-4E06-A2CC-6A19C8003A60}" destId="{9756FB54-AC91-498F-AAAE-B7AD5540DEF9}" srcOrd="0" destOrd="0" presId="urn:microsoft.com/office/officeart/2005/8/layout/default"/>
    <dgm:cxn modelId="{43E3B1B1-0E54-436C-8256-49099B228306}" type="presOf" srcId="{E203D67E-56E1-46D8-A0F1-1F85C39DA90B}" destId="{0886A463-B00B-4B2F-9A2C-29A217E5B52B}" srcOrd="0" destOrd="0" presId="urn:microsoft.com/office/officeart/2005/8/layout/default"/>
    <dgm:cxn modelId="{D54328D9-7AD4-4E07-8DEA-0D20A18AA31F}" type="presOf" srcId="{EDDFD062-A534-47EE-950C-56821EE0170F}" destId="{E65182F2-F9A0-4BE1-8902-3E74A1A80E16}" srcOrd="0" destOrd="0" presId="urn:microsoft.com/office/officeart/2005/8/layout/default"/>
    <dgm:cxn modelId="{DF1DF9E9-16E4-4C18-9FCD-770F70305FE8}" srcId="{493D2086-A1AE-42FC-A1E4-70F78768CF84}" destId="{AFFBD000-E05C-4B26-B817-3064CC7FED61}" srcOrd="6" destOrd="0" parTransId="{30FCDFD6-149F-4882-9176-07ED50085FD5}" sibTransId="{4FCB1D51-05EC-4AED-8E6C-EEF159F9E188}"/>
    <dgm:cxn modelId="{21E59EEE-EB04-49B1-BA2B-81AF4A7E04BF}" srcId="{493D2086-A1AE-42FC-A1E4-70F78768CF84}" destId="{2C464246-143D-42D4-A2BF-F77564B0C13A}" srcOrd="7" destOrd="0" parTransId="{9E614345-1FA4-4AB9-92F3-D464222C3B05}" sibTransId="{D9F67619-42EF-46DB-A745-00062E47A7EF}"/>
    <dgm:cxn modelId="{6DBB92F2-5B2E-47A7-87A5-83B7BBBBF865}" type="presOf" srcId="{4D083940-8A7A-44A3-8B48-B350ED1C4605}" destId="{FA5BC1FC-796D-41E9-AE9F-733880E81093}" srcOrd="0" destOrd="0" presId="urn:microsoft.com/office/officeart/2005/8/layout/default"/>
    <dgm:cxn modelId="{4717F5F9-E8DD-4B37-A307-6A6699C42098}" srcId="{493D2086-A1AE-42FC-A1E4-70F78768CF84}" destId="{EDDFD062-A534-47EE-950C-56821EE0170F}" srcOrd="5" destOrd="0" parTransId="{5D090EAC-B769-47BE-8372-A063CE5B82B1}" sibTransId="{4D0DDFF2-CCD6-466C-A651-C371DAD8E0F7}"/>
    <dgm:cxn modelId="{937C6FFC-502D-474A-A24A-4931684DC52F}" srcId="{493D2086-A1AE-42FC-A1E4-70F78768CF84}" destId="{8BEF9543-2AB9-4DA7-8AD2-A51C4F20F55D}" srcOrd="11" destOrd="0" parTransId="{9E28E4C9-FB98-4F05-98B7-B36DF3600FF1}" sibTransId="{6D12D1BC-ABB2-4F57-999C-E8D26D94562C}"/>
    <dgm:cxn modelId="{77E3BEB7-7C9D-4396-9BCF-7ACD2DA7D550}" type="presParOf" srcId="{DEA4A43E-0340-4893-9B43-560E037AFA5C}" destId="{FA5BC1FC-796D-41E9-AE9F-733880E81093}" srcOrd="0" destOrd="0" presId="urn:microsoft.com/office/officeart/2005/8/layout/default"/>
    <dgm:cxn modelId="{100CB6E3-3E00-4121-92A2-2012D26B65D8}" type="presParOf" srcId="{DEA4A43E-0340-4893-9B43-560E037AFA5C}" destId="{A5179AC7-F580-40DD-A1DC-3010A029FAAB}" srcOrd="1" destOrd="0" presId="urn:microsoft.com/office/officeart/2005/8/layout/default"/>
    <dgm:cxn modelId="{25BF4CF9-4ACB-49FE-B2CF-C413480B6F02}" type="presParOf" srcId="{DEA4A43E-0340-4893-9B43-560E037AFA5C}" destId="{ECDE4A19-2472-477D-AC62-8B94687C9783}" srcOrd="2" destOrd="0" presId="urn:microsoft.com/office/officeart/2005/8/layout/default"/>
    <dgm:cxn modelId="{9082323F-1335-477C-8E93-A4376B707223}" type="presParOf" srcId="{DEA4A43E-0340-4893-9B43-560E037AFA5C}" destId="{4FE1AB19-C721-4DE8-8645-BE91FAB536F5}" srcOrd="3" destOrd="0" presId="urn:microsoft.com/office/officeart/2005/8/layout/default"/>
    <dgm:cxn modelId="{24A85CDE-AA03-412C-950F-F09C3C108266}" type="presParOf" srcId="{DEA4A43E-0340-4893-9B43-560E037AFA5C}" destId="{9756FB54-AC91-498F-AAAE-B7AD5540DEF9}" srcOrd="4" destOrd="0" presId="urn:microsoft.com/office/officeart/2005/8/layout/default"/>
    <dgm:cxn modelId="{165D7EA2-CBA4-497F-A339-55361C80B779}" type="presParOf" srcId="{DEA4A43E-0340-4893-9B43-560E037AFA5C}" destId="{7F033899-4F19-40E0-90B7-0E06A583CC59}" srcOrd="5" destOrd="0" presId="urn:microsoft.com/office/officeart/2005/8/layout/default"/>
    <dgm:cxn modelId="{D7CB6097-6611-4EA0-9073-58E5FB158288}" type="presParOf" srcId="{DEA4A43E-0340-4893-9B43-560E037AFA5C}" destId="{B2996306-75A8-42F2-BF91-24767A895D6D}" srcOrd="6" destOrd="0" presId="urn:microsoft.com/office/officeart/2005/8/layout/default"/>
    <dgm:cxn modelId="{5BFE602D-8AE4-4106-8424-A11ACD214C30}" type="presParOf" srcId="{DEA4A43E-0340-4893-9B43-560E037AFA5C}" destId="{7BE246C4-D3E3-4650-8BC8-D3689677F971}" srcOrd="7" destOrd="0" presId="urn:microsoft.com/office/officeart/2005/8/layout/default"/>
    <dgm:cxn modelId="{9D136DF7-6D9E-429B-8CB9-A53EA8436638}" type="presParOf" srcId="{DEA4A43E-0340-4893-9B43-560E037AFA5C}" destId="{82CFD123-BFAC-4D68-939A-6575E76DFD7E}" srcOrd="8" destOrd="0" presId="urn:microsoft.com/office/officeart/2005/8/layout/default"/>
    <dgm:cxn modelId="{F355F637-3A0C-4A36-A7DF-929F72CF00D5}" type="presParOf" srcId="{DEA4A43E-0340-4893-9B43-560E037AFA5C}" destId="{043FC64D-B8FD-456F-A9FB-6A494DA6AF91}" srcOrd="9" destOrd="0" presId="urn:microsoft.com/office/officeart/2005/8/layout/default"/>
    <dgm:cxn modelId="{02B8BBA7-0460-4273-A819-29041C139046}" type="presParOf" srcId="{DEA4A43E-0340-4893-9B43-560E037AFA5C}" destId="{E65182F2-F9A0-4BE1-8902-3E74A1A80E16}" srcOrd="10" destOrd="0" presId="urn:microsoft.com/office/officeart/2005/8/layout/default"/>
    <dgm:cxn modelId="{EDCCA024-B579-4E7A-A542-61C53542DDBF}" type="presParOf" srcId="{DEA4A43E-0340-4893-9B43-560E037AFA5C}" destId="{5103883A-4A63-4FD5-925D-4C41566DB7AC}" srcOrd="11" destOrd="0" presId="urn:microsoft.com/office/officeart/2005/8/layout/default"/>
    <dgm:cxn modelId="{A98A82D8-EC4F-4794-9898-D6F8D2A109CE}" type="presParOf" srcId="{DEA4A43E-0340-4893-9B43-560E037AFA5C}" destId="{77723FDB-03A7-4577-88C1-07FA187F591B}" srcOrd="12" destOrd="0" presId="urn:microsoft.com/office/officeart/2005/8/layout/default"/>
    <dgm:cxn modelId="{8E553348-E597-429E-8D8C-DFA94A2E72A0}" type="presParOf" srcId="{DEA4A43E-0340-4893-9B43-560E037AFA5C}" destId="{7FD3FA06-EA4E-413E-B78C-8B64F39D8B53}" srcOrd="13" destOrd="0" presId="urn:microsoft.com/office/officeart/2005/8/layout/default"/>
    <dgm:cxn modelId="{4B7A0ABC-CFF6-4E91-BAFB-AC97B7B1236E}" type="presParOf" srcId="{DEA4A43E-0340-4893-9B43-560E037AFA5C}" destId="{CDA6D161-4BEF-4AD2-99FA-3ECE97AAF9E0}" srcOrd="14" destOrd="0" presId="urn:microsoft.com/office/officeart/2005/8/layout/default"/>
    <dgm:cxn modelId="{C4AB7F5E-69D3-4488-872E-7E8C0B46A799}" type="presParOf" srcId="{DEA4A43E-0340-4893-9B43-560E037AFA5C}" destId="{615B0DAD-DC38-457A-8792-A35A7F3B91DE}" srcOrd="15" destOrd="0" presId="urn:microsoft.com/office/officeart/2005/8/layout/default"/>
    <dgm:cxn modelId="{6C8ADAFC-8678-47C5-A243-C7BAD7532010}" type="presParOf" srcId="{DEA4A43E-0340-4893-9B43-560E037AFA5C}" destId="{C1F588D1-786A-401A-9CE0-5F4754BF328E}" srcOrd="16" destOrd="0" presId="urn:microsoft.com/office/officeart/2005/8/layout/default"/>
    <dgm:cxn modelId="{B914DC51-554B-4EFB-9EF5-65EDA1753412}" type="presParOf" srcId="{DEA4A43E-0340-4893-9B43-560E037AFA5C}" destId="{C7E4BB41-2E2F-4383-BDD6-60994EDBD41B}" srcOrd="17" destOrd="0" presId="urn:microsoft.com/office/officeart/2005/8/layout/default"/>
    <dgm:cxn modelId="{573A787C-EFB3-415D-A173-5E2DCEF9318C}" type="presParOf" srcId="{DEA4A43E-0340-4893-9B43-560E037AFA5C}" destId="{5E016A25-EEA9-4073-90F0-48AE743648F8}" srcOrd="18" destOrd="0" presId="urn:microsoft.com/office/officeart/2005/8/layout/default"/>
    <dgm:cxn modelId="{0890079D-0588-4563-93C8-2C5025F92560}" type="presParOf" srcId="{DEA4A43E-0340-4893-9B43-560E037AFA5C}" destId="{0A1B6838-8105-4532-A991-B43A28FFD61F}" srcOrd="19" destOrd="0" presId="urn:microsoft.com/office/officeart/2005/8/layout/default"/>
    <dgm:cxn modelId="{1FCE9935-F85A-4546-BA60-40A06BE8DF03}" type="presParOf" srcId="{DEA4A43E-0340-4893-9B43-560E037AFA5C}" destId="{0886A463-B00B-4B2F-9A2C-29A217E5B52B}" srcOrd="20" destOrd="0" presId="urn:microsoft.com/office/officeart/2005/8/layout/default"/>
    <dgm:cxn modelId="{BB7DEB93-6041-4ABA-8756-C7BBDA63B781}" type="presParOf" srcId="{DEA4A43E-0340-4893-9B43-560E037AFA5C}" destId="{83F40DDC-1E18-4FBC-A640-FB09180633B9}" srcOrd="21" destOrd="0" presId="urn:microsoft.com/office/officeart/2005/8/layout/default"/>
    <dgm:cxn modelId="{8C0E166F-EB5C-46CA-8FF9-13673361A383}" type="presParOf" srcId="{DEA4A43E-0340-4893-9B43-560E037AFA5C}" destId="{36322622-7226-4DE2-B269-1EF0B13AAAA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9BE70-C20D-4735-A77C-A1D43E290CF8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6DBA9F8-0D6E-42C6-AFC3-ACAC096299C9}">
      <dgm:prSet/>
      <dgm:spPr/>
      <dgm:t>
        <a:bodyPr/>
        <a:lstStyle/>
        <a:p>
          <a:r>
            <a:rPr lang="en-US" b="0" i="0"/>
            <a:t>The histogram above illustrates the distribution of house prices for properties valued at $650K and above. Here are a few observations:</a:t>
          </a:r>
          <a:endParaRPr lang="en-US"/>
        </a:p>
      </dgm:t>
    </dgm:pt>
    <dgm:pt modelId="{193DB2AE-A77E-43DF-AC3E-076767F1E85C}" type="parTrans" cxnId="{A4D53E8D-E766-4BC4-941D-B6BC1E07C9EE}">
      <dgm:prSet/>
      <dgm:spPr/>
      <dgm:t>
        <a:bodyPr/>
        <a:lstStyle/>
        <a:p>
          <a:endParaRPr lang="en-US"/>
        </a:p>
      </dgm:t>
    </dgm:pt>
    <dgm:pt modelId="{3C25E956-A0FC-4D53-84EE-761BDBBD83CE}" type="sibTrans" cxnId="{A4D53E8D-E766-4BC4-941D-B6BC1E07C9EE}">
      <dgm:prSet/>
      <dgm:spPr/>
      <dgm:t>
        <a:bodyPr/>
        <a:lstStyle/>
        <a:p>
          <a:endParaRPr lang="en-US"/>
        </a:p>
      </dgm:t>
    </dgm:pt>
    <dgm:pt modelId="{CDC64BB1-FAA0-40AB-A73F-93B60D6591D0}">
      <dgm:prSet/>
      <dgm:spPr/>
      <dgm:t>
        <a:bodyPr/>
        <a:lstStyle/>
        <a:p>
          <a:r>
            <a:rPr lang="en-US" b="0" i="0"/>
            <a:t>The majority of the houses are priced between $650K and $1.5M.</a:t>
          </a:r>
          <a:endParaRPr lang="en-US"/>
        </a:p>
      </dgm:t>
    </dgm:pt>
    <dgm:pt modelId="{E9C365A1-69FC-48AB-954C-49416F0283FD}" type="parTrans" cxnId="{ED220D90-9B53-46F7-A9D8-6CAECBFA2E34}">
      <dgm:prSet/>
      <dgm:spPr/>
      <dgm:t>
        <a:bodyPr/>
        <a:lstStyle/>
        <a:p>
          <a:endParaRPr lang="en-US"/>
        </a:p>
      </dgm:t>
    </dgm:pt>
    <dgm:pt modelId="{BFD22E58-1D9A-4727-B4C9-05281D251A42}" type="sibTrans" cxnId="{ED220D90-9B53-46F7-A9D8-6CAECBFA2E34}">
      <dgm:prSet/>
      <dgm:spPr/>
      <dgm:t>
        <a:bodyPr/>
        <a:lstStyle/>
        <a:p>
          <a:endParaRPr lang="en-US"/>
        </a:p>
      </dgm:t>
    </dgm:pt>
    <dgm:pt modelId="{35211496-2314-4EAC-B15A-A6A307180CB8}">
      <dgm:prSet/>
      <dgm:spPr/>
      <dgm:t>
        <a:bodyPr/>
        <a:lstStyle/>
        <a:p>
          <a:r>
            <a:rPr lang="en-US" b="0" i="0"/>
            <a:t>There are fewer houses as the price increases beyond $1.5M, with a notable decline in frequency.</a:t>
          </a:r>
          <a:endParaRPr lang="en-US"/>
        </a:p>
      </dgm:t>
    </dgm:pt>
    <dgm:pt modelId="{D146376E-E81C-48ED-A973-07FEC46CC7CF}" type="parTrans" cxnId="{ADEEF9A5-D52D-4288-88DC-3F198CF19B50}">
      <dgm:prSet/>
      <dgm:spPr/>
      <dgm:t>
        <a:bodyPr/>
        <a:lstStyle/>
        <a:p>
          <a:endParaRPr lang="en-US"/>
        </a:p>
      </dgm:t>
    </dgm:pt>
    <dgm:pt modelId="{56B9B380-A456-4179-95FE-B9B5BCB4FE80}" type="sibTrans" cxnId="{ADEEF9A5-D52D-4288-88DC-3F198CF19B50}">
      <dgm:prSet/>
      <dgm:spPr/>
      <dgm:t>
        <a:bodyPr/>
        <a:lstStyle/>
        <a:p>
          <a:endParaRPr lang="en-US"/>
        </a:p>
      </dgm:t>
    </dgm:pt>
    <dgm:pt modelId="{5D1915CD-0EE7-47BC-8A4F-5684A3581157}">
      <dgm:prSet/>
      <dgm:spPr/>
      <dgm:t>
        <a:bodyPr/>
        <a:lstStyle/>
        <a:p>
          <a:r>
            <a:rPr lang="en-US" b="0" i="0"/>
            <a:t>The distribution shows a long tail, indicating the presence of some very high-priced houses in the dataset.</a:t>
          </a:r>
          <a:endParaRPr lang="en-US"/>
        </a:p>
      </dgm:t>
    </dgm:pt>
    <dgm:pt modelId="{9130B4EE-0E19-4E99-82D0-E109B0C7B841}" type="parTrans" cxnId="{E5148521-6586-490C-AE2F-2FC4CBC61868}">
      <dgm:prSet/>
      <dgm:spPr/>
      <dgm:t>
        <a:bodyPr/>
        <a:lstStyle/>
        <a:p>
          <a:endParaRPr lang="en-US"/>
        </a:p>
      </dgm:t>
    </dgm:pt>
    <dgm:pt modelId="{DD38737F-2A32-46C7-AA49-842627228099}" type="sibTrans" cxnId="{E5148521-6586-490C-AE2F-2FC4CBC61868}">
      <dgm:prSet/>
      <dgm:spPr/>
      <dgm:t>
        <a:bodyPr/>
        <a:lstStyle/>
        <a:p>
          <a:endParaRPr lang="en-US"/>
        </a:p>
      </dgm:t>
    </dgm:pt>
    <dgm:pt modelId="{67288C37-9A4C-42CE-939E-43D08DCA5DD2}" type="pres">
      <dgm:prSet presAssocID="{01A9BE70-C20D-4735-A77C-A1D43E290CF8}" presName="linear" presStyleCnt="0">
        <dgm:presLayoutVars>
          <dgm:animLvl val="lvl"/>
          <dgm:resizeHandles val="exact"/>
        </dgm:presLayoutVars>
      </dgm:prSet>
      <dgm:spPr/>
    </dgm:pt>
    <dgm:pt modelId="{B6FFC8FA-CB46-4492-B67E-26F0A6DDF524}" type="pres">
      <dgm:prSet presAssocID="{46DBA9F8-0D6E-42C6-AFC3-ACAC096299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993A1D-C4DE-40EC-BC22-37989A103B09}" type="pres">
      <dgm:prSet presAssocID="{3C25E956-A0FC-4D53-84EE-761BDBBD83CE}" presName="spacer" presStyleCnt="0"/>
      <dgm:spPr/>
    </dgm:pt>
    <dgm:pt modelId="{8138A103-F8F1-4689-B860-63DE753A9528}" type="pres">
      <dgm:prSet presAssocID="{CDC64BB1-FAA0-40AB-A73F-93B60D6591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ECF240-37F1-4254-BA9A-45631C988345}" type="pres">
      <dgm:prSet presAssocID="{BFD22E58-1D9A-4727-B4C9-05281D251A42}" presName="spacer" presStyleCnt="0"/>
      <dgm:spPr/>
    </dgm:pt>
    <dgm:pt modelId="{62691186-393A-4C9B-A40F-9DDA3774E228}" type="pres">
      <dgm:prSet presAssocID="{35211496-2314-4EAC-B15A-A6A307180C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E7747C-7365-4EA1-8F0E-703A36938489}" type="pres">
      <dgm:prSet presAssocID="{56B9B380-A456-4179-95FE-B9B5BCB4FE80}" presName="spacer" presStyleCnt="0"/>
      <dgm:spPr/>
    </dgm:pt>
    <dgm:pt modelId="{988AF55A-13A6-4907-9705-BE80B8C50CC9}" type="pres">
      <dgm:prSet presAssocID="{5D1915CD-0EE7-47BC-8A4F-5684A35811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A8B90A-AAA0-465E-AFB4-E242161D434D}" type="presOf" srcId="{46DBA9F8-0D6E-42C6-AFC3-ACAC096299C9}" destId="{B6FFC8FA-CB46-4492-B67E-26F0A6DDF524}" srcOrd="0" destOrd="0" presId="urn:microsoft.com/office/officeart/2005/8/layout/vList2"/>
    <dgm:cxn modelId="{E5148521-6586-490C-AE2F-2FC4CBC61868}" srcId="{01A9BE70-C20D-4735-A77C-A1D43E290CF8}" destId="{5D1915CD-0EE7-47BC-8A4F-5684A3581157}" srcOrd="3" destOrd="0" parTransId="{9130B4EE-0E19-4E99-82D0-E109B0C7B841}" sibTransId="{DD38737F-2A32-46C7-AA49-842627228099}"/>
    <dgm:cxn modelId="{6C71C66F-3803-4DEA-A879-B05EF143A1B4}" type="presOf" srcId="{35211496-2314-4EAC-B15A-A6A307180CB8}" destId="{62691186-393A-4C9B-A40F-9DDA3774E228}" srcOrd="0" destOrd="0" presId="urn:microsoft.com/office/officeart/2005/8/layout/vList2"/>
    <dgm:cxn modelId="{A4D53E8D-E766-4BC4-941D-B6BC1E07C9EE}" srcId="{01A9BE70-C20D-4735-A77C-A1D43E290CF8}" destId="{46DBA9F8-0D6E-42C6-AFC3-ACAC096299C9}" srcOrd="0" destOrd="0" parTransId="{193DB2AE-A77E-43DF-AC3E-076767F1E85C}" sibTransId="{3C25E956-A0FC-4D53-84EE-761BDBBD83CE}"/>
    <dgm:cxn modelId="{ED220D90-9B53-46F7-A9D8-6CAECBFA2E34}" srcId="{01A9BE70-C20D-4735-A77C-A1D43E290CF8}" destId="{CDC64BB1-FAA0-40AB-A73F-93B60D6591D0}" srcOrd="1" destOrd="0" parTransId="{E9C365A1-69FC-48AB-954C-49416F0283FD}" sibTransId="{BFD22E58-1D9A-4727-B4C9-05281D251A42}"/>
    <dgm:cxn modelId="{ADEEF9A5-D52D-4288-88DC-3F198CF19B50}" srcId="{01A9BE70-C20D-4735-A77C-A1D43E290CF8}" destId="{35211496-2314-4EAC-B15A-A6A307180CB8}" srcOrd="2" destOrd="0" parTransId="{D146376E-E81C-48ED-A973-07FEC46CC7CF}" sibTransId="{56B9B380-A456-4179-95FE-B9B5BCB4FE80}"/>
    <dgm:cxn modelId="{56141EA9-4A0D-4510-8E44-92E3D58E99AF}" type="presOf" srcId="{01A9BE70-C20D-4735-A77C-A1D43E290CF8}" destId="{67288C37-9A4C-42CE-939E-43D08DCA5DD2}" srcOrd="0" destOrd="0" presId="urn:microsoft.com/office/officeart/2005/8/layout/vList2"/>
    <dgm:cxn modelId="{413D59C9-8048-4273-A284-AE62A30FB292}" type="presOf" srcId="{5D1915CD-0EE7-47BC-8A4F-5684A3581157}" destId="{988AF55A-13A6-4907-9705-BE80B8C50CC9}" srcOrd="0" destOrd="0" presId="urn:microsoft.com/office/officeart/2005/8/layout/vList2"/>
    <dgm:cxn modelId="{06D6BAF9-312F-4945-AFE7-8F096B54F3B9}" type="presOf" srcId="{CDC64BB1-FAA0-40AB-A73F-93B60D6591D0}" destId="{8138A103-F8F1-4689-B860-63DE753A9528}" srcOrd="0" destOrd="0" presId="urn:microsoft.com/office/officeart/2005/8/layout/vList2"/>
    <dgm:cxn modelId="{75DBEB88-E8FB-4B89-895D-89404404FC77}" type="presParOf" srcId="{67288C37-9A4C-42CE-939E-43D08DCA5DD2}" destId="{B6FFC8FA-CB46-4492-B67E-26F0A6DDF524}" srcOrd="0" destOrd="0" presId="urn:microsoft.com/office/officeart/2005/8/layout/vList2"/>
    <dgm:cxn modelId="{786392B2-9FB6-4F2D-A4E8-197630B51E40}" type="presParOf" srcId="{67288C37-9A4C-42CE-939E-43D08DCA5DD2}" destId="{AE993A1D-C4DE-40EC-BC22-37989A103B09}" srcOrd="1" destOrd="0" presId="urn:microsoft.com/office/officeart/2005/8/layout/vList2"/>
    <dgm:cxn modelId="{5ADFE817-845A-4003-A561-1F7604BDA6EA}" type="presParOf" srcId="{67288C37-9A4C-42CE-939E-43D08DCA5DD2}" destId="{8138A103-F8F1-4689-B860-63DE753A9528}" srcOrd="2" destOrd="0" presId="urn:microsoft.com/office/officeart/2005/8/layout/vList2"/>
    <dgm:cxn modelId="{A4F23D98-2745-4CF6-A713-DA4C1AD77150}" type="presParOf" srcId="{67288C37-9A4C-42CE-939E-43D08DCA5DD2}" destId="{BDECF240-37F1-4254-BA9A-45631C988345}" srcOrd="3" destOrd="0" presId="urn:microsoft.com/office/officeart/2005/8/layout/vList2"/>
    <dgm:cxn modelId="{B8A75FFB-A561-43A0-A60D-4C934D454F1D}" type="presParOf" srcId="{67288C37-9A4C-42CE-939E-43D08DCA5DD2}" destId="{62691186-393A-4C9B-A40F-9DDA3774E228}" srcOrd="4" destOrd="0" presId="urn:microsoft.com/office/officeart/2005/8/layout/vList2"/>
    <dgm:cxn modelId="{537C8C70-FD72-4D69-9255-79540A89926F}" type="presParOf" srcId="{67288C37-9A4C-42CE-939E-43D08DCA5DD2}" destId="{FEE7747C-7365-4EA1-8F0E-703A36938489}" srcOrd="5" destOrd="0" presId="urn:microsoft.com/office/officeart/2005/8/layout/vList2"/>
    <dgm:cxn modelId="{379BDEAA-7ADC-4460-B4C4-0B9B5499F4A7}" type="presParOf" srcId="{67288C37-9A4C-42CE-939E-43D08DCA5DD2}" destId="{988AF55A-13A6-4907-9705-BE80B8C50C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BC1FC-796D-41E9-AE9F-733880E81093}">
      <dsp:nvSpPr>
        <dsp:cNvPr id="0" name=""/>
        <dsp:cNvSpPr/>
      </dsp:nvSpPr>
      <dsp:spPr>
        <a:xfrm>
          <a:off x="770313" y="1245"/>
          <a:ext cx="2087202" cy="1252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year_sold,month_sold,day_sold “ Extracting components from date column for finer analysis</a:t>
          </a:r>
        </a:p>
      </dsp:txBody>
      <dsp:txXfrm>
        <a:off x="770313" y="1245"/>
        <a:ext cx="2087202" cy="1252321"/>
      </dsp:txXfrm>
    </dsp:sp>
    <dsp:sp modelId="{ECDE4A19-2472-477D-AC62-8B94687C9783}">
      <dsp:nvSpPr>
        <dsp:cNvPr id="0" name=""/>
        <dsp:cNvSpPr/>
      </dsp:nvSpPr>
      <dsp:spPr>
        <a:xfrm>
          <a:off x="3066237" y="1245"/>
          <a:ext cx="2087202" cy="1252321"/>
        </a:xfrm>
        <a:prstGeom prst="rect">
          <a:avLst/>
        </a:prstGeom>
        <a:solidFill>
          <a:schemeClr val="accent2">
            <a:hueOff val="585783"/>
            <a:satOff val="-1681"/>
            <a:lumOff val="-26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Season_sold: Categorize the sale into seasons for potential season trend analysis </a:t>
          </a:r>
        </a:p>
      </dsp:txBody>
      <dsp:txXfrm>
        <a:off x="3066237" y="1245"/>
        <a:ext cx="2087202" cy="1252321"/>
      </dsp:txXfrm>
    </dsp:sp>
    <dsp:sp modelId="{9756FB54-AC91-498F-AAAE-B7AD5540DEF9}">
      <dsp:nvSpPr>
        <dsp:cNvPr id="0" name=""/>
        <dsp:cNvSpPr/>
      </dsp:nvSpPr>
      <dsp:spPr>
        <a:xfrm>
          <a:off x="5362160" y="1245"/>
          <a:ext cx="2087202" cy="1252321"/>
        </a:xfrm>
        <a:prstGeom prst="rect">
          <a:avLst/>
        </a:prstGeom>
        <a:solidFill>
          <a:schemeClr val="accent2">
            <a:hueOff val="1171566"/>
            <a:satOff val="-3362"/>
            <a:lumOff val="-53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House_age: valculate the age of the house at the time of sale </a:t>
          </a:r>
        </a:p>
      </dsp:txBody>
      <dsp:txXfrm>
        <a:off x="5362160" y="1245"/>
        <a:ext cx="2087202" cy="1252321"/>
      </dsp:txXfrm>
    </dsp:sp>
    <dsp:sp modelId="{B2996306-75A8-42F2-BF91-24767A895D6D}">
      <dsp:nvSpPr>
        <dsp:cNvPr id="0" name=""/>
        <dsp:cNvSpPr/>
      </dsp:nvSpPr>
      <dsp:spPr>
        <a:xfrm>
          <a:off x="7658083" y="1245"/>
          <a:ext cx="2087202" cy="1252321"/>
        </a:xfrm>
        <a:prstGeom prst="rect">
          <a:avLst/>
        </a:prstGeom>
        <a:solidFill>
          <a:schemeClr val="accent2">
            <a:hueOff val="1757349"/>
            <a:satOff val="-5044"/>
            <a:lumOff val="-80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Years_since_renovation; Determine how long it has been since the house was last renovated</a:t>
          </a:r>
        </a:p>
      </dsp:txBody>
      <dsp:txXfrm>
        <a:off x="7658083" y="1245"/>
        <a:ext cx="2087202" cy="1252321"/>
      </dsp:txXfrm>
    </dsp:sp>
    <dsp:sp modelId="{82CFD123-BFAC-4D68-939A-6575E76DFD7E}">
      <dsp:nvSpPr>
        <dsp:cNvPr id="0" name=""/>
        <dsp:cNvSpPr/>
      </dsp:nvSpPr>
      <dsp:spPr>
        <a:xfrm>
          <a:off x="770313" y="1462287"/>
          <a:ext cx="2087202" cy="1252321"/>
        </a:xfrm>
        <a:prstGeom prst="rect">
          <a:avLst/>
        </a:prstGeom>
        <a:solidFill>
          <a:schemeClr val="accent2">
            <a:hueOff val="2343132"/>
            <a:satOff val="-6725"/>
            <a:lumOff val="-107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Price_per_sqft:calculate the price per square foot of living area </a:t>
          </a:r>
        </a:p>
      </dsp:txBody>
      <dsp:txXfrm>
        <a:off x="770313" y="1462287"/>
        <a:ext cx="2087202" cy="1252321"/>
      </dsp:txXfrm>
    </dsp:sp>
    <dsp:sp modelId="{E65182F2-F9A0-4BE1-8902-3E74A1A80E16}">
      <dsp:nvSpPr>
        <dsp:cNvPr id="0" name=""/>
        <dsp:cNvSpPr/>
      </dsp:nvSpPr>
      <dsp:spPr>
        <a:xfrm>
          <a:off x="3066237" y="1462287"/>
          <a:ext cx="2087202" cy="1252321"/>
        </a:xfrm>
        <a:prstGeom prst="rect">
          <a:avLst/>
        </a:prstGeom>
        <a:solidFill>
          <a:schemeClr val="accent2">
            <a:hueOff val="2928915"/>
            <a:satOff val="-8406"/>
            <a:lumOff val="-134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bathrooms: Round the number of bathrooms to the nearest inteher for simplicity </a:t>
          </a:r>
        </a:p>
      </dsp:txBody>
      <dsp:txXfrm>
        <a:off x="3066237" y="1462287"/>
        <a:ext cx="2087202" cy="1252321"/>
      </dsp:txXfrm>
    </dsp:sp>
    <dsp:sp modelId="{77723FDB-03A7-4577-88C1-07FA187F591B}">
      <dsp:nvSpPr>
        <dsp:cNvPr id="0" name=""/>
        <dsp:cNvSpPr/>
      </dsp:nvSpPr>
      <dsp:spPr>
        <a:xfrm>
          <a:off x="5362160" y="1462287"/>
          <a:ext cx="2087202" cy="1252321"/>
        </a:xfrm>
        <a:prstGeom prst="rect">
          <a:avLst/>
        </a:prstGeom>
        <a:solidFill>
          <a:schemeClr val="accent2">
            <a:hueOff val="3514698"/>
            <a:satOff val="-10087"/>
            <a:lumOff val="-161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Bed_bath_rooms:Create an interanction term between bedrooms and bathrooms </a:t>
          </a:r>
        </a:p>
      </dsp:txBody>
      <dsp:txXfrm>
        <a:off x="5362160" y="1462287"/>
        <a:ext cx="2087202" cy="1252321"/>
      </dsp:txXfrm>
    </dsp:sp>
    <dsp:sp modelId="{CDA6D161-4BEF-4AD2-99FA-3ECE97AAF9E0}">
      <dsp:nvSpPr>
        <dsp:cNvPr id="0" name=""/>
        <dsp:cNvSpPr/>
      </dsp:nvSpPr>
      <dsp:spPr>
        <a:xfrm>
          <a:off x="7658083" y="1462287"/>
          <a:ext cx="2087202" cy="1252321"/>
        </a:xfrm>
        <a:prstGeom prst="rect">
          <a:avLst/>
        </a:prstGeom>
        <a:solidFill>
          <a:schemeClr val="accent2">
            <a:hueOff val="4100481"/>
            <a:satOff val="-11768"/>
            <a:lumOff val="-188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Sqft_grade:Create a metric that combines the size of the living area with the quality grade of the house </a:t>
          </a:r>
        </a:p>
      </dsp:txBody>
      <dsp:txXfrm>
        <a:off x="7658083" y="1462287"/>
        <a:ext cx="2087202" cy="1252321"/>
      </dsp:txXfrm>
    </dsp:sp>
    <dsp:sp modelId="{C1F588D1-786A-401A-9CE0-5F4754BF328E}">
      <dsp:nvSpPr>
        <dsp:cNvPr id="0" name=""/>
        <dsp:cNvSpPr/>
      </dsp:nvSpPr>
      <dsp:spPr>
        <a:xfrm>
          <a:off x="770313" y="2923329"/>
          <a:ext cx="2087202" cy="1252321"/>
        </a:xfrm>
        <a:prstGeom prst="rect">
          <a:avLst/>
        </a:prstGeom>
        <a:solidFill>
          <a:schemeClr val="accent2">
            <a:hueOff val="4686264"/>
            <a:satOff val="-13449"/>
            <a:lumOff val="-215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Sqft_lot_grade: Create a metric that combines the lot size with the quality grade of the house.</a:t>
          </a:r>
        </a:p>
      </dsp:txBody>
      <dsp:txXfrm>
        <a:off x="770313" y="2923329"/>
        <a:ext cx="2087202" cy="1252321"/>
      </dsp:txXfrm>
    </dsp:sp>
    <dsp:sp modelId="{5E016A25-EEA9-4073-90F0-48AE743648F8}">
      <dsp:nvSpPr>
        <dsp:cNvPr id="0" name=""/>
        <dsp:cNvSpPr/>
      </dsp:nvSpPr>
      <dsp:spPr>
        <a:xfrm>
          <a:off x="3066237" y="2923329"/>
          <a:ext cx="2087202" cy="1252321"/>
        </a:xfrm>
        <a:prstGeom prst="rect">
          <a:avLst/>
        </a:prstGeom>
        <a:solidFill>
          <a:schemeClr val="accent2">
            <a:hueOff val="5272048"/>
            <a:satOff val="-15131"/>
            <a:lumOff val="-242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zipcode: Ensure the zipcode column is treated as a categorical variable</a:t>
          </a:r>
        </a:p>
      </dsp:txBody>
      <dsp:txXfrm>
        <a:off x="3066237" y="2923329"/>
        <a:ext cx="2087202" cy="1252321"/>
      </dsp:txXfrm>
    </dsp:sp>
    <dsp:sp modelId="{0886A463-B00B-4B2F-9A2C-29A217E5B52B}">
      <dsp:nvSpPr>
        <dsp:cNvPr id="0" name=""/>
        <dsp:cNvSpPr/>
      </dsp:nvSpPr>
      <dsp:spPr>
        <a:xfrm>
          <a:off x="5362160" y="2923329"/>
          <a:ext cx="2087202" cy="1252321"/>
        </a:xfrm>
        <a:prstGeom prst="rect">
          <a:avLst/>
        </a:prstGeom>
        <a:solidFill>
          <a:schemeClr val="accent2">
            <a:hueOff val="5857831"/>
            <a:satOff val="-16812"/>
            <a:lumOff val="-269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Is_waterfron: create a binary variable indicating whether the house has a waterfront view</a:t>
          </a:r>
        </a:p>
      </dsp:txBody>
      <dsp:txXfrm>
        <a:off x="5362160" y="2923329"/>
        <a:ext cx="2087202" cy="1252321"/>
      </dsp:txXfrm>
    </dsp:sp>
    <dsp:sp modelId="{36322622-7226-4DE2-B269-1EF0B13AAAA1}">
      <dsp:nvSpPr>
        <dsp:cNvPr id="0" name=""/>
        <dsp:cNvSpPr/>
      </dsp:nvSpPr>
      <dsp:spPr>
        <a:xfrm>
          <a:off x="7658083" y="2923329"/>
          <a:ext cx="2087202" cy="125232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Is_renovated:Create a binary variable indicating whether the house has been renovated </a:t>
          </a:r>
        </a:p>
      </dsp:txBody>
      <dsp:txXfrm>
        <a:off x="7658083" y="2923329"/>
        <a:ext cx="2087202" cy="1252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FC8FA-CB46-4492-B67E-26F0A6DDF524}">
      <dsp:nvSpPr>
        <dsp:cNvPr id="0" name=""/>
        <dsp:cNvSpPr/>
      </dsp:nvSpPr>
      <dsp:spPr>
        <a:xfrm>
          <a:off x="0" y="304469"/>
          <a:ext cx="4391024" cy="437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histogram above illustrates the distribution of house prices for properties valued at $650K and above. Here are a few observations:</a:t>
          </a:r>
          <a:endParaRPr lang="en-US" sz="1100" kern="1200"/>
        </a:p>
      </dsp:txBody>
      <dsp:txXfrm>
        <a:off x="21361" y="325830"/>
        <a:ext cx="4348302" cy="394858"/>
      </dsp:txXfrm>
    </dsp:sp>
    <dsp:sp modelId="{8138A103-F8F1-4689-B860-63DE753A9528}">
      <dsp:nvSpPr>
        <dsp:cNvPr id="0" name=""/>
        <dsp:cNvSpPr/>
      </dsp:nvSpPr>
      <dsp:spPr>
        <a:xfrm>
          <a:off x="0" y="773729"/>
          <a:ext cx="4391024" cy="437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majority of the houses are priced between $650K and $1.5M.</a:t>
          </a:r>
          <a:endParaRPr lang="en-US" sz="1100" kern="1200"/>
        </a:p>
      </dsp:txBody>
      <dsp:txXfrm>
        <a:off x="21361" y="795090"/>
        <a:ext cx="4348302" cy="394858"/>
      </dsp:txXfrm>
    </dsp:sp>
    <dsp:sp modelId="{62691186-393A-4C9B-A40F-9DDA3774E228}">
      <dsp:nvSpPr>
        <dsp:cNvPr id="0" name=""/>
        <dsp:cNvSpPr/>
      </dsp:nvSpPr>
      <dsp:spPr>
        <a:xfrm>
          <a:off x="0" y="1242990"/>
          <a:ext cx="4391024" cy="437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There are fewer houses as the price increases beyond $1.5M, with a notable decline in frequency.</a:t>
          </a:r>
          <a:endParaRPr lang="en-US" sz="1100" kern="1200"/>
        </a:p>
      </dsp:txBody>
      <dsp:txXfrm>
        <a:off x="21361" y="1264351"/>
        <a:ext cx="4348302" cy="394858"/>
      </dsp:txXfrm>
    </dsp:sp>
    <dsp:sp modelId="{988AF55A-13A6-4907-9705-BE80B8C50CC9}">
      <dsp:nvSpPr>
        <dsp:cNvPr id="0" name=""/>
        <dsp:cNvSpPr/>
      </dsp:nvSpPr>
      <dsp:spPr>
        <a:xfrm>
          <a:off x="0" y="1712250"/>
          <a:ext cx="4391024" cy="437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distribution shows a long tail, indicating the presence of some very high-priced houses in the dataset.</a:t>
          </a:r>
          <a:endParaRPr lang="en-US" sz="1100" kern="1200"/>
        </a:p>
      </dsp:txBody>
      <dsp:txXfrm>
        <a:off x="21361" y="1733611"/>
        <a:ext cx="4348302" cy="39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10F1-8E1D-761E-E414-2556986C3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6C78F-42D3-3CDC-5D4C-C499F7DC5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63EF-AC6B-8E70-3DE6-E92C0FA5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4A6C-1A76-1727-7296-A857CD9F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373D-288C-48FE-BFE0-58026032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75B4-890F-936F-DBC0-32C470DD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64EDB-1B97-9DDD-B46B-48CCC35C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D471-5DA5-D21F-8374-1E61EC74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EF27-D5CC-42CA-98AC-875FFA10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DB42-9F7C-7649-D5C4-40CB9C8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7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95533-72BF-9444-C40A-7AB50B07E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1FD18-0E76-C545-23AF-C2BD6DFBD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1ABF-5A9A-8A9F-6057-6CE79696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FAFD-190C-CEE6-E664-FBA4E086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01A1-A0FC-212F-877F-685CDCB4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8B-670D-5549-D822-26455B38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D658-4AD2-7DB6-99F1-D1E8F096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4286-2C77-FB2A-A563-7077AA9A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A717-2F47-2EDD-332D-C48997C2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F0DA-83E3-8DDA-3E06-928B0991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5325-D052-3A71-EE92-687C8502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1647-6245-12A5-FFB9-6F4CFB45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4666-7F82-D7AC-0231-39BB6A41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24F4-8919-E908-320B-2927259D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40AE-C5D2-7EA3-19AF-E1FF7421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D12A-06BF-25D9-D565-52C7E946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2222-351B-8368-6B44-638D7AEA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98D8-BE0E-9838-6F43-10C13ECD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D409-962F-F560-F1E5-04202838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A0F3-548A-456D-0367-B2D2892A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BB8A-E3AE-DB39-D4C0-DE68740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D4C-F65F-A732-3199-4AF6338E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1691-2D2E-BE8B-DBB5-BBB956EE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BD5E6-FAA2-FCE5-41D1-BCB1A0B8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31A4-DEA6-58A5-6257-21533C40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1167A-798B-C233-ABE0-CBF4437AF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B76-5C3F-0A65-58F2-64487F52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EA65B-39E8-366A-45BA-EB59E4FC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5DA3F-B99B-EE1E-7D53-5E8A577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4D67-FF47-F092-0125-6704191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A70E0-CC5B-FD8D-4F57-8BEA330F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5F426-80D6-CBCE-6939-9FFE127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406A1-BD2A-43CD-D43F-DECCD4B7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1B80-64AE-637C-B3B6-265E5159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3EE1D-FE09-B0C8-A9DF-55CD1DE3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408C3-CA31-AB6F-CA46-38968954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ECA4-FDB5-56B1-D862-E656F576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F258-C143-0099-4F50-D77F1261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78EBE-0F11-DC4C-0998-E88BF8D9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848D6-B04A-CC0F-FADE-CBF45CA1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8ADE5-9B51-C15D-67CC-F9736350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3DBE-77B0-AD16-766E-D6874AC1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BFB-03F8-96AF-7D63-EFEA515C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D3277-FF97-3434-E47D-27F899125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952B-13FF-9E4B-D09A-F930B4238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66802-22C7-DEDE-E52E-BF878C87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E4FB-5DAA-F1D2-6886-536353BB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69C3-5C78-A5F5-C96C-A6170DC8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A8A81-C4C9-6198-3B27-A4C452C4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6C4B-9C90-B090-9956-AAF1FFAB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9FB5-6D0D-E09A-4458-95ACA8627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1957F-4E99-4128-8DC1-61D05257039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8D4BB-7C23-5249-C563-FCF542905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7C8D-70A8-6F43-E356-0A3A7C4D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DAE32-9992-4D46-9FEF-C67B49AB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ouse with trees around it">
            <a:extLst>
              <a:ext uri="{FF2B5EF4-FFF2-40B4-BE49-F238E27FC236}">
                <a16:creationId xmlns:a16="http://schemas.microsoft.com/office/drawing/2014/main" id="{443CDCE8-C712-FFA7-350D-D90AE12D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866B8-6709-23B3-D9EA-DD33B4D1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King Country Houses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2516-4517-B9E0-F59A-E5107B76E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Dean Gani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5080B-B7C7-0C4C-B70B-F2EAE372BE07}"/>
              </a:ext>
            </a:extLst>
          </p:cNvPr>
          <p:cNvSpPr txBox="1"/>
          <p:nvPr/>
        </p:nvSpPr>
        <p:spPr>
          <a:xfrm>
            <a:off x="6858000" y="1303867"/>
            <a:ext cx="386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TARGET --&gt; Price: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Our primary focus is to understand which features most significantly impact the house price. Additionally, we aim to explore properties valued at $650K and above for more detailed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0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174-7A09-615B-3FAE-32D36F58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Ridge Regression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E698A57-28C4-B817-BFA6-863032F63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6BE13AE-3FE4-B399-9493-4D7C471C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2607013"/>
            <a:ext cx="6140449" cy="3221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sqft_living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 (37.97%)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This feature represents the square footage of the living space in the house. It is the most important feature, indicating that the size of the living area has a significant impact on house prices.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price_per_sqft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 (37.97%)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This feature represents the price per square foot. Its high importance suggests that the price efficiency of the space is a critical factor in determining overall house prices.</a:t>
            </a:r>
            <a:endParaRPr lang="en-US" altLang="en-US" sz="1200" dirty="0">
              <a:solidFill>
                <a:schemeClr val="bg1">
                  <a:alpha val="80000"/>
                </a:schemeClr>
              </a:solidFill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grade (5.84%)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The grade is a measure of the overall quality of the house, which includes the quality of construction and design. It moderately impacts house prices, reflecting that better-quality houses tend to be more expensive.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long (3.26%)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Longitude of the house's location. This feature can capture regional differences in pricing, indicating that geographic location (longitude) plays a role in house valuation.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condition (2.78%)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This feature represents the condition of the house (e.g., good, fair). Houses in better condition are likely to have higher prices.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42B1C6-0576-0673-86B5-96909D7E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8687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28EC1-585D-A584-A57D-5DBCFDEB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Lasso Regression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A407A84-64C8-210E-6F16-8EEACEA2F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4" y="1552142"/>
            <a:ext cx="2663825" cy="433389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6FD8C2F-A45A-5A87-63C1-EE5FE43B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3146400"/>
            <a:ext cx="6140449" cy="2454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sqft_living (34.66%)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This feature represents the square footage of the living space in the house. It is the most important feature, indicating that the size of the living area has a significant impact on house prices.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price_per_sqft (34.63%)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This feature represents the price per square foot. Its high importance suggests that the price efficiency of the space is a critical factor in determining overall house prices.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grade (5.30%)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The grade is a measure of the overall quality of the house, which includes the quality of construction and design. It moderately impacts house prices, reflecting that better-quality houses tend to be more expensive.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waterfront (4.58%)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Explanation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: Indicator of whether the house is on the waterfront. This feature significantly impacts house prices, suggesting that waterfront properties are highly valued.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853EB8-1F55-8534-6BE8-0E07EAB5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8687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1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7F6D-B986-8B7B-D475-0A75257E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1CD2-0F50-834F-77A6-3B2FFEF4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Questions 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22452D1-1356-79B1-528C-0A54E5AB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0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0A39-F7DC-D81A-96CD-620D1BED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C644-64F1-FE50-5F12-F8A0B0B5E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id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A unique identifier for a house.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date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date on which the house was sold.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price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sale price of the house (prediction target).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bedrooms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Number of bedrooms in the house.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bathrooms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Number of bathrooms in the house, per bedroom.</a:t>
            </a:r>
          </a:p>
          <a:p>
            <a:r>
              <a:rPr lang="en-US" sz="1300" b="1" i="0" dirty="0" err="1">
                <a:effectLst/>
                <a:highlight>
                  <a:srgbClr val="FFFFFF"/>
                </a:highlight>
              </a:rPr>
              <a:t>sqft</a:t>
            </a:r>
            <a:r>
              <a:rPr lang="en-US" sz="1300" b="0" i="0" dirty="0" err="1">
                <a:effectLst/>
                <a:highlight>
                  <a:srgbClr val="FFFFFF"/>
                </a:highlight>
              </a:rPr>
              <a:t>_</a:t>
            </a:r>
            <a:r>
              <a:rPr lang="en-US" sz="1300" b="1" i="0" dirty="0" err="1">
                <a:effectLst/>
                <a:highlight>
                  <a:srgbClr val="FFFFFF"/>
                </a:highlight>
              </a:rPr>
              <a:t>living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Square footage of the interior living space.</a:t>
            </a:r>
          </a:p>
          <a:p>
            <a:r>
              <a:rPr lang="en-US" sz="1300" b="1" i="0" dirty="0" err="1">
                <a:effectLst/>
                <a:highlight>
                  <a:srgbClr val="FFFFFF"/>
                </a:highlight>
              </a:rPr>
              <a:t>sqft_lot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Square footage of the land space.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floors: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 Number of floors (levels) in the house.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waterfront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Whether the house has a waterfront view.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view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Number of times the house has been viewed.</a:t>
            </a:r>
          </a:p>
          <a:p>
            <a:r>
              <a:rPr lang="en-US" sz="1300" b="1" i="0" dirty="0">
                <a:effectLst/>
                <a:highlight>
                  <a:srgbClr val="FFFFFF"/>
                </a:highlight>
              </a:rPr>
              <a:t>condition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overall condition of the house.</a:t>
            </a:r>
          </a:p>
          <a:p>
            <a:endParaRPr lang="en-US" sz="1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12B606-5900-1F49-6120-A0B770E2496A}"/>
              </a:ext>
            </a:extLst>
          </p:cNvPr>
          <p:cNvSpPr txBox="1"/>
          <p:nvPr/>
        </p:nvSpPr>
        <p:spPr>
          <a:xfrm>
            <a:off x="8451604" y="1412489"/>
            <a:ext cx="3197701" cy="512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highlight>
                  <a:srgbClr val="FFFFFF"/>
                </a:highlight>
              </a:rPr>
              <a:t>grade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overall grade given to the house, based on the King County grading system.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 err="1">
                <a:effectLst/>
                <a:highlight>
                  <a:srgbClr val="FFFFFF"/>
                </a:highlight>
              </a:rPr>
              <a:t>sqft_above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Square footage of the house apart from the basement.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 err="1">
                <a:effectLst/>
                <a:highlight>
                  <a:srgbClr val="FFFFFF"/>
                </a:highlight>
              </a:rPr>
              <a:t>sqft_basement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Square footage of the basement.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 err="1">
                <a:effectLst/>
                <a:highlight>
                  <a:srgbClr val="FFFFFF"/>
                </a:highlight>
              </a:rPr>
              <a:t>yr_built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year the house was built.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 err="1">
                <a:effectLst/>
                <a:highlight>
                  <a:srgbClr val="FFFFFF"/>
                </a:highlight>
              </a:rPr>
              <a:t>yr_renovated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year the house was renovated.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 err="1">
                <a:effectLst/>
                <a:highlight>
                  <a:srgbClr val="FFFFFF"/>
                </a:highlight>
              </a:rPr>
              <a:t>zipcode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ZIP code area.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 err="1">
                <a:effectLst/>
                <a:highlight>
                  <a:srgbClr val="FFFFFF"/>
                </a:highlight>
              </a:rPr>
              <a:t>lat</a:t>
            </a:r>
            <a:r>
              <a:rPr lang="en-US" sz="1300" b="1" i="0" dirty="0">
                <a:effectLst/>
                <a:highlight>
                  <a:srgbClr val="FFFFFF"/>
                </a:highlight>
              </a:rPr>
              <a:t>: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 Latitude coordinate.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highlight>
                  <a:srgbClr val="FFFFFF"/>
                </a:highlight>
              </a:rPr>
              <a:t>long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Longitude coordinate.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highlight>
                  <a:srgbClr val="FFFFFF"/>
                </a:highlight>
              </a:rPr>
              <a:t>sqft_living15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interior living space for the nearest 15 neighbors in 2015.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highlight>
                  <a:srgbClr val="FFFFFF"/>
                </a:highlight>
              </a:rPr>
              <a:t>sqft_lot15</a:t>
            </a:r>
            <a:r>
              <a:rPr lang="en-US" sz="1300" b="0" i="0" dirty="0">
                <a:effectLst/>
                <a:highlight>
                  <a:srgbClr val="FFFFFF"/>
                </a:highlight>
              </a:rPr>
              <a:t>: The land spaces for the nearest 15 neighbors in 2015.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504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42BD-F698-196B-7B8F-612A5EE6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Describe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F013-3180-354F-BE40-31375758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Price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average house price is approximately $540,088 with a standard deviation of $367,127. The prices range from $75,000 to $7,700,000.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Bedrooms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Most houses have about 3 bedrooms, with the number of bedrooms ranging from 0 to 33.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Bathrooms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On average, houses have around 2 bathrooms. The number of bathrooms ranges from 0 to 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Square Footage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average living space is about 2,080 square feet, with a minimum of 290 and a maximum of 13,540 square feet.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Square Footage (Lot)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average lot size is approximately 15,107 square feet, but this value varies greatly (from 520 to 1,651,359 square feet).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Floors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Houses typically have between 1 and 3 floors, with an average of about 1.5 floors.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Waterfront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very small proportion of houses have a waterfront 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 and Grade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average condition rating is about 3.4 (on a scale likely ranging from 1 to 5), and the average grade is about 7.7 (on a likely scale of 1 to 13).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Year Built and Renovated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Most houses were built around 1971, and many have not been renovated (indicated by the median and lower quartile values for the renovation year being 0).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528E7-8C7A-DE6A-9BCB-6A7E3823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Feature Engineering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9166C7-0C73-5782-A4EA-95F6DEA4B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5499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4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D002-BB2A-51A9-C167-C3C2545D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Distribution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graph of a house price&#10;&#10;Description automatically generated">
            <a:extLst>
              <a:ext uri="{FF2B5EF4-FFF2-40B4-BE49-F238E27FC236}">
                <a16:creationId xmlns:a16="http://schemas.microsoft.com/office/drawing/2014/main" id="{15062C2A-F240-D539-3C18-1986A700B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495313"/>
            <a:ext cx="4369112" cy="2774386"/>
          </a:xfrm>
          <a:prstGeom prst="rect">
            <a:avLst/>
          </a:prstGeom>
        </p:spPr>
      </p:pic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24B236B1-6093-71D3-4CA6-5DDC4F86E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446408"/>
              </p:ext>
            </p:extLst>
          </p:nvPr>
        </p:nvGraphicFramePr>
        <p:xfrm>
          <a:off x="838200" y="3146400"/>
          <a:ext cx="4391024" cy="245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98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9D0D-C768-2CFB-200E-69385163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Correlation Matrix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4F5B0-F9D6-6744-52CB-D8D1FF15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9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The strong positive correlations between price and features like square footage (living and above), grade, and bathrooms are evident.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Some features, such as latitude (</a:t>
            </a:r>
            <a:r>
              <a:rPr lang="en-US" sz="1900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lat</a:t>
            </a:r>
            <a:r>
              <a:rPr lang="en-US" sz="19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) and waterfront, show moderate positive correlations with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Features like id and </a:t>
            </a:r>
            <a:r>
              <a:rPr lang="en-US" sz="1900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zipcode</a:t>
            </a:r>
            <a:r>
              <a:rPr lang="en-US" sz="19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have very weak or negligible correlations with price, indicating they don't significantly impact house prices.</a:t>
            </a:r>
          </a:p>
          <a:p>
            <a:endParaRPr lang="en-US" sz="19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hart with numbers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C2CE5B36-434C-BBA7-DFE0-40C13BD0F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" r="11586" b="-2"/>
          <a:stretch/>
        </p:blipFill>
        <p:spPr>
          <a:xfrm>
            <a:off x="6525453" y="245141"/>
            <a:ext cx="5666547" cy="63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C2818-52C3-F1E7-5863-79E013B5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 to train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background with black numbers and letters&#10;&#10;Description automatically generated">
            <a:extLst>
              <a:ext uri="{FF2B5EF4-FFF2-40B4-BE49-F238E27FC236}">
                <a16:creationId xmlns:a16="http://schemas.microsoft.com/office/drawing/2014/main" id="{83EEDCEA-8F91-333B-FB35-FA84D12C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111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32C8-100C-C7CE-3883-940B814D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0698"/>
            <a:ext cx="4310672" cy="1463834"/>
          </a:xfrm>
        </p:spPr>
        <p:txBody>
          <a:bodyPr>
            <a:normAutofit/>
          </a:bodyPr>
          <a:lstStyle/>
          <a:p>
            <a:r>
              <a:rPr lang="en-US" sz="1600"/>
              <a:t>Model : Linear Regression , Ridge Regression, Lasso Regression, Random Forest and Gradinet Boosting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640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30215-6384-52D9-D548-C0195969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Overfiting?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17BDC4A5-8EA5-2484-2E69-50CFC401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69" y="1909192"/>
            <a:ext cx="4586513" cy="36477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Train-Test Metrics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Look at the </a:t>
            </a:r>
            <a:r>
              <a:rPr kumimoji="0" lang="en-US" altLang="en-US" sz="17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Train RMSE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and </a:t>
            </a:r>
            <a:r>
              <a:rPr kumimoji="0" lang="en-US" altLang="en-US" sz="17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Test RMSE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for each model. If the </a:t>
            </a:r>
            <a:r>
              <a:rPr kumimoji="0" lang="en-US" altLang="en-US" sz="17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Train RMSE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is significantly lower than the </a:t>
            </a:r>
            <a:r>
              <a:rPr kumimoji="0" lang="en-US" altLang="en-US" sz="17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Test RMSE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the model might be overfitting.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Cross-Validation Results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Cross-validation provides a more robust evaluation of the model's performance. The </a:t>
            </a:r>
            <a:r>
              <a:rPr kumimoji="0" lang="en-US" altLang="en-US" sz="17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Mean CV RMSE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should be close to the </a:t>
            </a:r>
            <a:r>
              <a:rPr kumimoji="0" lang="en-US" altLang="en-US" sz="17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Test RMSE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 A high </a:t>
            </a:r>
            <a:r>
              <a:rPr kumimoji="0" lang="en-US" altLang="en-US" sz="17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Std CV RMSE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indicates high variability in the model's performance across different folds, which might suggest overfitting.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F3122F-69D3-832A-DE1F-A4C34E84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275766"/>
            <a:ext cx="5666547" cy="63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9C098-B95F-DDCF-BBA2-1E2AA54C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2CCE8D-B33E-AB9D-D695-3D5C9A78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2353960"/>
            <a:ext cx="6140449" cy="2862288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High Importance Features: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monospace"/>
              </a:rPr>
              <a:t>sqft_living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 (38.02%)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Explanation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: This feature represents the square footage of the living space in the house. It is the most important feature, indicating that the size of the living area has a significant impact on house prices.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monospace"/>
              </a:rPr>
              <a:t>price_per_sqft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 (37.98%)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Explanation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ui-sans-serif"/>
              </a:rPr>
              <a:t>: This feature represents the price per square foot. Its high importance suggests that the price efficiency of the space is a critical factor in determining overall house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grade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 (5.81%)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Explanation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: The grade is a measure of the overall quality of the house, which includes the quality of construction and design. It moderately impacts house prices, reflecting that better-quality houses tend to be more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long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 (3.25%)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Explanation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: Longitude of the house's location. This feature can capture regional differences in pricing, indicating that geographic location (longitude) plays a role in house 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condition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 (2.79%)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Explanation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sans-serif"/>
              </a:rPr>
              <a:t>: This feature represents the condition of the house (e.g., good, fair). Houses in better condition are likely to have higher prices.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ui-sans-serif"/>
            </a:endParaRPr>
          </a:p>
          <a:p>
            <a:endParaRPr lang="en-US" sz="1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0E6BAE-4057-B6DA-E1D4-2562D4436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256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75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10567</TotalTime>
  <Words>1518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Inter</vt:lpstr>
      <vt:lpstr>Söhne</vt:lpstr>
      <vt:lpstr>ui-monospace</vt:lpstr>
      <vt:lpstr>ui-sans-serif</vt:lpstr>
      <vt:lpstr>Office Theme</vt:lpstr>
      <vt:lpstr>King Country Houses</vt:lpstr>
      <vt:lpstr>Data overview</vt:lpstr>
      <vt:lpstr>Data Describe</vt:lpstr>
      <vt:lpstr>Feature Engineering </vt:lpstr>
      <vt:lpstr>Distribution </vt:lpstr>
      <vt:lpstr>Correlation Matrix</vt:lpstr>
      <vt:lpstr>Model to train</vt:lpstr>
      <vt:lpstr>Overfiting?</vt:lpstr>
      <vt:lpstr>Linear Regression</vt:lpstr>
      <vt:lpstr>Ridge Regression</vt:lpstr>
      <vt:lpstr>Lasso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Country Houses</dc:title>
  <dc:creator>Dean Gani</dc:creator>
  <cp:lastModifiedBy>Dean Gani</cp:lastModifiedBy>
  <cp:revision>2</cp:revision>
  <dcterms:created xsi:type="dcterms:W3CDTF">2024-05-17T07:02:39Z</dcterms:created>
  <dcterms:modified xsi:type="dcterms:W3CDTF">2024-06-08T12:05:53Z</dcterms:modified>
</cp:coreProperties>
</file>