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4" d="100"/>
          <a:sy n="74" d="100"/>
        </p:scale>
        <p:origin x="6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E8048-AD2A-4A08-89BC-3510F3796413}" type="datetimeFigureOut">
              <a:rPr lang="en-US" smtClean="0"/>
              <a:t>6/12/2024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7F58D-CC35-4718-8BE4-420E33934C44}" type="slidenum">
              <a:rPr lang="en-US" smtClean="0"/>
              <a:t>‹#›</a:t>
            </a:fld>
            <a:endParaRPr lang="en-US"/>
          </a:p>
        </p:txBody>
      </p:sp>
    </p:spTree>
    <p:extLst>
      <p:ext uri="{BB962C8B-B14F-4D97-AF65-F5344CB8AC3E}">
        <p14:creationId xmlns:p14="http://schemas.microsoft.com/office/powerpoint/2010/main" val="2595086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Wednesday, June 12, 2024</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28664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Wednesday, June 12, 2024</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29802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Wednesday, June 12, 2024</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08580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Wednesday, June 12, 2024</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8771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Wednesday, June 12, 2024</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96854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Wednesday, June 12, 2024</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536287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Wednesday, June 12, 2024</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81115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Wednesday, June 12, 2024</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39178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Wednesday, June 12, 2024</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17912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Wednesday, June 12, 2024</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72600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Wednesday, June 12, 2024</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690785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Wednesday, June 12, 2024</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134943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ock_exchange" TargetMode="External"/><Relationship Id="rId2" Type="http://schemas.openxmlformats.org/officeDocument/2006/relationships/hyperlink" Target="https://en.wikipedia.org/wiki/Stock_market_index"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https://en.wikipedia.org/wiki/Market_capitaliz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0AF57B88-1D4C-41FA-A761-EC1DD10C3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11000">
                <a:schemeClr val="accent2"/>
              </a:gs>
              <a:gs pos="100000">
                <a:schemeClr val="accent6">
                  <a:lumMod val="75000"/>
                  <a:alpha val="8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2548F45-5164-4ABB-8212-7F293FDED8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404"/>
            <a:ext cx="4355594" cy="4040742"/>
          </a:xfrm>
          <a:prstGeom prst="rect">
            <a:avLst/>
          </a:prstGeom>
          <a:gradFill>
            <a:gsLst>
              <a:gs pos="0">
                <a:schemeClr val="accent5">
                  <a:alpha val="35000"/>
                </a:schemeClr>
              </a:gs>
              <a:gs pos="100000">
                <a:schemeClr val="accent6">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descr="Stock exchange numbers">
            <a:extLst>
              <a:ext uri="{FF2B5EF4-FFF2-40B4-BE49-F238E27FC236}">
                <a16:creationId xmlns:a16="http://schemas.microsoft.com/office/drawing/2014/main" id="{6E0C5ACA-73AC-7845-0EEA-4E6D9DC50AE5}"/>
              </a:ext>
            </a:extLst>
          </p:cNvPr>
          <p:cNvPicPr>
            <a:picLocks noChangeAspect="1"/>
          </p:cNvPicPr>
          <p:nvPr/>
        </p:nvPicPr>
        <p:blipFill rotWithShape="1">
          <a:blip r:embed="rId2"/>
          <a:srcRect l="11132" r="9651"/>
          <a:stretch/>
        </p:blipFill>
        <p:spPr>
          <a:xfrm>
            <a:off x="4038599" y="10"/>
            <a:ext cx="8160026" cy="6875809"/>
          </a:xfrm>
          <a:prstGeom prst="rect">
            <a:avLst/>
          </a:prstGeom>
        </p:spPr>
      </p:pic>
      <p:sp>
        <p:nvSpPr>
          <p:cNvPr id="15" name="Freeform: Shape 14">
            <a:extLst>
              <a:ext uri="{FF2B5EF4-FFF2-40B4-BE49-F238E27FC236}">
                <a16:creationId xmlns:a16="http://schemas.microsoft.com/office/drawing/2014/main" id="{5E81CCFB-7BEF-4186-86FB-D09450B4D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20E2581-B8F5-DF1A-627A-B9A2FBD89F84}"/>
              </a:ext>
            </a:extLst>
          </p:cNvPr>
          <p:cNvSpPr>
            <a:spLocks noGrp="1"/>
          </p:cNvSpPr>
          <p:nvPr>
            <p:ph type="ctrTitle"/>
          </p:nvPr>
        </p:nvSpPr>
        <p:spPr>
          <a:xfrm>
            <a:off x="463825" y="2950387"/>
            <a:ext cx="3077044" cy="3531403"/>
          </a:xfrm>
        </p:spPr>
        <p:txBody>
          <a:bodyPr anchor="t">
            <a:normAutofit/>
          </a:bodyPr>
          <a:lstStyle/>
          <a:p>
            <a:pPr algn="r"/>
            <a:r>
              <a:rPr lang="en-US" sz="3200" dirty="0">
                <a:solidFill>
                  <a:schemeClr val="bg1"/>
                </a:solidFill>
              </a:rPr>
              <a:t>S&amp;P500 Index </a:t>
            </a:r>
          </a:p>
        </p:txBody>
      </p:sp>
      <p:sp>
        <p:nvSpPr>
          <p:cNvPr id="3" name="Subtitle 2">
            <a:extLst>
              <a:ext uri="{FF2B5EF4-FFF2-40B4-BE49-F238E27FC236}">
                <a16:creationId xmlns:a16="http://schemas.microsoft.com/office/drawing/2014/main" id="{3486A260-CDDD-06A9-755A-5C7504CD3017}"/>
              </a:ext>
            </a:extLst>
          </p:cNvPr>
          <p:cNvSpPr>
            <a:spLocks noGrp="1"/>
          </p:cNvSpPr>
          <p:nvPr>
            <p:ph type="subTitle" idx="1"/>
          </p:nvPr>
        </p:nvSpPr>
        <p:spPr>
          <a:xfrm>
            <a:off x="642026" y="525970"/>
            <a:ext cx="2937753" cy="1600225"/>
          </a:xfrm>
        </p:spPr>
        <p:txBody>
          <a:bodyPr anchor="b">
            <a:normAutofit/>
          </a:bodyPr>
          <a:lstStyle/>
          <a:p>
            <a:pPr algn="r"/>
            <a:r>
              <a:rPr lang="en-US" sz="1200" dirty="0">
                <a:solidFill>
                  <a:schemeClr val="bg1"/>
                </a:solidFill>
              </a:rPr>
              <a:t>Dean gani</a:t>
            </a:r>
          </a:p>
        </p:txBody>
      </p:sp>
    </p:spTree>
    <p:extLst>
      <p:ext uri="{BB962C8B-B14F-4D97-AF65-F5344CB8AC3E}">
        <p14:creationId xmlns:p14="http://schemas.microsoft.com/office/powerpoint/2010/main" val="3750736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587B9-504A-74D9-4B25-CF4F803A5FCE}"/>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testing</a:t>
            </a:r>
          </a:p>
        </p:txBody>
      </p:sp>
      <p:sp>
        <p:nvSpPr>
          <p:cNvPr id="3" name="Content Placeholder 2">
            <a:extLst>
              <a:ext uri="{FF2B5EF4-FFF2-40B4-BE49-F238E27FC236}">
                <a16:creationId xmlns:a16="http://schemas.microsoft.com/office/drawing/2014/main" id="{5066CF97-08B4-1569-0D40-D039817D9D63}"/>
              </a:ext>
            </a:extLst>
          </p:cNvPr>
          <p:cNvSpPr>
            <a:spLocks/>
          </p:cNvSpPr>
          <p:nvPr/>
        </p:nvSpPr>
        <p:spPr>
          <a:xfrm>
            <a:off x="413192" y="2111122"/>
            <a:ext cx="5076723" cy="3164586"/>
          </a:xfrm>
          <a:prstGeom prst="rect">
            <a:avLst/>
          </a:prstGeom>
        </p:spPr>
        <p:txBody>
          <a:bodyPr>
            <a:normAutofit/>
          </a:bodyPr>
          <a:lstStyle/>
          <a:p>
            <a:pPr defTabSz="950976">
              <a:lnSpc>
                <a:spcPct val="90000"/>
              </a:lnSpc>
              <a:spcAft>
                <a:spcPts val="600"/>
              </a:spcAft>
            </a:pPr>
            <a:r>
              <a:rPr lang="en-US" sz="1872" b="1" dirty="0"/>
              <a:t>2</a:t>
            </a:r>
            <a:r>
              <a:rPr lang="en-US" sz="1872" b="1" kern="1200" dirty="0">
                <a:solidFill>
                  <a:schemeClr val="tx1"/>
                </a:solidFill>
                <a:latin typeface="+mn-lt"/>
                <a:ea typeface="+mn-ea"/>
                <a:cs typeface="+mn-cs"/>
              </a:rPr>
              <a:t>. Variance of Close Price</a:t>
            </a:r>
          </a:p>
          <a:p>
            <a:pPr defTabSz="950976">
              <a:lnSpc>
                <a:spcPct val="90000"/>
              </a:lnSpc>
              <a:spcAft>
                <a:spcPts val="600"/>
              </a:spcAft>
            </a:pPr>
            <a:endParaRPr lang="en-US" sz="1872" b="1" kern="1200" dirty="0">
              <a:solidFill>
                <a:schemeClr val="tx1"/>
              </a:solidFill>
              <a:latin typeface="+mn-lt"/>
              <a:ea typeface="+mn-ea"/>
              <a:cs typeface="+mn-cs"/>
            </a:endParaRPr>
          </a:p>
          <a:p>
            <a:pPr defTabSz="950976">
              <a:lnSpc>
                <a:spcPct val="90000"/>
              </a:lnSpc>
              <a:spcAft>
                <a:spcPts val="600"/>
              </a:spcAft>
            </a:pPr>
            <a:r>
              <a:rPr lang="en-US" sz="1600" b="1" kern="1200" dirty="0">
                <a:solidFill>
                  <a:schemeClr val="tx1"/>
                </a:solidFill>
                <a:latin typeface="+mn-lt"/>
                <a:ea typeface="+mn-ea"/>
                <a:cs typeface="+mn-cs"/>
              </a:rPr>
              <a:t>Hypothesis:</a:t>
            </a:r>
            <a:r>
              <a:rPr lang="en-US" sz="1600" kern="1200" dirty="0">
                <a:solidFill>
                  <a:schemeClr val="tx1"/>
                </a:solidFill>
                <a:latin typeface="+mn-lt"/>
                <a:ea typeface="+mn-ea"/>
                <a:cs typeface="+mn-cs"/>
              </a:rPr>
              <a:t> Testing if the variance of the close price follows a chi-squared distribution.</a:t>
            </a:r>
          </a:p>
          <a:p>
            <a:pPr defTabSz="950976">
              <a:lnSpc>
                <a:spcPct val="90000"/>
              </a:lnSpc>
              <a:spcAft>
                <a:spcPts val="600"/>
              </a:spcAft>
              <a:buFont typeface="Arial" panose="020B0604020202020204" pitchFamily="34" charset="0"/>
              <a:buChar char="•"/>
            </a:pPr>
            <a:r>
              <a:rPr lang="en-US" sz="1600" b="1" kern="1200" dirty="0">
                <a:solidFill>
                  <a:schemeClr val="tx1"/>
                </a:solidFill>
                <a:latin typeface="+mn-lt"/>
                <a:ea typeface="+mn-ea"/>
                <a:cs typeface="+mn-cs"/>
              </a:rPr>
              <a:t>Variance Close Price:</a:t>
            </a:r>
            <a:r>
              <a:rPr lang="en-US" sz="1600" kern="1200" dirty="0">
                <a:solidFill>
                  <a:schemeClr val="tx1"/>
                </a:solidFill>
                <a:latin typeface="+mn-lt"/>
                <a:ea typeface="+mn-ea"/>
                <a:cs typeface="+mn-cs"/>
              </a:rPr>
              <a:t> ≈1126433.84</a:t>
            </a:r>
          </a:p>
          <a:p>
            <a:pPr defTabSz="950976">
              <a:lnSpc>
                <a:spcPct val="90000"/>
              </a:lnSpc>
              <a:spcAft>
                <a:spcPts val="600"/>
              </a:spcAft>
              <a:buFont typeface="Arial" panose="020B0604020202020204" pitchFamily="34" charset="0"/>
              <a:buChar char="•"/>
            </a:pPr>
            <a:r>
              <a:rPr lang="en-US" sz="1600" b="1" kern="1200" dirty="0">
                <a:solidFill>
                  <a:schemeClr val="tx1"/>
                </a:solidFill>
                <a:latin typeface="+mn-lt"/>
                <a:ea typeface="+mn-ea"/>
                <a:cs typeface="+mn-cs"/>
              </a:rPr>
              <a:t>Chi-Square Statistic:</a:t>
            </a:r>
            <a:r>
              <a:rPr lang="en-US" sz="1600" kern="1200" dirty="0">
                <a:solidFill>
                  <a:schemeClr val="tx1"/>
                </a:solidFill>
                <a:latin typeface="+mn-lt"/>
                <a:ea typeface="+mn-ea"/>
                <a:cs typeface="+mn-cs"/>
              </a:rPr>
              <a:t> 3445075.49</a:t>
            </a:r>
          </a:p>
          <a:p>
            <a:pPr defTabSz="950976">
              <a:lnSpc>
                <a:spcPct val="90000"/>
              </a:lnSpc>
              <a:spcAft>
                <a:spcPts val="600"/>
              </a:spcAft>
              <a:buFont typeface="Arial" panose="020B0604020202020204" pitchFamily="34" charset="0"/>
              <a:buChar char="•"/>
            </a:pPr>
            <a:r>
              <a:rPr lang="en-US" sz="1600" b="1" kern="1200" dirty="0">
                <a:solidFill>
                  <a:schemeClr val="tx1"/>
                </a:solidFill>
                <a:latin typeface="+mn-lt"/>
                <a:ea typeface="+mn-ea"/>
                <a:cs typeface="+mn-cs"/>
              </a:rPr>
              <a:t>P-Value:</a:t>
            </a:r>
            <a:r>
              <a:rPr lang="en-US" sz="1600" kern="1200" dirty="0">
                <a:solidFill>
                  <a:schemeClr val="tx1"/>
                </a:solidFill>
                <a:latin typeface="+mn-lt"/>
                <a:ea typeface="+mn-ea"/>
                <a:cs typeface="+mn-cs"/>
              </a:rPr>
              <a:t> 0.0</a:t>
            </a:r>
          </a:p>
          <a:p>
            <a:pPr defTabSz="950976">
              <a:lnSpc>
                <a:spcPct val="90000"/>
              </a:lnSpc>
              <a:spcAft>
                <a:spcPts val="600"/>
              </a:spcAft>
            </a:pPr>
            <a:r>
              <a:rPr lang="en-US" sz="1600" kern="1200" dirty="0">
                <a:solidFill>
                  <a:schemeClr val="tx1"/>
                </a:solidFill>
                <a:latin typeface="+mn-lt"/>
                <a:ea typeface="+mn-ea"/>
                <a:cs typeface="+mn-cs"/>
              </a:rPr>
              <a:t>The variance is high, and the chi-square test shows a significant result (p-value of 0.0), indicating the variance is significantly different from what would be expected under the null hypothesis.</a:t>
            </a:r>
          </a:p>
          <a:p>
            <a:pPr>
              <a:lnSpc>
                <a:spcPct val="90000"/>
              </a:lnSpc>
              <a:spcAft>
                <a:spcPts val="600"/>
              </a:spcAft>
            </a:pPr>
            <a:endParaRPr lang="en-US" dirty="0"/>
          </a:p>
        </p:txBody>
      </p:sp>
      <p:sp>
        <p:nvSpPr>
          <p:cNvPr id="4" name="TextBox 3">
            <a:extLst>
              <a:ext uri="{FF2B5EF4-FFF2-40B4-BE49-F238E27FC236}">
                <a16:creationId xmlns:a16="http://schemas.microsoft.com/office/drawing/2014/main" id="{E802DE7F-E5A0-DA52-FE50-0D83785F67C0}"/>
              </a:ext>
            </a:extLst>
          </p:cNvPr>
          <p:cNvSpPr txBox="1"/>
          <p:nvPr/>
        </p:nvSpPr>
        <p:spPr>
          <a:xfrm>
            <a:off x="6235671" y="2344896"/>
            <a:ext cx="5210573" cy="3363741"/>
          </a:xfrm>
          <a:prstGeom prst="rect">
            <a:avLst/>
          </a:prstGeom>
          <a:noFill/>
        </p:spPr>
        <p:txBody>
          <a:bodyPr wrap="square" rtlCol="0">
            <a:spAutoFit/>
          </a:bodyPr>
          <a:lstStyle/>
          <a:p>
            <a:pPr defTabSz="950976">
              <a:spcAft>
                <a:spcPts val="600"/>
              </a:spcAft>
            </a:pPr>
            <a:r>
              <a:rPr lang="en-US" b="1" dirty="0"/>
              <a:t>3</a:t>
            </a:r>
            <a:r>
              <a:rPr lang="en-US" b="1" kern="1200" dirty="0">
                <a:solidFill>
                  <a:schemeClr val="tx1"/>
                </a:solidFill>
                <a:latin typeface="+mn-lt"/>
                <a:ea typeface="+mn-ea"/>
                <a:cs typeface="+mn-cs"/>
              </a:rPr>
              <a:t>. Volatility Before and After 2008</a:t>
            </a:r>
          </a:p>
          <a:p>
            <a:pPr defTabSz="950976">
              <a:spcAft>
                <a:spcPts val="600"/>
              </a:spcAft>
            </a:pPr>
            <a:r>
              <a:rPr lang="en-US" sz="1456" b="1" kern="1200" dirty="0">
                <a:solidFill>
                  <a:schemeClr val="tx1"/>
                </a:solidFill>
                <a:latin typeface="+mn-lt"/>
                <a:ea typeface="+mn-ea"/>
                <a:cs typeface="+mn-cs"/>
              </a:rPr>
              <a:t>Hypothesis:</a:t>
            </a:r>
            <a:r>
              <a:rPr lang="en-US" sz="1456" kern="1200" dirty="0">
                <a:solidFill>
                  <a:schemeClr val="tx1"/>
                </a:solidFill>
                <a:latin typeface="+mn-lt"/>
                <a:ea typeface="+mn-ea"/>
                <a:cs typeface="+mn-cs"/>
              </a:rPr>
              <a:t> The volatility (standard deviation) of the closing prices is different before and after January 1, 2008.</a:t>
            </a:r>
            <a:endParaRPr lang="en-US" sz="1456" b="1" kern="1200" dirty="0">
              <a:solidFill>
                <a:schemeClr val="tx1"/>
              </a:solidFill>
              <a:latin typeface="+mn-lt"/>
              <a:ea typeface="+mn-ea"/>
              <a:cs typeface="+mn-cs"/>
            </a:endParaRPr>
          </a:p>
          <a:p>
            <a:pPr marL="297180" indent="-297180" defTabSz="950976">
              <a:spcAft>
                <a:spcPts val="600"/>
              </a:spcAft>
              <a:buFont typeface="Arial" panose="020B0604020202020204" pitchFamily="34" charset="0"/>
              <a:buChar char="•"/>
            </a:pPr>
            <a:r>
              <a:rPr lang="en-US" sz="1456" b="1" kern="1200" dirty="0">
                <a:solidFill>
                  <a:schemeClr val="tx1"/>
                </a:solidFill>
                <a:latin typeface="+mn-lt"/>
                <a:ea typeface="+mn-ea"/>
                <a:cs typeface="+mn-cs"/>
              </a:rPr>
              <a:t>Standard Deviation Before 2008:</a:t>
            </a:r>
            <a:r>
              <a:rPr lang="en-US" sz="1456" kern="1200" dirty="0">
                <a:solidFill>
                  <a:schemeClr val="tx1"/>
                </a:solidFill>
                <a:latin typeface="+mn-lt"/>
                <a:ea typeface="+mn-ea"/>
                <a:cs typeface="+mn-cs"/>
              </a:rPr>
              <a:t> ≈186.57</a:t>
            </a:r>
            <a:endParaRPr lang="en-US" sz="1456" b="1" kern="1200" dirty="0">
              <a:solidFill>
                <a:schemeClr val="tx1"/>
              </a:solidFill>
              <a:latin typeface="+mn-lt"/>
              <a:ea typeface="+mn-ea"/>
              <a:cs typeface="+mn-cs"/>
            </a:endParaRPr>
          </a:p>
          <a:p>
            <a:pPr marL="297180" indent="-297180" defTabSz="950976">
              <a:spcAft>
                <a:spcPts val="600"/>
              </a:spcAft>
              <a:buFont typeface="Arial" panose="020B0604020202020204" pitchFamily="34" charset="0"/>
              <a:buChar char="•"/>
            </a:pPr>
            <a:r>
              <a:rPr lang="en-US" sz="1456" b="1" kern="1200" dirty="0">
                <a:solidFill>
                  <a:schemeClr val="tx1"/>
                </a:solidFill>
                <a:latin typeface="+mn-lt"/>
                <a:ea typeface="+mn-ea"/>
                <a:cs typeface="+mn-cs"/>
              </a:rPr>
              <a:t>Standard Deviation After 2008:</a:t>
            </a:r>
            <a:r>
              <a:rPr lang="en-US" sz="1456" kern="1200" dirty="0">
                <a:solidFill>
                  <a:schemeClr val="tx1"/>
                </a:solidFill>
                <a:latin typeface="+mn-lt"/>
                <a:ea typeface="+mn-ea"/>
                <a:cs typeface="+mn-cs"/>
              </a:rPr>
              <a:t> ≈1112.93</a:t>
            </a:r>
            <a:endParaRPr lang="en-US" sz="1456" b="1" kern="1200" dirty="0">
              <a:solidFill>
                <a:schemeClr val="tx1"/>
              </a:solidFill>
              <a:latin typeface="+mn-lt"/>
              <a:ea typeface="+mn-ea"/>
              <a:cs typeface="+mn-cs"/>
            </a:endParaRPr>
          </a:p>
          <a:p>
            <a:pPr marL="297180" indent="-297180" defTabSz="950976">
              <a:spcAft>
                <a:spcPts val="600"/>
              </a:spcAft>
              <a:buFont typeface="Arial" panose="020B0604020202020204" pitchFamily="34" charset="0"/>
              <a:buChar char="•"/>
            </a:pPr>
            <a:r>
              <a:rPr lang="en-US" sz="1456" b="1" kern="1200" dirty="0">
                <a:solidFill>
                  <a:schemeClr val="tx1"/>
                </a:solidFill>
                <a:latin typeface="+mn-lt"/>
                <a:ea typeface="+mn-ea"/>
                <a:cs typeface="+mn-cs"/>
              </a:rPr>
              <a:t>F-Statistic:</a:t>
            </a:r>
            <a:r>
              <a:rPr lang="en-US" sz="1456" kern="1200" dirty="0">
                <a:solidFill>
                  <a:schemeClr val="tx1"/>
                </a:solidFill>
                <a:latin typeface="+mn-lt"/>
                <a:ea typeface="+mn-ea"/>
                <a:cs typeface="+mn-cs"/>
              </a:rPr>
              <a:t> 2079.79</a:t>
            </a:r>
            <a:endParaRPr lang="en-US" sz="1456" b="1" kern="1200" dirty="0">
              <a:solidFill>
                <a:schemeClr val="tx1"/>
              </a:solidFill>
              <a:latin typeface="+mn-lt"/>
              <a:ea typeface="+mn-ea"/>
              <a:cs typeface="+mn-cs"/>
            </a:endParaRPr>
          </a:p>
          <a:p>
            <a:pPr marL="285750" indent="-285750" defTabSz="950976">
              <a:spcAft>
                <a:spcPts val="600"/>
              </a:spcAft>
              <a:buFont typeface="Arial" panose="020B0604020202020204" pitchFamily="34" charset="0"/>
              <a:buChar char="•"/>
            </a:pPr>
            <a:r>
              <a:rPr lang="en-US" sz="1456" b="1" kern="1200" dirty="0">
                <a:solidFill>
                  <a:schemeClr val="tx1"/>
                </a:solidFill>
                <a:latin typeface="+mn-lt"/>
                <a:ea typeface="+mn-ea"/>
                <a:cs typeface="+mn-cs"/>
              </a:rPr>
              <a:t>P-Value:</a:t>
            </a:r>
            <a:r>
              <a:rPr lang="en-US" sz="1456" kern="1200" dirty="0">
                <a:solidFill>
                  <a:schemeClr val="tx1"/>
                </a:solidFill>
                <a:latin typeface="+mn-lt"/>
                <a:ea typeface="+mn-ea"/>
                <a:cs typeface="+mn-cs"/>
              </a:rPr>
              <a:t> 0.0</a:t>
            </a:r>
          </a:p>
          <a:p>
            <a:pPr defTabSz="950976">
              <a:spcAft>
                <a:spcPts val="600"/>
              </a:spcAft>
            </a:pPr>
            <a:r>
              <a:rPr lang="en-US" sz="1456" kern="1200" dirty="0">
                <a:solidFill>
                  <a:schemeClr val="tx1"/>
                </a:solidFill>
                <a:latin typeface="+mn-lt"/>
                <a:ea typeface="+mn-ea"/>
                <a:cs typeface="+mn-cs"/>
              </a:rPr>
              <a:t>The standard deviation of the closing prices after 2008 is much higher than before, indicating increased volatility. The F-statistic is very large, and the p-value is effectively zero, confirming a significant difference in volatility.</a:t>
            </a:r>
          </a:p>
          <a:p>
            <a:pPr>
              <a:spcAft>
                <a:spcPts val="600"/>
              </a:spcAft>
            </a:pPr>
            <a:endParaRPr lang="en-US" sz="1400" dirty="0"/>
          </a:p>
        </p:txBody>
      </p:sp>
    </p:spTree>
    <p:extLst>
      <p:ext uri="{BB962C8B-B14F-4D97-AF65-F5344CB8AC3E}">
        <p14:creationId xmlns:p14="http://schemas.microsoft.com/office/powerpoint/2010/main" val="59920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64F1-2CF6-FA85-2DFE-218AADB5623F}"/>
              </a:ext>
            </a:extLst>
          </p:cNvPr>
          <p:cNvSpPr>
            <a:spLocks noGrp="1"/>
          </p:cNvSpPr>
          <p:nvPr>
            <p:ph type="title"/>
          </p:nvPr>
        </p:nvSpPr>
        <p:spPr>
          <a:xfrm>
            <a:off x="594360" y="192024"/>
            <a:ext cx="10241280" cy="731520"/>
          </a:xfrm>
        </p:spPr>
        <p:txBody>
          <a:bodyPr/>
          <a:lstStyle/>
          <a:p>
            <a:r>
              <a:rPr lang="en-US"/>
              <a:t>Normality test</a:t>
            </a:r>
            <a:endParaRPr lang="en-US" dirty="0"/>
          </a:p>
        </p:txBody>
      </p:sp>
      <p:sp>
        <p:nvSpPr>
          <p:cNvPr id="3" name="Content Placeholder 2">
            <a:extLst>
              <a:ext uri="{FF2B5EF4-FFF2-40B4-BE49-F238E27FC236}">
                <a16:creationId xmlns:a16="http://schemas.microsoft.com/office/drawing/2014/main" id="{785A4105-F07C-CD12-7307-CC70A8C5830A}"/>
              </a:ext>
            </a:extLst>
          </p:cNvPr>
          <p:cNvSpPr>
            <a:spLocks noGrp="1"/>
          </p:cNvSpPr>
          <p:nvPr>
            <p:ph idx="1"/>
          </p:nvPr>
        </p:nvSpPr>
        <p:spPr>
          <a:xfrm>
            <a:off x="594360" y="1216152"/>
            <a:ext cx="10241280" cy="3959352"/>
          </a:xfrm>
        </p:spPr>
        <p:txBody>
          <a:bodyPr>
            <a:normAutofit fontScale="70000" lnSpcReduction="20000"/>
          </a:bodyPr>
          <a:lstStyle/>
          <a:p>
            <a:pPr marL="0" indent="0">
              <a:buNone/>
            </a:pPr>
            <a:r>
              <a:rPr lang="en-US" b="1" dirty="0"/>
              <a:t>1. Shapiro-Wilk Test</a:t>
            </a:r>
          </a:p>
          <a:p>
            <a:r>
              <a:rPr lang="en-US" b="1" dirty="0"/>
              <a:t>Hypothesis:</a:t>
            </a:r>
            <a:r>
              <a:rPr lang="en-US" dirty="0"/>
              <a:t> Tests if the data follows a normal distribution.</a:t>
            </a:r>
          </a:p>
          <a:p>
            <a:pPr>
              <a:buFont typeface="Arial" panose="020B0604020202020204" pitchFamily="34" charset="0"/>
              <a:buChar char="•"/>
            </a:pPr>
            <a:r>
              <a:rPr lang="en-US" b="1" dirty="0"/>
              <a:t>Statistic:</a:t>
            </a:r>
            <a:r>
              <a:rPr lang="en-US" dirty="0"/>
              <a:t> 0.8374</a:t>
            </a:r>
          </a:p>
          <a:p>
            <a:pPr>
              <a:buFont typeface="Arial" panose="020B0604020202020204" pitchFamily="34" charset="0"/>
              <a:buChar char="•"/>
            </a:pPr>
            <a:r>
              <a:rPr lang="en-US" b="1" dirty="0"/>
              <a:t>P-Value:</a:t>
            </a:r>
            <a:r>
              <a:rPr lang="en-US" dirty="0"/>
              <a:t> 0.0</a:t>
            </a:r>
          </a:p>
          <a:p>
            <a:pPr marL="0" indent="0">
              <a:buNone/>
            </a:pPr>
            <a:r>
              <a:rPr lang="en-US" b="1" dirty="0"/>
              <a:t>Interpretation:</a:t>
            </a:r>
            <a:r>
              <a:rPr lang="en-US" dirty="0"/>
              <a:t> The Shapiro-Wilk test statistic is 0.8374, and the p-value is extremely low. Since the p-value is much lower than 0.05, we reject the null hypothesis, indicating that the S&amp;P 500 closing prices do not follow a normal distribution.</a:t>
            </a:r>
          </a:p>
          <a:p>
            <a:pPr marL="0" indent="0">
              <a:buNone/>
            </a:pPr>
            <a:r>
              <a:rPr lang="en-US" b="1" dirty="0"/>
              <a:t>2. Kolmogorov-Smirnov (K-S) Test</a:t>
            </a:r>
          </a:p>
          <a:p>
            <a:r>
              <a:rPr lang="en-US" b="1" dirty="0"/>
              <a:t>Hypothesis:</a:t>
            </a:r>
            <a:r>
              <a:rPr lang="en-US" dirty="0"/>
              <a:t> Tests if the data follows a specified distribution, in this case, a normal distribution.</a:t>
            </a:r>
          </a:p>
          <a:p>
            <a:pPr>
              <a:buFont typeface="Arial" panose="020B0604020202020204" pitchFamily="34" charset="0"/>
              <a:buChar char="•"/>
            </a:pPr>
            <a:r>
              <a:rPr lang="en-US" b="1" dirty="0"/>
              <a:t>Statistic:</a:t>
            </a:r>
            <a:r>
              <a:rPr lang="en-US" dirty="0"/>
              <a:t> 0.205</a:t>
            </a:r>
          </a:p>
          <a:p>
            <a:pPr>
              <a:buFont typeface="Arial" panose="020B0604020202020204" pitchFamily="34" charset="0"/>
              <a:buChar char="•"/>
            </a:pPr>
            <a:r>
              <a:rPr lang="en-US" b="1" dirty="0"/>
              <a:t>P-Value:</a:t>
            </a:r>
            <a:r>
              <a:rPr lang="en-US" dirty="0"/>
              <a:t> 0.0</a:t>
            </a:r>
          </a:p>
          <a:p>
            <a:pPr marL="0" indent="0">
              <a:buNone/>
            </a:pPr>
            <a:r>
              <a:rPr lang="en-US" b="1" dirty="0"/>
              <a:t>Interpretation:</a:t>
            </a:r>
            <a:r>
              <a:rPr lang="en-US" dirty="0"/>
              <a:t> The K-S test statistic is 0.2050, and the p-value is again extremely low. This result suggests that the S&amp;P 500 closing prices significantly deviate from a normal distribution.</a:t>
            </a:r>
          </a:p>
          <a:p>
            <a:endParaRPr lang="en-US" dirty="0"/>
          </a:p>
        </p:txBody>
      </p:sp>
    </p:spTree>
    <p:extLst>
      <p:ext uri="{BB962C8B-B14F-4D97-AF65-F5344CB8AC3E}">
        <p14:creationId xmlns:p14="http://schemas.microsoft.com/office/powerpoint/2010/main" val="1176852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31F8F-1A36-FBB4-F610-18E5C42C0BF3}"/>
              </a:ext>
            </a:extLst>
          </p:cNvPr>
          <p:cNvSpPr>
            <a:spLocks noGrp="1"/>
          </p:cNvSpPr>
          <p:nvPr>
            <p:ph type="title"/>
          </p:nvPr>
        </p:nvSpPr>
        <p:spPr>
          <a:xfrm>
            <a:off x="612842" y="215565"/>
            <a:ext cx="5661498" cy="570819"/>
          </a:xfrm>
        </p:spPr>
        <p:txBody>
          <a:bodyPr/>
          <a:lstStyle/>
          <a:p>
            <a:r>
              <a:rPr lang="en-US" dirty="0"/>
              <a:t>Stationary test</a:t>
            </a:r>
          </a:p>
        </p:txBody>
      </p:sp>
      <p:sp>
        <p:nvSpPr>
          <p:cNvPr id="3" name="Content Placeholder 2">
            <a:extLst>
              <a:ext uri="{FF2B5EF4-FFF2-40B4-BE49-F238E27FC236}">
                <a16:creationId xmlns:a16="http://schemas.microsoft.com/office/drawing/2014/main" id="{7D1ACB94-5670-8E17-C065-867D083FF7AD}"/>
              </a:ext>
            </a:extLst>
          </p:cNvPr>
          <p:cNvSpPr>
            <a:spLocks noGrp="1"/>
          </p:cNvSpPr>
          <p:nvPr>
            <p:ph idx="1"/>
          </p:nvPr>
        </p:nvSpPr>
        <p:spPr>
          <a:xfrm>
            <a:off x="457200" y="1097280"/>
            <a:ext cx="10241280" cy="4901184"/>
          </a:xfrm>
        </p:spPr>
        <p:txBody>
          <a:bodyPr>
            <a:normAutofit fontScale="77500" lnSpcReduction="20000"/>
          </a:bodyPr>
          <a:lstStyle/>
          <a:p>
            <a:r>
              <a:rPr lang="en-US" b="1" dirty="0"/>
              <a:t>1. Augmented Dickey-Fuller (ADF) Test</a:t>
            </a:r>
          </a:p>
          <a:p>
            <a:r>
              <a:rPr lang="en-US" b="1" dirty="0"/>
              <a:t>Hypothesis:</a:t>
            </a:r>
            <a:endParaRPr lang="en-US" dirty="0"/>
          </a:p>
          <a:p>
            <a:pPr>
              <a:buFont typeface="Arial" panose="020B0604020202020204" pitchFamily="34" charset="0"/>
              <a:buChar char="•"/>
            </a:pPr>
            <a:r>
              <a:rPr lang="en-US" b="1" dirty="0"/>
              <a:t>Null Hypothesis (H0):</a:t>
            </a:r>
            <a:r>
              <a:rPr lang="en-US" dirty="0"/>
              <a:t> The time series has a unit root (i.e., it is non-stationary).</a:t>
            </a:r>
          </a:p>
          <a:p>
            <a:pPr>
              <a:buFont typeface="Arial" panose="020B0604020202020204" pitchFamily="34" charset="0"/>
              <a:buChar char="•"/>
            </a:pPr>
            <a:r>
              <a:rPr lang="en-US" b="1" dirty="0"/>
              <a:t>Alternative Hypothesis (H1):</a:t>
            </a:r>
            <a:r>
              <a:rPr lang="en-US" dirty="0"/>
              <a:t> The time series is stationary.</a:t>
            </a:r>
          </a:p>
          <a:p>
            <a:r>
              <a:rPr lang="en-US" b="1" dirty="0"/>
              <a:t>Results:</a:t>
            </a:r>
            <a:endParaRPr lang="en-US" dirty="0"/>
          </a:p>
          <a:p>
            <a:pPr>
              <a:buFont typeface="Arial" panose="020B0604020202020204" pitchFamily="34" charset="0"/>
              <a:buChar char="•"/>
            </a:pPr>
            <a:r>
              <a:rPr lang="en-US" b="1" dirty="0"/>
              <a:t>ADF Statistic:</a:t>
            </a:r>
            <a:r>
              <a:rPr lang="en-US" dirty="0"/>
              <a:t> 1.5435</a:t>
            </a:r>
          </a:p>
          <a:p>
            <a:pPr>
              <a:buFont typeface="Arial" panose="020B0604020202020204" pitchFamily="34" charset="0"/>
              <a:buChar char="•"/>
            </a:pPr>
            <a:r>
              <a:rPr lang="en-US" b="1" dirty="0"/>
              <a:t>P-Value:</a:t>
            </a:r>
            <a:r>
              <a:rPr lang="en-US" dirty="0"/>
              <a:t> 0.9977</a:t>
            </a:r>
          </a:p>
          <a:p>
            <a:pPr>
              <a:buFont typeface="Arial" panose="020B0604020202020204" pitchFamily="34" charset="0"/>
              <a:buChar char="•"/>
            </a:pPr>
            <a:r>
              <a:rPr lang="en-US" b="1" dirty="0"/>
              <a:t>Critical Values:</a:t>
            </a:r>
            <a:endParaRPr lang="en-US" dirty="0"/>
          </a:p>
          <a:p>
            <a:pPr marL="742950" lvl="1" indent="-285750">
              <a:buFont typeface="Arial" panose="020B0604020202020204" pitchFamily="34" charset="0"/>
              <a:buChar char="•"/>
            </a:pPr>
            <a:r>
              <a:rPr lang="en-US" dirty="0"/>
              <a:t>1%: -3.4314</a:t>
            </a:r>
          </a:p>
          <a:p>
            <a:pPr marL="742950" lvl="1" indent="-285750">
              <a:buFont typeface="Arial" panose="020B0604020202020204" pitchFamily="34" charset="0"/>
              <a:buChar char="•"/>
            </a:pPr>
            <a:r>
              <a:rPr lang="en-US" dirty="0"/>
              <a:t>5%: -2.8620</a:t>
            </a:r>
          </a:p>
          <a:p>
            <a:pPr marL="742950" lvl="1" indent="-285750">
              <a:buFont typeface="Arial" panose="020B0604020202020204" pitchFamily="34" charset="0"/>
              <a:buChar char="•"/>
            </a:pPr>
            <a:r>
              <a:rPr lang="en-US" dirty="0"/>
              <a:t>10%: -2.5670</a:t>
            </a:r>
          </a:p>
          <a:p>
            <a:r>
              <a:rPr lang="en-US" b="1" dirty="0"/>
              <a:t>Interpretation:</a:t>
            </a:r>
            <a:r>
              <a:rPr lang="en-US" dirty="0"/>
              <a:t> The ADF test statistic is 1.5435, which is higher than all the critical values at 1%, 5%, and 10% levels. The p-value is 0.9977, which is much higher than 0.05. Since the p-value is significantly greater than 0.05, we fail to reject the null hypothesis, indicating that the S&amp;P 500 closing prices are non-stationary according to the ADF test.</a:t>
            </a:r>
          </a:p>
          <a:p>
            <a:endParaRPr lang="en-US" dirty="0"/>
          </a:p>
        </p:txBody>
      </p:sp>
    </p:spTree>
    <p:extLst>
      <p:ext uri="{BB962C8B-B14F-4D97-AF65-F5344CB8AC3E}">
        <p14:creationId xmlns:p14="http://schemas.microsoft.com/office/powerpoint/2010/main" val="1384408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A9A50-9CC8-2BC2-A5D6-A8CFE23461E2}"/>
              </a:ext>
            </a:extLst>
          </p:cNvPr>
          <p:cNvSpPr>
            <a:spLocks noGrp="1"/>
          </p:cNvSpPr>
          <p:nvPr>
            <p:ph type="title"/>
          </p:nvPr>
        </p:nvSpPr>
        <p:spPr>
          <a:xfrm>
            <a:off x="778933" y="270933"/>
            <a:ext cx="10241280" cy="675301"/>
          </a:xfrm>
        </p:spPr>
        <p:txBody>
          <a:bodyPr/>
          <a:lstStyle/>
          <a:p>
            <a:r>
              <a:rPr lang="en-US" dirty="0"/>
              <a:t>After diff stationary test</a:t>
            </a:r>
          </a:p>
        </p:txBody>
      </p:sp>
      <p:sp>
        <p:nvSpPr>
          <p:cNvPr id="3" name="Content Placeholder 2">
            <a:extLst>
              <a:ext uri="{FF2B5EF4-FFF2-40B4-BE49-F238E27FC236}">
                <a16:creationId xmlns:a16="http://schemas.microsoft.com/office/drawing/2014/main" id="{5A3D5137-BCC5-5FE0-3D07-2EBF0EFB0692}"/>
              </a:ext>
            </a:extLst>
          </p:cNvPr>
          <p:cNvSpPr>
            <a:spLocks noGrp="1"/>
          </p:cNvSpPr>
          <p:nvPr>
            <p:ph idx="1"/>
          </p:nvPr>
        </p:nvSpPr>
        <p:spPr>
          <a:xfrm>
            <a:off x="778933" y="1185333"/>
            <a:ext cx="10833947" cy="4886283"/>
          </a:xfrm>
        </p:spPr>
        <p:txBody>
          <a:bodyPr>
            <a:normAutofit fontScale="62500" lnSpcReduction="20000"/>
          </a:bodyPr>
          <a:lstStyle/>
          <a:p>
            <a:r>
              <a:rPr lang="en-US" sz="2500" b="1" dirty="0"/>
              <a:t>Augmented Dickey-Fuller (ADF) Test on Differenced Series</a:t>
            </a:r>
          </a:p>
          <a:p>
            <a:r>
              <a:rPr lang="en-US" sz="2500" b="1" dirty="0"/>
              <a:t>Hypothesis:</a:t>
            </a:r>
            <a:endParaRPr lang="en-US" sz="2500" dirty="0"/>
          </a:p>
          <a:p>
            <a:pPr>
              <a:buFont typeface="Arial" panose="020B0604020202020204" pitchFamily="34" charset="0"/>
              <a:buChar char="•"/>
            </a:pPr>
            <a:r>
              <a:rPr lang="en-US" sz="2500" b="1" dirty="0"/>
              <a:t>Null Hypothesis (H0):</a:t>
            </a:r>
            <a:r>
              <a:rPr lang="en-US" sz="2500" dirty="0"/>
              <a:t> The differenced series has a unit root (i.e., it is non-stationary).</a:t>
            </a:r>
          </a:p>
          <a:p>
            <a:pPr>
              <a:buFont typeface="Arial" panose="020B0604020202020204" pitchFamily="34" charset="0"/>
              <a:buChar char="•"/>
            </a:pPr>
            <a:r>
              <a:rPr lang="en-US" sz="2500" b="1" dirty="0"/>
              <a:t>Alternative Hypothesis (H1):</a:t>
            </a:r>
            <a:r>
              <a:rPr lang="en-US" sz="2500" dirty="0"/>
              <a:t> The differenced series is stationary.</a:t>
            </a:r>
          </a:p>
          <a:p>
            <a:r>
              <a:rPr lang="en-US" sz="2500" b="1" dirty="0"/>
              <a:t>Results:</a:t>
            </a:r>
            <a:endParaRPr lang="en-US" sz="2500" dirty="0"/>
          </a:p>
          <a:p>
            <a:pPr>
              <a:buFont typeface="Arial" panose="020B0604020202020204" pitchFamily="34" charset="0"/>
              <a:buChar char="•"/>
            </a:pPr>
            <a:r>
              <a:rPr lang="en-US" sz="2500" b="1" dirty="0"/>
              <a:t>ADF Statistic:</a:t>
            </a:r>
            <a:r>
              <a:rPr lang="en-US" sz="2500" dirty="0"/>
              <a:t> -15.4304</a:t>
            </a:r>
          </a:p>
          <a:p>
            <a:pPr>
              <a:buFont typeface="Arial" panose="020B0604020202020204" pitchFamily="34" charset="0"/>
              <a:buChar char="•"/>
            </a:pPr>
            <a:r>
              <a:rPr lang="en-US" sz="2500" b="1" dirty="0"/>
              <a:t>P-Value:</a:t>
            </a:r>
            <a:r>
              <a:rPr lang="en-US" sz="2500" dirty="0"/>
              <a:t> 0,0</a:t>
            </a:r>
          </a:p>
          <a:p>
            <a:pPr>
              <a:buFont typeface="Arial" panose="020B0604020202020204" pitchFamily="34" charset="0"/>
              <a:buChar char="•"/>
            </a:pPr>
            <a:r>
              <a:rPr lang="en-US" sz="2500" b="1" dirty="0"/>
              <a:t>Critical Values:</a:t>
            </a:r>
            <a:endParaRPr lang="en-US" sz="2500" dirty="0"/>
          </a:p>
          <a:p>
            <a:pPr marL="742950" lvl="1" indent="-285750">
              <a:buFont typeface="Arial" panose="020B0604020202020204" pitchFamily="34" charset="0"/>
              <a:buChar char="•"/>
            </a:pPr>
            <a:r>
              <a:rPr lang="en-US" sz="2500" dirty="0"/>
              <a:t>1%: -3.4314</a:t>
            </a:r>
          </a:p>
          <a:p>
            <a:pPr marL="742950" lvl="1" indent="-285750">
              <a:buFont typeface="Arial" panose="020B0604020202020204" pitchFamily="34" charset="0"/>
              <a:buChar char="•"/>
            </a:pPr>
            <a:r>
              <a:rPr lang="en-US" sz="2500" dirty="0"/>
              <a:t>5%: -2.8620</a:t>
            </a:r>
          </a:p>
          <a:p>
            <a:pPr marL="742950" lvl="1" indent="-285750">
              <a:buFont typeface="Arial" panose="020B0604020202020204" pitchFamily="34" charset="0"/>
              <a:buChar char="•"/>
            </a:pPr>
            <a:r>
              <a:rPr lang="en-US" sz="2500" dirty="0"/>
              <a:t>10%: -2.5670</a:t>
            </a:r>
          </a:p>
          <a:p>
            <a:r>
              <a:rPr lang="en-US" sz="2500" b="1" dirty="0"/>
              <a:t>Interpretation:</a:t>
            </a:r>
            <a:r>
              <a:rPr lang="en-US" sz="2500" dirty="0"/>
              <a:t> The ADF test statistic is -15.4304, which is lower than the critical values at 1%, 5%, and 10% levels. The p-value is low (0.0), which is much less than 0.05. Therefore, we reject the null hypothesis, indicating that the differenced series is stationary.</a:t>
            </a:r>
          </a:p>
          <a:p>
            <a:endParaRPr lang="en-US" dirty="0"/>
          </a:p>
        </p:txBody>
      </p:sp>
    </p:spTree>
    <p:extLst>
      <p:ext uri="{BB962C8B-B14F-4D97-AF65-F5344CB8AC3E}">
        <p14:creationId xmlns:p14="http://schemas.microsoft.com/office/powerpoint/2010/main" val="3581720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D767-B14A-4672-2EE2-2DE35951B39D}"/>
              </a:ext>
            </a:extLst>
          </p:cNvPr>
          <p:cNvSpPr>
            <a:spLocks noGrp="1"/>
          </p:cNvSpPr>
          <p:nvPr>
            <p:ph type="title"/>
          </p:nvPr>
        </p:nvSpPr>
        <p:spPr/>
        <p:txBody>
          <a:bodyPr/>
          <a:lstStyle/>
          <a:p>
            <a:r>
              <a:rPr lang="en-US" dirty="0"/>
              <a:t>Machine learning </a:t>
            </a:r>
          </a:p>
        </p:txBody>
      </p:sp>
      <p:pic>
        <p:nvPicPr>
          <p:cNvPr id="5" name="Content Placeholder 4" descr="A comparison of a graph&#10;&#10;Description automatically generated with medium confidence">
            <a:extLst>
              <a:ext uri="{FF2B5EF4-FFF2-40B4-BE49-F238E27FC236}">
                <a16:creationId xmlns:a16="http://schemas.microsoft.com/office/drawing/2014/main" id="{3CF61852-36CA-BA3A-FC61-DD2386FCC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9719" y="2112963"/>
            <a:ext cx="10064725" cy="3959225"/>
          </a:xfrm>
        </p:spPr>
      </p:pic>
    </p:spTree>
    <p:extLst>
      <p:ext uri="{BB962C8B-B14F-4D97-AF65-F5344CB8AC3E}">
        <p14:creationId xmlns:p14="http://schemas.microsoft.com/office/powerpoint/2010/main" val="3451854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9F33-04D9-0109-6F21-F133B953E51C}"/>
              </a:ext>
            </a:extLst>
          </p:cNvPr>
          <p:cNvSpPr>
            <a:spLocks noGrp="1"/>
          </p:cNvSpPr>
          <p:nvPr>
            <p:ph type="title"/>
          </p:nvPr>
        </p:nvSpPr>
        <p:spPr>
          <a:xfrm>
            <a:off x="975360" y="397042"/>
            <a:ext cx="10241280" cy="778684"/>
          </a:xfrm>
        </p:spPr>
        <p:txBody>
          <a:bodyPr/>
          <a:lstStyle/>
          <a:p>
            <a:r>
              <a:rPr lang="en-US" dirty="0"/>
              <a:t>Why we need </a:t>
            </a:r>
            <a:r>
              <a:rPr lang="en-US" dirty="0" err="1"/>
              <a:t>acf</a:t>
            </a:r>
            <a:r>
              <a:rPr lang="en-US" dirty="0"/>
              <a:t> and </a:t>
            </a:r>
            <a:r>
              <a:rPr lang="en-US" dirty="0" err="1"/>
              <a:t>pacf</a:t>
            </a:r>
            <a:endParaRPr lang="en-US" dirty="0"/>
          </a:p>
        </p:txBody>
      </p:sp>
      <p:sp>
        <p:nvSpPr>
          <p:cNvPr id="3" name="Content Placeholder 2">
            <a:extLst>
              <a:ext uri="{FF2B5EF4-FFF2-40B4-BE49-F238E27FC236}">
                <a16:creationId xmlns:a16="http://schemas.microsoft.com/office/drawing/2014/main" id="{1ECF62C4-BC64-55B0-B1C7-1FE573F95D72}"/>
              </a:ext>
            </a:extLst>
          </p:cNvPr>
          <p:cNvSpPr>
            <a:spLocks noGrp="1"/>
          </p:cNvSpPr>
          <p:nvPr>
            <p:ph idx="1"/>
          </p:nvPr>
        </p:nvSpPr>
        <p:spPr/>
        <p:txBody>
          <a:bodyPr/>
          <a:lstStyle/>
          <a:p>
            <a:r>
              <a:rPr lang="en-US" b="1" dirty="0"/>
              <a:t>Why We Need ACF and PACF</a:t>
            </a:r>
          </a:p>
          <a:p>
            <a:pPr>
              <a:buFont typeface="+mj-lt"/>
              <a:buAutoNum type="arabicPeriod"/>
            </a:pPr>
            <a:r>
              <a:rPr lang="en-US" b="1" dirty="0"/>
              <a:t>Model Identification:</a:t>
            </a:r>
            <a:endParaRPr lang="en-US" dirty="0"/>
          </a:p>
          <a:p>
            <a:pPr marL="742950" lvl="1" indent="-285750">
              <a:buFont typeface="+mj-lt"/>
              <a:buAutoNum type="arabicPeriod"/>
            </a:pPr>
            <a:r>
              <a:rPr lang="en-US" b="1" dirty="0"/>
              <a:t>ARIMA Modeling:</a:t>
            </a:r>
            <a:r>
              <a:rPr lang="en-US" dirty="0"/>
              <a:t> These plots are crucial for identifying the order of AR (</a:t>
            </a:r>
            <a:r>
              <a:rPr lang="en-US" dirty="0" err="1"/>
              <a:t>AutoRegressive</a:t>
            </a:r>
            <a:r>
              <a:rPr lang="en-US" dirty="0"/>
              <a:t>) and MA (Moving Average) terms in ARIMA models.</a:t>
            </a:r>
          </a:p>
          <a:p>
            <a:pPr lvl="2"/>
            <a:r>
              <a:rPr lang="en-US" b="1" dirty="0"/>
              <a:t>AR Terms:</a:t>
            </a:r>
            <a:r>
              <a:rPr lang="en-US" dirty="0"/>
              <a:t> Identified using the PACF plot. If the PACF plot shows significant partial correlations up to lag </a:t>
            </a:r>
            <a:r>
              <a:rPr lang="en-US" dirty="0" err="1"/>
              <a:t>ppp</a:t>
            </a:r>
            <a:r>
              <a:rPr lang="en-US" dirty="0"/>
              <a:t> and then cuts off, an AR model of order </a:t>
            </a:r>
            <a:r>
              <a:rPr lang="en-US" dirty="0" err="1"/>
              <a:t>ppp</a:t>
            </a:r>
            <a:r>
              <a:rPr lang="en-US" dirty="0"/>
              <a:t> might be appropriate.</a:t>
            </a:r>
          </a:p>
          <a:p>
            <a:pPr lvl="2"/>
            <a:r>
              <a:rPr lang="en-US" b="1" dirty="0"/>
              <a:t>MA Terms:</a:t>
            </a:r>
            <a:r>
              <a:rPr lang="en-US" dirty="0"/>
              <a:t> Identified using the ACF plot. If the ACF plot shows significant correlations up to lag </a:t>
            </a:r>
            <a:r>
              <a:rPr lang="en-US" dirty="0" err="1"/>
              <a:t>qqq</a:t>
            </a:r>
            <a:r>
              <a:rPr lang="en-US" dirty="0"/>
              <a:t> and then cuts off, an MA model of order </a:t>
            </a:r>
            <a:r>
              <a:rPr lang="en-US" dirty="0" err="1"/>
              <a:t>qqq</a:t>
            </a:r>
            <a:r>
              <a:rPr lang="en-US" dirty="0"/>
              <a:t> might be appropriate.</a:t>
            </a:r>
          </a:p>
          <a:p>
            <a:pPr marL="742950" lvl="1" indent="-285750">
              <a:buFont typeface="+mj-lt"/>
              <a:buAutoNum type="arabicPeriod"/>
            </a:pPr>
            <a:r>
              <a:rPr lang="en-US" b="1" dirty="0"/>
              <a:t>Differencing:</a:t>
            </a:r>
            <a:r>
              <a:rPr lang="en-US" dirty="0"/>
              <a:t> If the ACF and PACF plots show a slow decay, it suggests that the series may need differencing to achieve stationarity.</a:t>
            </a:r>
          </a:p>
          <a:p>
            <a:endParaRPr lang="en-US" dirty="0"/>
          </a:p>
        </p:txBody>
      </p:sp>
    </p:spTree>
    <p:extLst>
      <p:ext uri="{BB962C8B-B14F-4D97-AF65-F5344CB8AC3E}">
        <p14:creationId xmlns:p14="http://schemas.microsoft.com/office/powerpoint/2010/main" val="693677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C213-6820-3AB8-3651-AA9E6537C37D}"/>
              </a:ext>
            </a:extLst>
          </p:cNvPr>
          <p:cNvSpPr>
            <a:spLocks noGrp="1"/>
          </p:cNvSpPr>
          <p:nvPr>
            <p:ph type="title"/>
          </p:nvPr>
        </p:nvSpPr>
        <p:spPr>
          <a:xfrm>
            <a:off x="713874" y="200205"/>
            <a:ext cx="4724400" cy="602221"/>
          </a:xfrm>
        </p:spPr>
        <p:txBody>
          <a:bodyPr/>
          <a:lstStyle/>
          <a:p>
            <a:r>
              <a:rPr lang="en-US" dirty="0"/>
              <a:t>Arima orders</a:t>
            </a:r>
          </a:p>
        </p:txBody>
      </p:sp>
      <p:sp>
        <p:nvSpPr>
          <p:cNvPr id="3" name="Content Placeholder 2">
            <a:extLst>
              <a:ext uri="{FF2B5EF4-FFF2-40B4-BE49-F238E27FC236}">
                <a16:creationId xmlns:a16="http://schemas.microsoft.com/office/drawing/2014/main" id="{AF2CD213-0DF5-66F9-BB6B-1F11DF9B07DD}"/>
              </a:ext>
            </a:extLst>
          </p:cNvPr>
          <p:cNvSpPr>
            <a:spLocks noGrp="1"/>
          </p:cNvSpPr>
          <p:nvPr>
            <p:ph idx="1"/>
          </p:nvPr>
        </p:nvSpPr>
        <p:spPr>
          <a:xfrm>
            <a:off x="975360" y="2804193"/>
            <a:ext cx="10241280" cy="1941095"/>
          </a:xfrm>
        </p:spPr>
        <p:txBody>
          <a:bodyPr/>
          <a:lstStyle/>
          <a:p>
            <a:pPr>
              <a:buFont typeface="Arial" panose="020B0604020202020204" pitchFamily="34" charset="0"/>
              <a:buChar char="•"/>
            </a:pPr>
            <a:r>
              <a:rPr lang="en-US" b="1" dirty="0"/>
              <a:t>ARIMA(1, 1, 1):p = 1:</a:t>
            </a:r>
            <a:r>
              <a:rPr lang="en-US" dirty="0"/>
              <a:t> Because the PACF plot suggests that only the first lag has significant partial autocorrelation.</a:t>
            </a:r>
          </a:p>
          <a:p>
            <a:pPr>
              <a:buFont typeface="Arial" panose="020B0604020202020204" pitchFamily="34" charset="0"/>
              <a:buChar char="•"/>
            </a:pPr>
            <a:r>
              <a:rPr lang="en-US" b="1" dirty="0"/>
              <a:t>d = 1:</a:t>
            </a:r>
            <a:r>
              <a:rPr lang="en-US" dirty="0"/>
              <a:t> The series has been differenced once to achieve stationarity.</a:t>
            </a:r>
          </a:p>
          <a:p>
            <a:pPr>
              <a:buFont typeface="Arial" panose="020B0604020202020204" pitchFamily="34" charset="0"/>
              <a:buChar char="•"/>
            </a:pPr>
            <a:r>
              <a:rPr lang="en-US" b="1" dirty="0"/>
              <a:t>q = 1:</a:t>
            </a:r>
            <a:r>
              <a:rPr lang="en-US" dirty="0"/>
              <a:t> Because the ACF plot suggests that only the first lag has significant autocorrelation.</a:t>
            </a:r>
          </a:p>
          <a:p>
            <a:endParaRPr lang="en-US" dirty="0"/>
          </a:p>
        </p:txBody>
      </p:sp>
      <p:sp>
        <p:nvSpPr>
          <p:cNvPr id="4" name="TextBox 3">
            <a:extLst>
              <a:ext uri="{FF2B5EF4-FFF2-40B4-BE49-F238E27FC236}">
                <a16:creationId xmlns:a16="http://schemas.microsoft.com/office/drawing/2014/main" id="{89754884-5FC0-76F3-8C9D-2B1EB51E164D}"/>
              </a:ext>
            </a:extLst>
          </p:cNvPr>
          <p:cNvSpPr txBox="1"/>
          <p:nvPr/>
        </p:nvSpPr>
        <p:spPr>
          <a:xfrm>
            <a:off x="975360" y="1049867"/>
            <a:ext cx="10454640" cy="1908215"/>
          </a:xfrm>
          <a:prstGeom prst="rect">
            <a:avLst/>
          </a:prstGeom>
          <a:noFill/>
        </p:spPr>
        <p:txBody>
          <a:bodyPr wrap="square" rtlCol="0">
            <a:spAutoFit/>
          </a:bodyPr>
          <a:lstStyle/>
          <a:p>
            <a:endParaRPr lang="en-US" sz="2000" dirty="0"/>
          </a:p>
          <a:p>
            <a:r>
              <a:rPr lang="en-US" sz="2000" b="1" dirty="0"/>
              <a:t>What is ARIMA Modeling?</a:t>
            </a:r>
          </a:p>
          <a:p>
            <a:r>
              <a:rPr lang="en-US" sz="2000" b="1" dirty="0"/>
              <a:t>ARIMA (</a:t>
            </a:r>
            <a:r>
              <a:rPr lang="en-US" sz="2000" b="1" dirty="0" err="1"/>
              <a:t>AutoRegressive</a:t>
            </a:r>
            <a:r>
              <a:rPr lang="en-US" sz="2000" b="1" dirty="0"/>
              <a:t> Integrated Moving Average)</a:t>
            </a:r>
            <a:r>
              <a:rPr lang="en-US" sz="2000" dirty="0"/>
              <a:t> is a popular and widely used statistical method for time series forecasting. It is particularly effective for analyzing and predicting data that shows trends, seasonality, or other patterns over time.</a:t>
            </a:r>
          </a:p>
          <a:p>
            <a:endParaRPr lang="en-US" dirty="0"/>
          </a:p>
        </p:txBody>
      </p:sp>
    </p:spTree>
    <p:extLst>
      <p:ext uri="{BB962C8B-B14F-4D97-AF65-F5344CB8AC3E}">
        <p14:creationId xmlns:p14="http://schemas.microsoft.com/office/powerpoint/2010/main" val="4034516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B081-6854-6C15-7E4E-281C43602552}"/>
              </a:ext>
            </a:extLst>
          </p:cNvPr>
          <p:cNvSpPr>
            <a:spLocks noGrp="1"/>
          </p:cNvSpPr>
          <p:nvPr>
            <p:ph type="title"/>
          </p:nvPr>
        </p:nvSpPr>
        <p:spPr>
          <a:xfrm>
            <a:off x="592667" y="-457538"/>
            <a:ext cx="10241280" cy="1234440"/>
          </a:xfrm>
        </p:spPr>
        <p:txBody>
          <a:bodyPr/>
          <a:lstStyle/>
          <a:p>
            <a:r>
              <a:rPr lang="en-US" dirty="0" err="1"/>
              <a:t>Forcasting</a:t>
            </a:r>
            <a:endParaRPr lang="en-US" dirty="0"/>
          </a:p>
        </p:txBody>
      </p:sp>
      <p:graphicFrame>
        <p:nvGraphicFramePr>
          <p:cNvPr id="6" name="Content Placeholder 5">
            <a:extLst>
              <a:ext uri="{FF2B5EF4-FFF2-40B4-BE49-F238E27FC236}">
                <a16:creationId xmlns:a16="http://schemas.microsoft.com/office/drawing/2014/main" id="{32F719EE-CEEA-93FC-15FF-68D57AB2792D}"/>
              </a:ext>
            </a:extLst>
          </p:cNvPr>
          <p:cNvGraphicFramePr>
            <a:graphicFrameLocks noGrp="1"/>
          </p:cNvGraphicFramePr>
          <p:nvPr>
            <p:ph idx="1"/>
            <p:extLst>
              <p:ext uri="{D42A27DB-BD31-4B8C-83A1-F6EECF244321}">
                <p14:modId xmlns:p14="http://schemas.microsoft.com/office/powerpoint/2010/main" val="3141454606"/>
              </p:ext>
            </p:extLst>
          </p:nvPr>
        </p:nvGraphicFramePr>
        <p:xfrm>
          <a:off x="209813" y="776902"/>
          <a:ext cx="3718720" cy="5556166"/>
        </p:xfrm>
        <a:graphic>
          <a:graphicData uri="http://schemas.openxmlformats.org/drawingml/2006/table">
            <a:tbl>
              <a:tblPr/>
              <a:tblGrid>
                <a:gridCol w="1859360">
                  <a:extLst>
                    <a:ext uri="{9D8B030D-6E8A-4147-A177-3AD203B41FA5}">
                      <a16:colId xmlns:a16="http://schemas.microsoft.com/office/drawing/2014/main" val="3150836704"/>
                    </a:ext>
                  </a:extLst>
                </a:gridCol>
                <a:gridCol w="1859360">
                  <a:extLst>
                    <a:ext uri="{9D8B030D-6E8A-4147-A177-3AD203B41FA5}">
                      <a16:colId xmlns:a16="http://schemas.microsoft.com/office/drawing/2014/main" val="2638553329"/>
                    </a:ext>
                  </a:extLst>
                </a:gridCol>
              </a:tblGrid>
              <a:tr h="570707">
                <a:tc>
                  <a:txBody>
                    <a:bodyPr/>
                    <a:lstStyle/>
                    <a:p>
                      <a:pPr algn="r" fontAlgn="b"/>
                      <a:endParaRPr lang="en-US"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506455920"/>
                  </a:ext>
                </a:extLst>
              </a:tr>
              <a:tr h="990510">
                <a:tc>
                  <a:txBody>
                    <a:bodyPr/>
                    <a:lstStyle/>
                    <a:p>
                      <a:pPr algn="r" fontAlgn="b"/>
                      <a:endParaRPr lang="en-US"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012446219"/>
                  </a:ext>
                </a:extLst>
              </a:tr>
              <a:tr h="570707">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903689273"/>
                  </a:ext>
                </a:extLst>
              </a:tr>
              <a:tr h="570707">
                <a:tc>
                  <a:txBody>
                    <a:bodyPr/>
                    <a:lstStyle/>
                    <a:p>
                      <a:pPr algn="r" fontAlgn="b"/>
                      <a:endParaRPr lang="en-US"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279683363"/>
                  </a:ext>
                </a:extLst>
              </a:tr>
              <a:tr h="570707">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86192350"/>
                  </a:ext>
                </a:extLst>
              </a:tr>
              <a:tr h="570707">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337281106"/>
                  </a:ext>
                </a:extLst>
              </a:tr>
              <a:tr h="570707">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327198859"/>
                  </a:ext>
                </a:extLst>
              </a:tr>
              <a:tr h="570707">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056694878"/>
                  </a:ext>
                </a:extLst>
              </a:tr>
              <a:tr h="570707">
                <a:tc>
                  <a:txBody>
                    <a:bodyPr/>
                    <a:lstStyle/>
                    <a:p>
                      <a:pPr algn="r" fontAlgn="b"/>
                      <a:endParaRPr lang="en-US" sz="1100" b="0" i="0" u="none" strike="noStrike">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tc>
                  <a:txBody>
                    <a:bodyPr/>
                    <a:lstStyle/>
                    <a:p>
                      <a:pPr algn="r" fontAlgn="b"/>
                      <a:endParaRPr lang="en-US" sz="1100" b="0" i="0" u="none" strike="noStrike" dirty="0">
                        <a:solidFill>
                          <a:srgbClr val="000000"/>
                        </a:solidFill>
                        <a:effectLst/>
                        <a:latin typeface="Aptos Narrow" panose="020B000402020202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346949098"/>
                  </a:ext>
                </a:extLst>
              </a:tr>
            </a:tbl>
          </a:graphicData>
        </a:graphic>
      </p:graphicFrame>
      <p:sp>
        <p:nvSpPr>
          <p:cNvPr id="8" name="TextBox 7">
            <a:extLst>
              <a:ext uri="{FF2B5EF4-FFF2-40B4-BE49-F238E27FC236}">
                <a16:creationId xmlns:a16="http://schemas.microsoft.com/office/drawing/2014/main" id="{070EBF0D-9495-9EAD-D3A2-92236845DB0E}"/>
              </a:ext>
            </a:extLst>
          </p:cNvPr>
          <p:cNvSpPr txBox="1"/>
          <p:nvPr/>
        </p:nvSpPr>
        <p:spPr>
          <a:xfrm>
            <a:off x="4182532" y="2336800"/>
            <a:ext cx="7122320" cy="584775"/>
          </a:xfrm>
          <a:prstGeom prst="rect">
            <a:avLst/>
          </a:prstGeom>
          <a:noFill/>
        </p:spPr>
        <p:txBody>
          <a:bodyPr wrap="square" rtlCol="0">
            <a:spAutoFit/>
          </a:bodyPr>
          <a:lstStyle/>
          <a:p>
            <a:r>
              <a:rPr lang="en-US" sz="3200" dirty="0"/>
              <a:t>To be continued…</a:t>
            </a:r>
          </a:p>
        </p:txBody>
      </p:sp>
      <p:graphicFrame>
        <p:nvGraphicFramePr>
          <p:cNvPr id="9" name="Object 8">
            <a:extLst>
              <a:ext uri="{FF2B5EF4-FFF2-40B4-BE49-F238E27FC236}">
                <a16:creationId xmlns:a16="http://schemas.microsoft.com/office/drawing/2014/main" id="{6F9D6C36-98D9-B095-2AC4-52708C5D4AFD}"/>
              </a:ext>
            </a:extLst>
          </p:cNvPr>
          <p:cNvGraphicFramePr>
            <a:graphicFrameLocks noChangeAspect="1"/>
          </p:cNvGraphicFramePr>
          <p:nvPr>
            <p:extLst>
              <p:ext uri="{D42A27DB-BD31-4B8C-83A1-F6EECF244321}">
                <p14:modId xmlns:p14="http://schemas.microsoft.com/office/powerpoint/2010/main" val="393892118"/>
              </p:ext>
            </p:extLst>
          </p:nvPr>
        </p:nvGraphicFramePr>
        <p:xfrm>
          <a:off x="474133" y="1142299"/>
          <a:ext cx="2969434" cy="4938800"/>
        </p:xfrm>
        <a:graphic>
          <a:graphicData uri="http://schemas.openxmlformats.org/presentationml/2006/ole">
            <mc:AlternateContent xmlns:mc="http://schemas.openxmlformats.org/markup-compatibility/2006">
              <mc:Choice xmlns:v="urn:schemas-microsoft-com:vml" Requires="v">
                <p:oleObj name="Worksheet" r:id="rId2" imgW="1838369" imgH="3057466" progId="Excel.Sheet.12">
                  <p:embed/>
                </p:oleObj>
              </mc:Choice>
              <mc:Fallback>
                <p:oleObj name="Worksheet" r:id="rId2" imgW="1838369" imgH="3057466" progId="Excel.Sheet.12">
                  <p:embed/>
                  <p:pic>
                    <p:nvPicPr>
                      <p:cNvPr id="9" name="Object 8">
                        <a:extLst>
                          <a:ext uri="{FF2B5EF4-FFF2-40B4-BE49-F238E27FC236}">
                            <a16:creationId xmlns:a16="http://schemas.microsoft.com/office/drawing/2014/main" id="{6F9D6C36-98D9-B095-2AC4-52708C5D4AFD}"/>
                          </a:ext>
                        </a:extLst>
                      </p:cNvPr>
                      <p:cNvPicPr/>
                      <p:nvPr/>
                    </p:nvPicPr>
                    <p:blipFill>
                      <a:blip r:embed="rId3"/>
                      <a:stretch>
                        <a:fillRect/>
                      </a:stretch>
                    </p:blipFill>
                    <p:spPr>
                      <a:xfrm>
                        <a:off x="474133" y="1142299"/>
                        <a:ext cx="2969434" cy="4938800"/>
                      </a:xfrm>
                      <a:prstGeom prst="rect">
                        <a:avLst/>
                      </a:prstGeom>
                    </p:spPr>
                  </p:pic>
                </p:oleObj>
              </mc:Fallback>
            </mc:AlternateContent>
          </a:graphicData>
        </a:graphic>
      </p:graphicFrame>
    </p:spTree>
    <p:extLst>
      <p:ext uri="{BB962C8B-B14F-4D97-AF65-F5344CB8AC3E}">
        <p14:creationId xmlns:p14="http://schemas.microsoft.com/office/powerpoint/2010/main" val="251293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1F9F6-FBED-FEAC-7552-2A74BA0A1F63}"/>
              </a:ext>
            </a:extLst>
          </p:cNvPr>
          <p:cNvSpPr>
            <a:spLocks noGrp="1"/>
          </p:cNvSpPr>
          <p:nvPr>
            <p:ph type="title"/>
          </p:nvPr>
        </p:nvSpPr>
        <p:spPr>
          <a:xfrm>
            <a:off x="1380236" y="286601"/>
            <a:ext cx="5929422" cy="1852976"/>
          </a:xfrm>
        </p:spPr>
        <p:txBody>
          <a:bodyPr>
            <a:normAutofit/>
          </a:bodyPr>
          <a:lstStyle/>
          <a:p>
            <a:r>
              <a:rPr lang="en-US" sz="4000"/>
              <a:t>What is s&amp;p500 index</a:t>
            </a:r>
          </a:p>
        </p:txBody>
      </p:sp>
      <p:sp>
        <p:nvSpPr>
          <p:cNvPr id="3" name="Content Placeholder 2">
            <a:extLst>
              <a:ext uri="{FF2B5EF4-FFF2-40B4-BE49-F238E27FC236}">
                <a16:creationId xmlns:a16="http://schemas.microsoft.com/office/drawing/2014/main" id="{B857584F-6950-E361-263A-F40E3D273817}"/>
              </a:ext>
            </a:extLst>
          </p:cNvPr>
          <p:cNvSpPr>
            <a:spLocks noGrp="1"/>
          </p:cNvSpPr>
          <p:nvPr>
            <p:ph idx="1"/>
          </p:nvPr>
        </p:nvSpPr>
        <p:spPr>
          <a:xfrm>
            <a:off x="1380237" y="2621381"/>
            <a:ext cx="5929422" cy="3322219"/>
          </a:xfrm>
        </p:spPr>
        <p:txBody>
          <a:bodyPr>
            <a:normAutofit/>
          </a:bodyPr>
          <a:lstStyle/>
          <a:p>
            <a:r>
              <a:rPr lang="en-US" sz="1800" i="1" dirty="0">
                <a:effectLst/>
                <a:highlight>
                  <a:srgbClr val="FFFFFF"/>
                </a:highlight>
                <a:latin typeface="Arial" panose="020B0604020202020204" pitchFamily="34" charset="0"/>
              </a:rPr>
              <a:t>The Standard and Poor's 500, or simply the S&amp;P 500,</a:t>
            </a:r>
            <a:r>
              <a:rPr lang="en-US" sz="1800" i="1" u="none" strike="noStrike" baseline="30000" dirty="0">
                <a:effectLst/>
                <a:highlight>
                  <a:srgbClr val="FFFFFF"/>
                </a:highlight>
                <a:latin typeface="Arial" panose="020B0604020202020204" pitchFamily="34" charset="0"/>
              </a:rPr>
              <a:t> </a:t>
            </a:r>
            <a:r>
              <a:rPr lang="en-US" sz="1800" i="1" dirty="0">
                <a:effectLst/>
                <a:highlight>
                  <a:srgbClr val="FFFFFF"/>
                </a:highlight>
                <a:latin typeface="Arial" panose="020B0604020202020204" pitchFamily="34" charset="0"/>
              </a:rPr>
              <a:t>is a </a:t>
            </a:r>
            <a:r>
              <a:rPr lang="en-US" sz="1800" i="1" u="none" strike="noStrike" dirty="0">
                <a:effectLst/>
                <a:highlight>
                  <a:srgbClr val="FFFFFF"/>
                </a:highlight>
                <a:latin typeface="Arial" panose="020B0604020202020204" pitchFamily="34" charset="0"/>
                <a:hlinkClick r:id="rId2" tooltip="Stock market index">
                  <a:extLst>
                    <a:ext uri="{A12FA001-AC4F-418D-AE19-62706E023703}">
                      <ahyp:hlinkClr xmlns:ahyp="http://schemas.microsoft.com/office/drawing/2018/hyperlinkcolor" val="tx"/>
                    </a:ext>
                  </a:extLst>
                </a:hlinkClick>
              </a:rPr>
              <a:t>stock market index</a:t>
            </a:r>
            <a:r>
              <a:rPr lang="en-US" sz="1800" i="1" dirty="0">
                <a:effectLst/>
                <a:highlight>
                  <a:srgbClr val="FFFFFF"/>
                </a:highlight>
                <a:latin typeface="Arial" panose="020B0604020202020204" pitchFamily="34" charset="0"/>
              </a:rPr>
              <a:t> tracking the stock performance of 500 of the largest companies listed on </a:t>
            </a:r>
            <a:r>
              <a:rPr lang="en-US" sz="1800" i="1" u="none" strike="noStrike" dirty="0">
                <a:effectLst/>
                <a:highlight>
                  <a:srgbClr val="FFFFFF"/>
                </a:highlight>
                <a:latin typeface="Arial" panose="020B0604020202020204" pitchFamily="34" charset="0"/>
                <a:hlinkClick r:id="rId3" tooltip="Stock exchange">
                  <a:extLst>
                    <a:ext uri="{A12FA001-AC4F-418D-AE19-62706E023703}">
                      <ahyp:hlinkClr xmlns:ahyp="http://schemas.microsoft.com/office/drawing/2018/hyperlinkcolor" val="tx"/>
                    </a:ext>
                  </a:extLst>
                </a:hlinkClick>
              </a:rPr>
              <a:t>stock exchanges</a:t>
            </a:r>
            <a:r>
              <a:rPr lang="en-US" sz="1800" i="1" dirty="0">
                <a:effectLst/>
                <a:highlight>
                  <a:srgbClr val="FFFFFF"/>
                </a:highlight>
                <a:latin typeface="Arial" panose="020B0604020202020204" pitchFamily="34" charset="0"/>
              </a:rPr>
              <a:t> in the United States. It is one of the most commonly followed equity indices and includes approximately 80% of the total </a:t>
            </a:r>
            <a:r>
              <a:rPr lang="en-US" sz="1800" i="1" u="none" strike="noStrike" dirty="0">
                <a:effectLst/>
                <a:highlight>
                  <a:srgbClr val="FFFFFF"/>
                </a:highlight>
                <a:latin typeface="Arial" panose="020B0604020202020204" pitchFamily="34" charset="0"/>
                <a:hlinkClick r:id="rId4" tooltip="Market capitalization">
                  <a:extLst>
                    <a:ext uri="{A12FA001-AC4F-418D-AE19-62706E023703}">
                      <ahyp:hlinkClr xmlns:ahyp="http://schemas.microsoft.com/office/drawing/2018/hyperlinkcolor" val="tx"/>
                    </a:ext>
                  </a:extLst>
                </a:hlinkClick>
              </a:rPr>
              <a:t>market capitalization</a:t>
            </a:r>
            <a:r>
              <a:rPr lang="en-US" sz="1800" i="1" dirty="0">
                <a:effectLst/>
                <a:highlight>
                  <a:srgbClr val="FFFFFF"/>
                </a:highlight>
                <a:latin typeface="Arial" panose="020B0604020202020204" pitchFamily="34" charset="0"/>
              </a:rPr>
              <a:t> of U.S. public companies, with an aggregate market cap of more than $43 trillion as of January 2024.</a:t>
            </a:r>
            <a:endParaRPr lang="en-US" sz="1800" i="1" dirty="0"/>
          </a:p>
        </p:txBody>
      </p:sp>
      <p:sp>
        <p:nvSpPr>
          <p:cNvPr id="11" name="Rectangle 10">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chemeClr val="accent5"/>
              </a:gs>
              <a:gs pos="100000">
                <a:schemeClr val="accent2">
                  <a:lumMod val="60000"/>
                  <a:lumOff val="40000"/>
                  <a:alpha val="59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chemeClr val="accent6">
                  <a:lumMod val="75000"/>
                  <a:alpha val="61000"/>
                </a:schemeClr>
              </a:gs>
              <a:gs pos="99000">
                <a:schemeClr val="accent6">
                  <a:alpha val="87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n abstract financial digital analysis">
            <a:extLst>
              <a:ext uri="{FF2B5EF4-FFF2-40B4-BE49-F238E27FC236}">
                <a16:creationId xmlns:a16="http://schemas.microsoft.com/office/drawing/2014/main" id="{1189003A-EF9B-2E67-6ACA-47E18A862E00}"/>
              </a:ext>
            </a:extLst>
          </p:cNvPr>
          <p:cNvPicPr>
            <a:picLocks noChangeAspect="1"/>
          </p:cNvPicPr>
          <p:nvPr/>
        </p:nvPicPr>
        <p:blipFill rotWithShape="1">
          <a:blip r:embed="rId5"/>
          <a:srcRect l="43389" r="21362" b="1"/>
          <a:stretch/>
        </p:blipFill>
        <p:spPr>
          <a:xfrm>
            <a:off x="8115300" y="-12515"/>
            <a:ext cx="4076700" cy="6418631"/>
          </a:xfrm>
          <a:prstGeom prst="rect">
            <a:avLst/>
          </a:prstGeom>
        </p:spPr>
      </p:pic>
    </p:spTree>
    <p:extLst>
      <p:ext uri="{BB962C8B-B14F-4D97-AF65-F5344CB8AC3E}">
        <p14:creationId xmlns:p14="http://schemas.microsoft.com/office/powerpoint/2010/main" val="2301776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071A-9191-8648-AA39-274500A2ACDF}"/>
              </a:ext>
            </a:extLst>
          </p:cNvPr>
          <p:cNvSpPr>
            <a:spLocks noGrp="1"/>
          </p:cNvSpPr>
          <p:nvPr>
            <p:ph type="title"/>
          </p:nvPr>
        </p:nvSpPr>
        <p:spPr>
          <a:xfrm>
            <a:off x="975360" y="-176983"/>
            <a:ext cx="10241280" cy="1234440"/>
          </a:xfrm>
        </p:spPr>
        <p:txBody>
          <a:bodyPr/>
          <a:lstStyle/>
          <a:p>
            <a:r>
              <a:rPr lang="en-US" dirty="0"/>
              <a:t>Data description</a:t>
            </a:r>
          </a:p>
        </p:txBody>
      </p:sp>
      <p:sp>
        <p:nvSpPr>
          <p:cNvPr id="3" name="Content Placeholder 2">
            <a:extLst>
              <a:ext uri="{FF2B5EF4-FFF2-40B4-BE49-F238E27FC236}">
                <a16:creationId xmlns:a16="http://schemas.microsoft.com/office/drawing/2014/main" id="{5A837876-4952-40DA-A0AC-A81BB7D4B5FC}"/>
              </a:ext>
            </a:extLst>
          </p:cNvPr>
          <p:cNvSpPr>
            <a:spLocks noGrp="1"/>
          </p:cNvSpPr>
          <p:nvPr>
            <p:ph idx="1"/>
          </p:nvPr>
        </p:nvSpPr>
        <p:spPr>
          <a:xfrm>
            <a:off x="283335" y="1246190"/>
            <a:ext cx="4243589" cy="1030310"/>
          </a:xfrm>
        </p:spPr>
        <p:txBody>
          <a:bodyPr/>
          <a:lstStyle/>
          <a:p>
            <a:r>
              <a:rPr lang="en-US" dirty="0"/>
              <a:t>Number of Observations: 6037 days</a:t>
            </a:r>
          </a:p>
          <a:p>
            <a:r>
              <a:rPr lang="en-US" dirty="0"/>
              <a:t>Time Period: 2000 to 2024</a:t>
            </a:r>
          </a:p>
          <a:p>
            <a:endParaRPr lang="en-US" dirty="0"/>
          </a:p>
        </p:txBody>
      </p:sp>
      <p:sp>
        <p:nvSpPr>
          <p:cNvPr id="4" name="TextBox 3">
            <a:extLst>
              <a:ext uri="{FF2B5EF4-FFF2-40B4-BE49-F238E27FC236}">
                <a16:creationId xmlns:a16="http://schemas.microsoft.com/office/drawing/2014/main" id="{CDC35502-E2CD-93D5-4C26-D40C60D1392A}"/>
              </a:ext>
            </a:extLst>
          </p:cNvPr>
          <p:cNvSpPr txBox="1"/>
          <p:nvPr/>
        </p:nvSpPr>
        <p:spPr>
          <a:xfrm>
            <a:off x="115909" y="2273177"/>
            <a:ext cx="5812665" cy="2308324"/>
          </a:xfrm>
          <a:prstGeom prst="rect">
            <a:avLst/>
          </a:prstGeom>
          <a:noFill/>
        </p:spPr>
        <p:txBody>
          <a:bodyPr wrap="square" rtlCol="0">
            <a:spAutoFit/>
          </a:bodyPr>
          <a:lstStyle/>
          <a:p>
            <a:r>
              <a:rPr lang="en-US" dirty="0"/>
              <a:t>Price Data (in USD):</a:t>
            </a:r>
          </a:p>
          <a:p>
            <a:pPr>
              <a:buFont typeface="Arial" panose="020B0604020202020204" pitchFamily="34" charset="0"/>
              <a:buChar char="•"/>
            </a:pPr>
            <a:r>
              <a:rPr lang="en-US" dirty="0"/>
              <a:t>Average Closing Price: $1973.59</a:t>
            </a:r>
          </a:p>
          <a:p>
            <a:pPr>
              <a:buFont typeface="Arial" panose="020B0604020202020204" pitchFamily="34" charset="0"/>
              <a:buChar char="•"/>
            </a:pPr>
            <a:r>
              <a:rPr lang="en-US" dirty="0"/>
              <a:t>Standard Deviation: $1061.34 (indicating significant volatility)</a:t>
            </a:r>
          </a:p>
          <a:p>
            <a:pPr>
              <a:buFont typeface="Arial" panose="020B0604020202020204" pitchFamily="34" charset="0"/>
              <a:buChar char="•"/>
            </a:pPr>
            <a:r>
              <a:rPr lang="en-US" dirty="0"/>
              <a:t>Minimum Closing Price: $676.53</a:t>
            </a:r>
          </a:p>
          <a:p>
            <a:pPr>
              <a:buFont typeface="Arial" panose="020B0604020202020204" pitchFamily="34" charset="0"/>
              <a:buChar char="•"/>
            </a:pPr>
            <a:r>
              <a:rPr lang="en-US" dirty="0"/>
              <a:t>Maximum Closing Price: $4796.56</a:t>
            </a:r>
          </a:p>
          <a:p>
            <a:pPr>
              <a:buFont typeface="Arial" panose="020B0604020202020204" pitchFamily="34" charset="0"/>
              <a:buChar char="•"/>
            </a:pPr>
            <a:r>
              <a:rPr lang="en-US" dirty="0"/>
              <a:t>Median (50th Percentile) Closing Price: $1457.34</a:t>
            </a:r>
          </a:p>
          <a:p>
            <a:endParaRPr lang="en-US" dirty="0"/>
          </a:p>
        </p:txBody>
      </p:sp>
      <p:sp>
        <p:nvSpPr>
          <p:cNvPr id="5" name="TextBox 4">
            <a:extLst>
              <a:ext uri="{FF2B5EF4-FFF2-40B4-BE49-F238E27FC236}">
                <a16:creationId xmlns:a16="http://schemas.microsoft.com/office/drawing/2014/main" id="{D5E91710-2985-0996-8558-51ACD27084ED}"/>
              </a:ext>
            </a:extLst>
          </p:cNvPr>
          <p:cNvSpPr txBox="1"/>
          <p:nvPr/>
        </p:nvSpPr>
        <p:spPr>
          <a:xfrm>
            <a:off x="5928574" y="1136827"/>
            <a:ext cx="5203065" cy="2031325"/>
          </a:xfrm>
          <a:prstGeom prst="rect">
            <a:avLst/>
          </a:prstGeom>
          <a:noFill/>
        </p:spPr>
        <p:txBody>
          <a:bodyPr wrap="square" rtlCol="0">
            <a:spAutoFit/>
          </a:bodyPr>
          <a:lstStyle/>
          <a:p>
            <a:r>
              <a:rPr lang="en-US" dirty="0"/>
              <a:t>Volume Data:</a:t>
            </a:r>
          </a:p>
          <a:p>
            <a:pPr>
              <a:buFont typeface="Arial" panose="020B0604020202020204" pitchFamily="34" charset="0"/>
              <a:buChar char="•"/>
            </a:pPr>
            <a:r>
              <a:rPr lang="en-US" dirty="0"/>
              <a:t>Average Volume: 3.33 billion shares</a:t>
            </a:r>
          </a:p>
          <a:p>
            <a:pPr>
              <a:buFont typeface="Arial" panose="020B0604020202020204" pitchFamily="34" charset="0"/>
              <a:buChar char="•"/>
            </a:pPr>
            <a:r>
              <a:rPr lang="en-US" dirty="0"/>
              <a:t>Standard Deviation: 1.51 billion shares</a:t>
            </a:r>
          </a:p>
          <a:p>
            <a:pPr>
              <a:buFont typeface="Arial" panose="020B0604020202020204" pitchFamily="34" charset="0"/>
              <a:buChar char="•"/>
            </a:pPr>
            <a:r>
              <a:rPr lang="en-US" dirty="0"/>
              <a:t>Minimum Volume: 356 million shares</a:t>
            </a:r>
          </a:p>
          <a:p>
            <a:pPr>
              <a:buFont typeface="Arial" panose="020B0604020202020204" pitchFamily="34" charset="0"/>
              <a:buChar char="•"/>
            </a:pPr>
            <a:r>
              <a:rPr lang="en-US" dirty="0"/>
              <a:t>Maximum Volume: 11.46 billion shares</a:t>
            </a:r>
          </a:p>
          <a:p>
            <a:pPr>
              <a:buFont typeface="Arial" panose="020B0604020202020204" pitchFamily="34" charset="0"/>
              <a:buChar char="•"/>
            </a:pPr>
            <a:r>
              <a:rPr lang="en-US" dirty="0"/>
              <a:t>Median (50th Percentile) Volume: 3.44 billion shares</a:t>
            </a:r>
          </a:p>
          <a:p>
            <a:endParaRPr lang="en-US" dirty="0"/>
          </a:p>
        </p:txBody>
      </p:sp>
      <p:sp>
        <p:nvSpPr>
          <p:cNvPr id="8" name="TextBox 7">
            <a:extLst>
              <a:ext uri="{FF2B5EF4-FFF2-40B4-BE49-F238E27FC236}">
                <a16:creationId xmlns:a16="http://schemas.microsoft.com/office/drawing/2014/main" id="{3CC6F048-7BA6-E768-8514-B42977965748}"/>
              </a:ext>
            </a:extLst>
          </p:cNvPr>
          <p:cNvSpPr txBox="1"/>
          <p:nvPr/>
        </p:nvSpPr>
        <p:spPr>
          <a:xfrm>
            <a:off x="5928574" y="3288839"/>
            <a:ext cx="5649530" cy="258532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S&amp;P 500 experienced significant growth and volatility over the period, with prices ranging from $676.53 to $4796.56.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Trading volumes varied widely, reflecting different market conditions and events, with an average volume of 3.33 billion shares per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dataset is complete with no missing values, providing a robust basis for analysis. </a:t>
            </a:r>
          </a:p>
          <a:p>
            <a:endParaRPr lang="en-US" dirty="0"/>
          </a:p>
        </p:txBody>
      </p:sp>
    </p:spTree>
    <p:extLst>
      <p:ext uri="{BB962C8B-B14F-4D97-AF65-F5344CB8AC3E}">
        <p14:creationId xmlns:p14="http://schemas.microsoft.com/office/powerpoint/2010/main" val="4247751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8DAC5EB-CB66-4144-944F-FCA082908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B0862-FA2C-BE43-84C8-2F2F990CDEFA}"/>
              </a:ext>
            </a:extLst>
          </p:cNvPr>
          <p:cNvSpPr>
            <a:spLocks noGrp="1"/>
          </p:cNvSpPr>
          <p:nvPr>
            <p:ph type="title"/>
          </p:nvPr>
        </p:nvSpPr>
        <p:spPr>
          <a:xfrm>
            <a:off x="914403" y="4996329"/>
            <a:ext cx="10943420" cy="1035982"/>
          </a:xfrm>
        </p:spPr>
        <p:txBody>
          <a:bodyPr anchor="t">
            <a:normAutofit/>
          </a:bodyPr>
          <a:lstStyle/>
          <a:p>
            <a:pPr algn="r"/>
            <a:r>
              <a:rPr lang="en-US" dirty="0"/>
              <a:t>Data charts</a:t>
            </a:r>
          </a:p>
        </p:txBody>
      </p:sp>
      <p:pic>
        <p:nvPicPr>
          <p:cNvPr id="7" name="Content Placeholder 6" descr="A graph of a number of blue and white bars&#10;&#10;Description automatically generated">
            <a:extLst>
              <a:ext uri="{FF2B5EF4-FFF2-40B4-BE49-F238E27FC236}">
                <a16:creationId xmlns:a16="http://schemas.microsoft.com/office/drawing/2014/main" id="{99456A37-B2D5-23A6-A1A2-0BE5C29940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723" y="187334"/>
            <a:ext cx="4680581" cy="3241666"/>
          </a:xfrm>
        </p:spPr>
      </p:pic>
      <p:pic>
        <p:nvPicPr>
          <p:cNvPr id="5" name="Content Placeholder 4" descr="A graph with blue lines&#10;&#10;Description automatically generated">
            <a:extLst>
              <a:ext uri="{FF2B5EF4-FFF2-40B4-BE49-F238E27FC236}">
                <a16:creationId xmlns:a16="http://schemas.microsoft.com/office/drawing/2014/main" id="{71B8EBBB-598B-C980-639F-74DC04C9C391}"/>
              </a:ext>
            </a:extLst>
          </p:cNvPr>
          <p:cNvPicPr>
            <a:picLocks noChangeAspect="1"/>
          </p:cNvPicPr>
          <p:nvPr/>
        </p:nvPicPr>
        <p:blipFill rotWithShape="1">
          <a:blip r:embed="rId3">
            <a:extLst>
              <a:ext uri="{28A0092B-C50C-407E-A947-70E740481C1C}">
                <a14:useLocalDpi xmlns:a14="http://schemas.microsoft.com/office/drawing/2010/main" val="0"/>
              </a:ext>
            </a:extLst>
          </a:blip>
          <a:srcRect l="12398" r="-2" b="-2"/>
          <a:stretch/>
        </p:blipFill>
        <p:spPr>
          <a:xfrm>
            <a:off x="4958366" y="156704"/>
            <a:ext cx="7233632" cy="4590360"/>
          </a:xfrm>
          <a:prstGeom prst="rect">
            <a:avLst/>
          </a:prstGeom>
        </p:spPr>
      </p:pic>
      <p:sp>
        <p:nvSpPr>
          <p:cNvPr id="16" name="Rectangle 15">
            <a:extLst>
              <a:ext uri="{FF2B5EF4-FFF2-40B4-BE49-F238E27FC236}">
                <a16:creationId xmlns:a16="http://schemas.microsoft.com/office/drawing/2014/main" id="{86B7A620-47FC-4678-9F07-D291E9CD57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1999" cy="457198"/>
          </a:xfrm>
          <a:prstGeom prst="rect">
            <a:avLst/>
          </a:prstGeom>
          <a:gradFill>
            <a:gsLst>
              <a:gs pos="0">
                <a:schemeClr val="accent6">
                  <a:lumMod val="75000"/>
                  <a:alpha val="61000"/>
                </a:schemeClr>
              </a:gs>
              <a:gs pos="30000">
                <a:schemeClr val="accent5">
                  <a:alpha val="85000"/>
                </a:scheme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4CE6113-16AE-4250-8027-F864DE5BC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742"/>
            <a:ext cx="8153398" cy="448830"/>
          </a:xfrm>
          <a:prstGeom prst="rect">
            <a:avLst/>
          </a:prstGeom>
          <a:gradFill>
            <a:gsLst>
              <a:gs pos="0">
                <a:schemeClr val="accent5">
                  <a:alpha val="0"/>
                </a:schemeClr>
              </a:gs>
              <a:gs pos="73000">
                <a:schemeClr val="accent2">
                  <a:alpha val="74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C8E649-329A-FEF1-EE0D-642D2DCEA44F}"/>
              </a:ext>
            </a:extLst>
          </p:cNvPr>
          <p:cNvSpPr>
            <a:spLocks noGrp="1"/>
          </p:cNvSpPr>
          <p:nvPr>
            <p:ph type="title"/>
          </p:nvPr>
        </p:nvSpPr>
        <p:spPr>
          <a:xfrm>
            <a:off x="829733" y="-383906"/>
            <a:ext cx="4911393" cy="1556724"/>
          </a:xfrm>
        </p:spPr>
        <p:txBody>
          <a:bodyPr anchor="b">
            <a:normAutofit/>
          </a:bodyPr>
          <a:lstStyle/>
          <a:p>
            <a:r>
              <a:rPr lang="en-US" dirty="0"/>
              <a:t>Trading volume</a:t>
            </a:r>
          </a:p>
        </p:txBody>
      </p:sp>
      <p:sp>
        <p:nvSpPr>
          <p:cNvPr id="9" name="Content Placeholder 8">
            <a:extLst>
              <a:ext uri="{FF2B5EF4-FFF2-40B4-BE49-F238E27FC236}">
                <a16:creationId xmlns:a16="http://schemas.microsoft.com/office/drawing/2014/main" id="{3D4C3A74-E13E-BECA-0772-1F3D05883C7E}"/>
              </a:ext>
            </a:extLst>
          </p:cNvPr>
          <p:cNvSpPr>
            <a:spLocks noGrp="1"/>
          </p:cNvSpPr>
          <p:nvPr>
            <p:ph idx="1"/>
          </p:nvPr>
        </p:nvSpPr>
        <p:spPr>
          <a:xfrm>
            <a:off x="220133" y="1234677"/>
            <a:ext cx="6553199" cy="5157752"/>
          </a:xfrm>
        </p:spPr>
        <p:txBody>
          <a:bodyPr anchor="t">
            <a:normAutofit/>
          </a:bodyPr>
          <a:lstStyle/>
          <a:p>
            <a:r>
              <a:rPr lang="en-US" sz="1600" dirty="0"/>
              <a:t>From 2000 to 2007, there is a gradual increase in trading volume, indicating a growing interest and activity in the S&amp;P 500</a:t>
            </a:r>
          </a:p>
          <a:p>
            <a:r>
              <a:rPr lang="en-US" sz="1600" dirty="0"/>
              <a:t>In 2008, there is a significant spike in trading volume, which corresponds to the global financial crisis. This period was marked by high volatility and increased trading activity.</a:t>
            </a:r>
          </a:p>
          <a:p>
            <a:r>
              <a:rPr lang="en-US" sz="1400" dirty="0"/>
              <a:t>After 2008, the volume remains elevated but shows fluctuations. The period around 2010-2011 shows notable peaks which could correspond to various economic events or market uncertainties.</a:t>
            </a:r>
          </a:p>
          <a:p>
            <a:r>
              <a:rPr lang="en-US" sz="1400" dirty="0"/>
              <a:t>rom 2012 to 2016, the volume appears to stabilize somewhat but continues to show significant peaks and troughs.</a:t>
            </a:r>
          </a:p>
          <a:p>
            <a:r>
              <a:rPr lang="en-US" sz="1400" dirty="0"/>
              <a:t>Around 2020, there is another noticeable increase in trading volume, likely related to the COVID-19 pandemic and the associated market turmoil.</a:t>
            </a:r>
          </a:p>
          <a:p>
            <a:r>
              <a:rPr lang="en-US" sz="1400" dirty="0"/>
              <a:t>Post-2020, the trading volume remains high but shows volatility, reflecting ongoing market activity and events.</a:t>
            </a:r>
            <a:endParaRPr lang="en-US" sz="1600" dirty="0"/>
          </a:p>
        </p:txBody>
      </p:sp>
      <p:pic>
        <p:nvPicPr>
          <p:cNvPr id="5" name="Content Placeholder 4" descr="A graph showing a number of orange lines&#10;&#10;Description automatically generated">
            <a:extLst>
              <a:ext uri="{FF2B5EF4-FFF2-40B4-BE49-F238E27FC236}">
                <a16:creationId xmlns:a16="http://schemas.microsoft.com/office/drawing/2014/main" id="{0A51B96E-3A43-08E3-7390-4BFC33CDE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1" y="745067"/>
            <a:ext cx="5433825" cy="3979333"/>
          </a:xfrm>
          <a:prstGeom prst="rect">
            <a:avLst/>
          </a:prstGeom>
        </p:spPr>
      </p:pic>
      <p:sp>
        <p:nvSpPr>
          <p:cNvPr id="14" name="Rectangle 13">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2325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B2D92-8424-B7DF-9588-1B49D3849ADA}"/>
              </a:ext>
            </a:extLst>
          </p:cNvPr>
          <p:cNvSpPr>
            <a:spLocks noGrp="1"/>
          </p:cNvSpPr>
          <p:nvPr>
            <p:ph type="title"/>
          </p:nvPr>
        </p:nvSpPr>
        <p:spPr/>
        <p:txBody>
          <a:bodyPr/>
          <a:lstStyle/>
          <a:p>
            <a:r>
              <a:rPr lang="en-US" dirty="0"/>
              <a:t>Simple moving average</a:t>
            </a:r>
          </a:p>
        </p:txBody>
      </p:sp>
      <p:sp>
        <p:nvSpPr>
          <p:cNvPr id="3" name="Content Placeholder 2">
            <a:extLst>
              <a:ext uri="{FF2B5EF4-FFF2-40B4-BE49-F238E27FC236}">
                <a16:creationId xmlns:a16="http://schemas.microsoft.com/office/drawing/2014/main" id="{2FAFF54B-79BD-20C1-15EF-3813912923DA}"/>
              </a:ext>
            </a:extLst>
          </p:cNvPr>
          <p:cNvSpPr>
            <a:spLocks noGrp="1"/>
          </p:cNvSpPr>
          <p:nvPr>
            <p:ph idx="1"/>
          </p:nvPr>
        </p:nvSpPr>
        <p:spPr/>
        <p:txBody>
          <a:bodyPr/>
          <a:lstStyle/>
          <a:p>
            <a:r>
              <a:rPr lang="en-US" dirty="0"/>
              <a:t>A Simple Moving Average (SMA) is a commonly used technical indicator in stock trading that helps to smooth out price data by creating a constantly updated average price. The SMA is calculated by adding the closing prices of a security over a specific number of periods and then dividing by that number of periods. For example:</a:t>
            </a:r>
          </a:p>
          <a:p>
            <a:pPr>
              <a:buFont typeface="Arial" panose="020B0604020202020204" pitchFamily="34" charset="0"/>
              <a:buChar char="•"/>
            </a:pPr>
            <a:r>
              <a:rPr lang="en-US" b="1" dirty="0"/>
              <a:t>50-Day SMA:</a:t>
            </a:r>
            <a:r>
              <a:rPr lang="en-US" dirty="0"/>
              <a:t> This is the average closing price over the last 50 days.</a:t>
            </a:r>
          </a:p>
          <a:p>
            <a:pPr>
              <a:buFont typeface="Arial" panose="020B0604020202020204" pitchFamily="34" charset="0"/>
              <a:buChar char="•"/>
            </a:pPr>
            <a:r>
              <a:rPr lang="en-US" b="1" dirty="0"/>
              <a:t>200-Day SMA:</a:t>
            </a:r>
            <a:r>
              <a:rPr lang="en-US" dirty="0"/>
              <a:t> This is the average closing price over the last 200 days</a:t>
            </a:r>
          </a:p>
          <a:p>
            <a:endParaRPr lang="en-US" dirty="0"/>
          </a:p>
        </p:txBody>
      </p:sp>
    </p:spTree>
    <p:extLst>
      <p:ext uri="{BB962C8B-B14F-4D97-AF65-F5344CB8AC3E}">
        <p14:creationId xmlns:p14="http://schemas.microsoft.com/office/powerpoint/2010/main" val="189447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2F4C-F238-A655-46D8-579760033DDC}"/>
              </a:ext>
            </a:extLst>
          </p:cNvPr>
          <p:cNvSpPr>
            <a:spLocks noGrp="1"/>
          </p:cNvSpPr>
          <p:nvPr>
            <p:ph type="title"/>
          </p:nvPr>
        </p:nvSpPr>
        <p:spPr>
          <a:xfrm>
            <a:off x="481264" y="5340096"/>
            <a:ext cx="3505520" cy="118872"/>
          </a:xfrm>
        </p:spPr>
        <p:txBody>
          <a:bodyPr>
            <a:normAutofit fontScale="90000"/>
          </a:bodyPr>
          <a:lstStyle/>
          <a:p>
            <a:endParaRPr lang="en-US" dirty="0"/>
          </a:p>
        </p:txBody>
      </p:sp>
      <p:pic>
        <p:nvPicPr>
          <p:cNvPr id="5" name="Content Placeholder 4" descr="A graph with a line graph&#10;&#10;Description automatically generated">
            <a:extLst>
              <a:ext uri="{FF2B5EF4-FFF2-40B4-BE49-F238E27FC236}">
                <a16:creationId xmlns:a16="http://schemas.microsoft.com/office/drawing/2014/main" id="{4798E55A-71B4-4D80-6930-23A1FA1AA0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62585"/>
            <a:ext cx="7837339" cy="3959225"/>
          </a:xfrm>
        </p:spPr>
      </p:pic>
      <p:sp>
        <p:nvSpPr>
          <p:cNvPr id="15" name="Rectangle 6">
            <a:extLst>
              <a:ext uri="{FF2B5EF4-FFF2-40B4-BE49-F238E27FC236}">
                <a16:creationId xmlns:a16="http://schemas.microsoft.com/office/drawing/2014/main" id="{183E2A36-928C-DF73-14BC-61D97E3AF52A}"/>
              </a:ext>
            </a:extLst>
          </p:cNvPr>
          <p:cNvSpPr>
            <a:spLocks noChangeArrowheads="1"/>
          </p:cNvSpPr>
          <p:nvPr/>
        </p:nvSpPr>
        <p:spPr bwMode="auto">
          <a:xfrm>
            <a:off x="7427976" y="349126"/>
            <a:ext cx="476402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graph shows an overall upward trend in the S&amp;P 500 closing prices over the period, indicating a long-term bullish market.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Periods of significant declines are visible, notably around 2008 (financial crisis) and early 2020 (COVID-19 pandemic).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50-Day SMA (Orange Line): This line closely follows the short-term price movements. When the close price crosses above the 50-day SMA, it often indicates a potential short-term uptrend. Conversely, when it crosses below, it may indicate a short-term downtrend.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200-Day SMA (Red Line): This line is smoother and less reactive to short-term price changes, showing longer-term trends. The S&amp;P 500's price generally staying above the 200-day SMA is a bullish sign, while consistently falling below it may indicate a bearish trend.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9" name="TextBox 18">
            <a:extLst>
              <a:ext uri="{FF2B5EF4-FFF2-40B4-BE49-F238E27FC236}">
                <a16:creationId xmlns:a16="http://schemas.microsoft.com/office/drawing/2014/main" id="{2BBA6270-5C33-B7EC-0A16-93D7CB0B5EB6}"/>
              </a:ext>
            </a:extLst>
          </p:cNvPr>
          <p:cNvSpPr txBox="1"/>
          <p:nvPr/>
        </p:nvSpPr>
        <p:spPr>
          <a:xfrm>
            <a:off x="219456" y="4343400"/>
            <a:ext cx="6766560" cy="1477328"/>
          </a:xfrm>
          <a:prstGeom prst="rect">
            <a:avLst/>
          </a:prstGeom>
          <a:noFill/>
        </p:spPr>
        <p:txBody>
          <a:bodyPr wrap="square" rtlCol="0">
            <a:spAutoFit/>
          </a:bodyPr>
          <a:lstStyle/>
          <a:p>
            <a:r>
              <a:rPr lang="en-US" dirty="0"/>
              <a:t>Crossover </a:t>
            </a:r>
            <a:r>
              <a:rPr lang="en-US" dirty="0" err="1"/>
              <a:t>Points:When</a:t>
            </a:r>
            <a:r>
              <a:rPr lang="en-US" dirty="0"/>
              <a:t> the 50-day SMA crosses above the 200-day SMA (a "Golden Cross"), it is often seen as a bullish signal.</a:t>
            </a:r>
          </a:p>
          <a:p>
            <a:endParaRPr lang="en-US" dirty="0"/>
          </a:p>
          <a:p>
            <a:r>
              <a:rPr lang="en-US" dirty="0"/>
              <a:t>When the 50-day SMA crosses below the 200-day SMA (a "Death Cross"), it is often seen as a bearish signal.</a:t>
            </a:r>
          </a:p>
        </p:txBody>
      </p:sp>
    </p:spTree>
    <p:extLst>
      <p:ext uri="{BB962C8B-B14F-4D97-AF65-F5344CB8AC3E}">
        <p14:creationId xmlns:p14="http://schemas.microsoft.com/office/powerpoint/2010/main" val="1227112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29DA-7DE9-DAB0-231B-04E17403B106}"/>
              </a:ext>
            </a:extLst>
          </p:cNvPr>
          <p:cNvSpPr>
            <a:spLocks noGrp="1"/>
          </p:cNvSpPr>
          <p:nvPr>
            <p:ph type="title"/>
          </p:nvPr>
        </p:nvSpPr>
        <p:spPr>
          <a:xfrm>
            <a:off x="429768" y="82296"/>
            <a:ext cx="10241280" cy="733485"/>
          </a:xfrm>
        </p:spPr>
        <p:txBody>
          <a:bodyPr/>
          <a:lstStyle/>
          <a:p>
            <a:r>
              <a:rPr lang="en-US" dirty="0" err="1"/>
              <a:t>Trend,seasonal,residual</a:t>
            </a:r>
            <a:endParaRPr lang="en-US" dirty="0"/>
          </a:p>
        </p:txBody>
      </p:sp>
      <p:pic>
        <p:nvPicPr>
          <p:cNvPr id="5" name="Content Placeholder 4" descr="A graph of a graph&#10;&#10;Description automatically generated with medium confidence">
            <a:extLst>
              <a:ext uri="{FF2B5EF4-FFF2-40B4-BE49-F238E27FC236}">
                <a16:creationId xmlns:a16="http://schemas.microsoft.com/office/drawing/2014/main" id="{CB7EC5B4-7B75-AEFD-FCD2-BC7832B43C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288" y="1152144"/>
            <a:ext cx="6188072" cy="4910329"/>
          </a:xfrm>
        </p:spPr>
      </p:pic>
      <p:sp>
        <p:nvSpPr>
          <p:cNvPr id="6" name="TextBox 5">
            <a:extLst>
              <a:ext uri="{FF2B5EF4-FFF2-40B4-BE49-F238E27FC236}">
                <a16:creationId xmlns:a16="http://schemas.microsoft.com/office/drawing/2014/main" id="{2B68C870-9ED0-71C0-ACEB-2699C02391E1}"/>
              </a:ext>
            </a:extLst>
          </p:cNvPr>
          <p:cNvSpPr txBox="1"/>
          <p:nvPr/>
        </p:nvSpPr>
        <p:spPr>
          <a:xfrm>
            <a:off x="6096000" y="1517904"/>
            <a:ext cx="5847011"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t>Observed: The original data shows the overall increase in the S&amp;P 500 index over the years, with notable dips during major economic downturns such as the 2008 financial crisis and the 2020 COVID-19 pandemic.</a:t>
            </a:r>
          </a:p>
          <a:p>
            <a:pPr marL="285750" indent="-285750">
              <a:buFont typeface="Arial" panose="020B0604020202020204" pitchFamily="34" charset="0"/>
              <a:buChar char="•"/>
            </a:pPr>
            <a:r>
              <a:rPr lang="en-US" sz="1600" dirty="0"/>
              <a:t>Trend: The trend component confirms a long-term growth pattern, especially post-2012, which aligns with the recovery from the financial crisis and subsequent economic growth. The flattening around 2020-2024 might be due to market uncertainties and adjustments during and after the pandemic.</a:t>
            </a:r>
          </a:p>
          <a:p>
            <a:pPr marL="285750" indent="-285750">
              <a:buFont typeface="Arial" panose="020B0604020202020204" pitchFamily="34" charset="0"/>
              <a:buChar char="•"/>
            </a:pPr>
            <a:r>
              <a:rPr lang="en-US" sz="1600" dirty="0"/>
              <a:t>Seasonal: The seasonal component reveals regular cyclical patterns, indicating that certain times of the year consistently exhibit higher or lower market activity. This is typical in financial markets due to factors like quarterly earnings reports, fiscal year-end activities, and other recurring events.</a:t>
            </a:r>
          </a:p>
          <a:p>
            <a:pPr marL="285750" indent="-285750">
              <a:buFont typeface="Arial" panose="020B0604020202020204" pitchFamily="34" charset="0"/>
              <a:buChar char="•"/>
            </a:pPr>
            <a:r>
              <a:rPr lang="en-US" sz="1600" dirty="0"/>
              <a:t>Residual: The residual component shows the noise in the data, with significant fluctuations during major market events. Large spikes in the residuals around 2008 and 2020 highlight the impact of the financial crisis and the pandemic.</a:t>
            </a:r>
          </a:p>
        </p:txBody>
      </p:sp>
    </p:spTree>
    <p:extLst>
      <p:ext uri="{BB962C8B-B14F-4D97-AF65-F5344CB8AC3E}">
        <p14:creationId xmlns:p14="http://schemas.microsoft.com/office/powerpoint/2010/main" val="88427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383CC5D-71E8-4CB2-8E4A-F1E4FF6DC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DA5AC1-43C5-4243-9028-07DBB80D0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8"/>
            <a:ext cx="12192000" cy="1600201"/>
          </a:xfrm>
          <a:prstGeom prst="rect">
            <a:avLst/>
          </a:prstGeom>
          <a:gradFill>
            <a:gsLst>
              <a:gs pos="0">
                <a:schemeClr val="accent5">
                  <a:alpha val="83000"/>
                </a:schemeClr>
              </a:gs>
              <a:gs pos="100000">
                <a:schemeClr val="accent6"/>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4EDA1C-27A1-4C83-ACE4-6675EC924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99161" y="9109"/>
            <a:ext cx="7792839" cy="1594270"/>
          </a:xfrm>
          <a:prstGeom prst="rect">
            <a:avLst/>
          </a:prstGeom>
          <a:gradFill>
            <a:gsLst>
              <a:gs pos="22000">
                <a:schemeClr val="accent2">
                  <a:alpha val="0"/>
                </a:schemeClr>
              </a:gs>
              <a:gs pos="99000">
                <a:schemeClr val="accent2"/>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1C2185E4-B584-4B9D-9440-DEA0FB9D9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021976" y="-906246"/>
            <a:ext cx="1602951" cy="3416298"/>
          </a:xfrm>
          <a:prstGeom prst="rect">
            <a:avLst/>
          </a:prstGeom>
          <a:gradFill>
            <a:gsLst>
              <a:gs pos="45000">
                <a:schemeClr val="accent4">
                  <a:alpha val="0"/>
                </a:schemeClr>
              </a:gs>
              <a:gs pos="99000">
                <a:schemeClr val="accent6">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FF33EC8A-EE0A-4395-97E2-DAD467CF73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451242" y="0"/>
            <a:ext cx="9729549" cy="1600198"/>
          </a:xfrm>
          <a:prstGeom prst="rect">
            <a:avLst/>
          </a:prstGeom>
          <a:gradFill>
            <a:gsLst>
              <a:gs pos="0">
                <a:schemeClr val="accent5">
                  <a:alpha val="30000"/>
                </a:schemeClr>
              </a:gs>
              <a:gs pos="99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F85DA95-16A4-404E-9BFF-27F8E4FC78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30"/>
            <a:ext cx="7910111" cy="1600198"/>
          </a:xfrm>
          <a:prstGeom prst="rect">
            <a:avLst/>
          </a:prstGeom>
          <a:gradFill>
            <a:gsLst>
              <a:gs pos="0">
                <a:schemeClr val="accent5">
                  <a:alpha val="21000"/>
                </a:schemeClr>
              </a:gs>
              <a:gs pos="99000">
                <a:schemeClr val="accent5">
                  <a:alpha val="0"/>
                </a:scheme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900D63-56C9-FED6-1E1F-ACC2F4F72763}"/>
              </a:ext>
            </a:extLst>
          </p:cNvPr>
          <p:cNvSpPr>
            <a:spLocks noGrp="1"/>
          </p:cNvSpPr>
          <p:nvPr>
            <p:ph type="title"/>
          </p:nvPr>
        </p:nvSpPr>
        <p:spPr>
          <a:xfrm>
            <a:off x="1157084" y="374427"/>
            <a:ext cx="10374517" cy="971512"/>
          </a:xfrm>
        </p:spPr>
        <p:txBody>
          <a:bodyPr anchor="ctr">
            <a:normAutofit/>
          </a:bodyPr>
          <a:lstStyle/>
          <a:p>
            <a:r>
              <a:rPr lang="en-US" sz="3200">
                <a:solidFill>
                  <a:schemeClr val="bg1"/>
                </a:solidFill>
              </a:rPr>
              <a:t>Testing </a:t>
            </a:r>
          </a:p>
        </p:txBody>
      </p:sp>
      <p:sp>
        <p:nvSpPr>
          <p:cNvPr id="3" name="Content Placeholder 2">
            <a:extLst>
              <a:ext uri="{FF2B5EF4-FFF2-40B4-BE49-F238E27FC236}">
                <a16:creationId xmlns:a16="http://schemas.microsoft.com/office/drawing/2014/main" id="{65271F0C-E4A5-98BB-F655-30AD2EECEB00}"/>
              </a:ext>
            </a:extLst>
          </p:cNvPr>
          <p:cNvSpPr>
            <a:spLocks/>
          </p:cNvSpPr>
          <p:nvPr/>
        </p:nvSpPr>
        <p:spPr>
          <a:xfrm>
            <a:off x="579474" y="2647810"/>
            <a:ext cx="5666965" cy="3019038"/>
          </a:xfrm>
          <a:prstGeom prst="rect">
            <a:avLst/>
          </a:prstGeom>
        </p:spPr>
        <p:txBody>
          <a:bodyPr/>
          <a:lstStyle/>
          <a:p>
            <a:pPr>
              <a:spcAft>
                <a:spcPts val="600"/>
              </a:spcAft>
            </a:pPr>
            <a:endParaRPr lang="en-US" dirty="0"/>
          </a:p>
        </p:txBody>
      </p:sp>
      <p:sp>
        <p:nvSpPr>
          <p:cNvPr id="6" name="TextBox 5">
            <a:extLst>
              <a:ext uri="{FF2B5EF4-FFF2-40B4-BE49-F238E27FC236}">
                <a16:creationId xmlns:a16="http://schemas.microsoft.com/office/drawing/2014/main" id="{14E5A6C1-4A1E-72C5-2BFA-E7827EB1A4EC}"/>
              </a:ext>
            </a:extLst>
          </p:cNvPr>
          <p:cNvSpPr txBox="1"/>
          <p:nvPr/>
        </p:nvSpPr>
        <p:spPr>
          <a:xfrm>
            <a:off x="579474" y="1974197"/>
            <a:ext cx="10867659" cy="3877985"/>
          </a:xfrm>
          <a:prstGeom prst="rect">
            <a:avLst/>
          </a:prstGeom>
          <a:noFill/>
        </p:spPr>
        <p:txBody>
          <a:bodyPr wrap="square" rtlCol="0">
            <a:spAutoFit/>
          </a:bodyPr>
          <a:lstStyle/>
          <a:p>
            <a:pPr defTabSz="996696">
              <a:spcAft>
                <a:spcPts val="600"/>
              </a:spcAft>
            </a:pPr>
            <a:r>
              <a:rPr lang="en-US" sz="2400" b="1" dirty="0"/>
              <a:t>1</a:t>
            </a:r>
            <a:r>
              <a:rPr lang="en-US" sz="2400" b="1" kern="1200" dirty="0">
                <a:solidFill>
                  <a:schemeClr val="tx1"/>
                </a:solidFill>
                <a:latin typeface="+mn-lt"/>
                <a:ea typeface="+mn-ea"/>
                <a:cs typeface="+mn-cs"/>
              </a:rPr>
              <a:t>. Difference in Mean Close Price Before and After 2008</a:t>
            </a:r>
          </a:p>
          <a:p>
            <a:pPr defTabSz="996696">
              <a:spcAft>
                <a:spcPts val="600"/>
              </a:spcAft>
            </a:pPr>
            <a:r>
              <a:rPr lang="en-US" sz="2400" b="1" kern="1200" dirty="0">
                <a:solidFill>
                  <a:schemeClr val="tx1"/>
                </a:solidFill>
                <a:latin typeface="+mn-lt"/>
                <a:ea typeface="+mn-ea"/>
                <a:cs typeface="+mn-cs"/>
              </a:rPr>
              <a:t>Hypothesis:</a:t>
            </a:r>
            <a:r>
              <a:rPr lang="en-US" sz="2400" kern="1200" dirty="0">
                <a:solidFill>
                  <a:schemeClr val="tx1"/>
                </a:solidFill>
                <a:latin typeface="+mn-lt"/>
                <a:ea typeface="+mn-ea"/>
                <a:cs typeface="+mn-cs"/>
              </a:rPr>
              <a:t> The mean closing prices before and after January 1, 2008, are different.</a:t>
            </a:r>
          </a:p>
          <a:p>
            <a:pPr defTabSz="996696">
              <a:spcAft>
                <a:spcPts val="600"/>
              </a:spcAft>
              <a:buFont typeface="Arial" panose="020B0604020202020204" pitchFamily="34" charset="0"/>
              <a:buChar char="•"/>
            </a:pPr>
            <a:r>
              <a:rPr lang="en-US" sz="2400" b="1" kern="1200" dirty="0">
                <a:solidFill>
                  <a:schemeClr val="tx1"/>
                </a:solidFill>
                <a:latin typeface="+mn-lt"/>
                <a:ea typeface="+mn-ea"/>
                <a:cs typeface="+mn-cs"/>
              </a:rPr>
              <a:t>Mean Close Before 2008:</a:t>
            </a:r>
            <a:r>
              <a:rPr lang="en-US" sz="2400" kern="1200" dirty="0">
                <a:solidFill>
                  <a:schemeClr val="tx1"/>
                </a:solidFill>
                <a:latin typeface="+mn-lt"/>
                <a:ea typeface="+mn-ea"/>
                <a:cs typeface="+mn-cs"/>
              </a:rPr>
              <a:t> ≈1213.12</a:t>
            </a:r>
          </a:p>
          <a:p>
            <a:pPr defTabSz="996696">
              <a:spcAft>
                <a:spcPts val="600"/>
              </a:spcAft>
              <a:buFont typeface="Arial" panose="020B0604020202020204" pitchFamily="34" charset="0"/>
              <a:buChar char="•"/>
            </a:pPr>
            <a:r>
              <a:rPr lang="en-US" sz="2400" b="1" kern="1200" dirty="0">
                <a:solidFill>
                  <a:schemeClr val="tx1"/>
                </a:solidFill>
                <a:latin typeface="+mn-lt"/>
                <a:ea typeface="+mn-ea"/>
                <a:cs typeface="+mn-cs"/>
              </a:rPr>
              <a:t>Mean Close After 2008:</a:t>
            </a:r>
            <a:r>
              <a:rPr lang="en-US" sz="2400" kern="1200" dirty="0">
                <a:solidFill>
                  <a:schemeClr val="tx1"/>
                </a:solidFill>
                <a:latin typeface="+mn-lt"/>
                <a:ea typeface="+mn-ea"/>
                <a:cs typeface="+mn-cs"/>
              </a:rPr>
              <a:t> ≈2353.16</a:t>
            </a:r>
          </a:p>
          <a:p>
            <a:pPr defTabSz="996696">
              <a:spcAft>
                <a:spcPts val="600"/>
              </a:spcAft>
              <a:buFont typeface="Arial" panose="020B0604020202020204" pitchFamily="34" charset="0"/>
              <a:buChar char="•"/>
            </a:pPr>
            <a:r>
              <a:rPr lang="en-US" sz="2400" b="1" kern="1200" dirty="0">
                <a:solidFill>
                  <a:schemeClr val="tx1"/>
                </a:solidFill>
                <a:latin typeface="+mn-lt"/>
                <a:ea typeface="+mn-ea"/>
                <a:cs typeface="+mn-cs"/>
              </a:rPr>
              <a:t>T-Statistic:</a:t>
            </a:r>
            <a:r>
              <a:rPr lang="en-US" sz="2400" kern="1200" dirty="0">
                <a:solidFill>
                  <a:schemeClr val="tx1"/>
                </a:solidFill>
                <a:latin typeface="+mn-lt"/>
                <a:ea typeface="+mn-ea"/>
                <a:cs typeface="+mn-cs"/>
              </a:rPr>
              <a:t> −63.248</a:t>
            </a:r>
          </a:p>
          <a:p>
            <a:pPr defTabSz="996696">
              <a:spcAft>
                <a:spcPts val="600"/>
              </a:spcAft>
              <a:buFont typeface="Arial" panose="020B0604020202020204" pitchFamily="34" charset="0"/>
              <a:buChar char="•"/>
            </a:pPr>
            <a:r>
              <a:rPr lang="en-US" sz="2400" b="1" kern="1200" dirty="0">
                <a:solidFill>
                  <a:schemeClr val="tx1"/>
                </a:solidFill>
                <a:latin typeface="+mn-lt"/>
                <a:ea typeface="+mn-ea"/>
                <a:cs typeface="+mn-cs"/>
              </a:rPr>
              <a:t>P-Value:</a:t>
            </a:r>
            <a:r>
              <a:rPr lang="en-US" sz="2400" kern="1200" dirty="0">
                <a:solidFill>
                  <a:schemeClr val="tx1"/>
                </a:solidFill>
                <a:latin typeface="+mn-lt"/>
                <a:ea typeface="+mn-ea"/>
                <a:cs typeface="+mn-cs"/>
              </a:rPr>
              <a:t> 0.0</a:t>
            </a:r>
          </a:p>
          <a:p>
            <a:pPr defTabSz="996696">
              <a:spcAft>
                <a:spcPts val="600"/>
              </a:spcAft>
            </a:pPr>
            <a:r>
              <a:rPr lang="en-US" sz="2400" dirty="0"/>
              <a:t>There is a significant increase in the mean closing price after 2008. The t-statistic is extremely large in magnitude, and the p-value is effectively zero, indicating a highly significant difference.</a:t>
            </a:r>
          </a:p>
        </p:txBody>
      </p:sp>
    </p:spTree>
    <p:extLst>
      <p:ext uri="{BB962C8B-B14F-4D97-AF65-F5344CB8AC3E}">
        <p14:creationId xmlns:p14="http://schemas.microsoft.com/office/powerpoint/2010/main" val="373763952"/>
      </p:ext>
    </p:extLst>
  </p:cSld>
  <p:clrMapOvr>
    <a:masterClrMapping/>
  </p:clrMapOvr>
</p:sld>
</file>

<file path=ppt/theme/theme1.xml><?xml version="1.0" encoding="utf-8"?>
<a:theme xmlns:a="http://schemas.openxmlformats.org/drawingml/2006/main" name="GradientRiseVTI">
  <a:themeElements>
    <a:clrScheme name="AnalogousFromDarkSeedLeftStep">
      <a:dk1>
        <a:srgbClr val="000000"/>
      </a:dk1>
      <a:lt1>
        <a:srgbClr val="FFFFFF"/>
      </a:lt1>
      <a:dk2>
        <a:srgbClr val="362441"/>
      </a:dk2>
      <a:lt2>
        <a:srgbClr val="E8E2E8"/>
      </a:lt2>
      <a:accent1>
        <a:srgbClr val="47B54A"/>
      </a:accent1>
      <a:accent2>
        <a:srgbClr val="69B13B"/>
      </a:accent2>
      <a:accent3>
        <a:srgbClr val="95A942"/>
      </a:accent3>
      <a:accent4>
        <a:srgbClr val="B1973B"/>
      </a:accent4>
      <a:accent5>
        <a:srgbClr val="C3784D"/>
      </a:accent5>
      <a:accent6>
        <a:srgbClr val="B13B41"/>
      </a:accent6>
      <a:hlink>
        <a:srgbClr val="AB7539"/>
      </a:hlink>
      <a:folHlink>
        <a:srgbClr val="7F7F7F"/>
      </a:folHlink>
    </a:clrScheme>
    <a:fontScheme name="Avenir">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13658</TotalTime>
  <Words>1770</Words>
  <Application>Microsoft Office PowerPoint</Application>
  <PresentationFormat>Widescreen</PresentationFormat>
  <Paragraphs>126</Paragraphs>
  <Slides>17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3" baseType="lpstr">
      <vt:lpstr>Aptos</vt:lpstr>
      <vt:lpstr>Aptos Narrow</vt:lpstr>
      <vt:lpstr>Arial</vt:lpstr>
      <vt:lpstr>Gill Sans Nova</vt:lpstr>
      <vt:lpstr>GradientRiseVTI</vt:lpstr>
      <vt:lpstr>Worksheet</vt:lpstr>
      <vt:lpstr>S&amp;P500 Index </vt:lpstr>
      <vt:lpstr>What is s&amp;p500 index</vt:lpstr>
      <vt:lpstr>Data description</vt:lpstr>
      <vt:lpstr>Data charts</vt:lpstr>
      <vt:lpstr>Trading volume</vt:lpstr>
      <vt:lpstr>Simple moving average</vt:lpstr>
      <vt:lpstr>PowerPoint Presentation</vt:lpstr>
      <vt:lpstr>Trend,seasonal,residual</vt:lpstr>
      <vt:lpstr>Testing </vt:lpstr>
      <vt:lpstr>testing</vt:lpstr>
      <vt:lpstr>Normality test</vt:lpstr>
      <vt:lpstr>Stationary test</vt:lpstr>
      <vt:lpstr>After diff stationary test</vt:lpstr>
      <vt:lpstr>Machine learning </vt:lpstr>
      <vt:lpstr>Why we need acf and pacf</vt:lpstr>
      <vt:lpstr>Arima orders</vt:lpstr>
      <vt:lpstr>Forcasting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Dean Gani</dc:creator>
  <cp:lastModifiedBy>Dean Gani</cp:lastModifiedBy>
  <cp:revision>2</cp:revision>
  <dcterms:created xsi:type="dcterms:W3CDTF">2024-06-07T15:21:06Z</dcterms:created>
  <dcterms:modified xsi:type="dcterms:W3CDTF">2024-06-20T22:15:17Z</dcterms:modified>
</cp:coreProperties>
</file>