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74" d="100"/>
          <a:sy n="74" d="100"/>
        </p:scale>
        <p:origin x="72"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4/16/2024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7162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4/16/2024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2976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4/16/2024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4449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4/16/2024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5062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4/16/2024</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106880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4/16/2024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291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4/16/2024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4614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4/16/2024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83468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4/16/2024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64570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4/16/2024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1528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4/16/2024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93444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4/16/2024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34758778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ederalreserve.gov/publications/2023-April-SVB-Evolution-of-Silicon-Valley-Bank.ht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ederalreserve.gov/publications/2023-April-SVB-Evolution-of-Silicon-Valley-Bank.ht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ederalreserve.gov/publications/2023-April-SVB-Evolution-of-Silicon-Valley-Bank.ht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ilicon_Valley_Bank#cite_note-8" TargetMode="External"/><Relationship Id="rId13" Type="http://schemas.openxmlformats.org/officeDocument/2006/relationships/hyperlink" Target="https://en.wikipedia.org/wiki/Silicon_Valley_Bank#cite_note-:0-11" TargetMode="External"/><Relationship Id="rId18" Type="http://schemas.openxmlformats.org/officeDocument/2006/relationships/hyperlink" Target="https://en.wikipedia.org/wiki/Silicon_Valley_Bank#cite_note-14" TargetMode="External"/><Relationship Id="rId3" Type="http://schemas.openxmlformats.org/officeDocument/2006/relationships/hyperlink" Target="https://en.wikipedia.org/wiki/First_Citizens_BancShares" TargetMode="External"/><Relationship Id="rId21" Type="http://schemas.openxmlformats.org/officeDocument/2006/relationships/hyperlink" Target="https://en.wikipedia.org/wiki/Collapse_of_Silicon_Valley_Bank" TargetMode="External"/><Relationship Id="rId7" Type="http://schemas.openxmlformats.org/officeDocument/2006/relationships/hyperlink" Target="https://en.wikipedia.org/wiki/Silicon_Valley_Bank#cite_note-10K-7" TargetMode="External"/><Relationship Id="rId12" Type="http://schemas.openxmlformats.org/officeDocument/2006/relationships/hyperlink" Target="https://en.wikipedia.org/wiki/Silicon_Valley_Bank#cite_note-10" TargetMode="External"/><Relationship Id="rId17" Type="http://schemas.openxmlformats.org/officeDocument/2006/relationships/hyperlink" Target="https://en.wikipedia.org/wiki/Silicon_Valley_Bank#cite_note-13" TargetMode="External"/><Relationship Id="rId2" Type="http://schemas.openxmlformats.org/officeDocument/2006/relationships/hyperlink" Target="https://en.wikipedia.org/wiki/Commercial_bank" TargetMode="External"/><Relationship Id="rId16" Type="http://schemas.openxmlformats.org/officeDocument/2006/relationships/hyperlink" Target="https://en.wikipedia.org/wiki/Silicon_Valley_Bank#cite_note-12" TargetMode="External"/><Relationship Id="rId20" Type="http://schemas.openxmlformats.org/officeDocument/2006/relationships/hyperlink" Target="https://en.wikipedia.org/wiki/Bank_run" TargetMode="External"/><Relationship Id="rId1" Type="http://schemas.openxmlformats.org/officeDocument/2006/relationships/slideLayout" Target="../slideLayouts/slideLayout2.xml"/><Relationship Id="rId6" Type="http://schemas.openxmlformats.org/officeDocument/2006/relationships/hyperlink" Target="https://en.wikipedia.org/wiki/Bank_holding_company" TargetMode="External"/><Relationship Id="rId11" Type="http://schemas.openxmlformats.org/officeDocument/2006/relationships/hyperlink" Target="https://en.wikipedia.org/wiki/Silicon_Valley" TargetMode="External"/><Relationship Id="rId5" Type="http://schemas.openxmlformats.org/officeDocument/2006/relationships/hyperlink" Target="https://en.wikipedia.org/wiki/Public_company" TargetMode="External"/><Relationship Id="rId15" Type="http://schemas.openxmlformats.org/officeDocument/2006/relationships/hyperlink" Target="https://en.wikipedia.org/wiki/2021%E2%80%932023_inflation_surge" TargetMode="External"/><Relationship Id="rId23" Type="http://schemas.openxmlformats.org/officeDocument/2006/relationships/hyperlink" Target="https://en.wikipedia.org/wiki/Silicon_Valley_Bank#cite_note-Pound-16" TargetMode="External"/><Relationship Id="rId10" Type="http://schemas.openxmlformats.org/officeDocument/2006/relationships/hyperlink" Target="https://en.wikipedia.org/wiki/San_Francisco_Bay_Area" TargetMode="External"/><Relationship Id="rId19" Type="http://schemas.openxmlformats.org/officeDocument/2006/relationships/hyperlink" Target="https://en.wikipedia.org/wiki/Silicon_Valley_Bank#cite_note-15" TargetMode="External"/><Relationship Id="rId4" Type="http://schemas.openxmlformats.org/officeDocument/2006/relationships/hyperlink" Target="https://en.wikipedia.org/wiki/SVB_Financial_Group" TargetMode="External"/><Relationship Id="rId9" Type="http://schemas.openxmlformats.org/officeDocument/2006/relationships/hyperlink" Target="https://en.wikipedia.org/wiki/Silicon_Valley_Bank#cite_note-Ex21-9" TargetMode="External"/><Relationship Id="rId14" Type="http://schemas.openxmlformats.org/officeDocument/2006/relationships/hyperlink" Target="https://en.wikipedia.org/wiki/Central_bank" TargetMode="External"/><Relationship Id="rId22" Type="http://schemas.openxmlformats.org/officeDocument/2006/relationships/hyperlink" Target="https://en.wikipedia.org/wiki/California_Department_of_Financial_Protection_and_Innovati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ederalreserve.gov/publications/2023-April-SVB-Evolution-of-Silicon-Valley-Bank.ht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ederalreserve.gov/publications/2023-April-SVB-Evolution-of-Silicon-Valley-Bank.ht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design of flower petals in pastel">
            <a:extLst>
              <a:ext uri="{FF2B5EF4-FFF2-40B4-BE49-F238E27FC236}">
                <a16:creationId xmlns:a16="http://schemas.microsoft.com/office/drawing/2014/main" id="{939EBEF6-7096-3E0F-1C4A-8BD53FDBFCF0}"/>
              </a:ext>
            </a:extLst>
          </p:cNvPr>
          <p:cNvPicPr>
            <a:picLocks noChangeAspect="1"/>
          </p:cNvPicPr>
          <p:nvPr/>
        </p:nvPicPr>
        <p:blipFill rotWithShape="1">
          <a:blip r:embed="rId2">
            <a:alphaModFix amt="40000"/>
          </a:blip>
          <a:srcRect t="13913" r="-2" b="-2"/>
          <a:stretch/>
        </p:blipFill>
        <p:spPr>
          <a:xfrm>
            <a:off x="20" y="-1"/>
            <a:ext cx="12189789" cy="6873457"/>
          </a:xfrm>
          <a:prstGeom prst="rect">
            <a:avLst/>
          </a:prstGeom>
          <a:ln w="12700">
            <a:noFill/>
          </a:ln>
        </p:spPr>
      </p:pic>
      <p:grpSp>
        <p:nvGrpSpPr>
          <p:cNvPr id="13" name="Group 1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9F8CC912-10B0-3251-8958-B03C653AC998}"/>
              </a:ext>
            </a:extLst>
          </p:cNvPr>
          <p:cNvSpPr>
            <a:spLocks noGrp="1"/>
          </p:cNvSpPr>
          <p:nvPr>
            <p:ph type="ctrTitle"/>
          </p:nvPr>
        </p:nvSpPr>
        <p:spPr>
          <a:xfrm>
            <a:off x="841248" y="3429000"/>
            <a:ext cx="7151357" cy="2387600"/>
          </a:xfrm>
        </p:spPr>
        <p:txBody>
          <a:bodyPr anchor="t">
            <a:normAutofit fontScale="90000"/>
          </a:bodyPr>
          <a:lstStyle/>
          <a:p>
            <a:r>
              <a:rPr lang="en-US" dirty="0"/>
              <a:t>Silicon Valley Failure and What should Banks Do to prevent this</a:t>
            </a:r>
            <a:endParaRPr lang="en-US" dirty="0">
              <a:solidFill>
                <a:srgbClr val="FFFFFF"/>
              </a:solidFill>
            </a:endParaRPr>
          </a:p>
        </p:txBody>
      </p:sp>
      <p:sp>
        <p:nvSpPr>
          <p:cNvPr id="3" name="Subtitle 2">
            <a:extLst>
              <a:ext uri="{FF2B5EF4-FFF2-40B4-BE49-F238E27FC236}">
                <a16:creationId xmlns:a16="http://schemas.microsoft.com/office/drawing/2014/main" id="{239827A9-90BF-37ED-DF3B-095B7047B918}"/>
              </a:ext>
            </a:extLst>
          </p:cNvPr>
          <p:cNvSpPr>
            <a:spLocks noGrp="1"/>
          </p:cNvSpPr>
          <p:nvPr>
            <p:ph type="subTitle" idx="1"/>
          </p:nvPr>
        </p:nvSpPr>
        <p:spPr>
          <a:xfrm>
            <a:off x="841248" y="1040986"/>
            <a:ext cx="7151357" cy="2272483"/>
          </a:xfrm>
        </p:spPr>
        <p:txBody>
          <a:bodyPr anchor="b">
            <a:normAutofit/>
          </a:bodyPr>
          <a:lstStyle/>
          <a:p>
            <a:endParaRPr lang="en-US">
              <a:solidFill>
                <a:srgbClr val="FFFFFF"/>
              </a:solidFill>
            </a:endParaRPr>
          </a:p>
        </p:txBody>
      </p:sp>
    </p:spTree>
    <p:extLst>
      <p:ext uri="{BB962C8B-B14F-4D97-AF65-F5344CB8AC3E}">
        <p14:creationId xmlns:p14="http://schemas.microsoft.com/office/powerpoint/2010/main" val="5415895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8A5C-AB2B-407D-35A8-7EE55D7489F8}"/>
              </a:ext>
            </a:extLst>
          </p:cNvPr>
          <p:cNvSpPr>
            <a:spLocks noGrp="1"/>
          </p:cNvSpPr>
          <p:nvPr>
            <p:ph type="title"/>
          </p:nvPr>
        </p:nvSpPr>
        <p:spPr/>
        <p:txBody>
          <a:bodyPr>
            <a:normAutofit fontScale="90000"/>
          </a:bodyPr>
          <a:lstStyle/>
          <a:p>
            <a:r>
              <a:rPr lang="en-US" dirty="0"/>
              <a:t>Assets of SV</a:t>
            </a:r>
            <a:br>
              <a:rPr lang="en-US" dirty="0"/>
            </a:br>
            <a:endParaRPr lang="en-US" dirty="0"/>
          </a:p>
        </p:txBody>
      </p:sp>
      <p:pic>
        <p:nvPicPr>
          <p:cNvPr id="5" name="Content Placeholder 4" descr="A graph showing different colored lines&#10;&#10;Description automatically generated">
            <a:extLst>
              <a:ext uri="{FF2B5EF4-FFF2-40B4-BE49-F238E27FC236}">
                <a16:creationId xmlns:a16="http://schemas.microsoft.com/office/drawing/2014/main" id="{0F1D0A1C-180B-58FA-5F44-0C246619BA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547" y="1738402"/>
            <a:ext cx="6671132" cy="3822700"/>
          </a:xfrm>
        </p:spPr>
      </p:pic>
      <p:sp>
        <p:nvSpPr>
          <p:cNvPr id="6" name="TextBox 5">
            <a:extLst>
              <a:ext uri="{FF2B5EF4-FFF2-40B4-BE49-F238E27FC236}">
                <a16:creationId xmlns:a16="http://schemas.microsoft.com/office/drawing/2014/main" id="{C552CB7C-672D-560B-10DF-BBD343122D8D}"/>
              </a:ext>
            </a:extLst>
          </p:cNvPr>
          <p:cNvSpPr txBox="1"/>
          <p:nvPr/>
        </p:nvSpPr>
        <p:spPr>
          <a:xfrm>
            <a:off x="8255357" y="4803820"/>
            <a:ext cx="3387143" cy="923330"/>
          </a:xfrm>
          <a:prstGeom prst="rect">
            <a:avLst/>
          </a:prstGeom>
          <a:noFill/>
        </p:spPr>
        <p:txBody>
          <a:bodyPr wrap="square" rtlCol="0">
            <a:spAutoFit/>
          </a:bodyPr>
          <a:lstStyle/>
          <a:p>
            <a:r>
              <a:rPr lang="en-US" dirty="0"/>
              <a:t>Source: </a:t>
            </a:r>
            <a:r>
              <a:rPr lang="en-US" dirty="0">
                <a:hlinkClick r:id="rId3"/>
              </a:rPr>
              <a:t>The Fed - Evolution of Silicon Valley Bank (federalreserve.gov)</a:t>
            </a:r>
            <a:endParaRPr lang="en-US" dirty="0"/>
          </a:p>
        </p:txBody>
      </p:sp>
    </p:spTree>
    <p:extLst>
      <p:ext uri="{BB962C8B-B14F-4D97-AF65-F5344CB8AC3E}">
        <p14:creationId xmlns:p14="http://schemas.microsoft.com/office/powerpoint/2010/main" val="263447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2A3C-8504-DF45-26D6-09808DABF9B8}"/>
              </a:ext>
            </a:extLst>
          </p:cNvPr>
          <p:cNvSpPr>
            <a:spLocks noGrp="1"/>
          </p:cNvSpPr>
          <p:nvPr>
            <p:ph type="title"/>
          </p:nvPr>
        </p:nvSpPr>
        <p:spPr/>
        <p:txBody>
          <a:bodyPr>
            <a:normAutofit fontScale="90000"/>
          </a:bodyPr>
          <a:lstStyle/>
          <a:p>
            <a:r>
              <a:rPr lang="en-US" dirty="0"/>
              <a:t>Assets of SV</a:t>
            </a:r>
            <a:br>
              <a:rPr lang="en-US" dirty="0"/>
            </a:br>
            <a:endParaRPr lang="en-US" dirty="0"/>
          </a:p>
        </p:txBody>
      </p:sp>
      <p:sp>
        <p:nvSpPr>
          <p:cNvPr id="3" name="Content Placeholder 2">
            <a:extLst>
              <a:ext uri="{FF2B5EF4-FFF2-40B4-BE49-F238E27FC236}">
                <a16:creationId xmlns:a16="http://schemas.microsoft.com/office/drawing/2014/main" id="{8BF80AB1-B5EE-68FC-0673-71E789EA1212}"/>
              </a:ext>
            </a:extLst>
          </p:cNvPr>
          <p:cNvSpPr>
            <a:spLocks noGrp="1"/>
          </p:cNvSpPr>
          <p:nvPr>
            <p:ph idx="1"/>
          </p:nvPr>
        </p:nvSpPr>
        <p:spPr/>
        <p:txBody>
          <a:bodyPr>
            <a:normAutofit fontScale="62500" lnSpcReduction="20000"/>
          </a:bodyPr>
          <a:lstStyle/>
          <a:p>
            <a:pPr algn="l"/>
            <a:r>
              <a:rPr lang="en-US" b="1" i="0" dirty="0">
                <a:solidFill>
                  <a:srgbClr val="0D0D0D"/>
                </a:solidFill>
                <a:effectLst/>
                <a:highlight>
                  <a:srgbClr val="FFFFFF"/>
                </a:highlight>
                <a:latin typeface="Söhne"/>
              </a:rPr>
              <a:t>Asset Composition Over Time</a:t>
            </a:r>
          </a:p>
          <a:p>
            <a:pPr algn="l"/>
            <a:r>
              <a:rPr lang="en-US" b="0" i="0" dirty="0">
                <a:solidFill>
                  <a:srgbClr val="0D0D0D"/>
                </a:solidFill>
                <a:effectLst/>
                <a:highlight>
                  <a:srgbClr val="FFFFFF"/>
                </a:highlight>
                <a:latin typeface="Söhne"/>
              </a:rPr>
              <a:t>The stacked area plot above illustrates how SVB's asset distribution changed over time across different categories relative to total assets. Here are the key observations:</a:t>
            </a:r>
          </a:p>
          <a:p>
            <a:pPr algn="l">
              <a:buFont typeface="Arial" panose="020B0604020202020204" pitchFamily="34" charset="0"/>
              <a:buChar char="•"/>
            </a:pPr>
            <a:r>
              <a:rPr lang="en-US" b="1" i="0" dirty="0">
                <a:solidFill>
                  <a:srgbClr val="0D0D0D"/>
                </a:solidFill>
                <a:effectLst/>
                <a:highlight>
                  <a:srgbClr val="FFFFFF"/>
                </a:highlight>
                <a:latin typeface="Söhne"/>
              </a:rPr>
              <a:t>Other</a:t>
            </a:r>
            <a:r>
              <a:rPr lang="en-US" b="0" i="0" dirty="0">
                <a:solidFill>
                  <a:srgbClr val="0D0D0D"/>
                </a:solidFill>
                <a:effectLst/>
                <a:highlight>
                  <a:srgbClr val="FFFFFF"/>
                </a:highlight>
                <a:latin typeface="Söhne"/>
              </a:rPr>
              <a:t>: This category, although not specifically defined, consistently represents a significant portion of the total assets, growing over time. Its large size could include a variety of assets, whose characteristics and risks are not detailed.</a:t>
            </a:r>
          </a:p>
          <a:p>
            <a:pPr algn="l">
              <a:buFont typeface="Arial" panose="020B0604020202020204" pitchFamily="34" charset="0"/>
              <a:buChar char="•"/>
            </a:pPr>
            <a:r>
              <a:rPr lang="en-US" b="1" i="0" dirty="0">
                <a:solidFill>
                  <a:srgbClr val="0D0D0D"/>
                </a:solidFill>
                <a:effectLst/>
                <a:highlight>
                  <a:srgbClr val="FFFFFF"/>
                </a:highlight>
                <a:latin typeface="Söhne"/>
              </a:rPr>
              <a:t>Loans/Leases</a:t>
            </a:r>
            <a:r>
              <a:rPr lang="en-US" b="0" i="0" dirty="0">
                <a:solidFill>
                  <a:srgbClr val="0D0D0D"/>
                </a:solidFill>
                <a:effectLst/>
                <a:highlight>
                  <a:srgbClr val="FFFFFF"/>
                </a:highlight>
                <a:latin typeface="Söhne"/>
              </a:rPr>
              <a:t>: There's a noticeable increase in the proportion of loans and leases over time, suggesting a growing focus on these as core assets. Given the nature of SVB's clientele (often technology and startup companies), these loans may carry higher risks.</a:t>
            </a:r>
          </a:p>
          <a:p>
            <a:pPr algn="l">
              <a:buFont typeface="Arial" panose="020B0604020202020204" pitchFamily="34" charset="0"/>
              <a:buChar char="•"/>
            </a:pPr>
            <a:r>
              <a:rPr lang="en-US" b="1" i="0" dirty="0">
                <a:solidFill>
                  <a:srgbClr val="0D0D0D"/>
                </a:solidFill>
                <a:effectLst/>
                <a:highlight>
                  <a:srgbClr val="FFFFFF"/>
                </a:highlight>
                <a:latin typeface="Söhne"/>
              </a:rPr>
              <a:t>Held-to-Maturity Securities</a:t>
            </a:r>
            <a:r>
              <a:rPr lang="en-US" b="0" i="0" dirty="0">
                <a:solidFill>
                  <a:srgbClr val="0D0D0D"/>
                </a:solidFill>
                <a:effectLst/>
                <a:highlight>
                  <a:srgbClr val="FFFFFF"/>
                </a:highlight>
                <a:latin typeface="Söhne"/>
              </a:rPr>
              <a:t>: This category also grows significantly, which correlates with the substantial unrealized losses we saw earlier. If these securities were adversely impacted by market conditions or interest rate changes, they could represent a considerable vulnerability.</a:t>
            </a:r>
          </a:p>
          <a:p>
            <a:pPr algn="l">
              <a:buFont typeface="Arial" panose="020B0604020202020204" pitchFamily="34" charset="0"/>
              <a:buChar char="•"/>
            </a:pPr>
            <a:r>
              <a:rPr lang="en-US" b="1" i="0" dirty="0">
                <a:solidFill>
                  <a:srgbClr val="0D0D0D"/>
                </a:solidFill>
                <a:effectLst/>
                <a:highlight>
                  <a:srgbClr val="FFFFFF"/>
                </a:highlight>
                <a:latin typeface="Söhne"/>
              </a:rPr>
              <a:t>Available-for-Sale Securities</a:t>
            </a:r>
            <a:r>
              <a:rPr lang="en-US" b="0" i="0" dirty="0">
                <a:solidFill>
                  <a:srgbClr val="0D0D0D"/>
                </a:solidFill>
                <a:effectLst/>
                <a:highlight>
                  <a:srgbClr val="FFFFFF"/>
                </a:highlight>
                <a:latin typeface="Söhne"/>
              </a:rPr>
              <a:t>: The proportion of these assets is smaller and shows some variability. This category offers more liquidity and could be adjusted to meet short-term needs or respond to market conditions.</a:t>
            </a:r>
          </a:p>
          <a:p>
            <a:pPr algn="l"/>
            <a:r>
              <a:rPr lang="en-US" b="1" i="0" dirty="0">
                <a:solidFill>
                  <a:srgbClr val="0D0D0D"/>
                </a:solidFill>
                <a:effectLst/>
                <a:highlight>
                  <a:srgbClr val="FFFFFF"/>
                </a:highlight>
                <a:latin typeface="Söhne"/>
              </a:rPr>
              <a:t>Implications:</a:t>
            </a:r>
          </a:p>
          <a:p>
            <a:pPr algn="l">
              <a:buFont typeface="Arial" panose="020B0604020202020204" pitchFamily="34" charset="0"/>
              <a:buChar char="•"/>
            </a:pPr>
            <a:r>
              <a:rPr lang="en-US" b="1" i="0" dirty="0">
                <a:solidFill>
                  <a:srgbClr val="0D0D0D"/>
                </a:solidFill>
                <a:effectLst/>
                <a:highlight>
                  <a:srgbClr val="FFFFFF"/>
                </a:highlight>
                <a:latin typeface="Söhne"/>
              </a:rPr>
              <a:t>Risk Concentration</a:t>
            </a:r>
            <a:r>
              <a:rPr lang="en-US" b="0" i="0" dirty="0">
                <a:solidFill>
                  <a:srgbClr val="0D0D0D"/>
                </a:solidFill>
                <a:effectLst/>
                <a:highlight>
                  <a:srgbClr val="FFFFFF"/>
                </a:highlight>
                <a:latin typeface="Söhne"/>
              </a:rPr>
              <a:t>: The growth in loans/leases and held-to-maturity securities indicates a concentration of assets that might be less liquid and more sensitive to economic changes. This concentration can be risky if not properly managed, particularly in volatile markets or during economic downturns.</a:t>
            </a:r>
          </a:p>
          <a:p>
            <a:pPr algn="l">
              <a:buFont typeface="Arial" panose="020B0604020202020204" pitchFamily="34" charset="0"/>
              <a:buChar char="•"/>
            </a:pPr>
            <a:r>
              <a:rPr lang="en-US" b="1" i="0" dirty="0">
                <a:solidFill>
                  <a:srgbClr val="0D0D0D"/>
                </a:solidFill>
                <a:effectLst/>
                <a:highlight>
                  <a:srgbClr val="FFFFFF"/>
                </a:highlight>
                <a:latin typeface="Söhne"/>
              </a:rPr>
              <a:t>Asset Management Strategy</a:t>
            </a:r>
            <a:r>
              <a:rPr lang="en-US" b="0" i="0" dirty="0">
                <a:solidFill>
                  <a:srgbClr val="0D0D0D"/>
                </a:solidFill>
                <a:effectLst/>
                <a:highlight>
                  <a:srgbClr val="FFFFFF"/>
                </a:highlight>
                <a:latin typeface="Söhne"/>
              </a:rPr>
              <a:t>: The data suggests that SVB might have lacked sufficient diversification in asset types that could withstand sudden shifts in market conditions. This could have contributed to the challenges faced by the bank during periods of financial stress.</a:t>
            </a:r>
          </a:p>
          <a:p>
            <a:endParaRPr lang="en-US" dirty="0"/>
          </a:p>
        </p:txBody>
      </p:sp>
    </p:spTree>
    <p:extLst>
      <p:ext uri="{BB962C8B-B14F-4D97-AF65-F5344CB8AC3E}">
        <p14:creationId xmlns:p14="http://schemas.microsoft.com/office/powerpoint/2010/main" val="342717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5CBE-07AA-87C3-ECA9-EE21BA707352}"/>
              </a:ext>
            </a:extLst>
          </p:cNvPr>
          <p:cNvSpPr>
            <a:spLocks noGrp="1"/>
          </p:cNvSpPr>
          <p:nvPr>
            <p:ph type="title"/>
          </p:nvPr>
        </p:nvSpPr>
        <p:spPr/>
        <p:txBody>
          <a:bodyPr/>
          <a:lstStyle/>
          <a:p>
            <a:r>
              <a:rPr lang="en-US" dirty="0"/>
              <a:t>Conclusion for Assets of SV</a:t>
            </a:r>
          </a:p>
        </p:txBody>
      </p:sp>
      <p:sp>
        <p:nvSpPr>
          <p:cNvPr id="3" name="Content Placeholder 2">
            <a:extLst>
              <a:ext uri="{FF2B5EF4-FFF2-40B4-BE49-F238E27FC236}">
                <a16:creationId xmlns:a16="http://schemas.microsoft.com/office/drawing/2014/main" id="{93977E70-8E93-7B85-56A6-95792E99A752}"/>
              </a:ext>
            </a:extLst>
          </p:cNvPr>
          <p:cNvSpPr>
            <a:spLocks noGrp="1"/>
          </p:cNvSpPr>
          <p:nvPr>
            <p:ph idx="1"/>
          </p:nvPr>
        </p:nvSpPr>
        <p:spPr/>
        <p:txBody>
          <a:bodyPr/>
          <a:lstStyle/>
          <a:p>
            <a:pPr algn="l"/>
            <a:endParaRPr lang="en-US" b="0" i="0" dirty="0">
              <a:solidFill>
                <a:srgbClr val="0D0D0D"/>
              </a:solidFill>
              <a:effectLst/>
              <a:highlight>
                <a:srgbClr val="FFFFFF"/>
              </a:highlight>
              <a:latin typeface="Söhne"/>
            </a:endParaRPr>
          </a:p>
          <a:p>
            <a:pPr algn="l"/>
            <a:endParaRPr lang="en-US" dirty="0">
              <a:solidFill>
                <a:srgbClr val="0D0D0D"/>
              </a:solidFill>
              <a:highlight>
                <a:srgbClr val="FFFFFF"/>
              </a:highlight>
              <a:latin typeface="Söhne"/>
            </a:endParaRPr>
          </a:p>
          <a:p>
            <a:pPr algn="l"/>
            <a:r>
              <a:rPr lang="en-US" b="0" i="0" dirty="0">
                <a:solidFill>
                  <a:srgbClr val="0D0D0D"/>
                </a:solidFill>
                <a:effectLst/>
                <a:highlight>
                  <a:srgbClr val="FFFFFF"/>
                </a:highlight>
                <a:latin typeface="Söhne"/>
              </a:rPr>
              <a:t>SVB's asset composition over the quarters highlights potential strategic missteps in managing risk, particularly through the accumulation of large positions in potentially volatile or illiquid assets. This insight underscores the importance of balanced asset management strategies for banks, especially those serving niche markets with specific risks.</a:t>
            </a:r>
          </a:p>
          <a:p>
            <a:endParaRPr lang="en-US" dirty="0"/>
          </a:p>
        </p:txBody>
      </p:sp>
    </p:spTree>
    <p:extLst>
      <p:ext uri="{BB962C8B-B14F-4D97-AF65-F5344CB8AC3E}">
        <p14:creationId xmlns:p14="http://schemas.microsoft.com/office/powerpoint/2010/main" val="334238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C937-0BE1-49BD-31F0-E1E81CBD145B}"/>
              </a:ext>
            </a:extLst>
          </p:cNvPr>
          <p:cNvSpPr>
            <a:spLocks noGrp="1"/>
          </p:cNvSpPr>
          <p:nvPr>
            <p:ph type="title"/>
          </p:nvPr>
        </p:nvSpPr>
        <p:spPr/>
        <p:txBody>
          <a:bodyPr>
            <a:normAutofit fontScale="90000"/>
          </a:bodyPr>
          <a:lstStyle/>
          <a:p>
            <a:r>
              <a:rPr lang="en-US" dirty="0"/>
              <a:t>Liabilities</a:t>
            </a:r>
            <a:br>
              <a:rPr lang="en-US" dirty="0"/>
            </a:br>
            <a:endParaRPr lang="en-US" dirty="0"/>
          </a:p>
        </p:txBody>
      </p:sp>
      <p:pic>
        <p:nvPicPr>
          <p:cNvPr id="5" name="Content Placeholder 4" descr="A graph of a graph of a graph&#10;&#10;Description automatically generated with low confidence">
            <a:extLst>
              <a:ext uri="{FF2B5EF4-FFF2-40B4-BE49-F238E27FC236}">
                <a16:creationId xmlns:a16="http://schemas.microsoft.com/office/drawing/2014/main" id="{81C68C2D-4C53-236A-80D4-C35F74B097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9027" y="1230573"/>
            <a:ext cx="7731792" cy="4396854"/>
          </a:xfrm>
        </p:spPr>
      </p:pic>
      <p:sp>
        <p:nvSpPr>
          <p:cNvPr id="6" name="TextBox 5">
            <a:extLst>
              <a:ext uri="{FF2B5EF4-FFF2-40B4-BE49-F238E27FC236}">
                <a16:creationId xmlns:a16="http://schemas.microsoft.com/office/drawing/2014/main" id="{2E8EA010-71BF-F0CD-87FC-2D90D0F2359A}"/>
              </a:ext>
            </a:extLst>
          </p:cNvPr>
          <p:cNvSpPr txBox="1"/>
          <p:nvPr/>
        </p:nvSpPr>
        <p:spPr>
          <a:xfrm>
            <a:off x="6774287" y="5627427"/>
            <a:ext cx="4056845" cy="646331"/>
          </a:xfrm>
          <a:prstGeom prst="rect">
            <a:avLst/>
          </a:prstGeom>
          <a:noFill/>
        </p:spPr>
        <p:txBody>
          <a:bodyPr wrap="square" rtlCol="0">
            <a:spAutoFit/>
          </a:bodyPr>
          <a:lstStyle/>
          <a:p>
            <a:r>
              <a:rPr lang="en-US" dirty="0"/>
              <a:t>Source: </a:t>
            </a:r>
            <a:r>
              <a:rPr lang="en-US" dirty="0">
                <a:hlinkClick r:id="rId3"/>
              </a:rPr>
              <a:t>The Fed - Evolution of Silicon Valley Bank (federalreserve.gov)</a:t>
            </a:r>
            <a:endParaRPr lang="en-US" dirty="0"/>
          </a:p>
        </p:txBody>
      </p:sp>
    </p:spTree>
    <p:extLst>
      <p:ext uri="{BB962C8B-B14F-4D97-AF65-F5344CB8AC3E}">
        <p14:creationId xmlns:p14="http://schemas.microsoft.com/office/powerpoint/2010/main" val="3572762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25DF-1D29-83F3-FD99-98262BBDDE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DABE93-8162-061A-57D4-0D48E8B77347}"/>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Dominance of Deposits</a:t>
            </a:r>
            <a:r>
              <a:rPr lang="en-US" b="0" i="0" dirty="0">
                <a:solidFill>
                  <a:srgbClr val="0D0D0D"/>
                </a:solidFill>
                <a:effectLst/>
                <a:highlight>
                  <a:srgbClr val="FFFFFF"/>
                </a:highlight>
                <a:latin typeface="Söhne"/>
              </a:rPr>
              <a:t>: Non-interest-bearing domestic deposits constitute the largest proportion of the total liabilities throughout the observed periods. This indicates a significant reliance on deposit funding, which can be volatile, especially in a banking crisis or when customer confidence wanes.</a:t>
            </a:r>
          </a:p>
          <a:p>
            <a:pPr algn="l">
              <a:buFont typeface="Arial" panose="020B0604020202020204" pitchFamily="34" charset="0"/>
              <a:buChar char="•"/>
            </a:pPr>
            <a:r>
              <a:rPr lang="en-US" b="1" i="0" dirty="0">
                <a:solidFill>
                  <a:srgbClr val="0D0D0D"/>
                </a:solidFill>
                <a:effectLst/>
                <a:highlight>
                  <a:srgbClr val="FFFFFF"/>
                </a:highlight>
                <a:latin typeface="Söhne"/>
              </a:rPr>
              <a:t>Substantial Proportional Shifts</a:t>
            </a:r>
            <a:r>
              <a:rPr lang="en-US" b="0" i="0" dirty="0">
                <a:solidFill>
                  <a:srgbClr val="0D0D0D"/>
                </a:solidFill>
                <a:effectLst/>
                <a:highlight>
                  <a:srgbClr val="FFFFFF"/>
                </a:highlight>
                <a:latin typeface="Söhne"/>
              </a:rPr>
              <a:t>: There are visible changes in the proportions of other types of liabilities, such as subordinated notes and other borrowed money. Such fluctuations can impact the bank's financial stability, especially if they coincide with financial stress periods.</a:t>
            </a:r>
          </a:p>
          <a:p>
            <a:pPr algn="l">
              <a:buFont typeface="Arial" panose="020B0604020202020204" pitchFamily="34" charset="0"/>
              <a:buChar char="•"/>
            </a:pPr>
            <a:r>
              <a:rPr lang="en-US" b="1" i="0" dirty="0">
                <a:solidFill>
                  <a:srgbClr val="0D0D0D"/>
                </a:solidFill>
                <a:effectLst/>
                <a:highlight>
                  <a:srgbClr val="FFFFFF"/>
                </a:highlight>
                <a:latin typeface="Söhne"/>
              </a:rPr>
              <a:t>Foreign Deposits</a:t>
            </a:r>
            <a:r>
              <a:rPr lang="en-US" b="0" i="0" dirty="0">
                <a:solidFill>
                  <a:srgbClr val="0D0D0D"/>
                </a:solidFill>
                <a:effectLst/>
                <a:highlight>
                  <a:srgbClr val="FFFFFF"/>
                </a:highlight>
                <a:latin typeface="Söhne"/>
              </a:rPr>
              <a:t>: Both interest-bearing and non-interest-bearing foreign deposits make up a notable portion of the liabilities. These can introduce additional risks related to foreign exchange fluctuations and economic conditions outside the domestic market.</a:t>
            </a:r>
          </a:p>
          <a:p>
            <a:pPr algn="l"/>
            <a:r>
              <a:rPr lang="en-US" b="1" i="0" dirty="0">
                <a:solidFill>
                  <a:srgbClr val="0D0D0D"/>
                </a:solidFill>
                <a:effectLst/>
                <a:highlight>
                  <a:srgbClr val="FFFFFF"/>
                </a:highlight>
                <a:latin typeface="Söhne"/>
              </a:rPr>
              <a:t>Implications:</a:t>
            </a:r>
          </a:p>
          <a:p>
            <a:pPr algn="l">
              <a:buFont typeface="Arial" panose="020B0604020202020204" pitchFamily="34" charset="0"/>
              <a:buChar char="•"/>
            </a:pPr>
            <a:r>
              <a:rPr lang="en-US" b="1" i="0" dirty="0">
                <a:solidFill>
                  <a:srgbClr val="0D0D0D"/>
                </a:solidFill>
                <a:effectLst/>
                <a:highlight>
                  <a:srgbClr val="FFFFFF"/>
                </a:highlight>
                <a:latin typeface="Söhne"/>
              </a:rPr>
              <a:t>Risk of Run on Deposits</a:t>
            </a:r>
            <a:r>
              <a:rPr lang="en-US" b="0" i="0" dirty="0">
                <a:solidFill>
                  <a:srgbClr val="0D0D0D"/>
                </a:solidFill>
                <a:effectLst/>
                <a:highlight>
                  <a:srgbClr val="FFFFFF"/>
                </a:highlight>
                <a:latin typeface="Söhne"/>
              </a:rPr>
              <a:t>: The high proportion of non-interest-bearing domestic deposits could have posed a significant liquidity risk if a large number of depositors decided to withdraw their funds simultaneously, which is often a concern for banks during times of financial uncertainty.</a:t>
            </a:r>
          </a:p>
          <a:p>
            <a:pPr algn="l">
              <a:buFont typeface="Arial" panose="020B0604020202020204" pitchFamily="34" charset="0"/>
              <a:buChar char="•"/>
            </a:pPr>
            <a:r>
              <a:rPr lang="en-US" b="1" i="0" dirty="0">
                <a:solidFill>
                  <a:srgbClr val="0D0D0D"/>
                </a:solidFill>
                <a:effectLst/>
                <a:highlight>
                  <a:srgbClr val="FFFFFF"/>
                </a:highlight>
                <a:latin typeface="Söhne"/>
              </a:rPr>
              <a:t>Leverage and Stability</a:t>
            </a:r>
            <a:r>
              <a:rPr lang="en-US" b="0" i="0" dirty="0">
                <a:solidFill>
                  <a:srgbClr val="0D0D0D"/>
                </a:solidFill>
                <a:effectLst/>
                <a:highlight>
                  <a:srgbClr val="FFFFFF"/>
                </a:highlight>
                <a:latin typeface="Söhne"/>
              </a:rPr>
              <a:t>: The presence of subordinated notes and other borrowed money as significant components of the liabilities suggests reliance on potentially costly debt financing, which can affect financial stability during interest rate hikes or economic downturns.</a:t>
            </a:r>
          </a:p>
          <a:p>
            <a:endParaRPr lang="en-US" dirty="0"/>
          </a:p>
        </p:txBody>
      </p:sp>
    </p:spTree>
    <p:extLst>
      <p:ext uri="{BB962C8B-B14F-4D97-AF65-F5344CB8AC3E}">
        <p14:creationId xmlns:p14="http://schemas.microsoft.com/office/powerpoint/2010/main" val="3340596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7E5-C8BB-2B82-0C8D-048FD6D18D4C}"/>
              </a:ext>
            </a:extLst>
          </p:cNvPr>
          <p:cNvSpPr>
            <a:spLocks noGrp="1"/>
          </p:cNvSpPr>
          <p:nvPr>
            <p:ph type="title"/>
          </p:nvPr>
        </p:nvSpPr>
        <p:spPr/>
        <p:txBody>
          <a:bodyPr>
            <a:normAutofit fontScale="90000"/>
          </a:bodyPr>
          <a:lstStyle/>
          <a:p>
            <a:r>
              <a:rPr lang="en-US" b="1" dirty="0">
                <a:solidFill>
                  <a:srgbClr val="0D0D0D"/>
                </a:solidFill>
                <a:highlight>
                  <a:srgbClr val="FFFFFF"/>
                </a:highlight>
                <a:latin typeface="Söhne"/>
              </a:rPr>
              <a:t>Conclusion for Liabilities</a:t>
            </a:r>
            <a:br>
              <a:rPr lang="en-US" b="1"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A004AC7A-23D0-5941-655E-B8A12BEBACBA}"/>
              </a:ext>
            </a:extLst>
          </p:cNvPr>
          <p:cNvSpPr>
            <a:spLocks noGrp="1"/>
          </p:cNvSpPr>
          <p:nvPr>
            <p:ph idx="1"/>
          </p:nvPr>
        </p:nvSpPr>
        <p:spPr/>
        <p:txBody>
          <a:bodyPr/>
          <a:lstStyle/>
          <a:p>
            <a:pPr marL="0" indent="0" algn="l">
              <a:buNone/>
            </a:pPr>
            <a:endParaRPr lang="en-US" b="1"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SVB's liability composition shows potential vulnerabilities in its funding structure, primarily the heavy reliance on deposit funding and significant proportions of other borrowed money. These factors likely contributed to the bank's liquidity issues and overall financial instability during the crisis.</a:t>
            </a:r>
          </a:p>
          <a:p>
            <a:endParaRPr lang="en-US" dirty="0"/>
          </a:p>
        </p:txBody>
      </p:sp>
    </p:spTree>
    <p:extLst>
      <p:ext uri="{BB962C8B-B14F-4D97-AF65-F5344CB8AC3E}">
        <p14:creationId xmlns:p14="http://schemas.microsoft.com/office/powerpoint/2010/main" val="100735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063B-B167-886E-BACA-D2BAA92BA7A3}"/>
              </a:ext>
            </a:extLst>
          </p:cNvPr>
          <p:cNvSpPr>
            <a:spLocks noGrp="1"/>
          </p:cNvSpPr>
          <p:nvPr>
            <p:ph type="title"/>
          </p:nvPr>
        </p:nvSpPr>
        <p:spPr/>
        <p:txBody>
          <a:bodyPr>
            <a:normAutofit fontScale="90000"/>
          </a:bodyPr>
          <a:lstStyle/>
          <a:p>
            <a:r>
              <a:rPr lang="en-US" b="1" i="0" dirty="0">
                <a:solidFill>
                  <a:srgbClr val="0D0D0D"/>
                </a:solidFill>
                <a:effectLst/>
                <a:highlight>
                  <a:srgbClr val="FFFFFF"/>
                </a:highlight>
                <a:latin typeface="Söhne"/>
              </a:rPr>
              <a:t>Deposit Trends</a:t>
            </a:r>
            <a:br>
              <a:rPr lang="en-US" b="1" i="0" dirty="0">
                <a:solidFill>
                  <a:srgbClr val="0D0D0D"/>
                </a:solidFill>
                <a:effectLst/>
                <a:highlight>
                  <a:srgbClr val="FFFFFF"/>
                </a:highlight>
                <a:latin typeface="Söhne"/>
              </a:rPr>
            </a:br>
            <a:endParaRPr lang="en-US" dirty="0"/>
          </a:p>
        </p:txBody>
      </p:sp>
      <p:pic>
        <p:nvPicPr>
          <p:cNvPr id="5" name="Content Placeholder 4" descr="A graph with different colored lines&#10;&#10;Description automatically generated">
            <a:extLst>
              <a:ext uri="{FF2B5EF4-FFF2-40B4-BE49-F238E27FC236}">
                <a16:creationId xmlns:a16="http://schemas.microsoft.com/office/drawing/2014/main" id="{1710CFA5-F18D-DF4B-CE5E-B825F1CAC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86" y="1776554"/>
            <a:ext cx="7619628" cy="3822700"/>
          </a:xfrm>
        </p:spPr>
      </p:pic>
      <p:sp>
        <p:nvSpPr>
          <p:cNvPr id="6" name="TextBox 5">
            <a:extLst>
              <a:ext uri="{FF2B5EF4-FFF2-40B4-BE49-F238E27FC236}">
                <a16:creationId xmlns:a16="http://schemas.microsoft.com/office/drawing/2014/main" id="{4E2635D7-44DC-7432-464E-7ED10DF1AE76}"/>
              </a:ext>
            </a:extLst>
          </p:cNvPr>
          <p:cNvSpPr txBox="1"/>
          <p:nvPr/>
        </p:nvSpPr>
        <p:spPr>
          <a:xfrm>
            <a:off x="7392471" y="5725155"/>
            <a:ext cx="3696237" cy="923330"/>
          </a:xfrm>
          <a:prstGeom prst="rect">
            <a:avLst/>
          </a:prstGeom>
          <a:noFill/>
        </p:spPr>
        <p:txBody>
          <a:bodyPr wrap="square" rtlCol="0">
            <a:spAutoFit/>
          </a:bodyPr>
          <a:lstStyle/>
          <a:p>
            <a:r>
              <a:rPr lang="en-US" dirty="0"/>
              <a:t>Source: </a:t>
            </a:r>
            <a:r>
              <a:rPr lang="en-US" dirty="0">
                <a:hlinkClick r:id="rId3"/>
              </a:rPr>
              <a:t> The Fed - Evolution of Silicon Valley Bank (federalreserve.gov)</a:t>
            </a:r>
            <a:endParaRPr lang="en-US" dirty="0"/>
          </a:p>
        </p:txBody>
      </p:sp>
    </p:spTree>
    <p:extLst>
      <p:ext uri="{BB962C8B-B14F-4D97-AF65-F5344CB8AC3E}">
        <p14:creationId xmlns:p14="http://schemas.microsoft.com/office/powerpoint/2010/main" val="1344118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9019-503A-33DB-517A-C154065457FF}"/>
              </a:ext>
            </a:extLst>
          </p:cNvPr>
          <p:cNvSpPr>
            <a:spLocks noGrp="1"/>
          </p:cNvSpPr>
          <p:nvPr>
            <p:ph type="title"/>
          </p:nvPr>
        </p:nvSpPr>
        <p:spPr/>
        <p:txBody>
          <a:bodyPr/>
          <a:lstStyle/>
          <a:p>
            <a:r>
              <a:rPr lang="en-US" b="1" i="0" dirty="0">
                <a:solidFill>
                  <a:srgbClr val="0D0D0D"/>
                </a:solidFill>
                <a:effectLst/>
                <a:highlight>
                  <a:srgbClr val="FFFFFF"/>
                </a:highlight>
                <a:latin typeface="Söhne"/>
              </a:rPr>
              <a:t>Deposit Trends</a:t>
            </a:r>
            <a:endParaRPr lang="en-US" dirty="0"/>
          </a:p>
        </p:txBody>
      </p:sp>
      <p:sp>
        <p:nvSpPr>
          <p:cNvPr id="3" name="Content Placeholder 2">
            <a:extLst>
              <a:ext uri="{FF2B5EF4-FFF2-40B4-BE49-F238E27FC236}">
                <a16:creationId xmlns:a16="http://schemas.microsoft.com/office/drawing/2014/main" id="{63D2AFD7-4234-1E87-A04A-E9849A54FC83}"/>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1" i="0" dirty="0">
                <a:solidFill>
                  <a:srgbClr val="0D0D0D"/>
                </a:solidFill>
                <a:effectLst/>
                <a:highlight>
                  <a:srgbClr val="FFFFFF"/>
                </a:highlight>
                <a:latin typeface="Söhne"/>
              </a:rPr>
              <a:t>Growth in Uninsured Deposits</a:t>
            </a:r>
            <a:r>
              <a:rPr lang="en-US" b="0" i="0" dirty="0">
                <a:solidFill>
                  <a:srgbClr val="0D0D0D"/>
                </a:solidFill>
                <a:effectLst/>
                <a:highlight>
                  <a:srgbClr val="FFFFFF"/>
                </a:highlight>
                <a:latin typeface="Söhne"/>
              </a:rPr>
              <a:t>: There is a notable increase in uninsured domestic deposits over time. This suggests that a significant portion of the bank's deposit base consisted of large balances above the FDIC insured limit. High volumes of uninsured deposits can be a risk factor during financial distress as these depositors are more likely to quickly withdraw funds.</a:t>
            </a:r>
          </a:p>
          <a:p>
            <a:pPr algn="l">
              <a:buFont typeface="Arial" panose="020B0604020202020204" pitchFamily="34" charset="0"/>
              <a:buChar char="•"/>
            </a:pPr>
            <a:r>
              <a:rPr lang="en-US" b="1" i="0" dirty="0">
                <a:solidFill>
                  <a:srgbClr val="0D0D0D"/>
                </a:solidFill>
                <a:effectLst/>
                <a:highlight>
                  <a:srgbClr val="FFFFFF"/>
                </a:highlight>
                <a:latin typeface="Söhne"/>
              </a:rPr>
              <a:t>Steady Increase in Insured Deposits</a:t>
            </a:r>
            <a:r>
              <a:rPr lang="en-US" b="0" i="0" dirty="0">
                <a:solidFill>
                  <a:srgbClr val="0D0D0D"/>
                </a:solidFill>
                <a:effectLst/>
                <a:highlight>
                  <a:srgbClr val="FFFFFF"/>
                </a:highlight>
                <a:latin typeface="Söhne"/>
              </a:rPr>
              <a:t>: Insured domestic deposits also show growth, but at a slower rate than uninsured deposits. This indicates a broadening customer base but does not necessarily mitigate the risk associated with large uninsured balances.</a:t>
            </a:r>
          </a:p>
          <a:p>
            <a:pPr algn="l">
              <a:buFont typeface="Arial" panose="020B0604020202020204" pitchFamily="34" charset="0"/>
              <a:buChar char="•"/>
            </a:pPr>
            <a:r>
              <a:rPr lang="en-US" b="1" i="0" dirty="0">
                <a:solidFill>
                  <a:srgbClr val="0D0D0D"/>
                </a:solidFill>
                <a:effectLst/>
                <a:highlight>
                  <a:srgbClr val="FFFFFF"/>
                </a:highlight>
                <a:latin typeface="Söhne"/>
              </a:rPr>
              <a:t>Total Deposits Growth</a:t>
            </a:r>
            <a:r>
              <a:rPr lang="en-US" b="0" i="0" dirty="0">
                <a:solidFill>
                  <a:srgbClr val="0D0D0D"/>
                </a:solidFill>
                <a:effectLst/>
                <a:highlight>
                  <a:srgbClr val="FFFFFF"/>
                </a:highlight>
                <a:latin typeface="Söhne"/>
              </a:rPr>
              <a:t>: The overall growth in total deposits seems robust, indicating that the bank was successful in attracting more deposits over time. However, the high proportion of uninsured deposits remained a persistent risk.</a:t>
            </a:r>
          </a:p>
          <a:p>
            <a:pPr algn="l"/>
            <a:r>
              <a:rPr lang="en-US" b="1" i="0" dirty="0">
                <a:solidFill>
                  <a:srgbClr val="0D0D0D"/>
                </a:solidFill>
                <a:effectLst/>
                <a:highlight>
                  <a:srgbClr val="FFFFFF"/>
                </a:highlight>
                <a:latin typeface="Söhne"/>
              </a:rPr>
              <a:t>Implications:</a:t>
            </a:r>
          </a:p>
          <a:p>
            <a:pPr algn="l">
              <a:buFont typeface="Arial" panose="020B0604020202020204" pitchFamily="34" charset="0"/>
              <a:buChar char="•"/>
            </a:pPr>
            <a:r>
              <a:rPr lang="en-US" b="1" i="0" dirty="0">
                <a:solidFill>
                  <a:srgbClr val="0D0D0D"/>
                </a:solidFill>
                <a:effectLst/>
                <a:highlight>
                  <a:srgbClr val="FFFFFF"/>
                </a:highlight>
                <a:latin typeface="Söhne"/>
              </a:rPr>
              <a:t>Risk of Bank Runs</a:t>
            </a:r>
            <a:r>
              <a:rPr lang="en-US" b="0" i="0" dirty="0">
                <a:solidFill>
                  <a:srgbClr val="0D0D0D"/>
                </a:solidFill>
                <a:effectLst/>
                <a:highlight>
                  <a:srgbClr val="FFFFFF"/>
                </a:highlight>
                <a:latin typeface="Söhne"/>
              </a:rPr>
              <a:t>: The significant amount of uninsured deposits could have contributed to the liquidity crisis at SVB. In times of uncertainty or negative news, holders of large uninsured deposits might move their funds more swiftly than smaller, insured depositors.</a:t>
            </a:r>
          </a:p>
          <a:p>
            <a:pPr algn="l">
              <a:buFont typeface="Arial" panose="020B0604020202020204" pitchFamily="34" charset="0"/>
              <a:buChar char="•"/>
            </a:pPr>
            <a:r>
              <a:rPr lang="en-US" b="1" i="0" dirty="0">
                <a:solidFill>
                  <a:srgbClr val="0D0D0D"/>
                </a:solidFill>
                <a:effectLst/>
                <a:highlight>
                  <a:srgbClr val="FFFFFF"/>
                </a:highlight>
                <a:latin typeface="Söhne"/>
              </a:rPr>
              <a:t>Financial Stability Concerns</a:t>
            </a:r>
            <a:r>
              <a:rPr lang="en-US" b="0" i="0" dirty="0">
                <a:solidFill>
                  <a:srgbClr val="0D0D0D"/>
                </a:solidFill>
                <a:effectLst/>
                <a:highlight>
                  <a:srgbClr val="FFFFFF"/>
                </a:highlight>
                <a:latin typeface="Söhne"/>
              </a:rPr>
              <a:t>: The rapid increase in both types of deposits could strain the bank's liquidity management if not matched by equally robust growth in stable, diversified assets.</a:t>
            </a:r>
          </a:p>
          <a:p>
            <a:endParaRPr lang="en-US" dirty="0"/>
          </a:p>
        </p:txBody>
      </p:sp>
    </p:spTree>
    <p:extLst>
      <p:ext uri="{BB962C8B-B14F-4D97-AF65-F5344CB8AC3E}">
        <p14:creationId xmlns:p14="http://schemas.microsoft.com/office/powerpoint/2010/main" val="49829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29AF-6709-53A6-2580-B3652BD87A71}"/>
              </a:ext>
            </a:extLst>
          </p:cNvPr>
          <p:cNvSpPr>
            <a:spLocks noGrp="1"/>
          </p:cNvSpPr>
          <p:nvPr>
            <p:ph type="title"/>
          </p:nvPr>
        </p:nvSpPr>
        <p:spPr/>
        <p:txBody>
          <a:bodyPr/>
          <a:lstStyle/>
          <a:p>
            <a:r>
              <a:rPr lang="en-US" dirty="0"/>
              <a:t>Conclusion for Deposit Trends</a:t>
            </a:r>
          </a:p>
        </p:txBody>
      </p:sp>
      <p:sp>
        <p:nvSpPr>
          <p:cNvPr id="3" name="Content Placeholder 2">
            <a:extLst>
              <a:ext uri="{FF2B5EF4-FFF2-40B4-BE49-F238E27FC236}">
                <a16:creationId xmlns:a16="http://schemas.microsoft.com/office/drawing/2014/main" id="{B01E36EF-C2CA-D55C-FA5E-3260D1BD556B}"/>
              </a:ext>
            </a:extLst>
          </p:cNvPr>
          <p:cNvSpPr>
            <a:spLocks noGrp="1"/>
          </p:cNvSpPr>
          <p:nvPr>
            <p:ph idx="1"/>
          </p:nvPr>
        </p:nvSpPr>
        <p:spPr/>
        <p:txBody>
          <a:bodyPr/>
          <a:lstStyle/>
          <a:p>
            <a:pPr algn="l"/>
            <a:r>
              <a:rPr lang="en-US" b="1" i="0" dirty="0">
                <a:solidFill>
                  <a:srgbClr val="0D0D0D"/>
                </a:solidFill>
                <a:effectLst/>
                <a:highlight>
                  <a:srgbClr val="FFFFFF"/>
                </a:highlight>
                <a:latin typeface="Söhne"/>
              </a:rPr>
              <a:t>Conclusion:</a:t>
            </a:r>
          </a:p>
          <a:p>
            <a:pPr algn="l"/>
            <a:r>
              <a:rPr lang="en-US" b="0" i="0" dirty="0">
                <a:solidFill>
                  <a:srgbClr val="0D0D0D"/>
                </a:solidFill>
                <a:effectLst/>
                <a:highlight>
                  <a:srgbClr val="FFFFFF"/>
                </a:highlight>
                <a:latin typeface="Söhne"/>
              </a:rPr>
              <a:t>The deposit data illustrates a potential vulnerability in SVB's financial structure — the high level of uninsured deposits, which can lead to rapid withdrawals. This underscores the importance of maintaining a balance between deposit growth, particularly uninsured deposits, and robust risk and liquidity management practices.</a:t>
            </a:r>
          </a:p>
          <a:p>
            <a:endParaRPr lang="en-US" dirty="0"/>
          </a:p>
        </p:txBody>
      </p:sp>
    </p:spTree>
    <p:extLst>
      <p:ext uri="{BB962C8B-B14F-4D97-AF65-F5344CB8AC3E}">
        <p14:creationId xmlns:p14="http://schemas.microsoft.com/office/powerpoint/2010/main" val="3139109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4223-40BA-8C06-6863-636253C4484B}"/>
              </a:ext>
            </a:extLst>
          </p:cNvPr>
          <p:cNvSpPr>
            <a:spLocks noGrp="1"/>
          </p:cNvSpPr>
          <p:nvPr>
            <p:ph type="title"/>
          </p:nvPr>
        </p:nvSpPr>
        <p:spPr/>
        <p:txBody>
          <a:bodyPr/>
          <a:lstStyle/>
          <a:p>
            <a:r>
              <a:rPr lang="en-US" dirty="0"/>
              <a:t>Simulation And Further Analysis</a:t>
            </a:r>
          </a:p>
        </p:txBody>
      </p:sp>
      <p:sp>
        <p:nvSpPr>
          <p:cNvPr id="3" name="Content Placeholder 2">
            <a:extLst>
              <a:ext uri="{FF2B5EF4-FFF2-40B4-BE49-F238E27FC236}">
                <a16:creationId xmlns:a16="http://schemas.microsoft.com/office/drawing/2014/main" id="{33EEAF62-50C0-B8EE-0E53-F24D5DC213A1}"/>
              </a:ext>
            </a:extLst>
          </p:cNvPr>
          <p:cNvSpPr>
            <a:spLocks noGrp="1"/>
          </p:cNvSpPr>
          <p:nvPr>
            <p:ph idx="1"/>
          </p:nvPr>
        </p:nvSpPr>
        <p:spPr/>
        <p:txBody>
          <a:bodyPr/>
          <a:lstStyle/>
          <a:p>
            <a:r>
              <a:rPr lang="en-US" dirty="0"/>
              <a:t>Loan to </a:t>
            </a:r>
            <a:r>
              <a:rPr lang="en-US" dirty="0" err="1"/>
              <a:t>Depoit</a:t>
            </a:r>
            <a:r>
              <a:rPr lang="en-US" dirty="0"/>
              <a:t> Ratio</a:t>
            </a:r>
          </a:p>
          <a:p>
            <a:r>
              <a:rPr lang="en-US" dirty="0"/>
              <a:t>High Risk Asset Coverage</a:t>
            </a:r>
          </a:p>
        </p:txBody>
      </p:sp>
      <p:pic>
        <p:nvPicPr>
          <p:cNvPr id="5" name="Picture 4" descr="A screen shot of a computer code&#10;&#10;Description automatically generated">
            <a:extLst>
              <a:ext uri="{FF2B5EF4-FFF2-40B4-BE49-F238E27FC236}">
                <a16:creationId xmlns:a16="http://schemas.microsoft.com/office/drawing/2014/main" id="{AF234567-01A5-43CD-72F6-5264BC83E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379" y="3178115"/>
            <a:ext cx="8726118" cy="2572109"/>
          </a:xfrm>
          <a:prstGeom prst="rect">
            <a:avLst/>
          </a:prstGeom>
        </p:spPr>
      </p:pic>
    </p:spTree>
    <p:extLst>
      <p:ext uri="{BB962C8B-B14F-4D97-AF65-F5344CB8AC3E}">
        <p14:creationId xmlns:p14="http://schemas.microsoft.com/office/powerpoint/2010/main" val="380947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7FF1-F3B0-A9DA-EFA0-9A222F751B7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26CEA5D-CE8F-4F0C-3FFC-B84D17EE736E}"/>
              </a:ext>
            </a:extLst>
          </p:cNvPr>
          <p:cNvSpPr>
            <a:spLocks noGrp="1"/>
          </p:cNvSpPr>
          <p:nvPr>
            <p:ph idx="1"/>
          </p:nvPr>
        </p:nvSpPr>
        <p:spPr/>
        <p:txBody>
          <a:bodyPr/>
          <a:lstStyle/>
          <a:p>
            <a:r>
              <a:rPr lang="en-US" dirty="0"/>
              <a:t>Silicon Bank Information </a:t>
            </a:r>
          </a:p>
          <a:p>
            <a:r>
              <a:rPr lang="en-US" dirty="0"/>
              <a:t>Stock Performance of SV</a:t>
            </a:r>
          </a:p>
          <a:p>
            <a:r>
              <a:rPr lang="en-US" dirty="0" err="1"/>
              <a:t>Unrelized</a:t>
            </a:r>
            <a:r>
              <a:rPr lang="en-US" dirty="0"/>
              <a:t> Gains of SV</a:t>
            </a:r>
          </a:p>
          <a:p>
            <a:r>
              <a:rPr lang="en-US" dirty="0"/>
              <a:t>Assets of SV</a:t>
            </a:r>
          </a:p>
          <a:p>
            <a:r>
              <a:rPr lang="en-US" dirty="0"/>
              <a:t>Liabilities</a:t>
            </a:r>
          </a:p>
          <a:p>
            <a:r>
              <a:rPr lang="en-US" dirty="0"/>
              <a:t>Deposits</a:t>
            </a:r>
          </a:p>
          <a:p>
            <a:r>
              <a:rPr lang="en-US" dirty="0"/>
              <a:t>Simulation</a:t>
            </a:r>
          </a:p>
          <a:p>
            <a:r>
              <a:rPr lang="en-US" dirty="0"/>
              <a:t>Conclusion</a:t>
            </a:r>
          </a:p>
          <a:p>
            <a:endParaRPr lang="en-US" dirty="0"/>
          </a:p>
        </p:txBody>
      </p:sp>
    </p:spTree>
    <p:extLst>
      <p:ext uri="{BB962C8B-B14F-4D97-AF65-F5344CB8AC3E}">
        <p14:creationId xmlns:p14="http://schemas.microsoft.com/office/powerpoint/2010/main" val="969098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F13D-3D0D-1B19-C614-57F9D839BD21}"/>
              </a:ext>
            </a:extLst>
          </p:cNvPr>
          <p:cNvSpPr>
            <a:spLocks noGrp="1"/>
          </p:cNvSpPr>
          <p:nvPr>
            <p:ph type="title"/>
          </p:nvPr>
        </p:nvSpPr>
        <p:spPr/>
        <p:txBody>
          <a:bodyPr/>
          <a:lstStyle/>
          <a:p>
            <a:r>
              <a:rPr lang="en-US" dirty="0"/>
              <a:t>Simulation and Further Analysis</a:t>
            </a:r>
          </a:p>
        </p:txBody>
      </p:sp>
      <p:sp>
        <p:nvSpPr>
          <p:cNvPr id="3" name="Content Placeholder 2">
            <a:extLst>
              <a:ext uri="{FF2B5EF4-FFF2-40B4-BE49-F238E27FC236}">
                <a16:creationId xmlns:a16="http://schemas.microsoft.com/office/drawing/2014/main" id="{ADDDBC38-D608-A9F1-8AAB-77EA2A71BB73}"/>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Söhne"/>
              </a:rPr>
              <a:t>Loan to Deposit Ratio</a:t>
            </a:r>
            <a:r>
              <a:rPr lang="en-US" b="0" i="0" dirty="0">
                <a:solidFill>
                  <a:srgbClr val="0D0D0D"/>
                </a:solidFill>
                <a:effectLst/>
                <a:highlight>
                  <a:srgbClr val="FFFFFF"/>
                </a:highlight>
                <a:latin typeface="Söhne"/>
              </a:rPr>
              <a:t>: The ratio is </a:t>
            </a:r>
            <a:r>
              <a:rPr lang="en-US" b="0" i="0" dirty="0">
                <a:solidFill>
                  <a:srgbClr val="0D0D0D"/>
                </a:solidFill>
                <a:effectLst/>
                <a:highlight>
                  <a:srgbClr val="FFFFFF"/>
                </a:highlight>
                <a:latin typeface="KaTeX_Main"/>
              </a:rPr>
              <a:t>46% . </a:t>
            </a:r>
            <a:r>
              <a:rPr lang="en-US" b="0" i="0" dirty="0">
                <a:solidFill>
                  <a:srgbClr val="0D0D0D"/>
                </a:solidFill>
                <a:effectLst/>
                <a:highlight>
                  <a:srgbClr val="FFFFFF"/>
                </a:highlight>
                <a:latin typeface="Söhne"/>
              </a:rPr>
              <a:t>Normally, a healthy loan-to-deposit ratio is around 80-90%, indicating that the bank is lending effectively while maintaining sufficient liquidity. </a:t>
            </a:r>
          </a:p>
          <a:p>
            <a:pPr algn="l">
              <a:buFont typeface="+mj-lt"/>
              <a:buAutoNum type="arabicPeriod"/>
            </a:pPr>
            <a:r>
              <a:rPr lang="en-US" b="1" i="0" dirty="0">
                <a:solidFill>
                  <a:srgbClr val="0D0D0D"/>
                </a:solidFill>
                <a:effectLst/>
                <a:highlight>
                  <a:srgbClr val="FFFFFF"/>
                </a:highlight>
                <a:latin typeface="Söhne"/>
              </a:rPr>
              <a:t>High-Risk Asset Coverage</a:t>
            </a:r>
            <a:r>
              <a:rPr lang="en-US" b="0" i="0" dirty="0">
                <a:solidFill>
                  <a:srgbClr val="0D0D0D"/>
                </a:solidFill>
                <a:effectLst/>
                <a:highlight>
                  <a:srgbClr val="FFFFFF"/>
                </a:highlight>
                <a:latin typeface="Söhne"/>
              </a:rPr>
              <a:t>: The ratio of </a:t>
            </a:r>
            <a:r>
              <a:rPr lang="en-US" b="0" i="0" dirty="0">
                <a:solidFill>
                  <a:srgbClr val="0D0D0D"/>
                </a:solidFill>
                <a:effectLst/>
                <a:highlight>
                  <a:srgbClr val="FFFFFF"/>
                </a:highlight>
                <a:latin typeface="KaTeX_Main"/>
              </a:rPr>
              <a:t>0.2380.238</a:t>
            </a:r>
            <a:r>
              <a:rPr lang="en-US" b="0" i="0" dirty="0">
                <a:solidFill>
                  <a:srgbClr val="0D0D0D"/>
                </a:solidFill>
                <a:effectLst/>
                <a:highlight>
                  <a:srgbClr val="FFFFFF"/>
                </a:highlight>
                <a:latin typeface="Söhne"/>
              </a:rPr>
              <a:t> indicates that high-risk assets (held-to-maturity securities) are covered by equity by about 23.8%. This is a critical metric, as a lower ratio can signal potential undercapitalization against risky assets, leading to vulnerabilities during adverse market conditions.</a:t>
            </a:r>
          </a:p>
          <a:p>
            <a:endParaRPr lang="en-US" dirty="0"/>
          </a:p>
        </p:txBody>
      </p:sp>
    </p:spTree>
    <p:extLst>
      <p:ext uri="{BB962C8B-B14F-4D97-AF65-F5344CB8AC3E}">
        <p14:creationId xmlns:p14="http://schemas.microsoft.com/office/powerpoint/2010/main" val="429071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18A5-8331-23B7-8114-5A36D4BF3A04}"/>
              </a:ext>
            </a:extLst>
          </p:cNvPr>
          <p:cNvSpPr>
            <a:spLocks noGrp="1"/>
          </p:cNvSpPr>
          <p:nvPr>
            <p:ph type="title"/>
          </p:nvPr>
        </p:nvSpPr>
        <p:spPr/>
        <p:txBody>
          <a:bodyPr/>
          <a:lstStyle/>
          <a:p>
            <a:r>
              <a:rPr lang="en-US" dirty="0"/>
              <a:t>Simulation and Further Analysis</a:t>
            </a:r>
          </a:p>
        </p:txBody>
      </p:sp>
      <p:pic>
        <p:nvPicPr>
          <p:cNvPr id="5" name="Content Placeholder 4" descr="A screen shot of a computer code&#10;&#10;Description automatically generated">
            <a:extLst>
              <a:ext uri="{FF2B5EF4-FFF2-40B4-BE49-F238E27FC236}">
                <a16:creationId xmlns:a16="http://schemas.microsoft.com/office/drawing/2014/main" id="{0C0C73EE-9DDF-CB03-2788-CF972FBA99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5717"/>
            <a:ext cx="8268854" cy="1867161"/>
          </a:xfrm>
        </p:spPr>
      </p:pic>
      <p:sp>
        <p:nvSpPr>
          <p:cNvPr id="6" name="TextBox 5">
            <a:extLst>
              <a:ext uri="{FF2B5EF4-FFF2-40B4-BE49-F238E27FC236}">
                <a16:creationId xmlns:a16="http://schemas.microsoft.com/office/drawing/2014/main" id="{76077F61-FAEF-8564-5DA1-49CBE2E1209A}"/>
              </a:ext>
            </a:extLst>
          </p:cNvPr>
          <p:cNvSpPr txBox="1"/>
          <p:nvPr/>
        </p:nvSpPr>
        <p:spPr>
          <a:xfrm>
            <a:off x="838200" y="4175185"/>
            <a:ext cx="9824049" cy="2308324"/>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Interest Rate Impact on Assets</a:t>
            </a:r>
          </a:p>
          <a:p>
            <a:pPr algn="l"/>
            <a:r>
              <a:rPr lang="en-US" b="0" i="0" dirty="0">
                <a:solidFill>
                  <a:srgbClr val="0D0D0D"/>
                </a:solidFill>
                <a:effectLst/>
                <a:highlight>
                  <a:srgbClr val="FFFFFF"/>
                </a:highlight>
                <a:latin typeface="Söhne"/>
              </a:rPr>
              <a:t>The correlation coefficient of </a:t>
            </a:r>
            <a:r>
              <a:rPr lang="en-US" b="0" i="0" dirty="0">
                <a:solidFill>
                  <a:srgbClr val="0D0D0D"/>
                </a:solidFill>
                <a:effectLst/>
                <a:highlight>
                  <a:srgbClr val="FFFFFF"/>
                </a:highlight>
                <a:latin typeface="KaTeX_Main"/>
              </a:rPr>
              <a:t>−0.613−0.613</a:t>
            </a:r>
            <a:r>
              <a:rPr lang="en-US" b="0" i="0" dirty="0">
                <a:solidFill>
                  <a:srgbClr val="0D0D0D"/>
                </a:solidFill>
                <a:effectLst/>
                <a:highlight>
                  <a:srgbClr val="FFFFFF"/>
                </a:highlight>
                <a:latin typeface="Söhne"/>
              </a:rPr>
              <a:t> between the period index and total unrealized gains/losses suggests a moderate to strong negative correlation. This indicates that as time progressed (which could correspond with periods of rising interest rates), the total unrealized gains and losses became more negative. This trend demonstrates SVB's sensitivity to interest rate fluctuations, particularly for its held-to-maturity securities. The negative impact increases with rising rates, which likely depreciated the value of these long-duration assets.</a:t>
            </a:r>
          </a:p>
          <a:p>
            <a:endParaRPr lang="en-US" dirty="0"/>
          </a:p>
        </p:txBody>
      </p:sp>
    </p:spTree>
    <p:extLst>
      <p:ext uri="{BB962C8B-B14F-4D97-AF65-F5344CB8AC3E}">
        <p14:creationId xmlns:p14="http://schemas.microsoft.com/office/powerpoint/2010/main" val="1545119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9E2F-1A82-A15A-29A1-041DEC738FA8}"/>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B6C26E92-381C-7D4C-DB07-8D3A2EB92B6A}"/>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Deposits decrease by 10% due to a loss of confidence.(March 2023, SVB announced it needed to raise capital to shore up its balance sheet. This announcement triggered a crisis of confidence among its customers, leading to a bank run.</a:t>
            </a:r>
          </a:p>
          <a:p>
            <a:pPr algn="l">
              <a:buFont typeface="Arial" panose="020B0604020202020204" pitchFamily="34" charset="0"/>
              <a:buChar char="•"/>
            </a:pPr>
            <a:r>
              <a:rPr lang="en-US" b="0" i="0" dirty="0">
                <a:solidFill>
                  <a:srgbClr val="0D0D0D"/>
                </a:solidFill>
                <a:effectLst/>
                <a:highlight>
                  <a:srgbClr val="FFFFFF"/>
                </a:highlight>
                <a:latin typeface="Söhne"/>
              </a:rPr>
              <a:t>Loan defaults increase by 5%.</a:t>
            </a:r>
          </a:p>
          <a:p>
            <a:pPr algn="l">
              <a:buFont typeface="Arial" panose="020B0604020202020204" pitchFamily="34" charset="0"/>
              <a:buChar char="•"/>
            </a:pPr>
            <a:r>
              <a:rPr lang="en-US" b="0" i="0" dirty="0">
                <a:solidFill>
                  <a:srgbClr val="0D0D0D"/>
                </a:solidFill>
                <a:effectLst/>
                <a:highlight>
                  <a:srgbClr val="FFFFFF"/>
                </a:highlight>
                <a:latin typeface="Söhne"/>
              </a:rPr>
              <a:t>Asset valuations decrease by 10%.</a:t>
            </a:r>
          </a:p>
          <a:p>
            <a:endParaRPr lang="en-US" dirty="0"/>
          </a:p>
        </p:txBody>
      </p:sp>
      <p:pic>
        <p:nvPicPr>
          <p:cNvPr id="5" name="Picture 4" descr="A screen shot of a computer program&#10;&#10;Description automatically generated">
            <a:extLst>
              <a:ext uri="{FF2B5EF4-FFF2-40B4-BE49-F238E27FC236}">
                <a16:creationId xmlns:a16="http://schemas.microsoft.com/office/drawing/2014/main" id="{35D04B6A-3A49-EDBD-01FA-84308B0DF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42" y="4100297"/>
            <a:ext cx="8573696" cy="2924583"/>
          </a:xfrm>
          <a:prstGeom prst="rect">
            <a:avLst/>
          </a:prstGeom>
        </p:spPr>
      </p:pic>
    </p:spTree>
    <p:extLst>
      <p:ext uri="{BB962C8B-B14F-4D97-AF65-F5344CB8AC3E}">
        <p14:creationId xmlns:p14="http://schemas.microsoft.com/office/powerpoint/2010/main" val="399654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4054-D9B7-0CCE-6BB0-855E812AB875}"/>
              </a:ext>
            </a:extLst>
          </p:cNvPr>
          <p:cNvSpPr>
            <a:spLocks noGrp="1"/>
          </p:cNvSpPr>
          <p:nvPr>
            <p:ph type="title"/>
          </p:nvPr>
        </p:nvSpPr>
        <p:spPr/>
        <p:txBody>
          <a:bodyPr/>
          <a:lstStyle/>
          <a:p>
            <a:r>
              <a:rPr lang="en-US" dirty="0"/>
              <a:t>Scenario </a:t>
            </a:r>
            <a:r>
              <a:rPr lang="en-US" dirty="0" err="1"/>
              <a:t>Coclusion</a:t>
            </a:r>
            <a:endParaRPr lang="en-US" dirty="0"/>
          </a:p>
        </p:txBody>
      </p:sp>
      <p:sp>
        <p:nvSpPr>
          <p:cNvPr id="3" name="Content Placeholder 2">
            <a:extLst>
              <a:ext uri="{FF2B5EF4-FFF2-40B4-BE49-F238E27FC236}">
                <a16:creationId xmlns:a16="http://schemas.microsoft.com/office/drawing/2014/main" id="{574A6C52-6E9A-9009-1E86-C8ACFB782569}"/>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Söhne"/>
              </a:rPr>
              <a:t>Deposit Reduction</a:t>
            </a:r>
            <a:r>
              <a:rPr lang="en-US" b="0" i="0" dirty="0">
                <a:solidFill>
                  <a:srgbClr val="0D0D0D"/>
                </a:solidFill>
                <a:effectLst/>
                <a:highlight>
                  <a:srgbClr val="FFFFFF"/>
                </a:highlight>
                <a:latin typeface="Söhne"/>
              </a:rPr>
              <a:t>: The deposits decreased to approximately </a:t>
            </a:r>
            <a:r>
              <a:rPr lang="en-US" b="0" i="0" dirty="0">
                <a:solidFill>
                  <a:srgbClr val="0D0D0D"/>
                </a:solidFill>
                <a:effectLst/>
                <a:highlight>
                  <a:srgbClr val="FFFFFF"/>
                </a:highlight>
                <a:latin typeface="KaTeX_Main"/>
              </a:rPr>
              <a:t>$1.91</a:t>
            </a:r>
            <a:r>
              <a:rPr lang="en-US" b="0" i="0" dirty="0">
                <a:solidFill>
                  <a:srgbClr val="0D0D0D"/>
                </a:solidFill>
                <a:effectLst/>
                <a:highlight>
                  <a:srgbClr val="FFFFFF"/>
                </a:highlight>
                <a:latin typeface="Söhne"/>
              </a:rPr>
              <a:t> trillion, reflecting a 10% reduction. This decrease could strain liquidity, especially if a large portion of these deposits are uninsured and prone to rapid withdrawals.</a:t>
            </a:r>
          </a:p>
          <a:p>
            <a:pPr algn="l">
              <a:buFont typeface="+mj-lt"/>
              <a:buAutoNum type="arabicPeriod"/>
            </a:pPr>
            <a:r>
              <a:rPr lang="en-US" b="1" i="0" dirty="0">
                <a:solidFill>
                  <a:srgbClr val="0D0D0D"/>
                </a:solidFill>
                <a:effectLst/>
                <a:highlight>
                  <a:srgbClr val="FFFFFF"/>
                </a:highlight>
                <a:latin typeface="Söhne"/>
              </a:rPr>
              <a:t>Increase in Loan Defaults</a:t>
            </a:r>
            <a:r>
              <a:rPr lang="en-US" b="0" i="0" dirty="0">
                <a:solidFill>
                  <a:srgbClr val="0D0D0D"/>
                </a:solidFill>
                <a:effectLst/>
                <a:highlight>
                  <a:srgbClr val="FFFFFF"/>
                </a:highlight>
                <a:latin typeface="Söhne"/>
              </a:rPr>
              <a:t>: Loan defaults increased to about </a:t>
            </a:r>
            <a:r>
              <a:rPr lang="en-US" b="0" i="0" dirty="0">
                <a:solidFill>
                  <a:srgbClr val="0D0D0D"/>
                </a:solidFill>
                <a:effectLst/>
                <a:highlight>
                  <a:srgbClr val="FFFFFF"/>
                </a:highlight>
                <a:latin typeface="KaTeX_Main"/>
              </a:rPr>
              <a:t>$1.02</a:t>
            </a:r>
            <a:r>
              <a:rPr lang="en-US" b="0" i="0" dirty="0">
                <a:solidFill>
                  <a:srgbClr val="0D0D0D"/>
                </a:solidFill>
                <a:effectLst/>
                <a:highlight>
                  <a:srgbClr val="FFFFFF"/>
                </a:highlight>
                <a:latin typeface="Söhne"/>
              </a:rPr>
              <a:t> billion, highlighting potential losses that could further stress the bank's financial health.</a:t>
            </a:r>
          </a:p>
          <a:p>
            <a:pPr algn="l">
              <a:buFont typeface="+mj-lt"/>
              <a:buAutoNum type="arabicPeriod"/>
            </a:pPr>
            <a:r>
              <a:rPr lang="en-US" b="1" i="0" dirty="0">
                <a:solidFill>
                  <a:srgbClr val="0D0D0D"/>
                </a:solidFill>
                <a:effectLst/>
                <a:highlight>
                  <a:srgbClr val="FFFFFF"/>
                </a:highlight>
                <a:latin typeface="Söhne"/>
              </a:rPr>
              <a:t>Decrease in Asset Valuations and Equity</a:t>
            </a:r>
            <a:r>
              <a:rPr lang="en-US" b="0" i="0" dirty="0">
                <a:solidFill>
                  <a:srgbClr val="0D0D0D"/>
                </a:solidFill>
                <a:effectLst/>
                <a:highlight>
                  <a:srgbClr val="FFFFFF"/>
                </a:highlight>
                <a:latin typeface="Söhne"/>
              </a:rPr>
              <a:t>: The total equity, after a 10% reduction in asset valuations, turned negative (</a:t>
            </a:r>
            <a:r>
              <a:rPr lang="en-US" b="0" i="0" dirty="0">
                <a:solidFill>
                  <a:srgbClr val="0D0D0D"/>
                </a:solidFill>
                <a:effectLst/>
                <a:highlight>
                  <a:srgbClr val="FFFFFF"/>
                </a:highlight>
                <a:latin typeface="KaTeX_Main"/>
              </a:rPr>
              <a:t>−$53.62−$53.62</a:t>
            </a:r>
            <a:r>
              <a:rPr lang="en-US" b="0" i="0" dirty="0">
                <a:solidFill>
                  <a:srgbClr val="0D0D0D"/>
                </a:solidFill>
                <a:effectLst/>
                <a:highlight>
                  <a:srgbClr val="FFFFFF"/>
                </a:highlight>
                <a:latin typeface="Söhne"/>
              </a:rPr>
              <a:t> million). This indicates that the bank would become undercapitalized, exacerbating its vulnerability in the face of economic stress.</a:t>
            </a:r>
          </a:p>
          <a:p>
            <a:endParaRPr lang="en-US" dirty="0"/>
          </a:p>
        </p:txBody>
      </p:sp>
    </p:spTree>
    <p:extLst>
      <p:ext uri="{BB962C8B-B14F-4D97-AF65-F5344CB8AC3E}">
        <p14:creationId xmlns:p14="http://schemas.microsoft.com/office/powerpoint/2010/main" val="2694131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D46F-E81B-8A3A-22EA-4651006CE30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2FD77F6-B00E-6C40-3450-F05A278612A0}"/>
              </a:ext>
            </a:extLst>
          </p:cNvPr>
          <p:cNvSpPr>
            <a:spLocks noGrp="1"/>
          </p:cNvSpPr>
          <p:nvPr>
            <p:ph idx="1"/>
          </p:nvPr>
        </p:nvSpPr>
        <p:spPr/>
        <p:txBody>
          <a:bodyPr>
            <a:normAutofit lnSpcReduction="10000"/>
          </a:bodyPr>
          <a:lstStyle/>
          <a:p>
            <a:r>
              <a:rPr lang="en-US" b="1" i="0" dirty="0">
                <a:solidFill>
                  <a:srgbClr val="0D0D0D"/>
                </a:solidFill>
                <a:effectLst/>
                <a:highlight>
                  <a:srgbClr val="FFFFFF"/>
                </a:highlight>
                <a:latin typeface="Söhne"/>
              </a:rPr>
              <a:t>Interest Rate Environment</a:t>
            </a:r>
            <a:r>
              <a:rPr lang="en-US" b="0" i="0" dirty="0">
                <a:solidFill>
                  <a:srgbClr val="0D0D0D"/>
                </a:solidFill>
                <a:effectLst/>
                <a:highlight>
                  <a:srgbClr val="FFFFFF"/>
                </a:highlight>
                <a:latin typeface="Söhne"/>
              </a:rPr>
              <a:t>: The rapid increase in interest rates by the Federal Reserve to combat inflation had a significant impact on SVB. As rates rose, the value of the bank's bond portfolio, which contained long-term fixed-rate securities, declined sharply.</a:t>
            </a:r>
          </a:p>
          <a:p>
            <a:r>
              <a:rPr lang="en-US" b="1" i="0" dirty="0">
                <a:solidFill>
                  <a:srgbClr val="0D0D0D"/>
                </a:solidFill>
                <a:effectLst/>
                <a:highlight>
                  <a:srgbClr val="FFFFFF"/>
                </a:highlight>
                <a:latin typeface="Söhne"/>
              </a:rPr>
              <a:t>Large, Uninsured Deposits</a:t>
            </a:r>
            <a:r>
              <a:rPr lang="en-US" b="0" i="0" dirty="0">
                <a:solidFill>
                  <a:srgbClr val="0D0D0D"/>
                </a:solidFill>
                <a:effectLst/>
                <a:highlight>
                  <a:srgbClr val="FFFFFF"/>
                </a:highlight>
                <a:latin typeface="Söhne"/>
              </a:rPr>
              <a:t>: A substantial portion of SVB's deposits were uninsured, as they exceeded the FDIC's insurance limit of $250,000. This factor heightened the risk of a bank run, as larger depositors are more likely to withdraw funds quickly in times of perceived financial instability.</a:t>
            </a:r>
          </a:p>
          <a:p>
            <a:r>
              <a:rPr lang="en-US" b="1" i="0" dirty="0">
                <a:solidFill>
                  <a:srgbClr val="0D0D0D"/>
                </a:solidFill>
                <a:effectLst/>
                <a:highlight>
                  <a:srgbClr val="FFFFFF"/>
                </a:highlight>
                <a:latin typeface="Söhne"/>
              </a:rPr>
              <a:t>Asset-Liability Mismatch</a:t>
            </a:r>
            <a:r>
              <a:rPr lang="en-US" b="0" i="0" dirty="0">
                <a:solidFill>
                  <a:srgbClr val="0D0D0D"/>
                </a:solidFill>
                <a:effectLst/>
                <a:highlight>
                  <a:srgbClr val="FFFFFF"/>
                </a:highlight>
                <a:latin typeface="Söhne"/>
              </a:rPr>
              <a:t>: The bank faced challenges due to mismatches in the maturities of its assets and liabilities. Its assets (long-term investments) could not be liquidated quickly enough without incurring losses that exceeded the value of its immediate liabilities (short-term deposits).</a:t>
            </a:r>
          </a:p>
          <a:p>
            <a:r>
              <a:rPr lang="en-US" b="1" i="0" dirty="0">
                <a:solidFill>
                  <a:srgbClr val="0D0D0D"/>
                </a:solidFill>
                <a:effectLst/>
                <a:highlight>
                  <a:srgbClr val="FFFFFF"/>
                </a:highlight>
                <a:latin typeface="Söhne"/>
              </a:rPr>
              <a:t>Economic Conditions</a:t>
            </a:r>
            <a:r>
              <a:rPr lang="en-US" b="0" i="0" dirty="0">
                <a:solidFill>
                  <a:srgbClr val="0D0D0D"/>
                </a:solidFill>
                <a:effectLst/>
                <a:highlight>
                  <a:srgbClr val="FFFFFF"/>
                </a:highlight>
                <a:latin typeface="Söhne"/>
              </a:rPr>
              <a:t>: The broader economic downturn, particularly in the tech sector, exacerbated SVB's challenges. As tech companies faced funding issues and reduced valuations, their banking needs and deposit levels also declined, putting additional pressure on the bank.</a:t>
            </a:r>
          </a:p>
          <a:p>
            <a:endParaRPr lang="en-US" dirty="0"/>
          </a:p>
        </p:txBody>
      </p:sp>
    </p:spTree>
    <p:extLst>
      <p:ext uri="{BB962C8B-B14F-4D97-AF65-F5344CB8AC3E}">
        <p14:creationId xmlns:p14="http://schemas.microsoft.com/office/powerpoint/2010/main" val="95619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6595-6997-0238-5D1D-5FEBE984349F}"/>
              </a:ext>
            </a:extLst>
          </p:cNvPr>
          <p:cNvSpPr>
            <a:spLocks noGrp="1"/>
          </p:cNvSpPr>
          <p:nvPr>
            <p:ph type="title"/>
          </p:nvPr>
        </p:nvSpPr>
        <p:spPr/>
        <p:txBody>
          <a:bodyPr/>
          <a:lstStyle/>
          <a:p>
            <a:r>
              <a:rPr lang="en-US" dirty="0" err="1"/>
              <a:t>Recomandation</a:t>
            </a:r>
            <a:r>
              <a:rPr lang="en-US" dirty="0"/>
              <a:t> for other banks</a:t>
            </a:r>
          </a:p>
        </p:txBody>
      </p:sp>
      <p:sp>
        <p:nvSpPr>
          <p:cNvPr id="3" name="Content Placeholder 2">
            <a:extLst>
              <a:ext uri="{FF2B5EF4-FFF2-40B4-BE49-F238E27FC236}">
                <a16:creationId xmlns:a16="http://schemas.microsoft.com/office/drawing/2014/main" id="{A23C42B2-8AB9-55AD-A7B3-3BB2F434855A}"/>
              </a:ext>
            </a:extLst>
          </p:cNvPr>
          <p:cNvSpPr>
            <a:spLocks noGrp="1"/>
          </p:cNvSpPr>
          <p:nvPr>
            <p:ph idx="1"/>
          </p:nvPr>
        </p:nvSpPr>
        <p:spPr/>
        <p:txBody>
          <a:bodyPr/>
          <a:lstStyle/>
          <a:p>
            <a:r>
              <a:rPr lang="en-US" b="1" i="0" dirty="0">
                <a:solidFill>
                  <a:srgbClr val="0D0D0D"/>
                </a:solidFill>
                <a:effectLst/>
                <a:highlight>
                  <a:srgbClr val="FFFFFF"/>
                </a:highlight>
                <a:latin typeface="Söhne"/>
              </a:rPr>
              <a:t>Diversification of Client Base and Asset Classes</a:t>
            </a:r>
          </a:p>
          <a:p>
            <a:r>
              <a:rPr lang="en-US" b="1" i="0" dirty="0">
                <a:solidFill>
                  <a:srgbClr val="0D0D0D"/>
                </a:solidFill>
                <a:effectLst/>
                <a:highlight>
                  <a:srgbClr val="FFFFFF"/>
                </a:highlight>
                <a:latin typeface="Söhne"/>
              </a:rPr>
              <a:t>Robust Risk Management</a:t>
            </a:r>
            <a:endParaRPr lang="en-US" b="1"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Maintaining Adequate Liquidity</a:t>
            </a:r>
          </a:p>
          <a:p>
            <a:r>
              <a:rPr lang="en-US" b="1" i="0" dirty="0">
                <a:solidFill>
                  <a:srgbClr val="0D0D0D"/>
                </a:solidFill>
                <a:effectLst/>
                <a:highlight>
                  <a:srgbClr val="FFFFFF"/>
                </a:highlight>
                <a:latin typeface="Söhne"/>
              </a:rPr>
              <a:t>Monitoring Large, Uninsured Deposits</a:t>
            </a:r>
            <a:r>
              <a:rPr lang="en-US" b="0" i="0" dirty="0">
                <a:solidFill>
                  <a:srgbClr val="0D0D0D"/>
                </a:solidFill>
                <a:effectLst/>
                <a:highlight>
                  <a:srgbClr val="FFFFFF"/>
                </a:highlight>
                <a:latin typeface="Söhne"/>
              </a:rPr>
              <a:t>:</a:t>
            </a:r>
            <a:endParaRPr lang="en-US" dirty="0"/>
          </a:p>
        </p:txBody>
      </p:sp>
    </p:spTree>
    <p:extLst>
      <p:ext uri="{BB962C8B-B14F-4D97-AF65-F5344CB8AC3E}">
        <p14:creationId xmlns:p14="http://schemas.microsoft.com/office/powerpoint/2010/main" val="29676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4AE3-775E-4CCD-5A4B-6D9AF94908BC}"/>
              </a:ext>
            </a:extLst>
          </p:cNvPr>
          <p:cNvSpPr>
            <a:spLocks noGrp="1"/>
          </p:cNvSpPr>
          <p:nvPr>
            <p:ph type="title"/>
          </p:nvPr>
        </p:nvSpPr>
        <p:spPr/>
        <p:txBody>
          <a:bodyPr/>
          <a:lstStyle/>
          <a:p>
            <a:r>
              <a:rPr lang="en-US" dirty="0"/>
              <a:t>Silicon Bank Information </a:t>
            </a:r>
          </a:p>
        </p:txBody>
      </p:sp>
      <p:pic>
        <p:nvPicPr>
          <p:cNvPr id="5" name="Content Placeholder 4" descr="A group of people standing outside of a bank&#10;&#10;Description automatically generated">
            <a:extLst>
              <a:ext uri="{FF2B5EF4-FFF2-40B4-BE49-F238E27FC236}">
                <a16:creationId xmlns:a16="http://schemas.microsoft.com/office/drawing/2014/main" id="{D9EA923D-5CAA-6086-C000-8ADE033ED4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52886"/>
            <a:ext cx="4514850" cy="3181350"/>
          </a:xfrm>
        </p:spPr>
      </p:pic>
      <p:pic>
        <p:nvPicPr>
          <p:cNvPr id="7" name="Picture 6" descr="A close-up of a building&#10;&#10;Description automatically generated">
            <a:extLst>
              <a:ext uri="{FF2B5EF4-FFF2-40B4-BE49-F238E27FC236}">
                <a16:creationId xmlns:a16="http://schemas.microsoft.com/office/drawing/2014/main" id="{D5D160D5-F934-4579-5A56-7BB621C37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4076" y="2123758"/>
            <a:ext cx="5789724" cy="3039605"/>
          </a:xfrm>
          <a:prstGeom prst="rect">
            <a:avLst/>
          </a:prstGeom>
        </p:spPr>
      </p:pic>
    </p:spTree>
    <p:extLst>
      <p:ext uri="{BB962C8B-B14F-4D97-AF65-F5344CB8AC3E}">
        <p14:creationId xmlns:p14="http://schemas.microsoft.com/office/powerpoint/2010/main" val="197783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F612-CD15-012F-E0CC-4FF4332D2867}"/>
              </a:ext>
            </a:extLst>
          </p:cNvPr>
          <p:cNvSpPr>
            <a:spLocks noGrp="1"/>
          </p:cNvSpPr>
          <p:nvPr>
            <p:ph type="title"/>
          </p:nvPr>
        </p:nvSpPr>
        <p:spPr/>
        <p:txBody>
          <a:bodyPr/>
          <a:lstStyle/>
          <a:p>
            <a:r>
              <a:rPr lang="en-US" dirty="0"/>
              <a:t>Silicon Bank Information </a:t>
            </a:r>
          </a:p>
        </p:txBody>
      </p:sp>
      <p:sp>
        <p:nvSpPr>
          <p:cNvPr id="3" name="Content Placeholder 2">
            <a:extLst>
              <a:ext uri="{FF2B5EF4-FFF2-40B4-BE49-F238E27FC236}">
                <a16:creationId xmlns:a16="http://schemas.microsoft.com/office/drawing/2014/main" id="{2AB4080B-1AAB-75CF-2A5D-2D02F65CB2F1}"/>
              </a:ext>
            </a:extLst>
          </p:cNvPr>
          <p:cNvSpPr>
            <a:spLocks noGrp="1"/>
          </p:cNvSpPr>
          <p:nvPr>
            <p:ph idx="1"/>
          </p:nvPr>
        </p:nvSpPr>
        <p:spPr/>
        <p:txBody>
          <a:bodyPr/>
          <a:lstStyle/>
          <a:p>
            <a:pPr algn="l"/>
            <a:r>
              <a:rPr lang="en-US" i="0" dirty="0">
                <a:solidFill>
                  <a:schemeClr val="tx1"/>
                </a:solidFill>
                <a:effectLst/>
                <a:highlight>
                  <a:srgbClr val="FFFFFF"/>
                </a:highlight>
                <a:latin typeface="Arial" panose="020B0604020202020204" pitchFamily="34" charset="0"/>
              </a:rPr>
              <a:t>Silicon Valley Bank (SVB) is a </a:t>
            </a:r>
            <a:r>
              <a:rPr lang="en-US" i="0" strike="noStrike" dirty="0">
                <a:solidFill>
                  <a:schemeClr val="tx1"/>
                </a:solidFill>
                <a:effectLst/>
                <a:highlight>
                  <a:srgbClr val="FFFFFF"/>
                </a:highlight>
                <a:latin typeface="Arial" panose="020B0604020202020204" pitchFamily="34" charset="0"/>
                <a:hlinkClick r:id="rId2" tooltip="Commercial bank">
                  <a:extLst>
                    <a:ext uri="{A12FA001-AC4F-418D-AE19-62706E023703}">
                      <ahyp:hlinkClr xmlns:ahyp="http://schemas.microsoft.com/office/drawing/2018/hyperlinkcolor" val="tx"/>
                    </a:ext>
                  </a:extLst>
                </a:hlinkClick>
              </a:rPr>
              <a:t>commercial bank</a:t>
            </a:r>
            <a:r>
              <a:rPr lang="en-US" i="0" dirty="0">
                <a:solidFill>
                  <a:schemeClr val="tx1"/>
                </a:solidFill>
                <a:effectLst/>
                <a:highlight>
                  <a:srgbClr val="FFFFFF"/>
                </a:highlight>
                <a:latin typeface="Arial" panose="020B0604020202020204" pitchFamily="34" charset="0"/>
              </a:rPr>
              <a:t> division of </a:t>
            </a:r>
            <a:r>
              <a:rPr lang="en-US" i="0" strike="noStrike" dirty="0">
                <a:solidFill>
                  <a:schemeClr val="tx1"/>
                </a:solidFill>
                <a:effectLst/>
                <a:highlight>
                  <a:srgbClr val="FFFFFF"/>
                </a:highlight>
                <a:latin typeface="Arial" panose="020B0604020202020204" pitchFamily="34" charset="0"/>
                <a:hlinkClick r:id="rId3" tooltip="First Citizens BancShares">
                  <a:extLst>
                    <a:ext uri="{A12FA001-AC4F-418D-AE19-62706E023703}">
                      <ahyp:hlinkClr xmlns:ahyp="http://schemas.microsoft.com/office/drawing/2018/hyperlinkcolor" val="tx"/>
                    </a:ext>
                  </a:extLst>
                </a:hlinkClick>
              </a:rPr>
              <a:t>First Citizens </a:t>
            </a:r>
            <a:r>
              <a:rPr lang="en-US" i="0" strike="noStrike" dirty="0" err="1">
                <a:solidFill>
                  <a:schemeClr val="tx1"/>
                </a:solidFill>
                <a:effectLst/>
                <a:highlight>
                  <a:srgbClr val="FFFFFF"/>
                </a:highlight>
                <a:latin typeface="Arial" panose="020B0604020202020204" pitchFamily="34" charset="0"/>
                <a:hlinkClick r:id="rId3" tooltip="First Citizens BancShares">
                  <a:extLst>
                    <a:ext uri="{A12FA001-AC4F-418D-AE19-62706E023703}">
                      <ahyp:hlinkClr xmlns:ahyp="http://schemas.microsoft.com/office/drawing/2018/hyperlinkcolor" val="tx"/>
                    </a:ext>
                  </a:extLst>
                </a:hlinkClick>
              </a:rPr>
              <a:t>BancShares</a:t>
            </a:r>
            <a:r>
              <a:rPr lang="en-US" i="0" dirty="0">
                <a:solidFill>
                  <a:schemeClr val="tx1"/>
                </a:solidFill>
                <a:effectLst/>
                <a:highlight>
                  <a:srgbClr val="FFFFFF"/>
                </a:highlight>
                <a:latin typeface="Arial" panose="020B0604020202020204" pitchFamily="34" charset="0"/>
              </a:rPr>
              <a:t>. The bank was previously the primary subsidiary of </a:t>
            </a:r>
            <a:r>
              <a:rPr lang="en-US" i="0" strike="noStrike" dirty="0">
                <a:solidFill>
                  <a:schemeClr val="tx1"/>
                </a:solidFill>
                <a:effectLst/>
                <a:highlight>
                  <a:srgbClr val="FFFFFF"/>
                </a:highlight>
                <a:latin typeface="Arial" panose="020B0604020202020204" pitchFamily="34" charset="0"/>
                <a:hlinkClick r:id="rId4" tooltip="SVB Financial Group">
                  <a:extLst>
                    <a:ext uri="{A12FA001-AC4F-418D-AE19-62706E023703}">
                      <ahyp:hlinkClr xmlns:ahyp="http://schemas.microsoft.com/office/drawing/2018/hyperlinkcolor" val="tx"/>
                    </a:ext>
                  </a:extLst>
                </a:hlinkClick>
              </a:rPr>
              <a:t>SVB Financial Group</a:t>
            </a:r>
            <a:r>
              <a:rPr lang="en-US" i="0" dirty="0">
                <a:solidFill>
                  <a:schemeClr val="tx1"/>
                </a:solidFill>
                <a:effectLst/>
                <a:highlight>
                  <a:srgbClr val="FFFFFF"/>
                </a:highlight>
                <a:latin typeface="Arial" panose="020B0604020202020204" pitchFamily="34" charset="0"/>
              </a:rPr>
              <a:t>, a </a:t>
            </a:r>
            <a:r>
              <a:rPr lang="en-US" i="0" strike="noStrike" dirty="0">
                <a:solidFill>
                  <a:schemeClr val="tx1"/>
                </a:solidFill>
                <a:effectLst/>
                <a:highlight>
                  <a:srgbClr val="FFFFFF"/>
                </a:highlight>
                <a:latin typeface="Arial" panose="020B0604020202020204" pitchFamily="34" charset="0"/>
                <a:hlinkClick r:id="rId5" tooltip="Public company">
                  <a:extLst>
                    <a:ext uri="{A12FA001-AC4F-418D-AE19-62706E023703}">
                      <ahyp:hlinkClr xmlns:ahyp="http://schemas.microsoft.com/office/drawing/2018/hyperlinkcolor" val="tx"/>
                    </a:ext>
                  </a:extLst>
                </a:hlinkClick>
              </a:rPr>
              <a:t>publicly traded</a:t>
            </a:r>
            <a:r>
              <a:rPr lang="en-US" i="0" dirty="0">
                <a:solidFill>
                  <a:schemeClr val="tx1"/>
                </a:solidFill>
                <a:effectLst/>
                <a:highlight>
                  <a:srgbClr val="FFFFFF"/>
                </a:highlight>
                <a:latin typeface="Arial" panose="020B0604020202020204" pitchFamily="34" charset="0"/>
              </a:rPr>
              <a:t> </a:t>
            </a:r>
            <a:r>
              <a:rPr lang="en-US" i="0" strike="noStrike" dirty="0">
                <a:solidFill>
                  <a:schemeClr val="tx1"/>
                </a:solidFill>
                <a:effectLst/>
                <a:highlight>
                  <a:srgbClr val="FFFFFF"/>
                </a:highlight>
                <a:latin typeface="Arial" panose="020B0604020202020204" pitchFamily="34" charset="0"/>
                <a:hlinkClick r:id="rId6" tooltip="Bank holding company">
                  <a:extLst>
                    <a:ext uri="{A12FA001-AC4F-418D-AE19-62706E023703}">
                      <ahyp:hlinkClr xmlns:ahyp="http://schemas.microsoft.com/office/drawing/2018/hyperlinkcolor" val="tx"/>
                    </a:ext>
                  </a:extLst>
                </a:hlinkClick>
              </a:rPr>
              <a:t>bank holding company</a:t>
            </a:r>
            <a:r>
              <a:rPr lang="en-US" i="0" dirty="0">
                <a:solidFill>
                  <a:schemeClr val="tx1"/>
                </a:solidFill>
                <a:effectLst/>
                <a:highlight>
                  <a:srgbClr val="FFFFFF"/>
                </a:highlight>
                <a:latin typeface="Arial" panose="020B0604020202020204" pitchFamily="34" charset="0"/>
              </a:rPr>
              <a:t> that had offices in 15 U.S. states and over a dozen international jurisdictions.</a:t>
            </a:r>
            <a:r>
              <a:rPr lang="en-US" i="0" strike="noStrike" baseline="30000" dirty="0">
                <a:solidFill>
                  <a:schemeClr val="tx1"/>
                </a:solidFill>
                <a:effectLst/>
                <a:highlight>
                  <a:srgbClr val="FFFFFF"/>
                </a:highlight>
                <a:latin typeface="Arial" panose="020B0604020202020204" pitchFamily="34" charset="0"/>
                <a:hlinkClick r:id="rId7">
                  <a:extLst>
                    <a:ext uri="{A12FA001-AC4F-418D-AE19-62706E023703}">
                      <ahyp:hlinkClr xmlns:ahyp="http://schemas.microsoft.com/office/drawing/2018/hyperlinkcolor" val="tx"/>
                    </a:ext>
                  </a:extLst>
                </a:hlinkClick>
              </a:rPr>
              <a:t>[7]</a:t>
            </a:r>
            <a:r>
              <a:rPr lang="en-US" i="0" strike="noStrike" baseline="30000" dirty="0">
                <a:solidFill>
                  <a:schemeClr val="tx1"/>
                </a:solidFill>
                <a:effectLst/>
                <a:highlight>
                  <a:srgbClr val="FFFFFF"/>
                </a:highlight>
                <a:latin typeface="Arial" panose="020B0604020202020204" pitchFamily="34" charset="0"/>
                <a:hlinkClick r:id="rId8">
                  <a:extLst>
                    <a:ext uri="{A12FA001-AC4F-418D-AE19-62706E023703}">
                      <ahyp:hlinkClr xmlns:ahyp="http://schemas.microsoft.com/office/drawing/2018/hyperlinkcolor" val="tx"/>
                    </a:ext>
                  </a:extLst>
                </a:hlinkClick>
              </a:rPr>
              <a:t>[8]</a:t>
            </a:r>
            <a:r>
              <a:rPr lang="en-US" i="0" strike="noStrike" baseline="30000" dirty="0">
                <a:solidFill>
                  <a:schemeClr val="tx1"/>
                </a:solidFill>
                <a:effectLst/>
                <a:highlight>
                  <a:srgbClr val="FFFFFF"/>
                </a:highlight>
                <a:latin typeface="Arial" panose="020B0604020202020204" pitchFamily="34" charset="0"/>
                <a:hlinkClick r:id="rId9">
                  <a:extLst>
                    <a:ext uri="{A12FA001-AC4F-418D-AE19-62706E023703}">
                      <ahyp:hlinkClr xmlns:ahyp="http://schemas.microsoft.com/office/drawing/2018/hyperlinkcolor" val="tx"/>
                    </a:ext>
                  </a:extLst>
                </a:hlinkClick>
              </a:rPr>
              <a:t>[9]</a:t>
            </a:r>
            <a:endParaRPr lang="en-US" i="0" dirty="0">
              <a:solidFill>
                <a:schemeClr val="tx1"/>
              </a:solidFill>
              <a:effectLst/>
              <a:highlight>
                <a:srgbClr val="FFFFFF"/>
              </a:highlight>
              <a:latin typeface="Arial" panose="020B0604020202020204" pitchFamily="34" charset="0"/>
            </a:endParaRPr>
          </a:p>
          <a:p>
            <a:pPr algn="l"/>
            <a:r>
              <a:rPr lang="en-US" i="0" dirty="0">
                <a:solidFill>
                  <a:schemeClr val="tx1"/>
                </a:solidFill>
                <a:effectLst/>
                <a:highlight>
                  <a:srgbClr val="FFFFFF"/>
                </a:highlight>
                <a:latin typeface="Arial" panose="020B0604020202020204" pitchFamily="34" charset="0"/>
              </a:rPr>
              <a:t>As a regional bank in the </a:t>
            </a:r>
            <a:r>
              <a:rPr lang="en-US" i="0" strike="noStrike" dirty="0">
                <a:solidFill>
                  <a:schemeClr val="tx1"/>
                </a:solidFill>
                <a:effectLst/>
                <a:highlight>
                  <a:srgbClr val="FFFFFF"/>
                </a:highlight>
                <a:latin typeface="Arial" panose="020B0604020202020204" pitchFamily="34" charset="0"/>
                <a:hlinkClick r:id="rId10" tooltip="San Francisco Bay Area">
                  <a:extLst>
                    <a:ext uri="{A12FA001-AC4F-418D-AE19-62706E023703}">
                      <ahyp:hlinkClr xmlns:ahyp="http://schemas.microsoft.com/office/drawing/2018/hyperlinkcolor" val="tx"/>
                    </a:ext>
                  </a:extLst>
                </a:hlinkClick>
              </a:rPr>
              <a:t>San Francisco Bay Area</a:t>
            </a:r>
            <a:r>
              <a:rPr lang="en-US" i="0" dirty="0">
                <a:solidFill>
                  <a:schemeClr val="tx1"/>
                </a:solidFill>
                <a:effectLst/>
                <a:highlight>
                  <a:srgbClr val="FFFFFF"/>
                </a:highlight>
                <a:latin typeface="Arial" panose="020B0604020202020204" pitchFamily="34" charset="0"/>
              </a:rPr>
              <a:t>, SVB offers services specifically designed to meet the needs of the tech industry, and soon became the largest bank by deposits in </a:t>
            </a:r>
            <a:r>
              <a:rPr lang="en-US" i="0" strike="noStrike" dirty="0">
                <a:solidFill>
                  <a:schemeClr val="tx1"/>
                </a:solidFill>
                <a:effectLst/>
                <a:highlight>
                  <a:srgbClr val="FFFFFF"/>
                </a:highlight>
                <a:latin typeface="Arial" panose="020B0604020202020204" pitchFamily="34" charset="0"/>
                <a:hlinkClick r:id="rId11" tooltip="Silicon Valley">
                  <a:extLst>
                    <a:ext uri="{A12FA001-AC4F-418D-AE19-62706E023703}">
                      <ahyp:hlinkClr xmlns:ahyp="http://schemas.microsoft.com/office/drawing/2018/hyperlinkcolor" val="tx"/>
                    </a:ext>
                  </a:extLst>
                </a:hlinkClick>
              </a:rPr>
              <a:t>Silicon Valley</a:t>
            </a:r>
            <a:r>
              <a:rPr lang="en-US" i="0" dirty="0">
                <a:solidFill>
                  <a:schemeClr val="tx1"/>
                </a:solidFill>
                <a:effectLst/>
                <a:highlight>
                  <a:srgbClr val="FFFFFF"/>
                </a:highlight>
                <a:latin typeface="Arial" panose="020B0604020202020204" pitchFamily="34" charset="0"/>
              </a:rPr>
              <a:t> and the preferred bank of almost half of all venture-backed tech startups.</a:t>
            </a:r>
            <a:r>
              <a:rPr lang="en-US" i="0" strike="noStrike" baseline="30000" dirty="0">
                <a:solidFill>
                  <a:schemeClr val="tx1"/>
                </a:solidFill>
                <a:effectLst/>
                <a:highlight>
                  <a:srgbClr val="FFFFFF"/>
                </a:highlight>
                <a:latin typeface="Arial" panose="020B0604020202020204" pitchFamily="34" charset="0"/>
                <a:hlinkClick r:id="rId12">
                  <a:extLst>
                    <a:ext uri="{A12FA001-AC4F-418D-AE19-62706E023703}">
                      <ahyp:hlinkClr xmlns:ahyp="http://schemas.microsoft.com/office/drawing/2018/hyperlinkcolor" val="tx"/>
                    </a:ext>
                  </a:extLst>
                </a:hlinkClick>
              </a:rPr>
              <a:t>[10]</a:t>
            </a:r>
            <a:r>
              <a:rPr lang="en-US" i="0" strike="noStrike" baseline="30000" dirty="0">
                <a:solidFill>
                  <a:schemeClr val="tx1"/>
                </a:solidFill>
                <a:effectLst/>
                <a:highlight>
                  <a:srgbClr val="FFFFFF"/>
                </a:highlight>
                <a:latin typeface="Arial" panose="020B0604020202020204" pitchFamily="34" charset="0"/>
                <a:hlinkClick r:id="rId13">
                  <a:extLst>
                    <a:ext uri="{A12FA001-AC4F-418D-AE19-62706E023703}">
                      <ahyp:hlinkClr xmlns:ahyp="http://schemas.microsoft.com/office/drawing/2018/hyperlinkcolor" val="tx"/>
                    </a:ext>
                  </a:extLst>
                </a:hlinkClick>
              </a:rPr>
              <a:t>[11]</a:t>
            </a:r>
            <a:r>
              <a:rPr lang="en-US" i="0" dirty="0">
                <a:solidFill>
                  <a:schemeClr val="tx1"/>
                </a:solidFill>
                <a:effectLst/>
                <a:highlight>
                  <a:srgbClr val="FFFFFF"/>
                </a:highlight>
                <a:latin typeface="Arial" panose="020B0604020202020204" pitchFamily="34" charset="0"/>
              </a:rPr>
              <a:t> In March 2023, after </a:t>
            </a:r>
            <a:r>
              <a:rPr lang="en-US" i="0" strike="noStrike" dirty="0">
                <a:solidFill>
                  <a:schemeClr val="tx1"/>
                </a:solidFill>
                <a:effectLst/>
                <a:highlight>
                  <a:srgbClr val="FFFFFF"/>
                </a:highlight>
                <a:latin typeface="Arial" panose="020B0604020202020204" pitchFamily="34" charset="0"/>
                <a:hlinkClick r:id="rId14" tooltip="Central bank">
                  <a:extLst>
                    <a:ext uri="{A12FA001-AC4F-418D-AE19-62706E023703}">
                      <ahyp:hlinkClr xmlns:ahyp="http://schemas.microsoft.com/office/drawing/2018/hyperlinkcolor" val="tx"/>
                    </a:ext>
                  </a:extLst>
                </a:hlinkClick>
              </a:rPr>
              <a:t>central bank</a:t>
            </a:r>
            <a:r>
              <a:rPr lang="en-US" i="0" dirty="0">
                <a:solidFill>
                  <a:schemeClr val="tx1"/>
                </a:solidFill>
                <a:effectLst/>
                <a:highlight>
                  <a:srgbClr val="FFFFFF"/>
                </a:highlight>
                <a:latin typeface="Arial" panose="020B0604020202020204" pitchFamily="34" charset="0"/>
              </a:rPr>
              <a:t>–endorsed interest rate hikes during the </a:t>
            </a:r>
            <a:r>
              <a:rPr lang="en-US" i="0" strike="noStrike" dirty="0">
                <a:solidFill>
                  <a:schemeClr val="tx1"/>
                </a:solidFill>
                <a:effectLst/>
                <a:highlight>
                  <a:srgbClr val="FFFFFF"/>
                </a:highlight>
                <a:latin typeface="Arial" panose="020B0604020202020204" pitchFamily="34" charset="0"/>
                <a:hlinkClick r:id="rId15" tooltip="2021–2023 inflation surge">
                  <a:extLst>
                    <a:ext uri="{A12FA001-AC4F-418D-AE19-62706E023703}">
                      <ahyp:hlinkClr xmlns:ahyp="http://schemas.microsoft.com/office/drawing/2018/hyperlinkcolor" val="tx"/>
                    </a:ext>
                  </a:extLst>
                </a:hlinkClick>
              </a:rPr>
              <a:t>2021–2023 inflation surge</a:t>
            </a:r>
            <a:r>
              <a:rPr lang="en-US" i="0" dirty="0">
                <a:solidFill>
                  <a:schemeClr val="tx1"/>
                </a:solidFill>
                <a:effectLst/>
                <a:highlight>
                  <a:srgbClr val="FFFFFF"/>
                </a:highlight>
                <a:latin typeface="Arial" panose="020B0604020202020204" pitchFamily="34" charset="0"/>
              </a:rPr>
              <a:t>,</a:t>
            </a:r>
            <a:r>
              <a:rPr lang="en-US" i="0" strike="noStrike" baseline="30000" dirty="0">
                <a:solidFill>
                  <a:schemeClr val="tx1"/>
                </a:solidFill>
                <a:effectLst/>
                <a:highlight>
                  <a:srgbClr val="FFFFFF"/>
                </a:highlight>
                <a:latin typeface="Arial" panose="020B0604020202020204" pitchFamily="34" charset="0"/>
                <a:hlinkClick r:id="rId16">
                  <a:extLst>
                    <a:ext uri="{A12FA001-AC4F-418D-AE19-62706E023703}">
                      <ahyp:hlinkClr xmlns:ahyp="http://schemas.microsoft.com/office/drawing/2018/hyperlinkcolor" val="tx"/>
                    </a:ext>
                  </a:extLst>
                </a:hlinkClick>
              </a:rPr>
              <a:t>[12]</a:t>
            </a:r>
            <a:r>
              <a:rPr lang="en-US" i="0" strike="noStrike" baseline="30000" dirty="0">
                <a:solidFill>
                  <a:schemeClr val="tx1"/>
                </a:solidFill>
                <a:effectLst/>
                <a:highlight>
                  <a:srgbClr val="FFFFFF"/>
                </a:highlight>
                <a:latin typeface="Arial" panose="020B0604020202020204" pitchFamily="34" charset="0"/>
                <a:hlinkClick r:id="rId17">
                  <a:extLst>
                    <a:ext uri="{A12FA001-AC4F-418D-AE19-62706E023703}">
                      <ahyp:hlinkClr xmlns:ahyp="http://schemas.microsoft.com/office/drawing/2018/hyperlinkcolor" val="tx"/>
                    </a:ext>
                  </a:extLst>
                </a:hlinkClick>
              </a:rPr>
              <a:t>[13]</a:t>
            </a:r>
            <a:r>
              <a:rPr lang="en-US" i="0" strike="noStrike" baseline="30000" dirty="0">
                <a:solidFill>
                  <a:schemeClr val="tx1"/>
                </a:solidFill>
                <a:effectLst/>
                <a:highlight>
                  <a:srgbClr val="FFFFFF"/>
                </a:highlight>
                <a:latin typeface="Arial" panose="020B0604020202020204" pitchFamily="34" charset="0"/>
                <a:hlinkClick r:id="rId18">
                  <a:extLst>
                    <a:ext uri="{A12FA001-AC4F-418D-AE19-62706E023703}">
                      <ahyp:hlinkClr xmlns:ahyp="http://schemas.microsoft.com/office/drawing/2018/hyperlinkcolor" val="tx"/>
                    </a:ext>
                  </a:extLst>
                </a:hlinkClick>
              </a:rPr>
              <a:t>[14]</a:t>
            </a:r>
            <a:r>
              <a:rPr lang="en-US" i="0" strike="noStrike" baseline="30000" dirty="0">
                <a:solidFill>
                  <a:schemeClr val="tx1"/>
                </a:solidFill>
                <a:effectLst/>
                <a:highlight>
                  <a:srgbClr val="FFFFFF"/>
                </a:highlight>
                <a:latin typeface="Arial" panose="020B0604020202020204" pitchFamily="34" charset="0"/>
                <a:hlinkClick r:id="rId19">
                  <a:extLst>
                    <a:ext uri="{A12FA001-AC4F-418D-AE19-62706E023703}">
                      <ahyp:hlinkClr xmlns:ahyp="http://schemas.microsoft.com/office/drawing/2018/hyperlinkcolor" val="tx"/>
                    </a:ext>
                  </a:extLst>
                </a:hlinkClick>
              </a:rPr>
              <a:t>[15]</a:t>
            </a:r>
            <a:r>
              <a:rPr lang="en-US" i="0" dirty="0">
                <a:solidFill>
                  <a:schemeClr val="tx1"/>
                </a:solidFill>
                <a:effectLst/>
                <a:highlight>
                  <a:srgbClr val="FFFFFF"/>
                </a:highlight>
                <a:latin typeface="Arial" panose="020B0604020202020204" pitchFamily="34" charset="0"/>
              </a:rPr>
              <a:t> there was a </a:t>
            </a:r>
            <a:r>
              <a:rPr lang="en-US" i="0" strike="noStrike" dirty="0">
                <a:solidFill>
                  <a:schemeClr val="tx1"/>
                </a:solidFill>
                <a:effectLst/>
                <a:highlight>
                  <a:srgbClr val="FFFFFF"/>
                </a:highlight>
                <a:latin typeface="Arial" panose="020B0604020202020204" pitchFamily="34" charset="0"/>
                <a:hlinkClick r:id="rId20" tooltip="Bank run">
                  <a:extLst>
                    <a:ext uri="{A12FA001-AC4F-418D-AE19-62706E023703}">
                      <ahyp:hlinkClr xmlns:ahyp="http://schemas.microsoft.com/office/drawing/2018/hyperlinkcolor" val="tx"/>
                    </a:ext>
                  </a:extLst>
                </a:hlinkClick>
              </a:rPr>
              <a:t>bank run</a:t>
            </a:r>
            <a:r>
              <a:rPr lang="en-US" i="0" dirty="0">
                <a:solidFill>
                  <a:schemeClr val="tx1"/>
                </a:solidFill>
                <a:effectLst/>
                <a:highlight>
                  <a:srgbClr val="FFFFFF"/>
                </a:highlight>
                <a:latin typeface="Arial" panose="020B0604020202020204" pitchFamily="34" charset="0"/>
              </a:rPr>
              <a:t> on its deposits, which led to </a:t>
            </a:r>
            <a:r>
              <a:rPr lang="en-US" i="0" strike="noStrike" dirty="0">
                <a:solidFill>
                  <a:schemeClr val="tx1"/>
                </a:solidFill>
                <a:effectLst/>
                <a:highlight>
                  <a:srgbClr val="FFFFFF"/>
                </a:highlight>
                <a:latin typeface="Arial" panose="020B0604020202020204" pitchFamily="34" charset="0"/>
                <a:hlinkClick r:id="rId21" tooltip="Collapse of Silicon Valley Bank">
                  <a:extLst>
                    <a:ext uri="{A12FA001-AC4F-418D-AE19-62706E023703}">
                      <ahyp:hlinkClr xmlns:ahyp="http://schemas.microsoft.com/office/drawing/2018/hyperlinkcolor" val="tx"/>
                    </a:ext>
                  </a:extLst>
                </a:hlinkClick>
              </a:rPr>
              <a:t>its collapse and seizure on March 10, 2023</a:t>
            </a:r>
            <a:r>
              <a:rPr lang="en-US" i="0" dirty="0">
                <a:solidFill>
                  <a:schemeClr val="tx1"/>
                </a:solidFill>
                <a:effectLst/>
                <a:highlight>
                  <a:srgbClr val="FFFFFF"/>
                </a:highlight>
                <a:latin typeface="Arial" panose="020B0604020202020204" pitchFamily="34" charset="0"/>
              </a:rPr>
              <a:t> by the </a:t>
            </a:r>
            <a:r>
              <a:rPr lang="en-US" i="0" strike="noStrike" dirty="0">
                <a:solidFill>
                  <a:schemeClr val="tx1"/>
                </a:solidFill>
                <a:effectLst/>
                <a:highlight>
                  <a:srgbClr val="FFFFFF"/>
                </a:highlight>
                <a:latin typeface="Arial" panose="020B0604020202020204" pitchFamily="34" charset="0"/>
                <a:hlinkClick r:id="rId22" tooltip="California Department of Financial Protection and Innovation">
                  <a:extLst>
                    <a:ext uri="{A12FA001-AC4F-418D-AE19-62706E023703}">
                      <ahyp:hlinkClr xmlns:ahyp="http://schemas.microsoft.com/office/drawing/2018/hyperlinkcolor" val="tx"/>
                    </a:ext>
                  </a:extLst>
                </a:hlinkClick>
              </a:rPr>
              <a:t>California Department of Financial Protection and Innovation</a:t>
            </a:r>
            <a:r>
              <a:rPr lang="en-US" i="0" dirty="0">
                <a:solidFill>
                  <a:schemeClr val="tx1"/>
                </a:solidFill>
                <a:effectLst/>
                <a:highlight>
                  <a:srgbClr val="FFFFFF"/>
                </a:highlight>
                <a:latin typeface="Arial" panose="020B0604020202020204" pitchFamily="34" charset="0"/>
              </a:rPr>
              <a:t> (DFPI), its regulator.</a:t>
            </a:r>
            <a:r>
              <a:rPr lang="en-US" i="0" strike="noStrike" baseline="30000" dirty="0">
                <a:solidFill>
                  <a:schemeClr val="tx1"/>
                </a:solidFill>
                <a:effectLst/>
                <a:highlight>
                  <a:srgbClr val="FFFFFF"/>
                </a:highlight>
                <a:latin typeface="Arial" panose="020B0604020202020204" pitchFamily="34" charset="0"/>
                <a:hlinkClick r:id="rId23">
                  <a:extLst>
                    <a:ext uri="{A12FA001-AC4F-418D-AE19-62706E023703}">
                      <ahyp:hlinkClr xmlns:ahyp="http://schemas.microsoft.com/office/drawing/2018/hyperlinkcolor" val="tx"/>
                    </a:ext>
                  </a:extLst>
                </a:hlinkClick>
              </a:rPr>
              <a:t>[</a:t>
            </a:r>
            <a:endParaRPr lang="en-US" i="0" dirty="0">
              <a:solidFill>
                <a:schemeClr val="tx1"/>
              </a:solidFill>
              <a:effectLst/>
              <a:highlight>
                <a:srgbClr val="FFFFFF"/>
              </a:highlight>
              <a:latin typeface="Arial" panose="020B0604020202020204" pitchFamily="34" charset="0"/>
            </a:endParaRPr>
          </a:p>
          <a:p>
            <a:r>
              <a:rPr lang="en-US" dirty="0">
                <a:solidFill>
                  <a:schemeClr val="tx1"/>
                </a:solidFill>
              </a:rPr>
              <a:t>Source: Wikipedia</a:t>
            </a:r>
          </a:p>
        </p:txBody>
      </p:sp>
    </p:spTree>
    <p:extLst>
      <p:ext uri="{BB962C8B-B14F-4D97-AF65-F5344CB8AC3E}">
        <p14:creationId xmlns:p14="http://schemas.microsoft.com/office/powerpoint/2010/main" val="4901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C8195-0AAB-C7CF-42C5-E0A79D07E72A}"/>
              </a:ext>
            </a:extLst>
          </p:cNvPr>
          <p:cNvSpPr>
            <a:spLocks noGrp="1"/>
          </p:cNvSpPr>
          <p:nvPr>
            <p:ph type="title"/>
          </p:nvPr>
        </p:nvSpPr>
        <p:spPr/>
        <p:txBody>
          <a:bodyPr>
            <a:normAutofit fontScale="90000"/>
          </a:bodyPr>
          <a:lstStyle/>
          <a:p>
            <a:r>
              <a:rPr lang="en-US" dirty="0"/>
              <a:t>Stock Performance of SV</a:t>
            </a:r>
            <a:br>
              <a:rPr lang="en-US" dirty="0"/>
            </a:br>
            <a:endParaRPr lang="en-US" dirty="0"/>
          </a:p>
        </p:txBody>
      </p:sp>
      <p:pic>
        <p:nvPicPr>
          <p:cNvPr id="5" name="Content Placeholder 4" descr="A graph showing different colored lines&#10;&#10;Description automatically generated">
            <a:extLst>
              <a:ext uri="{FF2B5EF4-FFF2-40B4-BE49-F238E27FC236}">
                <a16:creationId xmlns:a16="http://schemas.microsoft.com/office/drawing/2014/main" id="{CFD9EE48-0C4D-53F9-5462-C146C803E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07977"/>
            <a:ext cx="6765118" cy="3822700"/>
          </a:xfrm>
        </p:spPr>
      </p:pic>
      <p:sp>
        <p:nvSpPr>
          <p:cNvPr id="6" name="TextBox 5">
            <a:extLst>
              <a:ext uri="{FF2B5EF4-FFF2-40B4-BE49-F238E27FC236}">
                <a16:creationId xmlns:a16="http://schemas.microsoft.com/office/drawing/2014/main" id="{3C4F3CB9-8B4F-4A07-28A7-9D0E8B124BA6}"/>
              </a:ext>
            </a:extLst>
          </p:cNvPr>
          <p:cNvSpPr txBox="1"/>
          <p:nvPr/>
        </p:nvSpPr>
        <p:spPr>
          <a:xfrm>
            <a:off x="7970808" y="2052886"/>
            <a:ext cx="3382992" cy="400110"/>
          </a:xfrm>
          <a:prstGeom prst="rect">
            <a:avLst/>
          </a:prstGeom>
          <a:noFill/>
        </p:spPr>
        <p:txBody>
          <a:bodyPr wrap="square" rtlCol="0">
            <a:spAutoFit/>
          </a:bodyPr>
          <a:lstStyle/>
          <a:p>
            <a:r>
              <a:rPr lang="en-US" sz="2000" dirty="0"/>
              <a:t>Not much as a Valley right ?</a:t>
            </a:r>
          </a:p>
        </p:txBody>
      </p:sp>
      <p:sp>
        <p:nvSpPr>
          <p:cNvPr id="7" name="TextBox 6">
            <a:extLst>
              <a:ext uri="{FF2B5EF4-FFF2-40B4-BE49-F238E27FC236}">
                <a16:creationId xmlns:a16="http://schemas.microsoft.com/office/drawing/2014/main" id="{DF21D93C-D53C-15F5-F756-4414FD1992EB}"/>
              </a:ext>
            </a:extLst>
          </p:cNvPr>
          <p:cNvSpPr txBox="1"/>
          <p:nvPr/>
        </p:nvSpPr>
        <p:spPr>
          <a:xfrm>
            <a:off x="8039566" y="5207347"/>
            <a:ext cx="3245476" cy="923330"/>
          </a:xfrm>
          <a:prstGeom prst="rect">
            <a:avLst/>
          </a:prstGeom>
          <a:noFill/>
        </p:spPr>
        <p:txBody>
          <a:bodyPr wrap="square" rtlCol="0">
            <a:spAutoFit/>
          </a:bodyPr>
          <a:lstStyle/>
          <a:p>
            <a:r>
              <a:rPr lang="en-US" dirty="0"/>
              <a:t>Source: </a:t>
            </a:r>
            <a:r>
              <a:rPr lang="en-US" dirty="0">
                <a:hlinkClick r:id="rId3"/>
              </a:rPr>
              <a:t>The Fed - Evolution of Silicon Valley Bank (federalreserve.gov)</a:t>
            </a:r>
            <a:r>
              <a:rPr lang="en-US" dirty="0"/>
              <a:t>.</a:t>
            </a:r>
          </a:p>
        </p:txBody>
      </p:sp>
    </p:spTree>
    <p:extLst>
      <p:ext uri="{BB962C8B-B14F-4D97-AF65-F5344CB8AC3E}">
        <p14:creationId xmlns:p14="http://schemas.microsoft.com/office/powerpoint/2010/main" val="126036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CF19-6F33-9D30-BB30-D2F1D2AA16C0}"/>
              </a:ext>
            </a:extLst>
          </p:cNvPr>
          <p:cNvSpPr>
            <a:spLocks noGrp="1"/>
          </p:cNvSpPr>
          <p:nvPr>
            <p:ph type="title"/>
          </p:nvPr>
        </p:nvSpPr>
        <p:spPr/>
        <p:txBody>
          <a:bodyPr>
            <a:normAutofit fontScale="90000"/>
          </a:bodyPr>
          <a:lstStyle/>
          <a:p>
            <a:r>
              <a:rPr lang="en-US" dirty="0"/>
              <a:t>Stock Performance of SV</a:t>
            </a:r>
            <a:br>
              <a:rPr lang="en-US" dirty="0"/>
            </a:br>
            <a:endParaRPr lang="en-US" dirty="0"/>
          </a:p>
        </p:txBody>
      </p:sp>
      <p:sp>
        <p:nvSpPr>
          <p:cNvPr id="3" name="Content Placeholder 2">
            <a:extLst>
              <a:ext uri="{FF2B5EF4-FFF2-40B4-BE49-F238E27FC236}">
                <a16:creationId xmlns:a16="http://schemas.microsoft.com/office/drawing/2014/main" id="{7AF40EC2-DC64-C9E8-7D93-D7C17CE12925}"/>
              </a:ext>
            </a:extLst>
          </p:cNvPr>
          <p:cNvSpPr>
            <a:spLocks noGrp="1"/>
          </p:cNvSpPr>
          <p:nvPr>
            <p:ph idx="1"/>
          </p:nvPr>
        </p:nvSpPr>
        <p:spPr>
          <a:xfrm>
            <a:off x="838200" y="2189407"/>
            <a:ext cx="10515600" cy="4198513"/>
          </a:xfrm>
        </p:spPr>
        <p:txBody>
          <a:bodyPr>
            <a:normAutofit fontScale="92500" lnSpcReduction="20000"/>
          </a:bodyPr>
          <a:lstStyle/>
          <a:p>
            <a:r>
              <a:rPr lang="en-US" b="1" i="0" dirty="0">
                <a:solidFill>
                  <a:srgbClr val="0D0D0D"/>
                </a:solidFill>
                <a:effectLst/>
                <a:highlight>
                  <a:srgbClr val="FFFFFF"/>
                </a:highlight>
                <a:latin typeface="Söhne"/>
              </a:rPr>
              <a:t>Rapid Growth and High Volatility</a:t>
            </a:r>
            <a:r>
              <a:rPr lang="en-US" b="0" i="0" dirty="0">
                <a:solidFill>
                  <a:srgbClr val="0D0D0D"/>
                </a:solidFill>
                <a:effectLst/>
                <a:highlight>
                  <a:srgbClr val="FFFFFF"/>
                </a:highlight>
                <a:latin typeface="Söhne"/>
              </a:rPr>
              <a:t>: SVBFG's stock shows a pronounced upward trajectory, especially noticeable in the middle of the graph where it significantly outperforms both the S&amp;P 500 and the KBW Bank Index. This indicates a period of robust growth.</a:t>
            </a:r>
          </a:p>
          <a:p>
            <a:r>
              <a:rPr lang="en-US" b="1" i="0" dirty="0">
                <a:solidFill>
                  <a:srgbClr val="0D0D0D"/>
                </a:solidFill>
                <a:effectLst/>
                <a:highlight>
                  <a:srgbClr val="FFFFFF"/>
                </a:highlight>
                <a:latin typeface="Söhne"/>
              </a:rPr>
              <a:t>Relative Performance</a:t>
            </a:r>
            <a:r>
              <a:rPr lang="en-US" b="0" i="0" dirty="0">
                <a:solidFill>
                  <a:srgbClr val="0D0D0D"/>
                </a:solidFill>
                <a:effectLst/>
                <a:highlight>
                  <a:srgbClr val="FFFFFF"/>
                </a:highlight>
                <a:latin typeface="Söhne"/>
              </a:rPr>
              <a:t>: Post its peak, SVBFG's stock shows substantial volatility and a steep decline towards the end of the graph. This suggests that the bank faced significant challenges which negatively impacted its stock performance.</a:t>
            </a:r>
          </a:p>
          <a:p>
            <a:r>
              <a:rPr lang="en-US" b="1" i="0" dirty="0">
                <a:solidFill>
                  <a:srgbClr val="0D0D0D"/>
                </a:solidFill>
                <a:effectLst/>
                <a:highlight>
                  <a:srgbClr val="FFFFFF"/>
                </a:highlight>
                <a:latin typeface="Söhne"/>
              </a:rPr>
              <a:t>Market Comparison</a:t>
            </a:r>
            <a:r>
              <a:rPr lang="en-US" b="0" i="0" dirty="0">
                <a:solidFill>
                  <a:srgbClr val="0D0D0D"/>
                </a:solidFill>
                <a:effectLst/>
                <a:highlight>
                  <a:srgbClr val="FFFFFF"/>
                </a:highlight>
                <a:latin typeface="Söhne"/>
              </a:rPr>
              <a:t>: Throughout most of the timeline, SVBFG performed better than the KBW Bank Index and even the broader S&amp;P 500, until the decline. This decline could be pivotal in understanding specific risk factors or events that led to underperformance.</a:t>
            </a:r>
          </a:p>
          <a:p>
            <a:r>
              <a:rPr lang="en-US" b="1" i="0" dirty="0">
                <a:solidFill>
                  <a:srgbClr val="0D0D0D"/>
                </a:solidFill>
                <a:effectLst/>
                <a:highlight>
                  <a:srgbClr val="FFFFFF"/>
                </a:highlight>
                <a:latin typeface="Söhne"/>
              </a:rPr>
              <a:t>Broader Context</a:t>
            </a:r>
          </a:p>
          <a:p>
            <a:r>
              <a:rPr lang="en-US" b="0" i="0" dirty="0">
                <a:solidFill>
                  <a:srgbClr val="0D0D0D"/>
                </a:solidFill>
                <a:effectLst/>
                <a:highlight>
                  <a:srgbClr val="FFFFFF"/>
                </a:highlight>
                <a:latin typeface="Söhne"/>
              </a:rPr>
              <a:t>The visualization suggests that while SVB had periods of exceptional growth, it also experienced significant volatility and risk, which ultimately led to sharp declines. The outperformance followed by a rapid downfall could indicate exposure to high-risk assets or strategies, sensitivity to market or interest rate changes, or sector-specific downturns affecting its primary customer base</a:t>
            </a:r>
            <a:endParaRPr lang="en-US" dirty="0"/>
          </a:p>
        </p:txBody>
      </p:sp>
    </p:spTree>
    <p:extLst>
      <p:ext uri="{BB962C8B-B14F-4D97-AF65-F5344CB8AC3E}">
        <p14:creationId xmlns:p14="http://schemas.microsoft.com/office/powerpoint/2010/main" val="69879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0996-77E6-8082-90FE-26BD91285BF1}"/>
              </a:ext>
            </a:extLst>
          </p:cNvPr>
          <p:cNvSpPr>
            <a:spLocks noGrp="1"/>
          </p:cNvSpPr>
          <p:nvPr>
            <p:ph type="title"/>
          </p:nvPr>
        </p:nvSpPr>
        <p:spPr/>
        <p:txBody>
          <a:bodyPr>
            <a:normAutofit fontScale="90000"/>
          </a:bodyPr>
          <a:lstStyle/>
          <a:p>
            <a:r>
              <a:rPr lang="en-US" dirty="0" err="1"/>
              <a:t>Unrelized</a:t>
            </a:r>
            <a:r>
              <a:rPr lang="en-US" dirty="0"/>
              <a:t> Gains of SV</a:t>
            </a:r>
            <a:br>
              <a:rPr lang="en-US" dirty="0"/>
            </a:br>
            <a:endParaRPr lang="en-US" dirty="0"/>
          </a:p>
        </p:txBody>
      </p:sp>
      <p:pic>
        <p:nvPicPr>
          <p:cNvPr id="13" name="Content Placeholder 12" descr="A graph with lines and numbers&#10;&#10;Description automatically generated">
            <a:extLst>
              <a:ext uri="{FF2B5EF4-FFF2-40B4-BE49-F238E27FC236}">
                <a16:creationId xmlns:a16="http://schemas.microsoft.com/office/drawing/2014/main" id="{F7B8821C-1F3B-C234-DBCF-81C30E915C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52886"/>
            <a:ext cx="7701206" cy="3822700"/>
          </a:xfrm>
        </p:spPr>
      </p:pic>
      <p:sp>
        <p:nvSpPr>
          <p:cNvPr id="14" name="TextBox 13">
            <a:extLst>
              <a:ext uri="{FF2B5EF4-FFF2-40B4-BE49-F238E27FC236}">
                <a16:creationId xmlns:a16="http://schemas.microsoft.com/office/drawing/2014/main" id="{DF0E405A-93E6-7042-683F-AA3D5A82A0FC}"/>
              </a:ext>
            </a:extLst>
          </p:cNvPr>
          <p:cNvSpPr txBox="1"/>
          <p:nvPr/>
        </p:nvSpPr>
        <p:spPr>
          <a:xfrm>
            <a:off x="9025646" y="1868220"/>
            <a:ext cx="2539582" cy="1754326"/>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0D0D0D"/>
                </a:solidFill>
                <a:effectLst/>
                <a:highlight>
                  <a:srgbClr val="FFFFFF"/>
                </a:highlight>
                <a:latin typeface="Söhne"/>
              </a:rPr>
              <a:t>Significant Losses</a:t>
            </a:r>
          </a:p>
          <a:p>
            <a:pPr marL="285750" indent="-285750">
              <a:buFont typeface="Arial" panose="020B0604020202020204" pitchFamily="34" charset="0"/>
              <a:buChar char="•"/>
            </a:pPr>
            <a:r>
              <a:rPr lang="en-US" b="1" i="0" dirty="0">
                <a:solidFill>
                  <a:srgbClr val="0D0D0D"/>
                </a:solidFill>
                <a:effectLst/>
                <a:highlight>
                  <a:srgbClr val="FFFFFF"/>
                </a:highlight>
                <a:latin typeface="Söhne"/>
              </a:rPr>
              <a:t>Volatility in Available-for-Sale</a:t>
            </a:r>
          </a:p>
          <a:p>
            <a:pPr marL="285750" indent="-285750">
              <a:buFont typeface="Arial" panose="020B0604020202020204" pitchFamily="34" charset="0"/>
              <a:buChar char="•"/>
            </a:pPr>
            <a:r>
              <a:rPr lang="en-US" b="1" i="0" dirty="0">
                <a:solidFill>
                  <a:srgbClr val="0D0D0D"/>
                </a:solidFill>
                <a:effectLst/>
                <a:highlight>
                  <a:srgbClr val="FFFFFF"/>
                </a:highlight>
                <a:latin typeface="Söhne"/>
              </a:rPr>
              <a:t>Total Unrealized Gains/Losses</a:t>
            </a:r>
          </a:p>
          <a:p>
            <a:pPr marL="285750" indent="-285750">
              <a:buFont typeface="Arial" panose="020B0604020202020204" pitchFamily="34" charset="0"/>
              <a:buChar char="•"/>
            </a:pPr>
            <a:endParaRPr lang="en-US" dirty="0"/>
          </a:p>
        </p:txBody>
      </p:sp>
      <p:sp>
        <p:nvSpPr>
          <p:cNvPr id="16" name="TextBox 15">
            <a:extLst>
              <a:ext uri="{FF2B5EF4-FFF2-40B4-BE49-F238E27FC236}">
                <a16:creationId xmlns:a16="http://schemas.microsoft.com/office/drawing/2014/main" id="{1F9A9DE4-ED56-0678-0133-682D64CBEE41}"/>
              </a:ext>
            </a:extLst>
          </p:cNvPr>
          <p:cNvSpPr txBox="1"/>
          <p:nvPr/>
        </p:nvSpPr>
        <p:spPr>
          <a:xfrm>
            <a:off x="9025646" y="1262130"/>
            <a:ext cx="2230489" cy="369332"/>
          </a:xfrm>
          <a:prstGeom prst="rect">
            <a:avLst/>
          </a:prstGeom>
          <a:noFill/>
        </p:spPr>
        <p:txBody>
          <a:bodyPr wrap="square" rtlCol="0">
            <a:spAutoFit/>
          </a:bodyPr>
          <a:lstStyle/>
          <a:p>
            <a:r>
              <a:rPr lang="en-US" dirty="0"/>
              <a:t>Observation</a:t>
            </a:r>
          </a:p>
        </p:txBody>
      </p:sp>
      <p:sp>
        <p:nvSpPr>
          <p:cNvPr id="17" name="TextBox 16">
            <a:extLst>
              <a:ext uri="{FF2B5EF4-FFF2-40B4-BE49-F238E27FC236}">
                <a16:creationId xmlns:a16="http://schemas.microsoft.com/office/drawing/2014/main" id="{5195C923-1A84-233B-CC44-7B72647406BB}"/>
              </a:ext>
            </a:extLst>
          </p:cNvPr>
          <p:cNvSpPr txBox="1"/>
          <p:nvPr/>
        </p:nvSpPr>
        <p:spPr>
          <a:xfrm>
            <a:off x="9025646" y="3622546"/>
            <a:ext cx="2230489" cy="369332"/>
          </a:xfrm>
          <a:prstGeom prst="rect">
            <a:avLst/>
          </a:prstGeom>
          <a:noFill/>
        </p:spPr>
        <p:txBody>
          <a:bodyPr wrap="square" rtlCol="0">
            <a:spAutoFit/>
          </a:bodyPr>
          <a:lstStyle/>
          <a:p>
            <a:r>
              <a:rPr lang="en-US" dirty="0"/>
              <a:t>Implications</a:t>
            </a:r>
          </a:p>
        </p:txBody>
      </p:sp>
      <p:sp>
        <p:nvSpPr>
          <p:cNvPr id="18" name="TextBox 17">
            <a:extLst>
              <a:ext uri="{FF2B5EF4-FFF2-40B4-BE49-F238E27FC236}">
                <a16:creationId xmlns:a16="http://schemas.microsoft.com/office/drawing/2014/main" id="{A15E4C01-A1E3-0116-6B8D-BF0831BE9814}"/>
              </a:ext>
            </a:extLst>
          </p:cNvPr>
          <p:cNvSpPr txBox="1"/>
          <p:nvPr/>
        </p:nvSpPr>
        <p:spPr>
          <a:xfrm>
            <a:off x="9025646" y="4185634"/>
            <a:ext cx="1960033" cy="923330"/>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0D0D0D"/>
                </a:solidFill>
                <a:effectLst/>
                <a:highlight>
                  <a:srgbClr val="FFFFFF"/>
                </a:highlight>
                <a:latin typeface="Söhne"/>
              </a:rPr>
              <a:t>Risk Exposure</a:t>
            </a:r>
          </a:p>
          <a:p>
            <a:pPr marL="285750" indent="-285750">
              <a:buFont typeface="Arial" panose="020B0604020202020204" pitchFamily="34" charset="0"/>
              <a:buChar char="•"/>
            </a:pPr>
            <a:r>
              <a:rPr lang="en-US" b="1" i="0" dirty="0">
                <a:solidFill>
                  <a:srgbClr val="0D0D0D"/>
                </a:solidFill>
                <a:effectLst/>
                <a:highlight>
                  <a:srgbClr val="FFFFFF"/>
                </a:highlight>
                <a:latin typeface="Söhne"/>
              </a:rPr>
              <a:t>Asset Management</a:t>
            </a:r>
            <a:endParaRPr lang="en-US" dirty="0"/>
          </a:p>
        </p:txBody>
      </p:sp>
      <p:sp>
        <p:nvSpPr>
          <p:cNvPr id="19" name="TextBox 18">
            <a:extLst>
              <a:ext uri="{FF2B5EF4-FFF2-40B4-BE49-F238E27FC236}">
                <a16:creationId xmlns:a16="http://schemas.microsoft.com/office/drawing/2014/main" id="{A58F9C52-2936-EEBD-B546-3F1B7F9164D3}"/>
              </a:ext>
            </a:extLst>
          </p:cNvPr>
          <p:cNvSpPr txBox="1"/>
          <p:nvPr/>
        </p:nvSpPr>
        <p:spPr>
          <a:xfrm>
            <a:off x="8627623" y="5302720"/>
            <a:ext cx="3335628" cy="923330"/>
          </a:xfrm>
          <a:prstGeom prst="rect">
            <a:avLst/>
          </a:prstGeom>
          <a:noFill/>
        </p:spPr>
        <p:txBody>
          <a:bodyPr wrap="square" rtlCol="0">
            <a:spAutoFit/>
          </a:bodyPr>
          <a:lstStyle/>
          <a:p>
            <a:r>
              <a:rPr lang="en-US" dirty="0"/>
              <a:t>Source: </a:t>
            </a:r>
            <a:r>
              <a:rPr lang="en-US" dirty="0">
                <a:hlinkClick r:id="rId3"/>
              </a:rPr>
              <a:t>The Fed - Evolution of Silicon Valley Bank (federalreserve.gov)</a:t>
            </a:r>
            <a:endParaRPr lang="en-US" dirty="0"/>
          </a:p>
        </p:txBody>
      </p:sp>
    </p:spTree>
    <p:extLst>
      <p:ext uri="{BB962C8B-B14F-4D97-AF65-F5344CB8AC3E}">
        <p14:creationId xmlns:p14="http://schemas.microsoft.com/office/powerpoint/2010/main" val="176877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B123-6A12-357C-7EE6-8498DCE74C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661821-F87F-9210-A489-D9FE58E7FFF4}"/>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Significant Losses</a:t>
            </a:r>
            <a:r>
              <a:rPr lang="en-US" b="0" i="0" dirty="0">
                <a:solidFill>
                  <a:srgbClr val="0D0D0D"/>
                </a:solidFill>
                <a:effectLst/>
                <a:highlight>
                  <a:srgbClr val="FFFFFF"/>
                </a:highlight>
                <a:latin typeface="Söhne"/>
              </a:rPr>
              <a:t>: There are periods of significant losses, especially in the "Held-to-maturity" securities, which show very large drops. These are likely due to depreciations in the market values of these investments, possibly exacerbated by rising interest rates or adverse market conditions.</a:t>
            </a:r>
          </a:p>
          <a:p>
            <a:pPr algn="l">
              <a:buFont typeface="Arial" panose="020B0604020202020204" pitchFamily="34" charset="0"/>
              <a:buChar char="•"/>
            </a:pPr>
            <a:r>
              <a:rPr lang="en-US" b="1" i="0" dirty="0">
                <a:solidFill>
                  <a:srgbClr val="0D0D0D"/>
                </a:solidFill>
                <a:effectLst/>
                <a:highlight>
                  <a:srgbClr val="FFFFFF"/>
                </a:highlight>
                <a:latin typeface="Söhne"/>
              </a:rPr>
              <a:t>Volatility in Available-for-Sale</a:t>
            </a:r>
            <a:r>
              <a:rPr lang="en-US" b="0" i="0" dirty="0">
                <a:solidFill>
                  <a:srgbClr val="0D0D0D"/>
                </a:solidFill>
                <a:effectLst/>
                <a:highlight>
                  <a:srgbClr val="FFFFFF"/>
                </a:highlight>
                <a:latin typeface="Söhne"/>
              </a:rPr>
              <a:t>: The "Available-for-sale" category shows more variability, with both gains and losses, reflecting active management and the ability to respond to market conditions more flexibly.</a:t>
            </a:r>
          </a:p>
          <a:p>
            <a:pPr algn="l">
              <a:buFont typeface="Arial" panose="020B0604020202020204" pitchFamily="34" charset="0"/>
              <a:buChar char="•"/>
            </a:pPr>
            <a:r>
              <a:rPr lang="en-US" b="1" i="0" dirty="0">
                <a:solidFill>
                  <a:srgbClr val="0D0D0D"/>
                </a:solidFill>
                <a:effectLst/>
                <a:highlight>
                  <a:srgbClr val="FFFFFF"/>
                </a:highlight>
                <a:latin typeface="Söhne"/>
              </a:rPr>
              <a:t>Total Unrealized Gains/Losses</a:t>
            </a:r>
            <a:r>
              <a:rPr lang="en-US" b="0" i="0" dirty="0">
                <a:solidFill>
                  <a:srgbClr val="0D0D0D"/>
                </a:solidFill>
                <a:effectLst/>
                <a:highlight>
                  <a:srgbClr val="FFFFFF"/>
                </a:highlight>
                <a:latin typeface="Söhne"/>
              </a:rPr>
              <a:t>: The total unrealized gains and losses fluctuate significantly, indicating periods of financial stress. The deepest declines align with major downturns in the "Held-to-maturity" investments.</a:t>
            </a:r>
          </a:p>
          <a:p>
            <a:pPr algn="l"/>
            <a:r>
              <a:rPr lang="en-US" b="1" i="0" dirty="0">
                <a:solidFill>
                  <a:srgbClr val="0D0D0D"/>
                </a:solidFill>
                <a:effectLst/>
                <a:highlight>
                  <a:srgbClr val="FFFFFF"/>
                </a:highlight>
                <a:latin typeface="Söhne"/>
              </a:rPr>
              <a:t>Implications:</a:t>
            </a:r>
          </a:p>
          <a:p>
            <a:pPr algn="l">
              <a:buFont typeface="+mj-lt"/>
              <a:buAutoNum type="arabicPeriod"/>
            </a:pPr>
            <a:r>
              <a:rPr lang="en-US" b="1" i="0" dirty="0">
                <a:solidFill>
                  <a:srgbClr val="0D0D0D"/>
                </a:solidFill>
                <a:effectLst/>
                <a:highlight>
                  <a:srgbClr val="FFFFFF"/>
                </a:highlight>
                <a:latin typeface="Söhne"/>
              </a:rPr>
              <a:t>Risk Exposure</a:t>
            </a:r>
            <a:r>
              <a:rPr lang="en-US" b="0" i="0" dirty="0">
                <a:solidFill>
                  <a:srgbClr val="0D0D0D"/>
                </a:solidFill>
                <a:effectLst/>
                <a:highlight>
                  <a:srgbClr val="FFFFFF"/>
                </a:highlight>
                <a:latin typeface="Söhne"/>
              </a:rPr>
              <a:t>: The data suggests that SVB was significantly exposed to risks associated with interest rate changes or market downturns, particularly through its held-to-maturity investments. This could have impacted liquidity, as these losses would affect the overall balance sheet health.</a:t>
            </a:r>
          </a:p>
          <a:p>
            <a:pPr algn="l">
              <a:buFont typeface="+mj-lt"/>
              <a:buAutoNum type="arabicPeriod"/>
            </a:pPr>
            <a:r>
              <a:rPr lang="en-US" b="1" i="0" dirty="0">
                <a:solidFill>
                  <a:srgbClr val="0D0D0D"/>
                </a:solidFill>
                <a:effectLst/>
                <a:highlight>
                  <a:srgbClr val="FFFFFF"/>
                </a:highlight>
                <a:latin typeface="Söhne"/>
              </a:rPr>
              <a:t>Asset Management</a:t>
            </a:r>
            <a:r>
              <a:rPr lang="en-US" b="0" i="0" dirty="0">
                <a:solidFill>
                  <a:srgbClr val="0D0D0D"/>
                </a:solidFill>
                <a:effectLst/>
                <a:highlight>
                  <a:srgbClr val="FFFFFF"/>
                </a:highlight>
                <a:latin typeface="Söhne"/>
              </a:rPr>
              <a:t>: While the "Available-for-sale" category provided some buffer through its gains, it wasn’t sufficient to offset the losses from the held-to-maturity securities.</a:t>
            </a:r>
          </a:p>
          <a:p>
            <a:endParaRPr lang="en-US" dirty="0"/>
          </a:p>
        </p:txBody>
      </p:sp>
    </p:spTree>
    <p:extLst>
      <p:ext uri="{BB962C8B-B14F-4D97-AF65-F5344CB8AC3E}">
        <p14:creationId xmlns:p14="http://schemas.microsoft.com/office/powerpoint/2010/main" val="2003532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28B9-7A31-BEA4-2D66-5088DFC8AABE}"/>
              </a:ext>
            </a:extLst>
          </p:cNvPr>
          <p:cNvSpPr>
            <a:spLocks noGrp="1"/>
          </p:cNvSpPr>
          <p:nvPr>
            <p:ph type="title"/>
          </p:nvPr>
        </p:nvSpPr>
        <p:spPr/>
        <p:txBody>
          <a:bodyPr/>
          <a:lstStyle/>
          <a:p>
            <a:r>
              <a:rPr lang="en-US" dirty="0"/>
              <a:t>Conclusions for </a:t>
            </a:r>
            <a:r>
              <a:rPr lang="en-US" dirty="0" err="1"/>
              <a:t>Unreliazed</a:t>
            </a:r>
            <a:r>
              <a:rPr lang="en-US" dirty="0"/>
              <a:t> Gains</a:t>
            </a:r>
          </a:p>
        </p:txBody>
      </p:sp>
      <p:sp>
        <p:nvSpPr>
          <p:cNvPr id="3" name="Content Placeholder 2">
            <a:extLst>
              <a:ext uri="{FF2B5EF4-FFF2-40B4-BE49-F238E27FC236}">
                <a16:creationId xmlns:a16="http://schemas.microsoft.com/office/drawing/2014/main" id="{17A5005E-720D-9A5A-D832-E318924D3919}"/>
              </a:ext>
            </a:extLst>
          </p:cNvPr>
          <p:cNvSpPr>
            <a:spLocks noGrp="1"/>
          </p:cNvSpPr>
          <p:nvPr>
            <p:ph idx="1"/>
          </p:nvPr>
        </p:nvSpPr>
        <p:spPr/>
        <p:txBody>
          <a:bodyPr/>
          <a:lstStyle/>
          <a:p>
            <a:pPr algn="l"/>
            <a:r>
              <a:rPr lang="en-US" b="0" i="0" dirty="0">
                <a:solidFill>
                  <a:srgbClr val="0D0D0D"/>
                </a:solidFill>
                <a:effectLst/>
                <a:highlight>
                  <a:srgbClr val="FFFFFF"/>
                </a:highlight>
                <a:latin typeface="Söhne"/>
              </a:rPr>
              <a:t>The severe unrealized losses in the held-to-maturity category highlight a critical vulnerability in SVB's asset management strategy, especially concerning interest rate sensitivity and market volatility. These findings suggest that managing such risks through diversified investments and hedging strategies might be crucial for other banks to avoid similar pitfalls.</a:t>
            </a:r>
          </a:p>
          <a:p>
            <a:endParaRPr lang="en-US" dirty="0"/>
          </a:p>
        </p:txBody>
      </p:sp>
    </p:spTree>
    <p:extLst>
      <p:ext uri="{BB962C8B-B14F-4D97-AF65-F5344CB8AC3E}">
        <p14:creationId xmlns:p14="http://schemas.microsoft.com/office/powerpoint/2010/main" val="2411581266"/>
      </p:ext>
    </p:extLst>
  </p:cSld>
  <p:clrMapOvr>
    <a:masterClrMapping/>
  </p:clrMapOvr>
</p:sld>
</file>

<file path=ppt/theme/theme1.xml><?xml version="1.0" encoding="utf-8"?>
<a:theme xmlns:a="http://schemas.openxmlformats.org/drawingml/2006/main" name="Arch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3144</TotalTime>
  <Words>2242</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Avenir Next LT Pro</vt:lpstr>
      <vt:lpstr>Footlight MT Light</vt:lpstr>
      <vt:lpstr>KaTeX_Main</vt:lpstr>
      <vt:lpstr>Söhne</vt:lpstr>
      <vt:lpstr>ArchVTI</vt:lpstr>
      <vt:lpstr>Silicon Valley Failure and What should Banks Do to prevent this</vt:lpstr>
      <vt:lpstr>Agenda</vt:lpstr>
      <vt:lpstr>Silicon Bank Information </vt:lpstr>
      <vt:lpstr>Silicon Bank Information </vt:lpstr>
      <vt:lpstr>Stock Performance of SV </vt:lpstr>
      <vt:lpstr>Stock Performance of SV </vt:lpstr>
      <vt:lpstr>Unrelized Gains of SV </vt:lpstr>
      <vt:lpstr>PowerPoint Presentation</vt:lpstr>
      <vt:lpstr>Conclusions for Unreliazed Gains</vt:lpstr>
      <vt:lpstr>Assets of SV </vt:lpstr>
      <vt:lpstr>Assets of SV </vt:lpstr>
      <vt:lpstr>Conclusion for Assets of SV</vt:lpstr>
      <vt:lpstr>Liabilities </vt:lpstr>
      <vt:lpstr>PowerPoint Presentation</vt:lpstr>
      <vt:lpstr>Conclusion for Liabilities </vt:lpstr>
      <vt:lpstr>Deposit Trends </vt:lpstr>
      <vt:lpstr>Deposit Trends</vt:lpstr>
      <vt:lpstr>Conclusion for Deposit Trends</vt:lpstr>
      <vt:lpstr>Simulation And Further Analysis</vt:lpstr>
      <vt:lpstr>Simulation and Further Analysis</vt:lpstr>
      <vt:lpstr>Simulation and Further Analysis</vt:lpstr>
      <vt:lpstr>Scenario</vt:lpstr>
      <vt:lpstr>Scenario Coclusion</vt:lpstr>
      <vt:lpstr>Conclusion</vt:lpstr>
      <vt:lpstr>Recomandation for other banks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Silicon Valley Failure and What should Banks Do to prevent this</dc:title>
  <dc:creator>Dean Gani</dc:creator>
  <cp:lastModifiedBy>Dean Gani</cp:lastModifiedBy>
  <cp:revision>1</cp:revision>
  <dcterms:created xsi:type="dcterms:W3CDTF">2024-04-16T12:22:18Z</dcterms:created>
  <dcterms:modified xsi:type="dcterms:W3CDTF">2024-04-18T16:46:47Z</dcterms:modified>
</cp:coreProperties>
</file>