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6" r:id="rId2"/>
    <p:sldId id="368" r:id="rId3"/>
    <p:sldId id="385" r:id="rId4"/>
    <p:sldId id="386" r:id="rId5"/>
    <p:sldId id="387" r:id="rId6"/>
    <p:sldId id="390" r:id="rId7"/>
    <p:sldId id="388" r:id="rId8"/>
    <p:sldId id="389" r:id="rId9"/>
    <p:sldId id="392" r:id="rId10"/>
    <p:sldId id="395" r:id="rId11"/>
    <p:sldId id="394" r:id="rId12"/>
    <p:sldId id="393" r:id="rId13"/>
    <p:sldId id="391" r:id="rId14"/>
  </p:sldIdLst>
  <p:sldSz cx="7315200" cy="4114800"/>
  <p:notesSz cx="6858000" cy="9144000"/>
  <p:custDataLst>
    <p:tags r:id="rId16"/>
  </p:custDataLst>
  <p:defaultTextStyle>
    <a:defPPr>
      <a:defRPr lang="en-US"/>
    </a:defPPr>
    <a:lvl1pPr marL="0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6530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990" y="-162"/>
      </p:cViewPr>
      <p:guideLst>
        <p:guide orient="horz" pos="1296"/>
        <p:guide pos="2304"/>
      </p:guideLst>
    </p:cSldViewPr>
  </p:slideViewPr>
  <p:outlineViewPr>
    <p:cViewPr>
      <p:scale>
        <a:sx n="33" d="100"/>
        <a:sy n="33" d="100"/>
      </p:scale>
      <p:origin x="0" y="90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7C902-7037-48FB-A93A-F2952E7A7A90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C337-F2F9-4D29-9311-3291B42DA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3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1C337-F2F9-4D29-9311-3291B42DA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8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365761"/>
            <a:ext cx="6217920" cy="25603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971800"/>
            <a:ext cx="5120640" cy="731520"/>
          </a:xfrm>
        </p:spPr>
        <p:txBody>
          <a:bodyPr>
            <a:normAutofit/>
          </a:bodyPr>
          <a:lstStyle>
            <a:lvl1pPr marL="0" indent="0" algn="ctr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06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32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59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12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64783"/>
            <a:ext cx="1645920" cy="3510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64783"/>
            <a:ext cx="4815840" cy="3510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1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268730"/>
            <a:ext cx="6217920" cy="1503045"/>
          </a:xfrm>
        </p:spPr>
        <p:txBody>
          <a:bodyPr anchor="t"/>
          <a:lstStyle>
            <a:lvl1pPr algn="ctr" defTabSz="65306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887028"/>
            <a:ext cx="6217920" cy="679132"/>
          </a:xfrm>
        </p:spPr>
        <p:txBody>
          <a:bodyPr anchor="t"/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65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306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795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06129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3266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591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8572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122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96640" y="2800350"/>
            <a:ext cx="67818" cy="508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56660" y="2800350"/>
            <a:ext cx="67818" cy="508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7382" y="2800350"/>
            <a:ext cx="67818" cy="508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960120"/>
            <a:ext cx="3230880" cy="2715578"/>
          </a:xfrm>
        </p:spPr>
        <p:txBody>
          <a:bodyPr/>
          <a:lstStyle>
            <a:lvl1pPr>
              <a:defRPr sz="17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2608" y="960120"/>
            <a:ext cx="3233318" cy="27157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60120"/>
            <a:ext cx="3232150" cy="365760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60" y="960120"/>
            <a:ext cx="3233420" cy="365760"/>
          </a:xfrm>
        </p:spPr>
        <p:txBody>
          <a:bodyPr anchor="b">
            <a:noAutofit/>
          </a:bodyPr>
          <a:lstStyle>
            <a:lvl1pPr marL="0" indent="0" algn="ctr">
              <a:buNone/>
              <a:defRPr sz="1700" b="0"/>
            </a:lvl1pPr>
            <a:lvl2pPr marL="326532" indent="0">
              <a:buNone/>
              <a:defRPr sz="1400" b="1"/>
            </a:lvl2pPr>
            <a:lvl3pPr marL="653064" indent="0">
              <a:buNone/>
              <a:defRPr sz="1300" b="1"/>
            </a:lvl3pPr>
            <a:lvl4pPr marL="979597" indent="0">
              <a:buNone/>
              <a:defRPr sz="1100" b="1"/>
            </a:lvl4pPr>
            <a:lvl5pPr marL="1306129" indent="0">
              <a:buNone/>
              <a:defRPr sz="1100" b="1"/>
            </a:lvl5pPr>
            <a:lvl6pPr marL="1632661" indent="0">
              <a:buNone/>
              <a:defRPr sz="1100" b="1"/>
            </a:lvl6pPr>
            <a:lvl7pPr marL="1959193" indent="0">
              <a:buNone/>
              <a:defRPr sz="1100" b="1"/>
            </a:lvl7pPr>
            <a:lvl8pPr marL="2285726" indent="0">
              <a:buNone/>
              <a:defRPr sz="1100" b="1"/>
            </a:lvl8pPr>
            <a:lvl9pPr marL="261225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65760" y="1327709"/>
            <a:ext cx="3233318" cy="2348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738067" y="1327709"/>
            <a:ext cx="3233318" cy="23479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670" y="160020"/>
            <a:ext cx="2406650" cy="1257300"/>
          </a:xfrm>
        </p:spPr>
        <p:txBody>
          <a:bodyPr anchor="b"/>
          <a:lstStyle>
            <a:lvl1pPr algn="ctr">
              <a:lnSpc>
                <a:spcPct val="100000"/>
              </a:lnSpc>
              <a:defRPr sz="20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10" y="163830"/>
            <a:ext cx="3996690" cy="351186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5670" y="1463040"/>
            <a:ext cx="2406650" cy="2212658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1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460" y="3895725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29" y="3895725"/>
            <a:ext cx="3780409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61" y="137160"/>
            <a:ext cx="4569459" cy="537210"/>
          </a:xfrm>
        </p:spPr>
        <p:txBody>
          <a:bodyPr anchor="b"/>
          <a:lstStyle>
            <a:lvl1pPr algn="ctr">
              <a:lnSpc>
                <a:spcPct val="1000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06501" y="685800"/>
            <a:ext cx="4843779" cy="2724626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2300"/>
            </a:lvl1pPr>
            <a:lvl2pPr marL="326532" indent="0">
              <a:buNone/>
              <a:defRPr sz="2000"/>
            </a:lvl2pPr>
            <a:lvl3pPr marL="653064" indent="0">
              <a:buNone/>
              <a:defRPr sz="1700"/>
            </a:lvl3pPr>
            <a:lvl4pPr marL="979597" indent="0">
              <a:buNone/>
              <a:defRPr sz="1400"/>
            </a:lvl4pPr>
            <a:lvl5pPr marL="1306129" indent="0">
              <a:buNone/>
              <a:defRPr sz="1400"/>
            </a:lvl5pPr>
            <a:lvl6pPr marL="1632661" indent="0">
              <a:buNone/>
              <a:defRPr sz="1400"/>
            </a:lvl6pPr>
            <a:lvl7pPr marL="1959193" indent="0">
              <a:buNone/>
              <a:defRPr sz="1400"/>
            </a:lvl7pPr>
            <a:lvl8pPr marL="2285726" indent="0">
              <a:buNone/>
              <a:defRPr sz="1400"/>
            </a:lvl8pPr>
            <a:lvl9pPr marL="2612258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661" y="3486150"/>
            <a:ext cx="4569459" cy="32004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2pPr marL="326532" indent="0">
              <a:buNone/>
              <a:defRPr sz="900"/>
            </a:lvl2pPr>
            <a:lvl3pPr marL="653064" indent="0">
              <a:buNone/>
              <a:defRPr sz="700"/>
            </a:lvl3pPr>
            <a:lvl4pPr marL="979597" indent="0">
              <a:buNone/>
              <a:defRPr sz="600"/>
            </a:lvl4pPr>
            <a:lvl5pPr marL="1306129" indent="0">
              <a:buNone/>
              <a:defRPr sz="600"/>
            </a:lvl5pPr>
            <a:lvl6pPr marL="1632661" indent="0">
              <a:buNone/>
              <a:defRPr sz="600"/>
            </a:lvl6pPr>
            <a:lvl7pPr marL="1959193" indent="0">
              <a:buNone/>
              <a:defRPr sz="600"/>
            </a:lvl7pPr>
            <a:lvl8pPr marL="2285726" indent="0">
              <a:buNone/>
              <a:defRPr sz="600"/>
            </a:lvl8pPr>
            <a:lvl9pPr marL="261225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90678" y="3813810"/>
            <a:ext cx="1668780" cy="219075"/>
          </a:xfrm>
          <a:prstGeom prst="rect">
            <a:avLst/>
          </a:prstGeom>
        </p:spPr>
        <p:txBody>
          <a:bodyPr lIns="65306" tIns="32653" rIns="65306" bIns="32653"/>
          <a:lstStyle/>
          <a:p>
            <a:fld id="{3CA154CA-82A8-421A-AFA6-A487FC2B3886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7332" y="3813810"/>
            <a:ext cx="2278380" cy="219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34623" y="3813810"/>
            <a:ext cx="449580" cy="219075"/>
          </a:xfrm>
          <a:prstGeom prst="rect">
            <a:avLst/>
          </a:prstGeom>
        </p:spPr>
        <p:txBody>
          <a:bodyPr/>
          <a:lstStyle/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0"/>
            <a:ext cx="6583680" cy="960120"/>
          </a:xfrm>
          <a:prstGeom prst="rect">
            <a:avLst/>
          </a:prstGeom>
        </p:spPr>
        <p:txBody>
          <a:bodyPr vert="horz" lIns="65306" tIns="32653" rIns="65306" bIns="32653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60120"/>
            <a:ext cx="6583680" cy="2715578"/>
          </a:xfrm>
          <a:prstGeom prst="rect">
            <a:avLst/>
          </a:prstGeom>
        </p:spPr>
        <p:txBody>
          <a:bodyPr vert="horz" lIns="65306" tIns="32653" rIns="65306" bIns="326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94500" y="3850005"/>
            <a:ext cx="459740" cy="219075"/>
          </a:xfrm>
          <a:prstGeom prst="rect">
            <a:avLst/>
          </a:prstGeom>
        </p:spPr>
        <p:txBody>
          <a:bodyPr lIns="65306" tIns="32653" rIns="65306" bIns="32653" anchor="b"/>
          <a:lstStyle>
            <a:lvl1pPr algn="r">
              <a:defRPr sz="1000"/>
            </a:lvl1pPr>
          </a:lstStyle>
          <a:p>
            <a:fld id="{07757D5D-C58A-4FD0-BE1C-EE3F6EEDA5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429" y="3977640"/>
            <a:ext cx="5428869" cy="219075"/>
          </a:xfrm>
          <a:prstGeom prst="rect">
            <a:avLst/>
          </a:prstGeom>
        </p:spPr>
        <p:txBody>
          <a:bodyPr lIns="65306" tIns="32653" rIns="65306" bIns="32653"/>
          <a:lstStyle>
            <a:lvl1pPr>
              <a:defRPr sz="8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653064" rtl="0" eaLnBrk="1" latinLnBrk="0" hangingPunct="1">
        <a:lnSpc>
          <a:spcPts val="4142"/>
        </a:lnSpc>
        <a:spcBef>
          <a:spcPct val="0"/>
        </a:spcBef>
        <a:buNone/>
        <a:defRPr sz="31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244899" indent="-244899" algn="l" defTabSz="65306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530615" indent="-204083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816331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142863" indent="-163266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1469395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795927" indent="-163266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122460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2448992" indent="-163266" algn="l" defTabSz="653064" rtl="0" eaLnBrk="1" latinLnBrk="0" hangingPunct="1">
        <a:spcBef>
          <a:spcPct val="20000"/>
        </a:spcBef>
        <a:buFont typeface="Courier New" pitchFamily="49" charset="0"/>
        <a:buChar char="o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2775524" indent="-163266" algn="l" defTabSz="653064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6532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3064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9597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6129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2661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9193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726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2258" algn="l" defTabSz="65306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6217920" cy="1503045"/>
          </a:xfrm>
        </p:spPr>
        <p:txBody>
          <a:bodyPr>
            <a:normAutofit/>
          </a:bodyPr>
          <a:lstStyle/>
          <a:p>
            <a:r>
              <a:rPr lang="en-US" b="1" dirty="0"/>
              <a:t>INFO 101 </a:t>
            </a:r>
            <a:r>
              <a:rPr lang="en-US" b="1" dirty="0" smtClean="0"/>
              <a:t>Social Networking Technologies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77850" y="3069908"/>
            <a:ext cx="6217920" cy="67913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 to Queries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Bob Boiko 2011-2012 * Ask for permission to use!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85AC-07DE-4ECC-9F1E-C54A7A4C3EA3}" type="slidenum">
              <a:rPr lang="en-US" smtClean="0"/>
              <a:t>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6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Work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Choose a level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Point from database to UI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Fill in the query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/>
              <a:t>Show it to your 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0500" y="609600"/>
            <a:ext cx="6972300" cy="3124200"/>
            <a:chOff x="190500" y="609600"/>
            <a:chExt cx="6972300" cy="312420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609600"/>
              <a:ext cx="6972300" cy="3124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7" name="Rectangle 6"/>
            <p:cNvSpPr/>
            <p:nvPr/>
          </p:nvSpPr>
          <p:spPr>
            <a:xfrm>
              <a:off x="381000" y="1143000"/>
              <a:ext cx="17526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-152400"/>
            <a:ext cx="6583680" cy="304800"/>
          </a:xfrm>
        </p:spPr>
        <p:txBody>
          <a:bodyPr/>
          <a:lstStyle/>
          <a:p>
            <a:r>
              <a:rPr lang="en-US" sz="2000" dirty="0" smtClean="0"/>
              <a:t>Original Work: Newbie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9726"/>
            <a:ext cx="1704975" cy="251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4191000" y="1752600"/>
            <a:ext cx="0" cy="206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86200" y="19050"/>
            <a:ext cx="3095625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SELECT:</a:t>
            </a:r>
          </a:p>
          <a:p>
            <a:r>
              <a:rPr lang="en-US" dirty="0" smtClean="0"/>
              <a:t>FROM:</a:t>
            </a:r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ORDER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6583680" cy="960120"/>
          </a:xfrm>
        </p:spPr>
        <p:txBody>
          <a:bodyPr/>
          <a:lstStyle/>
          <a:p>
            <a:r>
              <a:rPr lang="en-US" sz="2000" dirty="0" smtClean="0"/>
              <a:t>Original Work: Apprentice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"/>
            <a:ext cx="1514949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33400"/>
            <a:ext cx="50196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5114925" y="1938338"/>
            <a:ext cx="0" cy="206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2879349"/>
            <a:ext cx="3095625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SELECT:</a:t>
            </a:r>
          </a:p>
          <a:p>
            <a:r>
              <a:rPr lang="en-US" dirty="0" smtClean="0"/>
              <a:t>FROM:</a:t>
            </a:r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ORDER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-152400"/>
            <a:ext cx="6583680" cy="960120"/>
          </a:xfrm>
        </p:spPr>
        <p:txBody>
          <a:bodyPr/>
          <a:lstStyle/>
          <a:p>
            <a:r>
              <a:rPr lang="en-US" sz="2000" dirty="0" smtClean="0"/>
              <a:t>Original Work: Master</a:t>
            </a:r>
            <a:endParaRPr lang="en-US" sz="20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98" y="9525"/>
            <a:ext cx="3449502" cy="34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24353"/>
            <a:ext cx="5005387" cy="189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505200" y="66674"/>
            <a:ext cx="0" cy="2066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98676"/>
            <a:ext cx="3095625" cy="89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SELECT:</a:t>
            </a:r>
          </a:p>
          <a:p>
            <a:r>
              <a:rPr lang="en-US" dirty="0" smtClean="0"/>
              <a:t>FROM:</a:t>
            </a:r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ORDER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What’s a query?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5638800" cy="2921318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It’s </a:t>
            </a:r>
            <a:r>
              <a:rPr lang="en-US" dirty="0"/>
              <a:t>a question</a:t>
            </a:r>
          </a:p>
          <a:p>
            <a:pPr marL="244899" lvl="1" indent="-244899">
              <a:buFont typeface="Arial" pitchFamily="34" charset="0"/>
              <a:buChar char="•"/>
            </a:pPr>
            <a:r>
              <a:rPr lang="en-US" sz="1400" dirty="0"/>
              <a:t>About “stuff” in a “place” (Data in tables)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It says what </a:t>
            </a:r>
            <a:r>
              <a:rPr lang="en-US" dirty="0"/>
              <a:t>you want</a:t>
            </a:r>
          </a:p>
          <a:p>
            <a:pPr lvl="1"/>
            <a:r>
              <a:rPr lang="en-US" dirty="0"/>
              <a:t>What place </a:t>
            </a:r>
            <a:r>
              <a:rPr lang="en-US" dirty="0" smtClean="0"/>
              <a:t> (tables)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stuff </a:t>
            </a:r>
            <a:r>
              <a:rPr lang="en-US" dirty="0" smtClean="0"/>
              <a:t> (what rows  in the tables and columns in the rows)</a:t>
            </a:r>
            <a:endParaRPr lang="en-US" dirty="0"/>
          </a:p>
          <a:p>
            <a:pPr marL="0" indent="0" eaLnBrk="1" hangingPunct="1">
              <a:buNone/>
            </a:pPr>
            <a:r>
              <a:rPr lang="en-US" dirty="0" smtClean="0"/>
              <a:t>It says how to sort the answer</a:t>
            </a:r>
          </a:p>
          <a:p>
            <a:pPr marL="457166" lvl="1" indent="-171450"/>
            <a:r>
              <a:rPr lang="en-US" dirty="0" smtClean="0"/>
              <a:t>What order </a:t>
            </a:r>
          </a:p>
          <a:p>
            <a:pPr marL="457166" lvl="1" indent="-171450"/>
            <a:r>
              <a:rPr lang="en-US" dirty="0" smtClean="0"/>
              <a:t>What sub-order</a:t>
            </a:r>
            <a:endParaRPr lang="en-US" dirty="0"/>
          </a:p>
          <a:p>
            <a:pPr marL="2857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381000"/>
            <a:ext cx="3459480" cy="2715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The Query questions</a:t>
            </a:r>
          </a:p>
          <a:p>
            <a:r>
              <a:rPr lang="en-US" sz="2000" dirty="0" smtClean="0"/>
              <a:t>What</a:t>
            </a:r>
          </a:p>
          <a:p>
            <a:pPr lvl="1"/>
            <a:r>
              <a:rPr lang="en-US" sz="1400" dirty="0" smtClean="0"/>
              <a:t>Fields (attributes) do I want</a:t>
            </a:r>
          </a:p>
          <a:p>
            <a:r>
              <a:rPr lang="en-US" sz="2000" dirty="0" smtClean="0"/>
              <a:t>Where</a:t>
            </a:r>
          </a:p>
          <a:p>
            <a:pPr lvl="1"/>
            <a:r>
              <a:rPr lang="en-US" sz="1400" dirty="0" smtClean="0"/>
              <a:t>From what tables in the database</a:t>
            </a:r>
          </a:p>
          <a:p>
            <a:r>
              <a:rPr lang="en-US" sz="2000" dirty="0" smtClean="0"/>
              <a:t>When</a:t>
            </a:r>
          </a:p>
          <a:p>
            <a:pPr lvl="1"/>
            <a:r>
              <a:rPr lang="en-US" sz="1400" dirty="0" smtClean="0"/>
              <a:t>Under what conditions do I want the fields</a:t>
            </a:r>
          </a:p>
          <a:p>
            <a:r>
              <a:rPr lang="en-US" sz="2000" dirty="0" smtClean="0"/>
              <a:t>How</a:t>
            </a:r>
          </a:p>
          <a:p>
            <a:pPr lvl="1"/>
            <a:r>
              <a:rPr lang="en-US" sz="1400" dirty="0" smtClean="0"/>
              <a:t>How do I want the results sorted</a:t>
            </a:r>
            <a:endParaRPr lang="en-US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52400" y="332232"/>
            <a:ext cx="3233318" cy="271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Usual questions</a:t>
            </a:r>
          </a:p>
          <a:p>
            <a:r>
              <a:rPr lang="en-US" sz="2400" dirty="0" smtClean="0"/>
              <a:t>Who </a:t>
            </a:r>
          </a:p>
          <a:p>
            <a:r>
              <a:rPr lang="en-US" sz="2400" dirty="0" smtClean="0"/>
              <a:t>What </a:t>
            </a:r>
          </a:p>
          <a:p>
            <a:r>
              <a:rPr lang="en-US" sz="2400" dirty="0" smtClean="0"/>
              <a:t>Where </a:t>
            </a:r>
          </a:p>
          <a:p>
            <a:r>
              <a:rPr lang="en-US" sz="2400" dirty="0" smtClean="0"/>
              <a:t>When</a:t>
            </a:r>
          </a:p>
          <a:p>
            <a:r>
              <a:rPr lang="en-US" sz="2400" dirty="0" smtClean="0"/>
              <a:t>Why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00400" y="228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queries 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database 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Opens the tables you specified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Looks in each row of each table you asked for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Compares the row to the conditions you asked for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dirty="0" smtClean="0"/>
              <a:t>Gives you back </a:t>
            </a:r>
          </a:p>
          <a:p>
            <a:pPr marL="914332" lvl="2" indent="-342900"/>
            <a:r>
              <a:rPr lang="en-US" dirty="0" smtClean="0"/>
              <a:t>the fields you asked for </a:t>
            </a:r>
          </a:p>
          <a:p>
            <a:pPr marL="914332" lvl="2" indent="-342900"/>
            <a:r>
              <a:rPr lang="en-US" dirty="0" smtClean="0"/>
              <a:t>from the tables you asked for </a:t>
            </a:r>
          </a:p>
          <a:p>
            <a:pPr marL="914332" lvl="2" indent="-342900"/>
            <a:r>
              <a:rPr lang="en-US" dirty="0" smtClean="0"/>
              <a:t>But only the ones that meet the conditions you asked for</a:t>
            </a:r>
          </a:p>
          <a:p>
            <a:pPr marL="914332" lvl="2" indent="-342900"/>
            <a:r>
              <a:rPr lang="en-US" dirty="0" smtClean="0"/>
              <a:t>In the order you asked for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make a query asking for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Fields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Tables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Conditions</a:t>
            </a:r>
          </a:p>
          <a:p>
            <a:pPr marL="628616" lvl="1" indent="-342900">
              <a:buFont typeface="+mj-lt"/>
              <a:buAutoNum type="arabicPeriod"/>
            </a:pPr>
            <a:r>
              <a:rPr lang="en-US" sz="2000" dirty="0"/>
              <a:t>Ordering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581400" y="8382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There’s a KEYWORD for each part of the query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Fields = Select</a:t>
            </a:r>
            <a:endParaRPr lang="en-US" sz="2000" dirty="0"/>
          </a:p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Tables = From</a:t>
            </a:r>
            <a:endParaRPr lang="en-US" sz="2000" dirty="0"/>
          </a:p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Conditions = Where</a:t>
            </a:r>
            <a:endParaRPr lang="en-US" sz="2000" dirty="0"/>
          </a:p>
          <a:p>
            <a:pPr marL="628616" lvl="1" indent="-342900">
              <a:buFont typeface="+mj-lt"/>
              <a:buAutoNum type="arabicPeriod"/>
            </a:pPr>
            <a:r>
              <a:rPr lang="en-US" sz="2000" dirty="0" smtClean="0"/>
              <a:t>Ordering = Order 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9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query Facebook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2003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" y="1295400"/>
            <a:ext cx="2971800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SELECT: </a:t>
            </a:r>
            <a:r>
              <a:rPr lang="en-US" dirty="0" smtClean="0"/>
              <a:t>picture, name, text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66700" y="1790700"/>
            <a:ext cx="2971800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FROM: </a:t>
            </a:r>
            <a:r>
              <a:rPr lang="en-US" dirty="0" smtClean="0"/>
              <a:t>notification table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1500" y="2347912"/>
            <a:ext cx="2971800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WHERE: </a:t>
            </a:r>
            <a:r>
              <a:rPr lang="en-US" dirty="0" smtClean="0"/>
              <a:t>person’s id is my friend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6775" y="2895600"/>
            <a:ext cx="29718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ORDER BY: </a:t>
            </a:r>
            <a:r>
              <a:rPr lang="en-US" dirty="0" smtClean="0"/>
              <a:t>date and time descending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14300"/>
            <a:ext cx="14668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114800" y="2286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038600" y="228600"/>
            <a:ext cx="1295400" cy="65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38600" y="3810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8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583680" cy="960120"/>
          </a:xfrm>
        </p:spPr>
        <p:txBody>
          <a:bodyPr/>
          <a:lstStyle/>
          <a:p>
            <a:r>
              <a:rPr lang="en-US" dirty="0" smtClean="0"/>
              <a:t>More realistic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"/>
            <a:ext cx="2003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76200" y="1219200"/>
            <a:ext cx="3248024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SELECT: </a:t>
            </a:r>
            <a:r>
              <a:rPr lang="en-US" sz="1100" dirty="0" smtClean="0"/>
              <a:t>picture, name, text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228600" y="1524000"/>
            <a:ext cx="3248025" cy="342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FROM: </a:t>
            </a:r>
            <a:r>
              <a:rPr lang="en-US" sz="1100" dirty="0" smtClean="0"/>
              <a:t>notification + person + friend tables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419100" y="1828800"/>
            <a:ext cx="3238500" cy="6096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WHERE:</a:t>
            </a:r>
            <a:r>
              <a:rPr lang="en-US" sz="1100" dirty="0"/>
              <a:t> </a:t>
            </a:r>
            <a:r>
              <a:rPr lang="en-US" sz="1100" dirty="0" smtClean="0"/>
              <a:t>friend.person1_id or friend.person2_id  is me BUT person is </a:t>
            </a:r>
            <a:r>
              <a:rPr lang="en-US" sz="1100" b="1" dirty="0" smtClean="0"/>
              <a:t>not</a:t>
            </a:r>
            <a:r>
              <a:rPr lang="en-US" sz="1100" dirty="0" smtClean="0"/>
              <a:t> me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571501" y="2362200"/>
            <a:ext cx="3238499" cy="342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ORDER BY: </a:t>
            </a:r>
            <a:r>
              <a:rPr lang="en-US" sz="1100" dirty="0" smtClean="0"/>
              <a:t>date and time descending</a:t>
            </a:r>
            <a:endParaRPr lang="en-US" sz="1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8800"/>
            <a:ext cx="3581400" cy="21886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/>
          <p:cNvCxnSpPr/>
          <p:nvPr/>
        </p:nvCxnSpPr>
        <p:spPr>
          <a:xfrm flipV="1">
            <a:off x="4610100" y="285750"/>
            <a:ext cx="495300" cy="220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81550" y="228600"/>
            <a:ext cx="100965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10100" y="228600"/>
            <a:ext cx="8001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172200" y="381000"/>
            <a:ext cx="381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050" y="76200"/>
            <a:ext cx="20035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05" y="1524000"/>
            <a:ext cx="395097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6583680" cy="960120"/>
          </a:xfrm>
        </p:spPr>
        <p:txBody>
          <a:bodyPr/>
          <a:lstStyle/>
          <a:p>
            <a:r>
              <a:rPr lang="en-US" dirty="0" smtClean="0"/>
              <a:t>Even more realistic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676" y="971550"/>
            <a:ext cx="3323070" cy="3429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u="sng" dirty="0" smtClean="0"/>
              <a:t>SELECT: </a:t>
            </a:r>
            <a:r>
              <a:rPr lang="en-US" sz="1050" dirty="0" smtClean="0"/>
              <a:t>picture, name, text, action, on</a:t>
            </a:r>
            <a:endParaRPr lang="en-US" sz="1050" dirty="0"/>
          </a:p>
        </p:txBody>
      </p:sp>
      <p:sp>
        <p:nvSpPr>
          <p:cNvPr id="7" name="Rounded Rectangle 6"/>
          <p:cNvSpPr/>
          <p:nvPr/>
        </p:nvSpPr>
        <p:spPr>
          <a:xfrm>
            <a:off x="38676" y="1464469"/>
            <a:ext cx="3248025" cy="3429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u="sng" dirty="0" smtClean="0"/>
              <a:t>FROM: </a:t>
            </a:r>
            <a:r>
              <a:rPr lang="en-US" sz="1050" dirty="0" smtClean="0"/>
              <a:t>notification + person + friend 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38100" y="1938337"/>
            <a:ext cx="3238500" cy="6096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WHERE:</a:t>
            </a:r>
            <a:r>
              <a:rPr lang="en-US" sz="1100" dirty="0"/>
              <a:t> </a:t>
            </a:r>
            <a:r>
              <a:rPr lang="en-US" sz="1100" dirty="0" smtClean="0"/>
              <a:t>friend.person1_id or friend.person2_id  is me BUT person is </a:t>
            </a:r>
            <a:r>
              <a:rPr lang="en-US" sz="1100" b="1" dirty="0" smtClean="0"/>
              <a:t>not</a:t>
            </a:r>
            <a:r>
              <a:rPr lang="en-US" sz="1100" dirty="0" smtClean="0"/>
              <a:t> me</a:t>
            </a:r>
            <a:endParaRPr lang="en-US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38100" y="2667000"/>
            <a:ext cx="3238499" cy="342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u="sng" dirty="0" smtClean="0"/>
              <a:t>ORDER BY: </a:t>
            </a:r>
            <a:r>
              <a:rPr lang="en-US" sz="1100" dirty="0" smtClean="0"/>
              <a:t>date and time descending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267200" y="228600"/>
            <a:ext cx="914400" cy="2209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67200" y="228600"/>
            <a:ext cx="12954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95800" y="228600"/>
            <a:ext cx="12954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172" name="Group 7171"/>
          <p:cNvGrpSpPr/>
          <p:nvPr/>
        </p:nvGrpSpPr>
        <p:grpSpPr>
          <a:xfrm>
            <a:off x="5862060" y="1142999"/>
            <a:ext cx="691140" cy="1524001"/>
            <a:chOff x="5862060" y="1142999"/>
            <a:chExt cx="691140" cy="1524001"/>
          </a:xfrm>
        </p:grpSpPr>
        <p:cxnSp>
          <p:nvCxnSpPr>
            <p:cNvPr id="27" name="Straight Arrow Connector 26"/>
            <p:cNvCxnSpPr>
              <a:endCxn id="32" idx="4"/>
            </p:cNvCxnSpPr>
            <p:nvPr/>
          </p:nvCxnSpPr>
          <p:spPr>
            <a:xfrm flipH="1" flipV="1">
              <a:off x="6207630" y="1285874"/>
              <a:ext cx="40770" cy="1381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862060" y="1142999"/>
              <a:ext cx="691140" cy="1428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1" name="Group 7170"/>
          <p:cNvGrpSpPr/>
          <p:nvPr/>
        </p:nvGrpSpPr>
        <p:grpSpPr>
          <a:xfrm>
            <a:off x="6014460" y="914400"/>
            <a:ext cx="691140" cy="1371600"/>
            <a:chOff x="6014460" y="914400"/>
            <a:chExt cx="691140" cy="1371600"/>
          </a:xfrm>
        </p:grpSpPr>
        <p:cxnSp>
          <p:nvCxnSpPr>
            <p:cNvPr id="19" name="Straight Arrow Connector 18"/>
            <p:cNvCxnSpPr>
              <a:endCxn id="33" idx="6"/>
            </p:cNvCxnSpPr>
            <p:nvPr/>
          </p:nvCxnSpPr>
          <p:spPr>
            <a:xfrm flipV="1">
              <a:off x="6400800" y="985838"/>
              <a:ext cx="304800" cy="13001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014460" y="914400"/>
              <a:ext cx="691140" cy="1428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3" name="Group 7172"/>
          <p:cNvGrpSpPr/>
          <p:nvPr/>
        </p:nvGrpSpPr>
        <p:grpSpPr>
          <a:xfrm>
            <a:off x="5475720" y="1038224"/>
            <a:ext cx="1229880" cy="1400175"/>
            <a:chOff x="5475720" y="1038224"/>
            <a:chExt cx="1229880" cy="1400175"/>
          </a:xfrm>
        </p:grpSpPr>
        <p:cxnSp>
          <p:nvCxnSpPr>
            <p:cNvPr id="24" name="Straight Arrow Connector 23"/>
            <p:cNvCxnSpPr/>
            <p:nvPr/>
          </p:nvCxnSpPr>
          <p:spPr>
            <a:xfrm flipH="1" flipV="1">
              <a:off x="5668890" y="1143000"/>
              <a:ext cx="427110" cy="12953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475720" y="1038224"/>
              <a:ext cx="1229880" cy="11430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COLORS" val="0"/>
  <p:tag name="MULTIRESPDIVISOR" val="1"/>
  <p:tag name="INCORRECTPOINTVALUE" val="0"/>
  <p:tag name="AUTOADJUSTPARTRANGE" val="True"/>
  <p:tag name="FIBNUMRESULTS" val="5"/>
  <p:tag name="PRRESPONSE2" val="9"/>
  <p:tag name="PRRESPONSE6" val="5"/>
  <p:tag name="PRRESPONSE10" val="1"/>
  <p:tag name="MMPROD_UIDATA" val="&lt;database version=&quot;7.0&quot;&gt;&lt;object type=&quot;1&quot; unique_id=&quot;10001&quot;&gt;&lt;object type=&quot;2&quot; unique_id=&quot;10255&quot;&gt;&lt;object type=&quot;3&quot; unique_id=&quot;10256&quot;&gt;&lt;property id=&quot;20148&quot; value=&quot;5&quot;/&gt;&lt;property id=&quot;20300&quot; value=&quot;Slide 1 - &amp;quot;How does this Class Work?&amp;quot;&quot;/&gt;&lt;property id=&quot;20307&quot; value=&quot;256&quot;/&gt;&lt;/object&gt;&lt;object type=&quot;3&quot; unique_id=&quot;10257&quot;&gt;&lt;property id=&quot;20148&quot; value=&quot;5&quot;/&gt;&lt;property id=&quot;20300&quot; value=&quot;Slide 2 - &amp;quot;All devices welcome&amp;quot;&quot;/&gt;&lt;property id=&quot;20307&quot; value=&quot;260&quot;/&gt;&lt;/object&gt;&lt;object type=&quot;3&quot; unique_id=&quot;10258&quot;&gt;&lt;property id=&quot;20148&quot; value=&quot;5&quot;/&gt;&lt;property id=&quot;20300&quot; value=&quot;Slide 3 - &amp;quot;What I think&amp;quot;&quot;/&gt;&lt;property id=&quot;20307&quot; value=&quot;257&quot;/&gt;&lt;/object&gt;&lt;object type=&quot;3&quot; unique_id=&quot;10259&quot;&gt;&lt;property id=&quot;20148&quot; value=&quot;5&quot;/&gt;&lt;property id=&quot;20300&quot; value=&quot;Slide 4&quot;/&gt;&lt;property id=&quot;20307&quot; value=&quot;258&quot;/&gt;&lt;/object&gt;&lt;object type=&quot;3&quot; unique_id=&quot;10260&quot;&gt;&lt;property id=&quot;20148&quot; value=&quot;5&quot;/&gt;&lt;property id=&quot;20300&quot; value=&quot;Slide 5 - &amp;quot;The point economy&amp;quot;&quot;/&gt;&lt;property id=&quot;20307&quot; value=&quot;259&quot;/&gt;&lt;/object&gt;&lt;object type=&quot;3&quot; unique_id=&quot;10261&quot;&gt;&lt;property id=&quot;20148&quot; value=&quot;5&quot;/&gt;&lt;property id=&quot;20300&quot; value=&quot;Slide 6 - &amp;quot;Tests&amp;quot;&quot;/&gt;&lt;property id=&quot;20307&quot; value=&quot;261&quot;/&gt;&lt;/object&gt;&lt;/object&gt;&lt;object type=&quot;8&quot; unique_id=&quot;10269&quot;&gt;&lt;/object&gt;&lt;/object&gt;&lt;/database&gt;"/>
  <p:tag name="SHOWBARVISIBLE" val="True"/>
  <p:tag name="ANSWERNOWSTYLE" val="-1"/>
  <p:tag name="RESPTABLESTYLE" val="-1"/>
  <p:tag name="BACKUPSESSIONS" val="True"/>
  <p:tag name="AUTOUPDATEALIASES" val="True"/>
  <p:tag name="SKIPREMAININGRACESLIDES" val="True"/>
  <p:tag name="BUBBLESIZEVISIBLE" val="True"/>
  <p:tag name="CUSTOMCELLBACKCOLOR1" val="-657956"/>
  <p:tag name="DISPLAYNAME" val="True"/>
  <p:tag name="AUTOSIZEGRID" val="True"/>
  <p:tag name="CHARTLABELS" val="1"/>
  <p:tag name="ALLOWUSERFEEDBACK" val="True"/>
  <p:tag name="ZEROBASED" val="False"/>
  <p:tag name="FIBINCLUDEOTHER" val="True"/>
  <p:tag name="PRRESPONSE4" val="7"/>
  <p:tag name="PRRESPONSE9" val="2"/>
  <p:tag name="SECTOMILLISECCONVERTED" val="1"/>
  <p:tag name="SAVECSVWITHSESSION" val="True"/>
  <p:tag name="RESPCOUNTERFORMAT" val="0"/>
  <p:tag name="CHARTVALUEFORMAT" val="0%"/>
  <p:tag name="RACEENDPOINTS" val="100"/>
  <p:tag name="BUBBLENAMEVISIBLE" val="True"/>
  <p:tag name="CUSTOMCELLBACKCOLOR2" val="-13395457"/>
  <p:tag name="GRIDOPACITY" val="90"/>
  <p:tag name="POLLINGCYCLE" val="2"/>
  <p:tag name="CORRECTPOINTVALUE" val="1"/>
  <p:tag name="ADVANCEDSETTINGSVIEW" val="False"/>
  <p:tag name="PRRESPONSE3" val="8"/>
  <p:tag name="SHOWFLASHWARNING" val="True"/>
  <p:tag name="POWERPOINTVERSION" val="14.0"/>
  <p:tag name="COUNTDOWNSTYLE" val="-1"/>
  <p:tag name="AUTOADVANCE" val="False"/>
  <p:tag name="PARTICIPANTSINLEADERBOARD" val="5"/>
  <p:tag name="CUSTOMGRIDBACKCOLOR" val="-722948"/>
  <p:tag name="GRIDROTATIONINTERVAL" val="2"/>
  <p:tag name="INCLUDENONRESPONDERS" val="False"/>
  <p:tag name="CHARTSCALE" val="True"/>
  <p:tag name="PRRESPONSE5" val="6"/>
  <p:tag name="MMPROD_NEXTUNIQUEID" val="10010"/>
  <p:tag name="ANSWERNOWTEXT" val="Answer Now"/>
  <p:tag name="REVIEWONLY" val="False"/>
  <p:tag name="BUBBLEGROUPING" val="3"/>
  <p:tag name="DISPLAYDEVICENUMBER" val="True"/>
  <p:tag name="INCLUDEPPT" val="True"/>
  <p:tag name="FIBDISPLAYKEYWORDS" val="True"/>
  <p:tag name="ALWAYSOPENPOLL" val="False"/>
  <p:tag name="COUNTDOWNSECONDS" val="10"/>
  <p:tag name="RACEANIMATIONSPEED" val="3"/>
  <p:tag name="USESCHEMECOLORS" val="True"/>
  <p:tag name="REALTIMEBACKUP" val="False"/>
  <p:tag name="PRRESPONSE7" val="4"/>
  <p:tag name="CSVFORMAT" val="0"/>
  <p:tag name="MAXRESPONDERS" val="5"/>
  <p:tag name="GRIDFONTSIZE" val="12"/>
  <p:tag name="PRRESPONSE1" val="10"/>
  <p:tag name="NUMRESPONSES" val="1"/>
  <p:tag name="CUSTOMCELLBACKCOLOR3" val="-268652"/>
  <p:tag name="FIBDISPLAYRESULTS" val="True"/>
  <p:tag name="ALLOWDUPLICATES" val="False"/>
  <p:tag name="RESETCHARTS" val="True"/>
  <p:tag name="USESECONDARYMONITOR" val="True"/>
  <p:tag name="REALTIMEBACKUPPATH" val="(None)"/>
  <p:tag name="DEFAULTNUMTEAMS" val="5"/>
  <p:tag name="STDCHART" val="1"/>
  <p:tag name="GRIDPOSITION" val="1"/>
  <p:tag name="TPVERSION" val="2008"/>
  <p:tag name="PRRESPONSE8" val="3"/>
  <p:tag name="DELIMITERS" val="3.1"/>
  <p:tag name="LUIDIAENABLED" val="False"/>
  <p:tag name="EXPANDSHOWBAR" val="True"/>
  <p:tag name="TASKPANEKEY" val="0d4d408f-ef24-46c4-9e49-bb4175fd7e27"/>
  <p:tag name="TPFULLVERSION" val="4.3.2.1178"/>
  <p:tag name="INCLUDESESS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info101</Template>
  <TotalTime>38767</TotalTime>
  <Words>375</Words>
  <Application>Microsoft Office PowerPoint</Application>
  <PresentationFormat>Custom</PresentationFormat>
  <Paragraphs>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INFO 101 Social Networking Technologies  </vt:lpstr>
      <vt:lpstr>What’s a query?</vt:lpstr>
      <vt:lpstr>PowerPoint Presentation</vt:lpstr>
      <vt:lpstr>How queries work</vt:lpstr>
      <vt:lpstr>There’s a KEYWORD for each part of the query</vt:lpstr>
      <vt:lpstr>Let’s query Facebook</vt:lpstr>
      <vt:lpstr>Simple</vt:lpstr>
      <vt:lpstr>More realistic</vt:lpstr>
      <vt:lpstr>Even more realistic</vt:lpstr>
      <vt:lpstr>Original Work</vt:lpstr>
      <vt:lpstr>Original Work: Newbie</vt:lpstr>
      <vt:lpstr>Original Work: Apprentice</vt:lpstr>
      <vt:lpstr>Original Work: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this Class Work?</dc:title>
  <dc:creator>Bob Boiko</dc:creator>
  <cp:lastModifiedBy>Bob Boiko</cp:lastModifiedBy>
  <cp:revision>148</cp:revision>
  <dcterms:created xsi:type="dcterms:W3CDTF">2011-07-19T17:43:20Z</dcterms:created>
  <dcterms:modified xsi:type="dcterms:W3CDTF">2013-11-17T18:59:18Z</dcterms:modified>
</cp:coreProperties>
</file>