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sldIdLst>
    <p:sldId id="326" r:id="rId2"/>
    <p:sldId id="392" r:id="rId3"/>
    <p:sldId id="390" r:id="rId4"/>
    <p:sldId id="391" r:id="rId5"/>
    <p:sldId id="368" r:id="rId6"/>
    <p:sldId id="385" r:id="rId7"/>
    <p:sldId id="379" r:id="rId8"/>
    <p:sldId id="387" r:id="rId9"/>
    <p:sldId id="395" r:id="rId10"/>
    <p:sldId id="396" r:id="rId11"/>
    <p:sldId id="388" r:id="rId12"/>
    <p:sldId id="389" r:id="rId13"/>
    <p:sldId id="375" r:id="rId14"/>
    <p:sldId id="349" r:id="rId15"/>
    <p:sldId id="393" r:id="rId16"/>
    <p:sldId id="394" r:id="rId17"/>
    <p:sldId id="397" r:id="rId18"/>
    <p:sldId id="373" r:id="rId19"/>
    <p:sldId id="398" r:id="rId20"/>
    <p:sldId id="399" r:id="rId21"/>
    <p:sldId id="382" r:id="rId22"/>
    <p:sldId id="383" r:id="rId23"/>
    <p:sldId id="372" r:id="rId24"/>
  </p:sldIdLst>
  <p:sldSz cx="7315200" cy="4114800"/>
  <p:notesSz cx="6858000" cy="9144000"/>
  <p:custDataLst>
    <p:tags r:id="rId26"/>
  </p:custDataLst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23" autoAdjust="0"/>
  </p:normalViewPr>
  <p:slideViewPr>
    <p:cSldViewPr>
      <p:cViewPr varScale="1">
        <p:scale>
          <a:sx n="105" d="100"/>
          <a:sy n="105" d="100"/>
        </p:scale>
        <p:origin x="570" y="96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90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C902-7037-48FB-A93A-F2952E7A7A90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C337-F2F9-4D29-9311-3291B42D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1C337-F2F9-4D29-9311-3291B42DA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</a:t>
            </a:r>
            <a:r>
              <a:rPr lang="en-US" baseline="0" dirty="0" smtClean="0"/>
              <a:t> Excel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Shows rows columns and tables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Good for basic stuff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need to go further, you need a database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Lots of different tables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interrelated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1C337-F2F9-4D29-9311-3291B42DA1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73418"/>
            <a:ext cx="54864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61223"/>
            <a:ext cx="54864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E0C6-E72F-4AFB-810F-32017C703BF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54CA-82A8-421A-AFA6-A487FC2B388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19075"/>
            <a:ext cx="157734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9075"/>
            <a:ext cx="4640580" cy="34871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54CA-82A8-421A-AFA6-A487FC2B388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91440"/>
            <a:ext cx="646176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640" y="960120"/>
            <a:ext cx="3139440" cy="2715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0" y="960120"/>
            <a:ext cx="3139440" cy="2715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65760" y="3747135"/>
            <a:ext cx="1706880" cy="285750"/>
          </a:xfrm>
          <a:prstGeom prst="rect">
            <a:avLst/>
          </a:prstGeom>
          <a:ln/>
        </p:spPr>
        <p:txBody>
          <a:bodyPr lIns="65306" tIns="32653" rIns="65306" bIns="32653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EC218-1B13-4B7C-84DC-2A5F98C04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54CA-82A8-421A-AFA6-A487FC2B388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025843"/>
            <a:ext cx="630936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753678"/>
            <a:ext cx="630936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E0C6-E72F-4AFB-810F-32017C703BF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5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95375"/>
            <a:ext cx="3108960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95375"/>
            <a:ext cx="3108960" cy="2610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E0C6-E72F-4AFB-810F-32017C703BF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E50E-C0B4-404E-9CD0-186D701AA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9075"/>
            <a:ext cx="630936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008698"/>
            <a:ext cx="309467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503045"/>
            <a:ext cx="3094672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008698"/>
            <a:ext cx="3109913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503045"/>
            <a:ext cx="3109913" cy="22107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54CA-82A8-421A-AFA6-A487FC2B388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4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E0C6-E72F-4AFB-810F-32017C703BF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E0C6-E72F-4AFB-810F-32017C703BF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0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E0C6-E72F-4AFB-810F-32017C703BF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74320"/>
            <a:ext cx="2359342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9913" y="592455"/>
            <a:ext cx="3703320" cy="2924175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234440"/>
            <a:ext cx="2359342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54CA-82A8-421A-AFA6-A487FC2B388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4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19075"/>
            <a:ext cx="630936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95375"/>
            <a:ext cx="630936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E0C6-E72F-4AFB-810F-32017C703BF6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813810"/>
            <a:ext cx="24688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813810"/>
            <a:ext cx="164592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er-diagram-too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er-diagram-too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er-diagram-too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er-diagram-too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451610"/>
            <a:ext cx="6217920" cy="15030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INFO 101 </a:t>
            </a:r>
            <a:r>
              <a:rPr lang="en-US" b="1" dirty="0" smtClean="0"/>
              <a:t>Social Networking Technologies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77850" y="3069908"/>
            <a:ext cx="6217920" cy="679132"/>
          </a:xfrm>
        </p:spPr>
        <p:txBody>
          <a:bodyPr>
            <a:normAutofit/>
          </a:bodyPr>
          <a:lstStyle/>
          <a:p>
            <a:r>
              <a:rPr lang="en-US" sz="3200" dirty="0"/>
              <a:t>Modeling Facebook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Bob Boiko 2011-2012 * Ask for permission to use!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85AC-07DE-4ECC-9F1E-C54A7A4C3EA3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6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Bump for the person who can produce the most unique id’s from their pocket or purse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46176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Tables have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61416"/>
            <a:ext cx="5709478" cy="2490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844" y="2438400"/>
            <a:ext cx="1819275" cy="12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ight Brace 3"/>
          <p:cNvSpPr/>
          <p:nvPr/>
        </p:nvSpPr>
        <p:spPr>
          <a:xfrm>
            <a:off x="1524000" y="1143000"/>
            <a:ext cx="304800" cy="7638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1537097"/>
            <a:ext cx="2895600" cy="1434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239467"/>
            <a:ext cx="2000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Task table from </a:t>
            </a:r>
            <a:r>
              <a:rPr lang="en-US" b="1" dirty="0" err="1" smtClean="0"/>
              <a:t>gClass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66175" y="3721400"/>
            <a:ext cx="2077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accomplishment 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2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What would be some relationships between tables in Facebook?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 model Facebook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500" dirty="0"/>
              <a:t>Use a spreadsheet</a:t>
            </a:r>
          </a:p>
          <a:p>
            <a:r>
              <a:rPr lang="en-US" sz="2500" dirty="0"/>
              <a:t>Or</a:t>
            </a:r>
          </a:p>
          <a:p>
            <a:endParaRPr lang="en-US" b="1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www.lucidchart.com/pages/er-diagram-tool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b="1" dirty="0"/>
              <a:t>Conceptual </a:t>
            </a:r>
            <a:r>
              <a:rPr lang="en-US" b="1" dirty="0" smtClean="0"/>
              <a:t>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3520440" cy="2715578"/>
          </a:xfrm>
        </p:spPr>
        <p:txBody>
          <a:bodyPr/>
          <a:lstStyle/>
          <a:p>
            <a:r>
              <a:rPr lang="en-US" dirty="0" smtClean="0"/>
              <a:t>Do it in a single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3324225" cy="523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895474"/>
            <a:ext cx="457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9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69"/>
            <a:ext cx="6309360" cy="795338"/>
          </a:xfrm>
        </p:spPr>
        <p:txBody>
          <a:bodyPr/>
          <a:lstStyle/>
          <a:p>
            <a:r>
              <a:rPr lang="en-US" dirty="0" smtClean="0"/>
              <a:t>Possible Answers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16" y="294228"/>
            <a:ext cx="3324225" cy="523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52399"/>
            <a:ext cx="457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37" y="1619250"/>
            <a:ext cx="4352925" cy="8763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905000" y="533400"/>
            <a:ext cx="2057400" cy="138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71800" y="685800"/>
            <a:ext cx="4572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038600" y="685800"/>
            <a:ext cx="76200" cy="9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31594" y="294228"/>
            <a:ext cx="1583531" cy="131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3622" y="1536412"/>
            <a:ext cx="1030860" cy="2923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Person table</a:t>
            </a:r>
          </a:p>
        </p:txBody>
      </p:sp>
    </p:spTree>
    <p:extLst>
      <p:ext uri="{BB962C8B-B14F-4D97-AF65-F5344CB8AC3E}">
        <p14:creationId xmlns:p14="http://schemas.microsoft.com/office/powerpoint/2010/main" val="7110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3520440" cy="27155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Do it two tables</a:t>
            </a:r>
          </a:p>
          <a:p>
            <a:pPr>
              <a:buFontTx/>
              <a:buChar char="-"/>
            </a:pPr>
            <a:r>
              <a:rPr lang="en-US" dirty="0" smtClean="0"/>
              <a:t>Person table</a:t>
            </a:r>
          </a:p>
          <a:p>
            <a:pPr lvl="1">
              <a:buFontTx/>
              <a:buChar char="-"/>
            </a:pPr>
            <a:r>
              <a:rPr lang="en-US" dirty="0" smtClean="0"/>
              <a:t>Break the name into two or more columns</a:t>
            </a:r>
          </a:p>
          <a:p>
            <a:pPr>
              <a:buFontTx/>
              <a:buChar char="-"/>
            </a:pPr>
            <a:r>
              <a:rPr lang="en-US" dirty="0" smtClean="0"/>
              <a:t>Post table</a:t>
            </a:r>
          </a:p>
          <a:p>
            <a:pPr>
              <a:buFontTx/>
              <a:buChar char="-"/>
            </a:pPr>
            <a:r>
              <a:rPr lang="en-US" dirty="0" smtClean="0"/>
              <a:t>Give each person and post an id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0" y="3048000"/>
            <a:ext cx="3324225" cy="523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895474"/>
            <a:ext cx="457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8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69"/>
            <a:ext cx="6309360" cy="795338"/>
          </a:xfrm>
        </p:spPr>
        <p:txBody>
          <a:bodyPr/>
          <a:lstStyle/>
          <a:p>
            <a:r>
              <a:rPr lang="en-US" dirty="0" smtClean="0"/>
              <a:t>Possible Answers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16" y="294228"/>
            <a:ext cx="3324225" cy="5238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52399"/>
            <a:ext cx="457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>
            <a:stCxn id="4" idx="0"/>
          </p:cNvCxnSpPr>
          <p:nvPr/>
        </p:nvCxnSpPr>
        <p:spPr>
          <a:xfrm flipV="1">
            <a:off x="4800028" y="437485"/>
            <a:ext cx="1753172" cy="239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49438" y="470154"/>
            <a:ext cx="541798" cy="12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68401" y="486966"/>
            <a:ext cx="166354" cy="119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20338" y="685800"/>
            <a:ext cx="1204062" cy="105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2" y="1738312"/>
            <a:ext cx="3000375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378" y="2834733"/>
            <a:ext cx="4305300" cy="6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1" name="Straight Arrow Connector 20"/>
          <p:cNvCxnSpPr/>
          <p:nvPr/>
        </p:nvCxnSpPr>
        <p:spPr>
          <a:xfrm flipH="1" flipV="1">
            <a:off x="5269309" y="621699"/>
            <a:ext cx="817738" cy="220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42504" y="1536412"/>
            <a:ext cx="1030860" cy="2923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Person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44015" y="2602815"/>
            <a:ext cx="858697" cy="2923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Post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3368040" cy="2715578"/>
          </a:xfrm>
        </p:spPr>
        <p:txBody>
          <a:bodyPr/>
          <a:lstStyle/>
          <a:p>
            <a:r>
              <a:rPr lang="en-US" dirty="0" smtClean="0"/>
              <a:t>Start from the two table approach</a:t>
            </a:r>
          </a:p>
          <a:p>
            <a:r>
              <a:rPr lang="en-US" dirty="0" smtClean="0"/>
              <a:t>Need add only </a:t>
            </a:r>
            <a:r>
              <a:rPr lang="en-US" smtClean="0"/>
              <a:t>one table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6200"/>
            <a:ext cx="2667000" cy="3932811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878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3368040" cy="2715578"/>
          </a:xfrm>
        </p:spPr>
        <p:txBody>
          <a:bodyPr/>
          <a:lstStyle/>
          <a:p>
            <a:r>
              <a:rPr lang="en-US" dirty="0" smtClean="0"/>
              <a:t>Start from the two table approach</a:t>
            </a:r>
          </a:p>
          <a:p>
            <a:r>
              <a:rPr lang="en-US" dirty="0" smtClean="0"/>
              <a:t>Need add only one table</a:t>
            </a:r>
          </a:p>
          <a:p>
            <a:pPr lvl="1"/>
            <a:r>
              <a:rPr lang="en-US" dirty="0" smtClean="0"/>
              <a:t>Call it comment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6200"/>
            <a:ext cx="2667000" cy="3932811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7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a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06463" y="1541535"/>
            <a:ext cx="858697" cy="2923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Post table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40" y="145764"/>
            <a:ext cx="2667000" cy="3932811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6309360" cy="795338"/>
          </a:xfrm>
        </p:spPr>
        <p:txBody>
          <a:bodyPr/>
          <a:lstStyle/>
          <a:p>
            <a:r>
              <a:rPr lang="en-US" dirty="0" smtClean="0"/>
              <a:t>Possible answer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26877"/>
            <a:ext cx="4249114" cy="663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0489" y="571680"/>
            <a:ext cx="1030860" cy="2923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Person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816744"/>
            <a:ext cx="2362200" cy="7998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81252" y="2695815"/>
            <a:ext cx="1235851" cy="2923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Comment table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048000"/>
            <a:ext cx="3657600" cy="71272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835812" y="3324621"/>
            <a:ext cx="1593438" cy="14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75037" y="3633021"/>
            <a:ext cx="3806613" cy="24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88212" y="3477021"/>
            <a:ext cx="1593438" cy="14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74054" y="2438401"/>
            <a:ext cx="521346" cy="89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  <a:endCxn id="6" idx="1"/>
          </p:cNvCxnSpPr>
          <p:nvPr/>
        </p:nvCxnSpPr>
        <p:spPr>
          <a:xfrm rot="10800000" flipV="1">
            <a:off x="304800" y="1216674"/>
            <a:ext cx="76200" cy="2187688"/>
          </a:xfrm>
          <a:prstGeom prst="bentConnector3">
            <a:avLst>
              <a:gd name="adj1" fmla="val 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74054" y="1396285"/>
            <a:ext cx="451173" cy="107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Work: Newbie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3321050" cy="2715578"/>
          </a:xfrm>
        </p:spPr>
        <p:txBody>
          <a:bodyPr/>
          <a:lstStyle/>
          <a:p>
            <a:r>
              <a:rPr lang="en-US" dirty="0"/>
              <a:t>Do it in </a:t>
            </a:r>
            <a:r>
              <a:rPr lang="en-US" dirty="0" smtClean="0"/>
              <a:t>a Spreadsheet or Lucid </a:t>
            </a:r>
            <a:r>
              <a:rPr lang="en-US" dirty="0"/>
              <a:t>Chart </a:t>
            </a:r>
            <a:r>
              <a:rPr lang="en-US" dirty="0" smtClean="0"/>
              <a:t>if you can</a:t>
            </a:r>
            <a:endParaRPr lang="en-US" sz="1400" dirty="0" smtClean="0"/>
          </a:p>
          <a:p>
            <a:r>
              <a:rPr lang="en-US" dirty="0"/>
              <a:t>One table is fine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09600"/>
            <a:ext cx="3000375" cy="33337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7850" y="2887028"/>
            <a:ext cx="6217920" cy="679132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>
            <a:lvl1pPr marL="244899" indent="-244899" algn="l" defTabSz="653064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30615" indent="-204083" algn="l" defTabSz="653064" rtl="0" eaLnBrk="1" latinLnBrk="0" hangingPunct="1">
              <a:lnSpc>
                <a:spcPct val="150000"/>
              </a:lnSpc>
              <a:spcBef>
                <a:spcPct val="20000"/>
              </a:spcBef>
              <a:buFont typeface="Courier New" pitchFamily="49" charset="0"/>
              <a:buChar char="o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16331" indent="-163266" algn="l" defTabSz="653064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42863" indent="-163266" algn="l" defTabSz="653064" rtl="0" eaLnBrk="1" latinLnBrk="0" hangingPunct="1">
              <a:lnSpc>
                <a:spcPct val="150000"/>
              </a:lnSpc>
              <a:spcBef>
                <a:spcPct val="20000"/>
              </a:spcBef>
              <a:buFont typeface="Courier New" pitchFamily="49" charset="0"/>
              <a:buChar char="o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469395" indent="-163266" algn="l" defTabSz="653064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795927" indent="-163266" algn="l" defTabSz="653064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122460" indent="-163266" algn="l" defTabSz="653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2448992" indent="-163266" algn="l" defTabSz="653064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2775524" indent="-163266" algn="l" defTabSz="653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210893"/>
            <a:ext cx="3657600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https://www.lucidchart.com/pages/er-diagram-tool</a:t>
            </a:r>
            <a:endParaRPr lang="en-US" sz="1200" dirty="0"/>
          </a:p>
          <a:p>
            <a:r>
              <a:rPr lang="en-US" sz="1200" dirty="0"/>
              <a:t>Click </a:t>
            </a:r>
            <a:r>
              <a:rPr lang="en-US" sz="1200" b="1" dirty="0"/>
              <a:t>Conceptual models</a:t>
            </a:r>
          </a:p>
        </p:txBody>
      </p:sp>
    </p:spTree>
    <p:extLst>
      <p:ext uri="{BB962C8B-B14F-4D97-AF65-F5344CB8AC3E}">
        <p14:creationId xmlns:p14="http://schemas.microsoft.com/office/powerpoint/2010/main" val="35983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Work: Apprentice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3063240" cy="27155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 it in </a:t>
            </a:r>
            <a:r>
              <a:rPr lang="en-US" dirty="0" smtClean="0"/>
              <a:t>a spreadsheet, Lucid </a:t>
            </a:r>
            <a:r>
              <a:rPr lang="en-US" dirty="0" smtClean="0"/>
              <a:t>Chart</a:t>
            </a:r>
            <a:r>
              <a:rPr lang="en-US" dirty="0"/>
              <a:t> or another tool</a:t>
            </a:r>
            <a:endParaRPr lang="en-US" sz="1400" dirty="0" smtClean="0"/>
          </a:p>
          <a:p>
            <a:r>
              <a:rPr lang="en-US" dirty="0"/>
              <a:t>At least two tables</a:t>
            </a:r>
          </a:p>
          <a:p>
            <a:r>
              <a:rPr lang="en-US" dirty="0"/>
              <a:t>Account  for</a:t>
            </a:r>
          </a:p>
          <a:p>
            <a:pPr lvl="1"/>
            <a:r>
              <a:rPr lang="en-US" dirty="0"/>
              <a:t>albums  </a:t>
            </a:r>
            <a:r>
              <a:rPr lang="en-US" dirty="0" err="1"/>
              <a:t>vs</a:t>
            </a:r>
            <a:r>
              <a:rPr lang="en-US" dirty="0"/>
              <a:t> . photos</a:t>
            </a:r>
          </a:p>
          <a:p>
            <a:pPr lvl="1"/>
            <a:r>
              <a:rPr lang="en-US" dirty="0"/>
              <a:t>Videos vs. photos</a:t>
            </a:r>
          </a:p>
          <a:p>
            <a:pPr lvl="1"/>
            <a:r>
              <a:rPr lang="en-US" dirty="0" smtClean="0"/>
              <a:t>Timeline, profile and mobile uploads albums that are automatically created.</a:t>
            </a:r>
            <a:endParaRPr lang="en-US" dirty="0"/>
          </a:p>
          <a:p>
            <a:r>
              <a:rPr lang="en-US" dirty="0"/>
              <a:t>Don’t worry about </a:t>
            </a:r>
          </a:p>
          <a:p>
            <a:pPr lvl="1"/>
            <a:r>
              <a:rPr lang="en-US" dirty="0"/>
              <a:t>Create album, photos of you, </a:t>
            </a:r>
            <a:r>
              <a:rPr lang="en-US" dirty="0" smtClean="0"/>
              <a:t>your photos, add </a:t>
            </a:r>
            <a:r>
              <a:rPr lang="en-US" dirty="0"/>
              <a:t>video, not tagged, gears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896" y="783878"/>
            <a:ext cx="3690304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5846" y="3346103"/>
            <a:ext cx="36576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100" dirty="0">
                <a:hlinkClick r:id="rId3"/>
              </a:rPr>
              <a:t>https://www.lucidchart.com/pages/er-diagram-tool</a:t>
            </a:r>
            <a:endParaRPr lang="en-US" sz="1100" dirty="0"/>
          </a:p>
          <a:p>
            <a:r>
              <a:rPr lang="en-US" sz="1100" dirty="0"/>
              <a:t>Click </a:t>
            </a:r>
            <a:r>
              <a:rPr lang="en-US" sz="1100" b="1" dirty="0"/>
              <a:t>Conceptual models</a:t>
            </a:r>
          </a:p>
        </p:txBody>
      </p:sp>
    </p:spTree>
    <p:extLst>
      <p:ext uri="{BB962C8B-B14F-4D97-AF65-F5344CB8AC3E}">
        <p14:creationId xmlns:p14="http://schemas.microsoft.com/office/powerpoint/2010/main" val="8645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Work</a:t>
            </a:r>
            <a:r>
              <a:rPr lang="en-US" dirty="0" smtClean="0"/>
              <a:t>: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95375"/>
            <a:ext cx="3429000" cy="2610803"/>
          </a:xfrm>
        </p:spPr>
        <p:txBody>
          <a:bodyPr/>
          <a:lstStyle/>
          <a:p>
            <a:r>
              <a:rPr lang="en-US" dirty="0" smtClean="0"/>
              <a:t>Do it in just two </a:t>
            </a:r>
            <a:r>
              <a:rPr lang="en-US" dirty="0" smtClean="0"/>
              <a:t>tables</a:t>
            </a:r>
          </a:p>
          <a:p>
            <a:r>
              <a:rPr lang="en-US" dirty="0" smtClean="0"/>
              <a:t>Must use Lucid Chart or other ER modeling tool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0"/>
            <a:ext cx="2514600" cy="289560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86512" y="3192995"/>
            <a:ext cx="3657600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100" dirty="0">
                <a:hlinkClick r:id="rId3"/>
              </a:rPr>
              <a:t>https://www.lucidchart.com/pages/er-diagram-tool</a:t>
            </a:r>
            <a:endParaRPr lang="en-US" sz="1100" dirty="0"/>
          </a:p>
          <a:p>
            <a:r>
              <a:rPr lang="en-US" sz="1100" dirty="0"/>
              <a:t>Click </a:t>
            </a:r>
            <a:r>
              <a:rPr lang="en-US" sz="1100" b="1" dirty="0"/>
              <a:t>Conceptual models</a:t>
            </a:r>
          </a:p>
        </p:txBody>
      </p:sp>
    </p:spTree>
    <p:extLst>
      <p:ext uri="{BB962C8B-B14F-4D97-AF65-F5344CB8AC3E}">
        <p14:creationId xmlns:p14="http://schemas.microsoft.com/office/powerpoint/2010/main" val="17557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52400" y="99060"/>
            <a:ext cx="6461760" cy="502920"/>
          </a:xfrm>
        </p:spPr>
        <p:txBody>
          <a:bodyPr/>
          <a:lstStyle/>
          <a:p>
            <a:pPr eaLnBrk="1" hangingPunct="1"/>
            <a:r>
              <a:rPr lang="en-US" dirty="0" smtClean="0"/>
              <a:t>What’s a database?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1980"/>
            <a:ext cx="452628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4040834" cy="2281237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396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Suggest a site on the net and say what would be in its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Databases have Tables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87680" y="754380"/>
            <a:ext cx="3246120" cy="2921318"/>
          </a:xfrm>
        </p:spPr>
        <p:txBody>
          <a:bodyPr/>
          <a:lstStyle/>
          <a:p>
            <a:pPr eaLnBrk="1" hangingPunct="1"/>
            <a:r>
              <a:rPr lang="en-US" dirty="0" smtClean="0"/>
              <a:t>The major structure</a:t>
            </a:r>
          </a:p>
          <a:p>
            <a:pPr eaLnBrk="1" hangingPunct="1"/>
            <a:r>
              <a:rPr lang="en-US" dirty="0" smtClean="0"/>
              <a:t>Hold related info about one “type” of info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46670"/>
            <a:ext cx="4781550" cy="2085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7809" y="1254282"/>
            <a:ext cx="2000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Task table from </a:t>
            </a:r>
            <a:r>
              <a:rPr lang="en-US" b="1" dirty="0" err="1" smtClean="0"/>
              <a:t>gClass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20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up Facebook</a:t>
            </a:r>
          </a:p>
          <a:p>
            <a:r>
              <a:rPr lang="en-US" dirty="0" smtClean="0"/>
              <a:t>What would some of the tables in the Facebook  system 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7" y="0"/>
            <a:ext cx="6309360" cy="795338"/>
          </a:xfrm>
        </p:spPr>
        <p:txBody>
          <a:bodyPr/>
          <a:lstStyle/>
          <a:p>
            <a:r>
              <a:rPr lang="en-US" dirty="0" smtClean="0"/>
              <a:t>Tables have Rows and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7" y="1014412"/>
            <a:ext cx="5709478" cy="2490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0" y="722024"/>
            <a:ext cx="2000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Task table from </a:t>
            </a:r>
            <a:r>
              <a:rPr lang="en-US" b="1" dirty="0" err="1" smtClean="0"/>
              <a:t>gClass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Discussion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Suppose there is a Person table in Facebook.</a:t>
            </a:r>
          </a:p>
          <a:p>
            <a:endParaRPr lang="en-US" dirty="0"/>
          </a:p>
          <a:p>
            <a:r>
              <a:rPr lang="en-US" dirty="0" smtClean="0"/>
              <a:t>What might some of the columns be?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have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row is like you, an entity</a:t>
            </a:r>
          </a:p>
          <a:p>
            <a:r>
              <a:rPr lang="en-US" dirty="0" smtClean="0"/>
              <a:t>To identify entities (like you) we use ids</a:t>
            </a:r>
          </a:p>
          <a:p>
            <a:r>
              <a:rPr lang="en-US" dirty="0" smtClean="0"/>
              <a:t>So each row has an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MMPROD_UIDATA" val="&lt;database version=&quot;7.0&quot;&gt;&lt;object type=&quot;1&quot; unique_id=&quot;10001&quot;&gt;&lt;object type=&quot;2&quot; unique_id=&quot;10255&quot;&gt;&lt;object type=&quot;3&quot; unique_id=&quot;10256&quot;&gt;&lt;property id=&quot;20148&quot; value=&quot;5&quot;/&gt;&lt;property id=&quot;20300&quot; value=&quot;Slide 1 - &amp;quot;How does this Class Work?&amp;quot;&quot;/&gt;&lt;property id=&quot;20307&quot; value=&quot;256&quot;/&gt;&lt;/object&gt;&lt;object type=&quot;3&quot; unique_id=&quot;10257&quot;&gt;&lt;property id=&quot;20148&quot; value=&quot;5&quot;/&gt;&lt;property id=&quot;20300&quot; value=&quot;Slide 2 - &amp;quot;All devices welcome&amp;quot;&quot;/&gt;&lt;property id=&quot;20307&quot; value=&quot;260&quot;/&gt;&lt;/object&gt;&lt;object type=&quot;3&quot; unique_id=&quot;10258&quot;&gt;&lt;property id=&quot;20148&quot; value=&quot;5&quot;/&gt;&lt;property id=&quot;20300&quot; value=&quot;Slide 3 - &amp;quot;What I think&amp;quot;&quot;/&gt;&lt;property id=&quot;20307&quot; value=&quot;257&quot;/&gt;&lt;/object&gt;&lt;object type=&quot;3&quot; unique_id=&quot;10259&quot;&gt;&lt;property id=&quot;20148&quot; value=&quot;5&quot;/&gt;&lt;property id=&quot;20300&quot; value=&quot;Slide 4&quot;/&gt;&lt;property id=&quot;20307&quot; value=&quot;258&quot;/&gt;&lt;/object&gt;&lt;object type=&quot;3&quot; unique_id=&quot;10260&quot;&gt;&lt;property id=&quot;20148&quot; value=&quot;5&quot;/&gt;&lt;property id=&quot;20300&quot; value=&quot;Slide 5 - &amp;quot;The point economy&amp;quot;&quot;/&gt;&lt;property id=&quot;20307&quot; value=&quot;259&quot;/&gt;&lt;/object&gt;&lt;object type=&quot;3&quot; unique_id=&quot;10261&quot;&gt;&lt;property id=&quot;20148&quot; value=&quot;5&quot;/&gt;&lt;property id=&quot;20300&quot; value=&quot;Slide 6 - &amp;quot;Tests&amp;quot;&quot;/&gt;&lt;property id=&quot;20307&quot; value=&quot;261&quot;/&gt;&lt;/object&gt;&lt;/object&gt;&lt;object type=&quot;8&quot; unique_id=&quot;10269&quot;&gt;&lt;/object&gt;&lt;/object&gt;&lt;/database&gt;"/>
  <p:tag name="SHOWBARVISIBLE" val="True"/>
  <p:tag name="ANSWERNOWSTYLE" val="-1"/>
  <p:tag name="RESPTABLESTYLE" val="-1"/>
  <p:tag name="BACKUPSESSIONS" val="True"/>
  <p:tag name="AUTOUPDATEALIASES" val="True"/>
  <p:tag name="SKIPREMAININGRACESLIDES" val="True"/>
  <p:tag name="BUBBLESIZEVISIBLE" val="True"/>
  <p:tag name="CUSTOMCELLBACKCOLOR1" val="-657956"/>
  <p:tag name="DISPLAYNAME" val="True"/>
  <p:tag name="AUTOSIZEGRID" val="True"/>
  <p:tag name="CHARTLABELS" val="1"/>
  <p:tag name="ALLOWUSERFEEDBACK" val="True"/>
  <p:tag name="ZEROBASED" val="False"/>
  <p:tag name="FIBINCLUDEOTHER" val="True"/>
  <p:tag name="PRRESPONSE4" val="7"/>
  <p:tag name="PRRESPONSE9" val="2"/>
  <p:tag name="SECTOMILLISECCONVERTED" val="1"/>
  <p:tag name="SAVECSVWITHSESSION" val="True"/>
  <p:tag name="RESPCOUNTERFORMAT" val="0"/>
  <p:tag name="CHARTVALUEFORMAT" val="0%"/>
  <p:tag name="RACEENDPOINTS" val="100"/>
  <p:tag name="BUBBLENAMEVISIBLE" val="True"/>
  <p:tag name="CUSTOMCELLBACKCOLOR2" val="-13395457"/>
  <p:tag name="GRIDOPACITY" val="90"/>
  <p:tag name="POLLINGCYCLE" val="2"/>
  <p:tag name="CORRECTPOINTVALUE" val="1"/>
  <p:tag name="ADVANCEDSETTINGSVIEW" val="False"/>
  <p:tag name="PRRESPONSE3" val="8"/>
  <p:tag name="SHOWFLASHWARNING" val="True"/>
  <p:tag name="POWERPOINTVERSION" val="14.0"/>
  <p:tag name="COUNTDOWNSTYLE" val="-1"/>
  <p:tag name="AUTOADVANCE" val="False"/>
  <p:tag name="PARTICIPANTSINLEADERBOARD" val="5"/>
  <p:tag name="CUSTOMGRIDBACKCOLOR" val="-722948"/>
  <p:tag name="GRIDROTATIONINTERVAL" val="2"/>
  <p:tag name="INCLUDENONRESPONDERS" val="False"/>
  <p:tag name="CHARTSCALE" val="True"/>
  <p:tag name="PRRESPONSE5" val="6"/>
  <p:tag name="MMPROD_NEXTUNIQUEID" val="10010"/>
  <p:tag name="ANSWERNOWTEXT" val="Answer Now"/>
  <p:tag name="REVIEWONLY" val="False"/>
  <p:tag name="BUBBLEGROUPING" val="3"/>
  <p:tag name="DISPLAYDEVICENUMBER" val="True"/>
  <p:tag name="INCLUDEPPT" val="True"/>
  <p:tag name="FIBDISPLAYKEYWORDS" val="True"/>
  <p:tag name="ALWAYSOPENPOLL" val="False"/>
  <p:tag name="COUNTDOWNSECONDS" val="10"/>
  <p:tag name="RACEANIMATIONSPEED" val="3"/>
  <p:tag name="USESCHEMECOLORS" val="True"/>
  <p:tag name="REALTIMEBACKUP" val="False"/>
  <p:tag name="PRRESPONSE7" val="4"/>
  <p:tag name="CSVFORMAT" val="0"/>
  <p:tag name="MAXRESPONDERS" val="5"/>
  <p:tag name="GRIDFONTSIZE" val="12"/>
  <p:tag name="PRRESPONSE1" val="10"/>
  <p:tag name="NUMRESPONSES" val="1"/>
  <p:tag name="CUSTOMCELLBACKCOLOR3" val="-268652"/>
  <p:tag name="FIBDISPLAYRESULTS" val="True"/>
  <p:tag name="ALLOWDUPLICATES" val="False"/>
  <p:tag name="RESETCHARTS" val="True"/>
  <p:tag name="USESECONDARYMONITOR" val="True"/>
  <p:tag name="REALTIMEBACKUPPATH" val="(None)"/>
  <p:tag name="DEFAULTNUMTEAMS" val="5"/>
  <p:tag name="STDCHART" val="1"/>
  <p:tag name="GRIDPOSITION" val="1"/>
  <p:tag name="TPVERSION" val="2008"/>
  <p:tag name="PRRESPONSE8" val="3"/>
  <p:tag name="DELIMITERS" val="3.1"/>
  <p:tag name="LUIDIAENABLED" val="False"/>
  <p:tag name="EXPANDSHOWBAR" val="True"/>
  <p:tag name="TASKPANEKEY" val="0d4d408f-ef24-46c4-9e49-bb4175fd7e27"/>
  <p:tag name="TPFULLVERSION" val="4.3.2.1178"/>
  <p:tag name="INCLUDESESS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44171</TotalTime>
  <Words>424</Words>
  <Application>Microsoft Office PowerPoint</Application>
  <PresentationFormat>Custom</PresentationFormat>
  <Paragraphs>92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INFO 101 Social Networking Technologies  </vt:lpstr>
      <vt:lpstr>Class Discussion </vt:lpstr>
      <vt:lpstr>What’s a database?</vt:lpstr>
      <vt:lpstr>Class Discussion </vt:lpstr>
      <vt:lpstr>Databases have Tables</vt:lpstr>
      <vt:lpstr>Class Discussion </vt:lpstr>
      <vt:lpstr>Tables have Rows and Columns</vt:lpstr>
      <vt:lpstr>Class Discussion </vt:lpstr>
      <vt:lpstr>Tables have ids</vt:lpstr>
      <vt:lpstr>Bump for the person who can produce the most unique id’s from their pocket or purse</vt:lpstr>
      <vt:lpstr>Tables have relationships</vt:lpstr>
      <vt:lpstr>Class Discussion </vt:lpstr>
      <vt:lpstr>Let’ model Facebook posts</vt:lpstr>
      <vt:lpstr>Model this!</vt:lpstr>
      <vt:lpstr>Possible Answers</vt:lpstr>
      <vt:lpstr>Model this!</vt:lpstr>
      <vt:lpstr>Possible Answers</vt:lpstr>
      <vt:lpstr>Model this</vt:lpstr>
      <vt:lpstr>Model this</vt:lpstr>
      <vt:lpstr>Possible answer</vt:lpstr>
      <vt:lpstr>Original Work: Newbie</vt:lpstr>
      <vt:lpstr>Original Work: Apprentice</vt:lpstr>
      <vt:lpstr>Original Work: Master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this Class Work?</dc:title>
  <dc:creator>Bob Boiko</dc:creator>
  <cp:lastModifiedBy>Bob Boiko</cp:lastModifiedBy>
  <cp:revision>153</cp:revision>
  <dcterms:created xsi:type="dcterms:W3CDTF">2011-07-19T17:43:20Z</dcterms:created>
  <dcterms:modified xsi:type="dcterms:W3CDTF">2015-02-09T23:00:57Z</dcterms:modified>
</cp:coreProperties>
</file>