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3" r:id="rId11"/>
    <p:sldId id="286" r:id="rId12"/>
    <p:sldId id="290" r:id="rId13"/>
    <p:sldId id="287" r:id="rId14"/>
    <p:sldId id="288" r:id="rId15"/>
    <p:sldId id="28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7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fdgfdb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2FCB9-7153-435E-A4D8-CCA58A948293}" type="datetime1">
              <a:rPr lang="en-US" smtClean="0"/>
              <a:t>2/26/2023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slide num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fdgfdb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A0A2A-A980-4699-8365-BE0DA5796B05}" type="datetime1">
              <a:rPr lang="en-US" smtClean="0"/>
              <a:t>2/26/2023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slide num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C532A9A-17EA-4BE4-B7F4-F7BC36367EF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163E3E-FA61-F79E-A6E2-766CFC191094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BC3CBF-0DB8-36CC-227E-D59751D83658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8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9883-0DED-41A3-8E53-E167354D285F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F8B6E32-848B-41B5-A5B6-F40F84BB2673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93BEA79-C063-4231-B4BC-55420BCCE33C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881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FAB7B3-2A56-4BFE-9697-7531A85BF690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F4646-72D7-4B61-8452-C029E4CDEFF0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77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52212-B408-4D2F-A110-337F58CE721A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4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3749-CF3A-4387-9405-9F9032CD478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89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9784901-ADD6-42A1-9893-7D39D70A350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7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3DDC-3D14-4325-94B6-AD0C1CC33DF3}" type="datetime1">
              <a:rPr lang="en-US" smtClean="0"/>
              <a:t>2/26/2023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102-2955-443E-9B91-934BA12F478A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61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C888FBD-4271-4BA9-B059-CBFD13F1F579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4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8928B-DB01-4985-9C25-E9C834924394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A47A-594D-41D4-928E-2C1259C57F01}" type="datetime1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3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5A541-22E4-443E-807F-5D1E0A5CBDDA}" type="datetime1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97322-B323-4502-A045-85CE7410B4DE}" type="datetime1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F126-44E9-493A-B64D-384D4318FD70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5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90F7B-4345-4AC3-B67B-DDF139FD89E7}" type="datetime1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FD2DA4B2-782E-6271-1222-C3503095CF4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76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0CCEE-2C78-428F-A1D7-D572F0C3B00E}" type="datetime1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57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56" r:id="rId18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-11545"/>
            <a:ext cx="7239000" cy="2819400"/>
          </a:xfrm>
        </p:spPr>
        <p:txBody>
          <a:bodyPr>
            <a:normAutofit/>
          </a:bodyPr>
          <a:lstStyle/>
          <a:p>
            <a:r>
              <a:rPr lang="en-US" sz="4800" kern="100" dirty="0">
                <a:latin typeface="Calibri" panose="020F0502020204030204" pitchFamily="34" charset="0"/>
                <a:cs typeface="David" panose="020E0502060401010101" pitchFamily="34" charset="-79"/>
              </a:rPr>
              <a:t>Simulation for noise cancellation using LMS adaptive filter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7000" y="3163452"/>
            <a:ext cx="5502564" cy="2399148"/>
          </a:xfrm>
        </p:spPr>
        <p:txBody>
          <a:bodyPr>
            <a:normAutofit/>
          </a:bodyPr>
          <a:lstStyle/>
          <a:p>
            <a:pPr algn="r" rtl="1"/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מאת:</a:t>
            </a:r>
            <a:b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3600" kern="100" dirty="0" err="1">
                <a:latin typeface="Calibri" panose="020F0502020204030204" pitchFamily="34" charset="0"/>
                <a:cs typeface="David" panose="020E0502060401010101" pitchFamily="34" charset="-79"/>
              </a:rPr>
              <a:t>רוסלן</a:t>
            </a: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3600" kern="100" dirty="0" err="1">
                <a:latin typeface="Calibri" panose="020F0502020204030204" pitchFamily="34" charset="0"/>
                <a:cs typeface="David" panose="020E0502060401010101" pitchFamily="34" charset="-79"/>
              </a:rPr>
              <a:t>אוסמנוב</a:t>
            </a: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 – 327480026</a:t>
            </a:r>
            <a:b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טאל חיים – 312464639</a:t>
            </a:r>
          </a:p>
          <a:p>
            <a:pPr algn="r" rtl="1"/>
            <a:endParaRPr lang="he-IL" sz="36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5285C9-0A74-0901-AE62-21733611DDB4}"/>
              </a:ext>
            </a:extLst>
          </p:cNvPr>
          <p:cNvSpPr txBox="1"/>
          <p:nvPr/>
        </p:nvSpPr>
        <p:spPr>
          <a:xfrm>
            <a:off x="1295400" y="3163452"/>
            <a:ext cx="3505200" cy="1599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rtl="1">
              <a:lnSpc>
                <a:spcPct val="90000"/>
              </a:lnSpc>
              <a:spcBef>
                <a:spcPts val="1000"/>
              </a:spcBef>
            </a:pP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מנחים: </a:t>
            </a:r>
            <a:br>
              <a:rPr lang="en-US" sz="3600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פרופ' יוסף בן עזרא </a:t>
            </a:r>
            <a:br>
              <a:rPr lang="en-US" sz="3600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ומר גולן עין צבי</a:t>
            </a:r>
            <a:endParaRPr lang="en-US" sz="36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3821A8-EA84-9CEC-3169-4257FE804429}"/>
              </a:ext>
            </a:extLst>
          </p:cNvPr>
          <p:cNvSpPr txBox="1">
            <a:spLocks/>
          </p:cNvSpPr>
          <p:nvPr/>
        </p:nvSpPr>
        <p:spPr>
          <a:xfrm>
            <a:off x="5562600" y="838200"/>
            <a:ext cx="2895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ממצאי המאמר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C38E6-703E-A1A2-8856-FC2AAEBD4E99}"/>
              </a:ext>
            </a:extLst>
          </p:cNvPr>
          <p:cNvSpPr txBox="1"/>
          <p:nvPr/>
        </p:nvSpPr>
        <p:spPr>
          <a:xfrm>
            <a:off x="5029200" y="2598003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כללי על המאמר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תוצאות</a:t>
            </a:r>
            <a:endParaRPr lang="he-IL" sz="20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מסקנות</a:t>
            </a:r>
            <a:endParaRPr lang="en-US" sz="2000" kern="1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A3D07-D0E8-999B-E635-D0CCBDFDC99F}"/>
              </a:ext>
            </a:extLst>
          </p:cNvPr>
          <p:cNvSpPr txBox="1"/>
          <p:nvPr/>
        </p:nvSpPr>
        <p:spPr>
          <a:xfrm>
            <a:off x="2362200" y="5785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תוצאות</a:t>
            </a:r>
            <a:endParaRPr lang="en-US" sz="36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EB16E-595A-CC8D-2E5A-608C9D6E9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88175"/>
            <a:ext cx="4349807" cy="2350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C1A572-3150-E614-3602-EE72F9086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48"/>
          <a:stretch/>
        </p:blipFill>
        <p:spPr>
          <a:xfrm>
            <a:off x="20320" y="4674061"/>
            <a:ext cx="6252047" cy="14929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680DDA-B05E-CF1D-4538-0F27799E393A}"/>
              </a:ext>
            </a:extLst>
          </p:cNvPr>
          <p:cNvSpPr txBox="1"/>
          <p:nvPr/>
        </p:nvSpPr>
        <p:spPr>
          <a:xfrm>
            <a:off x="6788348" y="1323579"/>
            <a:ext cx="50292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התוצאות של המחקר מראות כי המסנן מחליש את הרעש מהאות המורעש באופן כמעט מוחלט.</a:t>
            </a:r>
            <a:b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לכל </a:t>
            </a:r>
            <a:r>
              <a:rPr lang="he-IL" sz="1600" kern="100" cap="all" dirty="0" err="1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איטרציה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, המסנן מחליש את הרעש בהדרגה ולבסוף מבטל את רעשי המנוע באות הדיבור הפגום ברעש. </a:t>
            </a:r>
            <a:b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לאחר ביצוע הפרש יחסי בין האות הרצוי לאות המתקבל מהשגיאה נראה סטייה נמוכה </a:t>
            </a:r>
            <a:r>
              <a:rPr lang="he-IL" sz="1600" kern="100" cap="all" dirty="0" err="1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בינהם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. </a:t>
            </a:r>
            <a:b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איור 4 מציג את צורת האות</a:t>
            </a:r>
            <a: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 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הדיבור נטול הרעש (</a:t>
            </a:r>
            <a: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a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), אות הרעש של המנוע (</a:t>
            </a:r>
            <a: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b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) ואות הדיבור הפגום ברעש (</a:t>
            </a:r>
            <a: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c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). </a:t>
            </a:r>
            <a:b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איור 5 מציג את תוצאת הסינון של המסנן האדפטיבי מרעש המנוע.</a:t>
            </a:r>
          </a:p>
          <a:p>
            <a:pPr algn="r" rtl="1">
              <a:lnSpc>
                <a:spcPct val="150000"/>
              </a:lnSpc>
            </a:pPr>
            <a:endParaRPr lang="he-IL" sz="1600" kern="100" cap="all" dirty="0"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  <a:p>
            <a:pPr algn="r" rtl="1">
              <a:lnSpc>
                <a:spcPct val="150000"/>
              </a:lnSpc>
            </a:pP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ניתן לראות שכן יש פער בין האות המקורי לאות המסונן בתחילת התהליך אבל עם הזמן (ככל שמתבצעים יותר </a:t>
            </a:r>
            <a:r>
              <a:rPr lang="he-IL" sz="1600" kern="100" cap="all" dirty="0" err="1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איטרציות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), השגיאה קטנה.</a:t>
            </a:r>
            <a:endParaRPr lang="en-US" sz="1600" kern="100" cap="all" dirty="0"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F117D8-092D-E866-75CA-EDD19BA4725C}"/>
              </a:ext>
            </a:extLst>
          </p:cNvPr>
          <p:cNvSpPr txBox="1"/>
          <p:nvPr/>
        </p:nvSpPr>
        <p:spPr>
          <a:xfrm>
            <a:off x="1243167" y="3658398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200" dirty="0"/>
              <a:t>Fig.(4)</a:t>
            </a:r>
            <a:br>
              <a:rPr lang="en-US" sz="1200" dirty="0"/>
            </a:br>
            <a:r>
              <a:rPr lang="he-IL" sz="1200" dirty="0"/>
              <a:t>גרפים בשרשור של -</a:t>
            </a:r>
            <a:br>
              <a:rPr lang="en-US" sz="1200" dirty="0"/>
            </a:br>
            <a:r>
              <a:rPr lang="he-IL" sz="1200" dirty="0"/>
              <a:t>אות הדיבור נטול הרעש (</a:t>
            </a:r>
            <a:r>
              <a:rPr lang="en-US" sz="1200" dirty="0"/>
              <a:t>a</a:t>
            </a:r>
            <a:r>
              <a:rPr lang="he-IL" sz="1200" dirty="0"/>
              <a:t>) </a:t>
            </a:r>
            <a:br>
              <a:rPr lang="en-US" sz="1200" dirty="0"/>
            </a:br>
            <a:r>
              <a:rPr lang="he-IL" sz="1200" dirty="0"/>
              <a:t>אות הרעש של המנוע (</a:t>
            </a:r>
            <a:r>
              <a:rPr lang="en-US" sz="1200" dirty="0"/>
              <a:t>b</a:t>
            </a:r>
            <a:r>
              <a:rPr lang="he-IL" sz="1200" dirty="0"/>
              <a:t>) </a:t>
            </a:r>
            <a:br>
              <a:rPr lang="en-US" sz="1200" dirty="0"/>
            </a:br>
            <a:r>
              <a:rPr lang="he-IL" sz="1200" dirty="0"/>
              <a:t>אות הדיבור הפגום ברעש (</a:t>
            </a:r>
            <a:r>
              <a:rPr lang="en-US" sz="1200" dirty="0"/>
              <a:t>c</a:t>
            </a:r>
            <a:r>
              <a:rPr lang="he-IL" sz="1200" dirty="0"/>
              <a:t>). 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4BD59C-0E8F-0AED-5699-87861AD24C66}"/>
              </a:ext>
            </a:extLst>
          </p:cNvPr>
          <p:cNvSpPr txBox="1"/>
          <p:nvPr/>
        </p:nvSpPr>
        <p:spPr>
          <a:xfrm>
            <a:off x="228600" y="617926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200" dirty="0"/>
              <a:t>Fig.(5)</a:t>
            </a:r>
            <a:br>
              <a:rPr lang="en-US" sz="1200" dirty="0"/>
            </a:br>
            <a:r>
              <a:rPr lang="he-IL" sz="1200" dirty="0"/>
              <a:t>האות המסונן, לאחר כל </a:t>
            </a:r>
            <a:r>
              <a:rPr lang="he-IL" sz="1200" dirty="0" err="1"/>
              <a:t>האיטרציות</a:t>
            </a:r>
            <a:r>
              <a:rPr lang="he-IL" sz="1200" dirty="0"/>
              <a:t> במסנן האדפטיבי</a:t>
            </a:r>
            <a:endParaRPr lang="en-US" sz="12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A21E4F-CC0C-6061-0478-8223B93207E6}"/>
              </a:ext>
            </a:extLst>
          </p:cNvPr>
          <p:cNvCxnSpPr>
            <a:cxnSpLocks/>
          </p:cNvCxnSpPr>
          <p:nvPr/>
        </p:nvCxnSpPr>
        <p:spPr>
          <a:xfrm>
            <a:off x="6324600" y="1416820"/>
            <a:ext cx="0" cy="51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A3D07-D0E8-999B-E635-D0CCBDFDC99F}"/>
              </a:ext>
            </a:extLst>
          </p:cNvPr>
          <p:cNvSpPr txBox="1"/>
          <p:nvPr/>
        </p:nvSpPr>
        <p:spPr>
          <a:xfrm>
            <a:off x="2362200" y="762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תוצאות</a:t>
            </a:r>
            <a:endParaRPr lang="en-US" sz="36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F92EB-775F-84ED-9ACC-E9ED32792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0" y="1600200"/>
            <a:ext cx="6427910" cy="326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B5B6AB-E902-4704-641D-948D65BDCED6}"/>
              </a:ext>
            </a:extLst>
          </p:cNvPr>
          <p:cNvSpPr txBox="1"/>
          <p:nvPr/>
        </p:nvSpPr>
        <p:spPr>
          <a:xfrm>
            <a:off x="568960" y="486309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Fig.(6)</a:t>
            </a:r>
            <a:b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גרפים של -</a:t>
            </a:r>
            <a:b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אות הדיבור נטול הרעש (</a:t>
            </a:r>
            <a: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a</a:t>
            </a: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) </a:t>
            </a:r>
            <a:b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אות מסונן (</a:t>
            </a:r>
            <a: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b</a:t>
            </a: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) </a:t>
            </a:r>
            <a:b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הפרש בין האותות (</a:t>
            </a:r>
            <a: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c</a:t>
            </a: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).</a:t>
            </a:r>
            <a:br>
              <a:rPr lang="en-US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# היחידות של האמפליטודות  בכל הגרפים (4,5,6) צריכות להיות בוולטים.</a:t>
            </a:r>
            <a:endParaRPr lang="en-US" sz="1600" kern="100" cap="all" dirty="0"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EAA5C-A3BC-BF97-4417-0A09333B4897}"/>
              </a:ext>
            </a:extLst>
          </p:cNvPr>
          <p:cNvSpPr txBox="1"/>
          <p:nvPr/>
        </p:nvSpPr>
        <p:spPr>
          <a:xfrm>
            <a:off x="8153402" y="1600200"/>
            <a:ext cx="386587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איור 6 מציג את ההשוואה בין האות המסונן לאות הדיבור הנקי המקורי.</a:t>
            </a:r>
            <a:br>
              <a:rPr lang="en-US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ההפרש המוחלט בין אות הייחוס נטול הרעש לאות המסונן יורד באמפליטודה שלו עם הזמן מכיוון שבהתחלה המשקלים מוגדרים להיות וקטור 0 וככל שהזמן עובר המשקלים משתנים לכיוון הסינון האופטימלי יותר ויודעים להעריך את אות הרעש במדויק יותר ובזאת, בהתחלה הסינון פחות איכותי ועם הזמן (עם </a:t>
            </a:r>
            <a:r>
              <a:rPr lang="he-IL" sz="1600" kern="100" cap="all" dirty="0" err="1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האיטרציות</a:t>
            </a:r>
            <a:r>
              <a:rPr lang="he-IL" sz="1600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) הסינון נהיה איכותי יותר ושגיאה קטנה.</a:t>
            </a:r>
            <a:endParaRPr lang="en-US" sz="1600" kern="100" cap="all" dirty="0"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0F63AE-5F0B-15FA-D503-907B01C832F4}"/>
              </a:ext>
            </a:extLst>
          </p:cNvPr>
          <p:cNvCxnSpPr>
            <a:cxnSpLocks/>
          </p:cNvCxnSpPr>
          <p:nvPr/>
        </p:nvCxnSpPr>
        <p:spPr>
          <a:xfrm>
            <a:off x="6858000" y="1408331"/>
            <a:ext cx="0" cy="51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70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029D71-4445-7462-658A-3F523EF2224D}"/>
              </a:ext>
            </a:extLst>
          </p:cNvPr>
          <p:cNvSpPr txBox="1">
            <a:spLocks/>
          </p:cNvSpPr>
          <p:nvPr/>
        </p:nvSpPr>
        <p:spPr>
          <a:xfrm>
            <a:off x="5715000" y="838200"/>
            <a:ext cx="27432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ממצאי המאמר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4EF88-3BDE-6F8C-2915-06EB359387DD}"/>
              </a:ext>
            </a:extLst>
          </p:cNvPr>
          <p:cNvSpPr txBox="1"/>
          <p:nvPr/>
        </p:nvSpPr>
        <p:spPr>
          <a:xfrm>
            <a:off x="5029200" y="2598003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כללי על המאמר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תוצאות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מסקנות</a:t>
            </a:r>
            <a:endParaRPr lang="en-US" sz="32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796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302D1-3997-1A9C-045B-3BF0781BCE05}"/>
              </a:ext>
            </a:extLst>
          </p:cNvPr>
          <p:cNvSpPr txBox="1"/>
          <p:nvPr/>
        </p:nvSpPr>
        <p:spPr>
          <a:xfrm>
            <a:off x="2133600" y="762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מסקנות</a:t>
            </a:r>
            <a:endParaRPr lang="en-US" sz="3600" kern="100" cap="all" dirty="0"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66ABD-A152-F771-2A19-170A42AD0250}"/>
              </a:ext>
            </a:extLst>
          </p:cNvPr>
          <p:cNvSpPr txBox="1"/>
          <p:nvPr/>
        </p:nvSpPr>
        <p:spPr>
          <a:xfrm>
            <a:off x="3810000" y="1676400"/>
            <a:ext cx="7848600" cy="3381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במאמר זה הוצג מודל לסינון רעשים באמצעות אלגוריתם מסנן אדפטיבי של </a:t>
            </a:r>
            <a:r>
              <a:rPr lang="en-US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LMS</a:t>
            </a:r>
            <a:r>
              <a:rPr lang="he-IL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.</a:t>
            </a:r>
            <a:br>
              <a:rPr lang="en-US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הגרפים והחישובים מורים על כך שהאלגוריתם והמודל מצלחים לעדכן את וקטור המשקלות של המסנן הדיגיטלי עם הזמן כך שהשגיאה תצא מזערית מאוד ובזאת להגיע לסינון רעש כמעט  אופטימלי.</a:t>
            </a:r>
            <a:br>
              <a:rPr lang="en-US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לאחר חישוב אחוז ההפרש היחסי בין האות המקורי לאות התוצאה מהמודל ניראה כי התוצאה היא 8.9 אחוז הבדל, יחסית השגיאה היא קטנה ומעיד על ביצועים טובים.</a:t>
            </a:r>
            <a:br>
              <a:rPr lang="en-US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</a:br>
            <a:r>
              <a:rPr lang="he-IL" kern="100" cap="all" dirty="0">
                <a:latin typeface="David" panose="020E0502060401010101" pitchFamily="34" charset="-79"/>
                <a:ea typeface="+mj-ea"/>
                <a:cs typeface="David" panose="020E0502060401010101" pitchFamily="34" charset="-79"/>
              </a:rPr>
              <a:t>בגלל שיש השפעה של עוצמות של סיגנלים על קצב ההתכנסות יש צורך בעדכון של גודל הצעד </a:t>
            </a:r>
            <a:r>
              <a:rPr lang="en-US" kern="100" dirty="0">
                <a:latin typeface="David" panose="020E0502060401010101" pitchFamily="34" charset="-79"/>
                <a:cs typeface="David" panose="020E0502060401010101" pitchFamily="34" charset="-79"/>
              </a:rPr>
              <a:t>μ</a:t>
            </a:r>
            <a:r>
              <a:rPr lang="he-IL" kern="100" dirty="0">
                <a:latin typeface="David" panose="020E0502060401010101" pitchFamily="34" charset="-79"/>
                <a:cs typeface="David" panose="020E0502060401010101" pitchFamily="34" charset="-79"/>
              </a:rPr>
              <a:t> , לפתרון של בעיה זו ניתן להשתמש באלגוריתמים משוכללים יותר כמו </a:t>
            </a:r>
            <a:r>
              <a:rPr lang="en-US" kern="100" dirty="0">
                <a:latin typeface="David" panose="020E0502060401010101" pitchFamily="34" charset="-79"/>
                <a:cs typeface="David" panose="020E0502060401010101" pitchFamily="34" charset="-79"/>
              </a:rPr>
              <a:t>NLMS ,RLS</a:t>
            </a:r>
            <a:r>
              <a:rPr lang="he-IL" kern="100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kern="100" cap="all" dirty="0">
              <a:latin typeface="David" panose="020E0502060401010101" pitchFamily="34" charset="-79"/>
              <a:ea typeface="+mj-ea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916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28811E-4F54-E6F2-968B-479E7579BF28}"/>
              </a:ext>
            </a:extLst>
          </p:cNvPr>
          <p:cNvSpPr txBox="1"/>
          <p:nvPr/>
        </p:nvSpPr>
        <p:spPr>
          <a:xfrm>
            <a:off x="2438400" y="762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ביבליוגרפיה</a:t>
            </a:r>
            <a:endParaRPr lang="en-US" sz="3600" kern="100" cap="all" dirty="0"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937F8-13D8-B395-8E64-A0688FD4ACB2}"/>
              </a:ext>
            </a:extLst>
          </p:cNvPr>
          <p:cNvSpPr txBox="1"/>
          <p:nvPr/>
        </p:nvSpPr>
        <p:spPr>
          <a:xfrm>
            <a:off x="1371600" y="2133600"/>
            <a:ext cx="8458200" cy="1427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J.-H. Lee, L.-E.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Ooi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Y.-H. Ko, and C.-Y. Teoh, “Simulation for noise cancellation using LMS Adaptive Filter,” </a:t>
            </a:r>
            <a:r>
              <a:rPr lang="en-US" sz="20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IOP Conference Series: Materials Science and Engineering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vol. 211, p. 012003, 2017. 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390244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4D95-EE6B-F3D0-CB7A-59E5DE60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1981200"/>
            <a:ext cx="2819400" cy="1293028"/>
          </a:xfrm>
        </p:spPr>
        <p:txBody>
          <a:bodyPr>
            <a:norm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הסבר כללי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1764D-C62D-62EE-21CB-03A3A3D8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860374"/>
            <a:ext cx="2895600" cy="1293029"/>
          </a:xfrm>
        </p:spPr>
        <p:txBody>
          <a:bodyPr>
            <a:normAutofit/>
          </a:bodyPr>
          <a:lstStyle/>
          <a:p>
            <a:pPr algn="r" rtl="1"/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פרמטרים משפיעים</a:t>
            </a:r>
            <a:endParaRPr lang="en-US" sz="2000" kern="1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אלגוריתם </a:t>
            </a:r>
            <a:r>
              <a:rPr lang="en-US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LMS</a:t>
            </a:r>
            <a:endParaRPr lang="he-IL" sz="2000" kern="1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endParaRPr lang="he-IL" sz="24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  <a:p>
            <a:pPr algn="r" rtl="1"/>
            <a:endParaRPr lang="en-US" sz="24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D2F9C2A8-2B74-68D0-C468-3BE7B7891114}"/>
              </a:ext>
            </a:extLst>
          </p:cNvPr>
          <p:cNvSpPr txBox="1">
            <a:spLocks/>
          </p:cNvSpPr>
          <p:nvPr/>
        </p:nvSpPr>
        <p:spPr>
          <a:xfrm>
            <a:off x="3581400" y="688171"/>
            <a:ext cx="44958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sz="4400" kern="100" dirty="0">
                <a:latin typeface="Calibri" panose="020F0502020204030204" pitchFamily="34" charset="0"/>
                <a:cs typeface="David" panose="020E0502060401010101" pitchFamily="34" charset="-79"/>
              </a:rPr>
              <a:t>מסננים אדפטיביים</a:t>
            </a:r>
            <a:endParaRPr lang="he-IL" sz="44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933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0601-C0E2-CCA4-39C9-982700B8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הסבר כללי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66E73-1C3B-45A3-033F-22B0B9141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8800"/>
            <a:ext cx="5715000" cy="4724399"/>
          </a:xfrm>
        </p:spPr>
        <p:txBody>
          <a:bodyPr>
            <a:noAutofit/>
          </a:bodyPr>
          <a:lstStyle/>
          <a:p>
            <a:pPr algn="r" rtl="1">
              <a:lnSpc>
                <a:spcPct val="15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מסנן אדפטיבי זה מסנן אשר מורכב ממסנן ספרתי ואלגוריתם מסתגל אשר מכוון את המקדמים (משקולות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weights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) של המסנן הספרתי ובכך מתאים את צורת הסינון שלו, לפי אופי אות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הכניסה והפלט הרצוי לכל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איטרציה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עם הזמן.</a:t>
            </a:r>
            <a:b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מטרתו היא להתאים את המקדמים לכדי הפחתת רעש, הדים ורכיבים לא רצויים אחרים באות, תוך שמירה על רכיבי האות הרצויים ובכך להגיע להפרש (שגיאה) מינימלית (נקרא גם </a:t>
            </a:r>
            <a: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  <a:t>MSE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) ככל שאפשר בין האות הרצוי לאות מוצא המסנן.</a:t>
            </a:r>
            <a:br>
              <a:rPr lang="en-US" sz="16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הרעיון הבסיסי מאחורי פילטר אדפטיבי הוא להשתמש בלולאת משוב המשווה את הפלט של המסנן לפלט הרצוי ומכוונת את משקולות המסנן בהתאם. לולאת המשוב מתעדכנת באופן רציף בכל </a:t>
            </a:r>
            <a:r>
              <a:rPr lang="he-IL" sz="16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איטרציית</a:t>
            </a:r>
            <a:r>
              <a:rPr lang="he-IL" sz="1600" dirty="0">
                <a:latin typeface="David" panose="020E0502060401010101" pitchFamily="34" charset="-79"/>
                <a:cs typeface="David" panose="020E0502060401010101" pitchFamily="34" charset="-79"/>
              </a:rPr>
              <a:t> עבודה של המסנן ומאפשרת למסנן להסתגל לשינויים באות הקלט בכך שהמשקלים שלו משתנים בהתאם.</a:t>
            </a:r>
            <a:endParaRPr lang="en-US" sz="16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516B7-60DF-CF3E-480B-5F520AA97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4773"/>
          <a:stretch/>
        </p:blipFill>
        <p:spPr>
          <a:xfrm>
            <a:off x="1953349" y="1558512"/>
            <a:ext cx="3810532" cy="1905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795DA0-51B2-8DCB-546E-BBEDA9060D8E}"/>
              </a:ext>
            </a:extLst>
          </p:cNvPr>
          <p:cNvCxnSpPr>
            <a:cxnSpLocks/>
          </p:cNvCxnSpPr>
          <p:nvPr/>
        </p:nvCxnSpPr>
        <p:spPr>
          <a:xfrm>
            <a:off x="5943600" y="1524000"/>
            <a:ext cx="0" cy="51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6361E5B-1F40-FE38-3F6A-9DB40E40319F}"/>
              </a:ext>
            </a:extLst>
          </p:cNvPr>
          <p:cNvSpPr txBox="1"/>
          <p:nvPr/>
        </p:nvSpPr>
        <p:spPr>
          <a:xfrm>
            <a:off x="3070092" y="3463512"/>
            <a:ext cx="2699016" cy="478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latin typeface="Calibri" panose="020F0502020204030204" pitchFamily="34" charset="0"/>
                <a:cs typeface="David" panose="020E0502060401010101" pitchFamily="34" charset="-79"/>
              </a:rPr>
              <a:t>Fig(1)</a:t>
            </a:r>
            <a:br>
              <a:rPr lang="en-US" sz="1200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1200" kern="100" dirty="0">
                <a:latin typeface="Calibri" panose="020F0502020204030204" pitchFamily="34" charset="0"/>
                <a:cs typeface="David" panose="020E0502060401010101" pitchFamily="34" charset="-79"/>
              </a:rPr>
              <a:t>סכמת בלוקים של מסנן אדפטיבי</a:t>
            </a:r>
            <a:endParaRPr lang="en-US" sz="12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E7298-AA3E-6FA0-FC50-101F0E41059E}"/>
                  </a:ext>
                </a:extLst>
              </p:cNvPr>
              <p:cNvSpPr txBox="1"/>
              <p:nvPr/>
            </p:nvSpPr>
            <p:spPr>
              <a:xfrm>
                <a:off x="1953348" y="3993741"/>
                <a:ext cx="3810533" cy="2549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𝑦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– אות הרעש</a:t>
                </a:r>
              </a:p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𝑦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–אות הרצוי</a:t>
                </a:r>
              </a:p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𝑒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– אות השגיאה</a:t>
                </a:r>
              </a:p>
              <a:p>
                <a:pPr algn="r" rt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e-IL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𝑦</m:t>
                        </m:r>
                        <m:r>
                          <a:rPr lang="he-IL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′</m:t>
                        </m:r>
                      </m:e>
                      <m:sub>
                        <m:r>
                          <a:rPr lang="en-US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2</m:t>
                        </m:r>
                      </m:sub>
                    </m:sSub>
                  </m:oMath>
                </a14:m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– מוצא המסנן הספרתי (שערוך הרעש)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(</a:t>
                </a:r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K</a:t>
                </a:r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)</a:t>
                </a:r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W</a:t>
                </a:r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– המסנן עם המשקולות המשתנות</a:t>
                </a:r>
              </a:p>
              <a:p>
                <a:pPr algn="r" rtl="1">
                  <a:lnSpc>
                    <a:spcPct val="150000"/>
                  </a:lnSpc>
                </a:pPr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A</a:t>
                </a:r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.</a:t>
                </a:r>
                <a:r>
                  <a:rPr lang="en-US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A</a:t>
                </a:r>
                <a:r>
                  <a:rPr lang="he-IL" kern="1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. – אלגוריתם מסתגל לשינוי המשקולות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8E7298-AA3E-6FA0-FC50-101F0E41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348" y="3993741"/>
                <a:ext cx="3810533" cy="2549288"/>
              </a:xfrm>
              <a:prstGeom prst="rect">
                <a:avLst/>
              </a:prstGeom>
              <a:blipFill>
                <a:blip r:embed="rId3"/>
                <a:stretch>
                  <a:fillRect l="-1917" r="-1438"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7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DD36F-B6EF-A836-9A02-415191526FFC}"/>
              </a:ext>
            </a:extLst>
          </p:cNvPr>
          <p:cNvSpPr txBox="1"/>
          <p:nvPr/>
        </p:nvSpPr>
        <p:spPr>
          <a:xfrm>
            <a:off x="2133600" y="259080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הסבר כללי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פרמטרים משפיעים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אלגוריתם </a:t>
            </a:r>
            <a:r>
              <a:rPr lang="en-US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LMS</a:t>
            </a:r>
            <a:endParaRPr lang="he-IL" sz="2000" kern="1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69A07F0B-8552-15EF-B233-6F2EA5E5FBCE}"/>
              </a:ext>
            </a:extLst>
          </p:cNvPr>
          <p:cNvSpPr txBox="1">
            <a:spLocks/>
          </p:cNvSpPr>
          <p:nvPr/>
        </p:nvSpPr>
        <p:spPr>
          <a:xfrm>
            <a:off x="3505200" y="1066800"/>
            <a:ext cx="44577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sz="4400" kern="100" dirty="0">
                <a:latin typeface="Calibri" panose="020F0502020204030204" pitchFamily="34" charset="0"/>
                <a:cs typeface="David" panose="020E0502060401010101" pitchFamily="34" charset="-79"/>
              </a:rPr>
              <a:t>מסננים אדפטיביים</a:t>
            </a:r>
            <a:endParaRPr lang="he-IL" sz="44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65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D51105-E8A3-C1F4-95C0-8D8C3286B73A}"/>
              </a:ext>
            </a:extLst>
          </p:cNvPr>
          <p:cNvSpPr txBox="1"/>
          <p:nvPr/>
        </p:nvSpPr>
        <p:spPr>
          <a:xfrm>
            <a:off x="2895600" y="5059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dirty="0"/>
              <a:t>פרמטרים משפיעים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AF9D3C-7C6A-C867-D49F-191A40774062}"/>
              </a:ext>
            </a:extLst>
          </p:cNvPr>
          <p:cNvSpPr txBox="1"/>
          <p:nvPr/>
        </p:nvSpPr>
        <p:spPr>
          <a:xfrm>
            <a:off x="2907633" y="1639580"/>
            <a:ext cx="4766229" cy="717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מסנן ספרתי עם מקדמים מתכוונים  </a:t>
            </a: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אלגוריתם מסתגל לצורך כיוונון המקדמים של מסנן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DC4FB-601E-EE69-2172-62631B929922}"/>
              </a:ext>
            </a:extLst>
          </p:cNvPr>
          <p:cNvSpPr txBox="1"/>
          <p:nvPr/>
        </p:nvSpPr>
        <p:spPr>
          <a:xfrm>
            <a:off x="7673861" y="1639580"/>
            <a:ext cx="2057665" cy="39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המסנן מורכב מ: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0F7458-CB60-A78B-A088-FA98888C98AB}"/>
              </a:ext>
            </a:extLst>
          </p:cNvPr>
          <p:cNvSpPr txBox="1"/>
          <p:nvPr/>
        </p:nvSpPr>
        <p:spPr>
          <a:xfrm>
            <a:off x="453005" y="3429000"/>
            <a:ext cx="11079932" cy="1817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he-IL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סדר מסנן הספרתי (</a:t>
            </a:r>
            <a:r>
              <a:rPr lang="en-US" sz="1800" b="1" u="sng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  <a:t>(M</a:t>
            </a:r>
            <a:br>
              <a:rPr lang="en-US" sz="1600" kern="1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מס'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הטאפים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\ מס' המקדמים במסנן.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קובע את מספר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האיטרציות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 של המודל לסיום תהליך הסינון.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משפיע על רמת סיבוכיות, כמות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איטרציות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והשהייה (בזמן) של תהליך הסינון.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כאשר אנחנו רוצים אפליקטיביות של 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real time 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נרצה מסנן קצר ככל האפשר כדי שלא יהיו השהיות גדולות בזמן (שינוי הפאזה בתדר) וכמה שפחות סיבוכיות, בנוסף נרצה שכמות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איטרציות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תיהיה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מינימלית כדי להגיע לביצועים טובים מהר יותר.</a:t>
            </a:r>
            <a:endParaRPr lang="he-IL" kern="1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B840C-9058-FAC4-9D16-B4199D7E0456}"/>
              </a:ext>
            </a:extLst>
          </p:cNvPr>
          <p:cNvSpPr txBox="1"/>
          <p:nvPr/>
        </p:nvSpPr>
        <p:spPr>
          <a:xfrm>
            <a:off x="3788242" y="2387397"/>
            <a:ext cx="3885620" cy="1037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5000"/>
              </a:lnSpc>
              <a:buFont typeface="Calibri" panose="020F0502020204030204" pitchFamily="34" charset="0"/>
              <a:buChar char="⁻"/>
            </a:pP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סדר המסנן (אורך המסנן\ מס' </a:t>
            </a:r>
            <a:r>
              <a:rPr lang="he-IL" kern="100" dirty="0" err="1">
                <a:latin typeface="Calibri" panose="020F0502020204030204" pitchFamily="34" charset="0"/>
                <a:cs typeface="David" panose="020E0502060401010101" pitchFamily="34" charset="-79"/>
              </a:rPr>
              <a:t>טאפים</a:t>
            </a: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)</a:t>
            </a:r>
          </a:p>
          <a:p>
            <a:pPr marL="285750" indent="-285750" algn="r" rtl="1">
              <a:lnSpc>
                <a:spcPct val="115000"/>
              </a:lnSpc>
              <a:buFont typeface="Calibri" panose="020F0502020204030204" pitchFamily="34" charset="0"/>
              <a:buChar char="⁻"/>
            </a:pP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קצב שינוי המסנן (גודל הצעד)</a:t>
            </a:r>
          </a:p>
          <a:p>
            <a:pPr marL="285750" indent="-285750" algn="r" rtl="1">
              <a:lnSpc>
                <a:spcPct val="115000"/>
              </a:lnSpc>
              <a:buFont typeface="Calibri" panose="020F0502020204030204" pitchFamily="34" charset="0"/>
              <a:buChar char="⁻"/>
            </a:pP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אלגוריתם שינוי המשקולות של המסנן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26050-5CA1-CCDA-9D0C-FCA80BB53EA2}"/>
              </a:ext>
            </a:extLst>
          </p:cNvPr>
          <p:cNvSpPr txBox="1"/>
          <p:nvPr/>
        </p:nvSpPr>
        <p:spPr>
          <a:xfrm>
            <a:off x="7064527" y="2357212"/>
            <a:ext cx="2667000" cy="719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גורמים משפיעים </a:t>
            </a:r>
            <a:br>
              <a:rPr lang="en-US" kern="100" dirty="0">
                <a:latin typeface="Calibri" panose="020F0502020204030204" pitchFamily="34" charset="0"/>
                <a:cs typeface="David" panose="020E0502060401010101" pitchFamily="34" charset="-79"/>
              </a:rPr>
            </a:br>
            <a:r>
              <a:rPr lang="he-IL" kern="100" dirty="0">
                <a:latin typeface="Calibri" panose="020F0502020204030204" pitchFamily="34" charset="0"/>
                <a:cs typeface="David" panose="020E0502060401010101" pitchFamily="34" charset="-79"/>
              </a:rPr>
              <a:t>על אופי המסנן: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01EE1A-583F-843F-1B6F-8CE9AC21F983}"/>
              </a:ext>
            </a:extLst>
          </p:cNvPr>
          <p:cNvSpPr txBox="1"/>
          <p:nvPr/>
        </p:nvSpPr>
        <p:spPr>
          <a:xfrm>
            <a:off x="3927322" y="5341102"/>
            <a:ext cx="760561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he-IL" b="1" u="sng" kern="100" dirty="0">
                <a:latin typeface="Calibri" panose="020F0502020204030204" pitchFamily="34" charset="0"/>
                <a:cs typeface="David" panose="020E0502060401010101" pitchFamily="34" charset="-79"/>
              </a:rPr>
              <a:t>קצב שינוי המסנן (</a:t>
            </a:r>
            <a:r>
              <a:rPr lang="en-US" b="1" u="sng" kern="100" dirty="0">
                <a:latin typeface="Calibri" panose="020F0502020204030204" pitchFamily="34" charset="0"/>
                <a:cs typeface="David" panose="020E0502060401010101" pitchFamily="34" charset="-79"/>
              </a:rPr>
              <a:t>step size, μ</a:t>
            </a:r>
            <a:r>
              <a:rPr lang="he-IL" b="1" u="sng" kern="100" dirty="0">
                <a:latin typeface="Calibri" panose="020F0502020204030204" pitchFamily="34" charset="0"/>
                <a:cs typeface="David" panose="020E0502060401010101" pitchFamily="34" charset="-79"/>
              </a:rPr>
              <a:t>)</a:t>
            </a:r>
            <a:b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מכונה גם קצב הלמידה, קובע באיזו מהירות המסנן מסתגל לשינויים של אות הכניסה. 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הוא שולט בגודל העדכונים למקדמי הסינון בכל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איטרציה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של האלגוריתם האדפטיבי.</a:t>
            </a:r>
            <a:endParaRPr lang="en-US" kern="1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8202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AAEF1A-9B69-83AE-29D3-9DEDBD3A9A18}"/>
              </a:ext>
            </a:extLst>
          </p:cNvPr>
          <p:cNvSpPr txBox="1"/>
          <p:nvPr/>
        </p:nvSpPr>
        <p:spPr>
          <a:xfrm>
            <a:off x="5410200" y="2438400"/>
            <a:ext cx="2971800" cy="1645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2">
                    <a:lumMod val="25000"/>
                  </a:schemeClr>
                </a:solidFill>
              </a:rPr>
              <a:t>הסבר כללי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2">
                    <a:lumMod val="25000"/>
                  </a:schemeClr>
                </a:solidFill>
              </a:rPr>
              <a:t>פרמטרים משפיעים</a:t>
            </a:r>
          </a:p>
          <a:p>
            <a:pPr indent="-285750" algn="r" rt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אלגוריתם </a:t>
            </a:r>
            <a:r>
              <a:rPr lang="en-US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LMS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2F84A403-69E8-CEB3-A36D-35B3004CC774}"/>
              </a:ext>
            </a:extLst>
          </p:cNvPr>
          <p:cNvSpPr txBox="1">
            <a:spLocks/>
          </p:cNvSpPr>
          <p:nvPr/>
        </p:nvSpPr>
        <p:spPr>
          <a:xfrm>
            <a:off x="3505200" y="1066800"/>
            <a:ext cx="4457700" cy="6858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altLang="en-US" sz="4400" kern="100" dirty="0">
                <a:latin typeface="Calibri" panose="020F0502020204030204" pitchFamily="34" charset="0"/>
                <a:cs typeface="David" panose="020E0502060401010101" pitchFamily="34" charset="-79"/>
              </a:rPr>
              <a:t>מסננים אדפטיביים</a:t>
            </a:r>
            <a:endParaRPr lang="he-IL" sz="4400" kern="100" dirty="0"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717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F190D6-DD7C-D6BE-6192-F121173FCA43}"/>
              </a:ext>
            </a:extLst>
          </p:cNvPr>
          <p:cNvSpPr txBox="1"/>
          <p:nvPr/>
        </p:nvSpPr>
        <p:spPr>
          <a:xfrm>
            <a:off x="5257800" y="8382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4400" kern="100" dirty="0">
                <a:latin typeface="Calibri" panose="020F0502020204030204" pitchFamily="34" charset="0"/>
                <a:cs typeface="David" panose="020E0502060401010101" pitchFamily="34" charset="-79"/>
              </a:rPr>
              <a:t>אלגוריתם </a:t>
            </a:r>
            <a:r>
              <a:rPr lang="en-US" sz="4400" kern="100" dirty="0">
                <a:latin typeface="Calibri" panose="020F0502020204030204" pitchFamily="34" charset="0"/>
                <a:cs typeface="David" panose="020E0502060401010101" pitchFamily="34" charset="-79"/>
              </a:rPr>
              <a:t>LMS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A13BC-021C-663A-B9E0-596C2D644D1D}"/>
              </a:ext>
            </a:extLst>
          </p:cNvPr>
          <p:cNvSpPr txBox="1"/>
          <p:nvPr/>
        </p:nvSpPr>
        <p:spPr>
          <a:xfrm>
            <a:off x="5715000" y="1752600"/>
            <a:ext cx="566928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אלגוריתם 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LMS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(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Least Mean Square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) הוא הנפוץ והפשוט ביותר למימוש של מסננים אדפטיביים. 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מטרת ה 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LMS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היא התאמה של מקדמי הפילטר (המשקולות 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W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) לכדי מצב מינימלי של ה – 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MSE(Minimum Square Error)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 ובעצם להבטיח שהשגיאה בין האות אותו אנו רוצים לקבל במוצא הפילטר(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Desired signal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) לבין מוצא הפילטר בפועל יהיה מינימלי ככל שאפשר.</a:t>
            </a:r>
            <a:b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ההתאמה נעשית באופן </a:t>
            </a:r>
            <a:r>
              <a:rPr lang="he-IL" sz="1600" kern="100" dirty="0" err="1">
                <a:latin typeface="David" panose="020E0502060401010101" pitchFamily="34" charset="-79"/>
                <a:cs typeface="David" panose="020E0502060401010101" pitchFamily="34" charset="-79"/>
              </a:rPr>
              <a:t>איטרטיבי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, כאשר גודל הצעד (קצב הלמידה) נקבע על ידי '</a:t>
            </a:r>
            <a:r>
              <a:rPr lang="en-US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μ</a:t>
            </a: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'.</a:t>
            </a:r>
          </a:p>
          <a:p>
            <a:pPr algn="r" rtl="1">
              <a:lnSpc>
                <a:spcPct val="150000"/>
              </a:lnSpc>
            </a:pPr>
            <a:r>
              <a:rPr lang="he-IL" sz="1600" kern="100" dirty="0">
                <a:latin typeface="David" panose="020E0502060401010101" pitchFamily="34" charset="-79"/>
                <a:cs typeface="David" panose="020E0502060401010101" pitchFamily="34" charset="-79"/>
              </a:rPr>
              <a:t>אלגוריתם זה מתאפיין בסיבוכיות נמוכה לחישוב אך החיסרון שלו זה שיש צורך לקבוע גודל הצעד </a:t>
            </a:r>
            <a:r>
              <a:rPr lang="en-US" sz="1600" kern="100" dirty="0">
                <a:latin typeface="Calibri" panose="020F0502020204030204" pitchFamily="34" charset="0"/>
                <a:cs typeface="David" panose="020E0502060401010101" pitchFamily="34" charset="-79"/>
              </a:rPr>
              <a:t>μ</a:t>
            </a:r>
            <a:r>
              <a:rPr lang="he-IL" sz="1600" b="1" kern="100" dirty="0">
                <a:latin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1600" kern="100" dirty="0">
                <a:latin typeface="Calibri" panose="020F0502020204030204" pitchFamily="34" charset="0"/>
                <a:cs typeface="David" panose="020E0502060401010101" pitchFamily="34" charset="-79"/>
              </a:rPr>
              <a:t>לכל סיגנל (סביבה) כי יש השפעה של העוצמה של סיגנל ,כדי לפתור את זה משתמשים באלגוריתם </a:t>
            </a:r>
            <a:r>
              <a:rPr lang="en-US" sz="1600" kern="100" dirty="0">
                <a:latin typeface="Calibri" panose="020F0502020204030204" pitchFamily="34" charset="0"/>
                <a:cs typeface="David" panose="020E0502060401010101" pitchFamily="34" charset="-79"/>
              </a:rPr>
              <a:t>NLMS</a:t>
            </a:r>
            <a:endParaRPr lang="he-IL" sz="1600" kern="1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C2DD36-53D2-190C-3115-4C3F99D17BD0}"/>
              </a:ext>
            </a:extLst>
          </p:cNvPr>
          <p:cNvGrpSpPr/>
          <p:nvPr/>
        </p:nvGrpSpPr>
        <p:grpSpPr>
          <a:xfrm>
            <a:off x="1768678" y="1158311"/>
            <a:ext cx="3849168" cy="4876729"/>
            <a:chOff x="-2783181" y="-74299"/>
            <a:chExt cx="1730375" cy="31835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303995-0611-ED7D-086D-F7D53B885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2783181" y="-74299"/>
              <a:ext cx="1730375" cy="27393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AEBEF01E-7518-0668-60F6-A8D7908BC3B1}"/>
                </a:ext>
              </a:extLst>
            </p:cNvPr>
            <p:cNvSpPr txBox="1"/>
            <p:nvPr/>
          </p:nvSpPr>
          <p:spPr>
            <a:xfrm>
              <a:off x="-2427623" y="2727633"/>
              <a:ext cx="1069284" cy="381663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  <a:t>Fig(3) </a:t>
              </a:r>
              <a:r>
                <a:rPr lang="he-IL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  <a:t> </a:t>
              </a:r>
              <a:br>
                <a:rPr lang="en-US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</a:br>
              <a:r>
                <a:rPr lang="he-IL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  <a:t>אלגוריתם </a:t>
              </a:r>
              <a:r>
                <a:rPr lang="en-US" sz="1200" kern="1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Arial" panose="020B0604020202020204" pitchFamily="34" charset="0"/>
                </a:rPr>
                <a:t>LMS</a:t>
              </a:r>
              <a:r>
                <a:rPr lang="he-IL" sz="1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rPr>
                <a:t> בצורת סכמת בלוקים</a:t>
              </a:r>
            </a:p>
            <a:p>
              <a:pPr marL="0" marR="0" algn="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 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7FF79F-E7E3-A216-4D17-989A234AF673}"/>
              </a:ext>
            </a:extLst>
          </p:cNvPr>
          <p:cNvGrpSpPr/>
          <p:nvPr/>
        </p:nvGrpSpPr>
        <p:grpSpPr>
          <a:xfrm>
            <a:off x="2857" y="2362200"/>
            <a:ext cx="1609725" cy="1574003"/>
            <a:chOff x="3987165" y="906588"/>
            <a:chExt cx="1839686" cy="15740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ACC63F3-3F1D-AF98-8B99-8B768021203E}"/>
                </a:ext>
              </a:extLst>
            </p:cNvPr>
            <p:cNvGrpSpPr/>
            <p:nvPr/>
          </p:nvGrpSpPr>
          <p:grpSpPr>
            <a:xfrm>
              <a:off x="4114800" y="906588"/>
              <a:ext cx="1676400" cy="954050"/>
              <a:chOff x="4114800" y="906588"/>
              <a:chExt cx="1676400" cy="9540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693C105-9D6C-4C1A-7D2F-F29DA25E02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33063" r="33333" b="14773"/>
              <a:stretch/>
            </p:blipFill>
            <p:spPr>
              <a:xfrm>
                <a:off x="4114800" y="906588"/>
                <a:ext cx="1676400" cy="769442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6E23A29-5BBA-63F9-C812-4B3393371B2D}"/>
                  </a:ext>
                </a:extLst>
              </p:cNvPr>
              <p:cNvSpPr/>
              <p:nvPr/>
            </p:nvSpPr>
            <p:spPr>
              <a:xfrm>
                <a:off x="4381500" y="1185999"/>
                <a:ext cx="1143000" cy="67463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AE389A-B266-7FFF-C78E-0A710113A9CF}"/>
                </a:ext>
              </a:extLst>
            </p:cNvPr>
            <p:cNvSpPr txBox="1"/>
            <p:nvPr/>
          </p:nvSpPr>
          <p:spPr>
            <a:xfrm>
              <a:off x="3987165" y="1799507"/>
              <a:ext cx="1839686" cy="6810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rtl="1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kern="100" dirty="0">
                  <a:latin typeface="Calibri" panose="020F0502020204030204" pitchFamily="34" charset="0"/>
                  <a:cs typeface="David" panose="020E0502060401010101" pitchFamily="34" charset="-79"/>
                </a:rPr>
                <a:t>Fig(2)</a:t>
              </a:r>
              <a:br>
                <a:rPr lang="en-US" sz="1200" kern="100" dirty="0">
                  <a:latin typeface="Calibri" panose="020F0502020204030204" pitchFamily="34" charset="0"/>
                  <a:cs typeface="David" panose="020E0502060401010101" pitchFamily="34" charset="-79"/>
                </a:rPr>
              </a:br>
              <a:r>
                <a:rPr lang="he-IL" sz="1200" kern="100" dirty="0">
                  <a:latin typeface="Calibri" panose="020F0502020204030204" pitchFamily="34" charset="0"/>
                  <a:cs typeface="David" panose="020E0502060401010101" pitchFamily="34" charset="-79"/>
                </a:rPr>
                <a:t>הבלוק הקיים כחלק </a:t>
              </a:r>
              <a:br>
                <a:rPr lang="en-US" sz="1200" kern="100" dirty="0">
                  <a:latin typeface="Calibri" panose="020F0502020204030204" pitchFamily="34" charset="0"/>
                  <a:cs typeface="David" panose="020E0502060401010101" pitchFamily="34" charset="-79"/>
                </a:rPr>
              </a:br>
              <a:r>
                <a:rPr lang="he-IL" sz="1200" kern="100" dirty="0">
                  <a:latin typeface="Calibri" panose="020F0502020204030204" pitchFamily="34" charset="0"/>
                  <a:cs typeface="David" panose="020E0502060401010101" pitchFamily="34" charset="-79"/>
                </a:rPr>
                <a:t>ממכלול המסנן האדפטיבי</a:t>
              </a:r>
              <a:endParaRPr lang="en-US" sz="1200" kern="100" dirty="0">
                <a:latin typeface="Calibri" panose="020F0502020204030204" pitchFamily="34" charset="0"/>
                <a:cs typeface="David" panose="020E0502060401010101" pitchFamily="34" charset="-79"/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7965B0-C6DB-E494-4661-CC72083BFF79}"/>
              </a:ext>
            </a:extLst>
          </p:cNvPr>
          <p:cNvCxnSpPr>
            <a:cxnSpLocks/>
          </p:cNvCxnSpPr>
          <p:nvPr/>
        </p:nvCxnSpPr>
        <p:spPr>
          <a:xfrm>
            <a:off x="5715000" y="1130088"/>
            <a:ext cx="0" cy="51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9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9C8C7-BFE7-9CB5-9387-6BFEA90B379B}"/>
              </a:ext>
            </a:extLst>
          </p:cNvPr>
          <p:cNvSpPr txBox="1"/>
          <p:nvPr/>
        </p:nvSpPr>
        <p:spPr>
          <a:xfrm>
            <a:off x="5029200" y="2598003"/>
            <a:ext cx="289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3200" kern="100" dirty="0">
                <a:latin typeface="Calibri" panose="020F0502020204030204" pitchFamily="34" charset="0"/>
                <a:cs typeface="David" panose="020E0502060401010101" pitchFamily="34" charset="-79"/>
              </a:rPr>
              <a:t>כללי על המאמר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תוצאות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2000" kern="100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David" panose="020E0502060401010101" pitchFamily="34" charset="-79"/>
              </a:rPr>
              <a:t>מסקנות</a:t>
            </a:r>
            <a:endParaRPr lang="en-US" sz="2000" kern="100" dirty="0">
              <a:solidFill>
                <a:schemeClr val="tx2">
                  <a:lumMod val="50000"/>
                </a:schemeClr>
              </a:solidFill>
              <a:latin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B3BE4F-FEA5-D9FF-1831-D5A61AC00174}"/>
              </a:ext>
            </a:extLst>
          </p:cNvPr>
          <p:cNvSpPr txBox="1">
            <a:spLocks/>
          </p:cNvSpPr>
          <p:nvPr/>
        </p:nvSpPr>
        <p:spPr>
          <a:xfrm>
            <a:off x="5562600" y="838200"/>
            <a:ext cx="2895600" cy="1293028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 sz="3600" kern="100" dirty="0">
                <a:latin typeface="Calibri" panose="020F0502020204030204" pitchFamily="34" charset="0"/>
                <a:cs typeface="David" panose="020E0502060401010101" pitchFamily="34" charset="-79"/>
              </a:rPr>
              <a:t>ממצאי המאמר</a:t>
            </a:r>
          </a:p>
        </p:txBody>
      </p:sp>
    </p:spTree>
    <p:extLst>
      <p:ext uri="{BB962C8B-B14F-4D97-AF65-F5344CB8AC3E}">
        <p14:creationId xmlns:p14="http://schemas.microsoft.com/office/powerpoint/2010/main" val="327286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451E3-4B3B-0885-0AF3-844B4437A4DE}"/>
              </a:ext>
            </a:extLst>
          </p:cNvPr>
          <p:cNvSpPr txBox="1"/>
          <p:nvPr/>
        </p:nvSpPr>
        <p:spPr>
          <a:xfrm>
            <a:off x="2514600" y="762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36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כללי על המאמר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BC7AB8-4CA6-BCE7-FCF1-7F5FFBB16735}"/>
                  </a:ext>
                </a:extLst>
              </p:cNvPr>
              <p:cNvSpPr txBox="1"/>
              <p:nvPr/>
            </p:nvSpPr>
            <p:spPr>
              <a:xfrm>
                <a:off x="3962401" y="1341185"/>
                <a:ext cx="8153400" cy="5606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במאמר זה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,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חקרו שיטה לביטול רעש על אות מורעש (עם רעש מנוע) על ידי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LMS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כדי לחקור תופעה זו, השתמשו ברעש של מנוע, אות דיבור ללא הרעש ובאות מורעש ,את האותות העבירו במסנן אדפטיבי עם אלגוריתם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LMS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והדגימה של האותות נעשתה בקצב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Hz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44100.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לצורך המחקר, פותחה סימולציה (בסביבת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MATLAB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לביטול רעש באמצעות אלגוריתם מסנן אדפטיבי של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LMS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.</a:t>
                </a:r>
              </a:p>
              <a:p>
                <a:pPr algn="r" rt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שיטת העבודה – 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איור 1 (שקופית 3) מציג את שיטת העבודה של המאמר.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האות המורעש (</a:t>
                </a:r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y1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ואות הרעש של המנוע (</a:t>
                </a:r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y2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נכנסים בכניסת המסנן </a:t>
                </a:r>
                <a:r>
                  <a:rPr lang="he-IL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(2 קבצי אודיו </a:t>
                </a:r>
                <a:r>
                  <a:rPr lang="en-US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wav.</a:t>
                </a:r>
                <a:r>
                  <a:rPr lang="he-IL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)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ואות השגיאה (ההפרש בין מוצא המסנן הדיגיטלי שבתוך המסנן האדפטיבי לבין האות המורעש , </a:t>
                </a:r>
                <a:r>
                  <a:rPr lang="en-US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kern="100" cap="all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he-IL" sz="1600" i="1" kern="100" cap="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kern="100" cap="all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הוא מוצא המסנן האדפטיבי ומאותחל עם וקטור אפסים בגודל איברים של גודל המסנן הספרתי.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הערך ההתחלתי של ה-</a:t>
                </a:r>
                <a:r>
                  <a:rPr lang="en-US" sz="1600" kern="1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μ</a:t>
                </a:r>
                <a:r>
                  <a:rPr lang="el-GR" sz="1600" kern="100" cap="all" dirty="0">
                    <a:latin typeface="Calibri" panose="020F0502020204030204" pitchFamily="34" charset="0"/>
                    <a:ea typeface="+mj-ea"/>
                    <a:cs typeface="David" panose="020E0502060401010101" pitchFamily="34" charset="-79"/>
                  </a:rPr>
                  <a:t>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(קצב שינוי המסנן) נלקח באופן אקראי (בין 0 ל1).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הערך של אורך המסנן נקבע על ידי המפתח.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אות הרעש (</a:t>
                </a:r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y2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עובר קונבולוציה עם וקטור משקל העמודה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W(k)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 (שגם הוא מאותחל עם וקטור אפסים כגודל האיברים של המסנן הספרתי) כדי ליצור אות רעש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משוערך(</a:t>
                </a:r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2'</a:t>
                </a:r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y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לאחר מכן עושים הפרש בין הכניסה </a:t>
                </a:r>
                <a:r>
                  <a:rPr lang="he-IL" sz="1600" kern="100" cap="all" dirty="0" err="1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השניה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של המסנן (</a:t>
                </a:r>
                <a:r>
                  <a:rPr lang="he-IL" dirty="0">
                    <a:latin typeface="David" panose="020E0502060401010101" pitchFamily="34" charset="-79"/>
                    <a:cs typeface="David" panose="020E0502060401010101" pitchFamily="34" charset="-79"/>
                  </a:rPr>
                  <a:t>1</a:t>
                </a:r>
                <a:r>
                  <a:rPr lang="en-US" dirty="0">
                    <a:latin typeface="David" panose="020E0502060401010101" pitchFamily="34" charset="-79"/>
                    <a:cs typeface="David" panose="020E0502060401010101" pitchFamily="34" charset="-79"/>
                  </a:rPr>
                  <a:t>y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לבין פלט המסנן הדיגיטלי (</a:t>
                </a:r>
                <a:r>
                  <a:rPr lang="he-IL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אות הרעש המשוערך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) כדי לקבל את השגיאה </a:t>
                </a:r>
                <a14:m>
                  <m:oMath xmlns:m="http://schemas.openxmlformats.org/officeDocument/2006/math">
                    <m:r>
                      <a:rPr lang="en-US" sz="1600" kern="100" cap="all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he-IL" sz="1600" b="0" i="1" kern="100" cap="all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kern="100" cap="all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החדשה.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תהליך הסינון יימשך עד שהוא יגיע לאורך המסנן שנקבע 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(מסומן ב</a:t>
                </a:r>
                <a: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L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במאמר), או כמות </a:t>
                </a:r>
                <a:r>
                  <a:rPr lang="he-IL" sz="1600" kern="100" cap="all" dirty="0" err="1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הטאפים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שקיימים למסנן, כך שלאחר כל </a:t>
                </a:r>
                <a:r>
                  <a:rPr lang="he-IL" sz="1600" kern="100" cap="all" dirty="0" err="1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איטרציה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, וקטור משקל העמודה יתעדכן. </a:t>
                </a:r>
                <a:br>
                  <a:rPr lang="en-US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</a:b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אות המוצא  </a:t>
                </a:r>
                <a:r>
                  <a:rPr lang="he-IL" sz="1600" kern="100" cap="all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he-IL" sz="1600" b="0" i="0" kern="100" cap="all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kern="100" cap="all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he-IL" sz="1600" i="1" kern="100" cap="all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kern="100" cap="all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נותן שערוך  של אות רצוי וגם משמש כאות שגיאה </a:t>
                </a:r>
                <a:r>
                  <a:rPr lang="he-IL" sz="1600" kern="100" cap="all" dirty="0" err="1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לכיוונון</a:t>
                </a:r>
                <a:r>
                  <a:rPr lang="he-IL" sz="1600" kern="100" cap="all" dirty="0">
                    <a:latin typeface="David" panose="020E0502060401010101" pitchFamily="34" charset="-79"/>
                    <a:ea typeface="+mj-ea"/>
                    <a:cs typeface="David" panose="020E0502060401010101" pitchFamily="34" charset="-79"/>
                  </a:rPr>
                  <a:t> המשקלים.</a:t>
                </a:r>
                <a:endParaRPr lang="en-US" sz="1600" kern="100" cap="all" dirty="0">
                  <a:latin typeface="David" panose="020E0502060401010101" pitchFamily="34" charset="-79"/>
                  <a:ea typeface="+mj-ea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BC7AB8-4CA6-BCE7-FCF1-7F5FFBB1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1" y="1341185"/>
                <a:ext cx="8153400" cy="5606856"/>
              </a:xfrm>
              <a:prstGeom prst="rect">
                <a:avLst/>
              </a:prstGeom>
              <a:blipFill>
                <a:blip r:embed="rId2"/>
                <a:stretch>
                  <a:fillRect t="-109" r="-374" b="-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8711F4F-CCC2-787F-59BA-5230EFC0D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63" y="1456640"/>
            <a:ext cx="2588673" cy="16147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F7010-F914-5CE2-7748-5342F183E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63" y="3520190"/>
            <a:ext cx="2588673" cy="16556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E447B0-4708-3A8A-F6F7-35DACAACA76E}"/>
              </a:ext>
            </a:extLst>
          </p:cNvPr>
          <p:cNvSpPr txBox="1"/>
          <p:nvPr/>
        </p:nvSpPr>
        <p:spPr>
          <a:xfrm>
            <a:off x="-457200" y="3071428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eq.(1)</a:t>
            </a:r>
            <a:br>
              <a:rPr lang="en-US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משוואת וקטור משקלי המסנן הדיגיטלי בתחילת הסימולציה</a:t>
            </a:r>
            <a:endParaRPr lang="en-US" sz="1200" kern="100" cap="all" dirty="0"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0D780-CAB5-3F4B-6AB1-D3F3D499C0B7}"/>
              </a:ext>
            </a:extLst>
          </p:cNvPr>
          <p:cNvSpPr txBox="1"/>
          <p:nvPr/>
        </p:nvSpPr>
        <p:spPr>
          <a:xfrm>
            <a:off x="-457200" y="5162967"/>
            <a:ext cx="4114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en-US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eq.(2)</a:t>
            </a:r>
            <a:br>
              <a:rPr lang="en-US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</a:br>
            <a:r>
              <a:rPr lang="he-IL" sz="1200" kern="100" cap="all" dirty="0">
                <a:latin typeface="Calibri" panose="020F0502020204030204" pitchFamily="34" charset="0"/>
                <a:ea typeface="+mj-ea"/>
                <a:cs typeface="David" panose="020E0502060401010101" pitchFamily="34" charset="-79"/>
              </a:rPr>
              <a:t>משוואת וקטור השגיאה בתחילת הסימולציה</a:t>
            </a:r>
            <a:endParaRPr lang="en-US" sz="1200" kern="100" cap="all" dirty="0">
              <a:latin typeface="Calibri" panose="020F0502020204030204" pitchFamily="34" charset="0"/>
              <a:ea typeface="+mj-ea"/>
              <a:cs typeface="David" panose="020E0502060401010101" pitchFamily="34" charset="-79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B53140-E852-BD62-07D8-6A2ADB26420C}"/>
              </a:ext>
            </a:extLst>
          </p:cNvPr>
          <p:cNvCxnSpPr>
            <a:cxnSpLocks/>
          </p:cNvCxnSpPr>
          <p:nvPr/>
        </p:nvCxnSpPr>
        <p:spPr>
          <a:xfrm>
            <a:off x="3810000" y="1371600"/>
            <a:ext cx="0" cy="51630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6103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811</TotalTime>
  <Words>1327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Candara</vt:lpstr>
      <vt:lpstr>Century Gothic</vt:lpstr>
      <vt:lpstr>David</vt:lpstr>
      <vt:lpstr>Vapor Trail</vt:lpstr>
      <vt:lpstr>Simulation for noise cancellation using LMS adaptive filter</vt:lpstr>
      <vt:lpstr>הסבר כללי</vt:lpstr>
      <vt:lpstr>הסבר כללי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for noise cancellation using LMS adaptive filter</dc:title>
  <dc:creator>Tal Haim</dc:creator>
  <cp:lastModifiedBy>Ruslan Osmanov</cp:lastModifiedBy>
  <cp:revision>13</cp:revision>
  <dcterms:created xsi:type="dcterms:W3CDTF">2023-02-24T08:43:37Z</dcterms:created>
  <dcterms:modified xsi:type="dcterms:W3CDTF">2023-02-26T19:11:51Z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