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7" r:id="rId2"/>
    <p:sldId id="262" r:id="rId3"/>
    <p:sldId id="278" r:id="rId4"/>
    <p:sldId id="279" r:id="rId5"/>
    <p:sldId id="259" r:id="rId6"/>
    <p:sldId id="260" r:id="rId7"/>
    <p:sldId id="261" r:id="rId8"/>
    <p:sldId id="264" r:id="rId9"/>
    <p:sldId id="273" r:id="rId10"/>
    <p:sldId id="271" r:id="rId11"/>
    <p:sldId id="265" r:id="rId12"/>
    <p:sldId id="275" r:id="rId13"/>
    <p:sldId id="276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07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0" indent="0">
              <a:buNone/>
            </a:pPr>
            <a:r>
              <a:rPr lang="en-US" altLang="zh-CN" dirty="0" err="1"/>
              <a:t>GroupId</a:t>
            </a:r>
            <a:r>
              <a:rPr lang="en-US" altLang="zh-CN" dirty="0"/>
              <a:t>  </a:t>
            </a:r>
            <a:r>
              <a:rPr lang="zh-CN" altLang="en-US" dirty="0"/>
              <a:t>组织标识，必须</a:t>
            </a:r>
            <a:r>
              <a:rPr lang="en-US" altLang="zh-CN" dirty="0"/>
              <a:t>java</a:t>
            </a:r>
            <a:r>
              <a:rPr lang="zh-CN" altLang="en-US" dirty="0"/>
              <a:t>包的前缀保持一致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 err="1"/>
              <a:t>ArtifactId</a:t>
            </a:r>
            <a:r>
              <a:rPr lang="en-US" altLang="zh-CN" dirty="0"/>
              <a:t> </a:t>
            </a:r>
            <a:r>
              <a:rPr lang="zh-CN" altLang="en-US" dirty="0"/>
              <a:t>工程名，以横线（减号）为单词分隔符，所有单词都小写，必须使用字母开头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/>
              <a:t>Version </a:t>
            </a:r>
            <a:r>
              <a:rPr lang="zh-CN" altLang="en-US" dirty="0"/>
              <a:t>版本号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lvl="0" indent="0">
              <a:buNone/>
            </a:pPr>
            <a:r>
              <a:rPr lang="en-US" altLang="zh-CN" dirty="0" err="1"/>
              <a:t>GroupId</a:t>
            </a:r>
            <a:r>
              <a:rPr lang="en-US" altLang="zh-CN" dirty="0"/>
              <a:t>  </a:t>
            </a:r>
            <a:r>
              <a:rPr lang="zh-CN" altLang="en-US" dirty="0"/>
              <a:t>组织标识，必须</a:t>
            </a:r>
            <a:r>
              <a:rPr lang="en-US" altLang="zh-CN" dirty="0"/>
              <a:t>java</a:t>
            </a:r>
            <a:r>
              <a:rPr lang="zh-CN" altLang="en-US" dirty="0"/>
              <a:t>包的前缀保持一致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 err="1"/>
              <a:t>ArtifactId</a:t>
            </a:r>
            <a:r>
              <a:rPr lang="en-US" altLang="zh-CN" dirty="0"/>
              <a:t> </a:t>
            </a:r>
            <a:r>
              <a:rPr lang="zh-CN" altLang="en-US" dirty="0"/>
              <a:t>工程名，以横线（减号）为单词分隔符，所有单词都小写，必须使用字母开头</a:t>
            </a:r>
            <a:endParaRPr lang="en-US" altLang="zh-CN" dirty="0"/>
          </a:p>
          <a:p>
            <a:pPr marL="57150" lvl="0" indent="0">
              <a:buNone/>
            </a:pPr>
            <a:r>
              <a:rPr lang="en-US" altLang="zh-CN" dirty="0"/>
              <a:t>Version </a:t>
            </a:r>
            <a:r>
              <a:rPr lang="zh-CN" altLang="en-US" dirty="0"/>
              <a:t>版本号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0298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Hello World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D23-BD36-4951-9A74-A2D5B553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D2DE-DEEF-4EA4-B541-D43E992D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插件安装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 err="1"/>
              <a:t>Jdk</a:t>
            </a:r>
            <a:r>
              <a:rPr lang="zh-CN" altLang="en-US" dirty="0"/>
              <a:t>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r>
              <a:rPr lang="zh-CN" altLang="en-US" dirty="0"/>
              <a:t>演示</a:t>
            </a: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386-A54D-4454-AAB4-0D824D2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CFC8-ADF6-4AEB-A801-67C42F7F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工程命名规范</a:t>
            </a:r>
            <a:endParaRPr lang="en-US" altLang="zh-CN" dirty="0"/>
          </a:p>
          <a:p>
            <a:r>
              <a:rPr lang="zh-CN" altLang="en-US" dirty="0"/>
              <a:t>父</a:t>
            </a:r>
            <a:r>
              <a:rPr lang="en-US" altLang="zh-CN" dirty="0"/>
              <a:t>POM</a:t>
            </a:r>
            <a:r>
              <a:rPr lang="zh-CN" altLang="en-US" dirty="0"/>
              <a:t>文件依赖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39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386-A54D-4454-AAB4-0D824D2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工程中的规范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CFC8-ADF6-4AEB-A801-67C42F7F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/>
              <a:t>基础包名为</a:t>
            </a:r>
            <a:r>
              <a:rPr lang="en-US" altLang="zh-CN" dirty="0"/>
              <a:t>Maven</a:t>
            </a:r>
            <a:r>
              <a:rPr lang="zh-CN" altLang="en-US" dirty="0"/>
              <a:t>的</a:t>
            </a:r>
            <a:r>
              <a:rPr lang="en-US" altLang="zh-CN" dirty="0" err="1"/>
              <a:t>groupId</a:t>
            </a:r>
            <a:endParaRPr lang="en-US" altLang="zh-CN" dirty="0"/>
          </a:p>
          <a:p>
            <a:r>
              <a:rPr lang="zh-CN" altLang="en-US" dirty="0"/>
              <a:t>目录结构</a:t>
            </a:r>
            <a:endParaRPr lang="en-US" altLang="zh-CN" dirty="0"/>
          </a:p>
          <a:p>
            <a:r>
              <a:rPr lang="zh-CN" altLang="en-US" dirty="0"/>
              <a:t>类命名</a:t>
            </a:r>
            <a:endParaRPr lang="en-US" altLang="zh-CN" dirty="0"/>
          </a:p>
          <a:p>
            <a:r>
              <a:rPr lang="zh-CN" altLang="en-US" dirty="0"/>
              <a:t>方法命名</a:t>
            </a:r>
            <a:endParaRPr lang="en-US" altLang="zh-CN" dirty="0"/>
          </a:p>
          <a:p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503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3D2D-6B3C-4BC5-9B62-4D435EEA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数据库访问中的规范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CEDD-16F0-43F7-8870-62CCFB56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追加新模块 ，命名为 </a:t>
            </a:r>
            <a:r>
              <a:rPr lang="en-US" altLang="zh-CN" dirty="0"/>
              <a:t>XX-module</a:t>
            </a:r>
          </a:p>
          <a:p>
            <a:r>
              <a:rPr lang="zh-CN" altLang="en-US" dirty="0"/>
              <a:t>包名规范， </a:t>
            </a:r>
            <a:r>
              <a:rPr lang="en-US" altLang="zh-CN" dirty="0" err="1"/>
              <a:t>com.Accenture</a:t>
            </a:r>
            <a:r>
              <a:rPr lang="en-US" altLang="zh-CN" dirty="0"/>
              <a:t>.**.module</a:t>
            </a:r>
          </a:p>
          <a:p>
            <a:r>
              <a:rPr lang="zh-CN" altLang="en-US" dirty="0"/>
              <a:t>显示加上必要注解 </a:t>
            </a: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， </a:t>
            </a:r>
            <a:r>
              <a:rPr lang="en-US" altLang="zh-CN" dirty="0"/>
              <a:t>@</a:t>
            </a:r>
            <a:r>
              <a:rPr lang="en-US" altLang="zh-CN" dirty="0" err="1"/>
              <a:t>RequestParam</a:t>
            </a:r>
            <a:r>
              <a:rPr lang="zh-CN" altLang="en-US" dirty="0"/>
              <a:t>，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4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306327" y="2140331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 </a:t>
            </a:r>
            <a:r>
              <a:rPr lang="zh-CN" altLang="en-US" sz="3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平台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圆角矩形 29">
            <a:extLst>
              <a:ext uri="{FF2B5EF4-FFF2-40B4-BE49-F238E27FC236}">
                <a16:creationId xmlns:a16="http://schemas.microsoft.com/office/drawing/2014/main" id="{3D871442-1C01-4BA0-AC88-C8F88E4C3E45}"/>
              </a:ext>
            </a:extLst>
          </p:cNvPr>
          <p:cNvSpPr/>
          <p:nvPr/>
        </p:nvSpPr>
        <p:spPr>
          <a:xfrm>
            <a:off x="3785823" y="3660042"/>
            <a:ext cx="1835122" cy="2191950"/>
          </a:xfrm>
          <a:prstGeom prst="roundRect">
            <a:avLst>
              <a:gd name="adj" fmla="val 6426"/>
            </a:avLst>
          </a:prstGeom>
          <a:solidFill>
            <a:sysClr val="windowText" lastClr="000000">
              <a:lumMod val="85000"/>
              <a:lumOff val="1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圆角矩形 30">
            <a:extLst>
              <a:ext uri="{FF2B5EF4-FFF2-40B4-BE49-F238E27FC236}">
                <a16:creationId xmlns:a16="http://schemas.microsoft.com/office/drawing/2014/main" id="{4D82DDDB-0441-4639-9281-358AF0410A10}"/>
              </a:ext>
            </a:extLst>
          </p:cNvPr>
          <p:cNvSpPr/>
          <p:nvPr/>
        </p:nvSpPr>
        <p:spPr>
          <a:xfrm>
            <a:off x="7454219" y="3660042"/>
            <a:ext cx="1835122" cy="2191950"/>
          </a:xfrm>
          <a:prstGeom prst="roundRect">
            <a:avLst>
              <a:gd name="adj" fmla="val 6426"/>
            </a:avLst>
          </a:prstGeom>
          <a:solidFill>
            <a:sysClr val="windowText" lastClr="000000">
              <a:lumMod val="85000"/>
              <a:lumOff val="15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圆角矩形 17">
            <a:extLst>
              <a:ext uri="{FF2B5EF4-FFF2-40B4-BE49-F238E27FC236}">
                <a16:creationId xmlns:a16="http://schemas.microsoft.com/office/drawing/2014/main" id="{51004E05-C163-4823-9103-C0D1C90AACAD}"/>
              </a:ext>
            </a:extLst>
          </p:cNvPr>
          <p:cNvSpPr/>
          <p:nvPr/>
        </p:nvSpPr>
        <p:spPr>
          <a:xfrm>
            <a:off x="3785823" y="3655429"/>
            <a:ext cx="1835122" cy="1079709"/>
          </a:xfrm>
          <a:custGeom>
            <a:avLst/>
            <a:gdLst/>
            <a:ahLst/>
            <a:cxnLst/>
            <a:rect l="l" t="t" r="r" b="b"/>
            <a:pathLst>
              <a:path w="2592288" h="1525193">
                <a:moveTo>
                  <a:pt x="166580" y="0"/>
                </a:moveTo>
                <a:lnTo>
                  <a:pt x="2425708" y="0"/>
                </a:lnTo>
                <a:cubicBezTo>
                  <a:pt x="2517708" y="0"/>
                  <a:pt x="2592288" y="74580"/>
                  <a:pt x="2592288" y="166580"/>
                </a:cubicBezTo>
                <a:lnTo>
                  <a:pt x="2592288" y="1525193"/>
                </a:lnTo>
                <a:lnTo>
                  <a:pt x="0" y="1525193"/>
                </a:lnTo>
                <a:lnTo>
                  <a:pt x="0" y="166580"/>
                </a:lnTo>
                <a:cubicBezTo>
                  <a:pt x="0" y="74580"/>
                  <a:pt x="74580" y="0"/>
                  <a:pt x="166580" y="0"/>
                </a:cubicBezTo>
                <a:close/>
              </a:path>
            </a:pathLst>
          </a:custGeom>
          <a:gradFill flip="none" rotWithShape="1">
            <a:gsLst>
              <a:gs pos="8000">
                <a:sysClr val="windowText" lastClr="000000">
                  <a:lumMod val="65000"/>
                  <a:lumOff val="35000"/>
                </a:sysClr>
              </a:gs>
              <a:gs pos="54000">
                <a:sysClr val="windowText" lastClr="000000">
                  <a:lumMod val="85000"/>
                  <a:lumOff val="15000"/>
                </a:sysClr>
              </a:gs>
              <a:gs pos="100000">
                <a:sysClr val="window" lastClr="FFFFFF">
                  <a:lumMod val="75000"/>
                  <a:alpha val="24000"/>
                </a:sysClr>
              </a:gs>
              <a:gs pos="25000">
                <a:sysClr val="window" lastClr="FFFFFF">
                  <a:lumMod val="65000"/>
                  <a:alpha val="29000"/>
                </a:sysClr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396F8E45-8C87-4583-A0C8-DED872912C27}"/>
              </a:ext>
            </a:extLst>
          </p:cNvPr>
          <p:cNvSpPr/>
          <p:nvPr/>
        </p:nvSpPr>
        <p:spPr>
          <a:xfrm>
            <a:off x="7454219" y="3676308"/>
            <a:ext cx="1835122" cy="1079709"/>
          </a:xfrm>
          <a:custGeom>
            <a:avLst/>
            <a:gdLst/>
            <a:ahLst/>
            <a:cxnLst/>
            <a:rect l="l" t="t" r="r" b="b"/>
            <a:pathLst>
              <a:path w="2592288" h="1525193">
                <a:moveTo>
                  <a:pt x="166580" y="0"/>
                </a:moveTo>
                <a:lnTo>
                  <a:pt x="2425708" y="0"/>
                </a:lnTo>
                <a:cubicBezTo>
                  <a:pt x="2517708" y="0"/>
                  <a:pt x="2592288" y="74580"/>
                  <a:pt x="2592288" y="166580"/>
                </a:cubicBezTo>
                <a:lnTo>
                  <a:pt x="2592288" y="1525193"/>
                </a:lnTo>
                <a:lnTo>
                  <a:pt x="0" y="1525193"/>
                </a:lnTo>
                <a:lnTo>
                  <a:pt x="0" y="166580"/>
                </a:lnTo>
                <a:cubicBezTo>
                  <a:pt x="0" y="74580"/>
                  <a:pt x="74580" y="0"/>
                  <a:pt x="166580" y="0"/>
                </a:cubicBezTo>
                <a:close/>
              </a:path>
            </a:pathLst>
          </a:custGeom>
          <a:gradFill flip="none" rotWithShape="1">
            <a:gsLst>
              <a:gs pos="8000">
                <a:sysClr val="windowText" lastClr="000000">
                  <a:lumMod val="65000"/>
                  <a:lumOff val="35000"/>
                </a:sysClr>
              </a:gs>
              <a:gs pos="54000">
                <a:sysClr val="windowText" lastClr="000000">
                  <a:lumMod val="85000"/>
                  <a:lumOff val="15000"/>
                </a:sysClr>
              </a:gs>
              <a:gs pos="100000">
                <a:sysClr val="window" lastClr="FFFFFF">
                  <a:lumMod val="75000"/>
                  <a:alpha val="24000"/>
                </a:sysClr>
              </a:gs>
              <a:gs pos="25000">
                <a:sysClr val="window" lastClr="FFFFFF">
                  <a:lumMod val="65000"/>
                  <a:alpha val="29000"/>
                </a:sysClr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圆角矩形 10">
            <a:extLst>
              <a:ext uri="{FF2B5EF4-FFF2-40B4-BE49-F238E27FC236}">
                <a16:creationId xmlns:a16="http://schemas.microsoft.com/office/drawing/2014/main" id="{824C75F1-3EB4-4EF6-BBB2-DCB0F2796B80}"/>
              </a:ext>
            </a:extLst>
          </p:cNvPr>
          <p:cNvSpPr/>
          <p:nvPr/>
        </p:nvSpPr>
        <p:spPr>
          <a:xfrm>
            <a:off x="4983204" y="3650378"/>
            <a:ext cx="3137460" cy="2191950"/>
          </a:xfrm>
          <a:custGeom>
            <a:avLst/>
            <a:gdLst/>
            <a:ahLst/>
            <a:cxnLst/>
            <a:rect l="l" t="t" r="r" b="b"/>
            <a:pathLst>
              <a:path w="4431968" h="3096344">
                <a:moveTo>
                  <a:pt x="1087936" y="0"/>
                </a:moveTo>
                <a:lnTo>
                  <a:pt x="3347064" y="0"/>
                </a:lnTo>
                <a:cubicBezTo>
                  <a:pt x="3439064" y="0"/>
                  <a:pt x="3513644" y="74580"/>
                  <a:pt x="3513644" y="166580"/>
                </a:cubicBezTo>
                <a:lnTo>
                  <a:pt x="3513644" y="1288893"/>
                </a:lnTo>
                <a:cubicBezTo>
                  <a:pt x="3533780" y="1348375"/>
                  <a:pt x="3599073" y="1406682"/>
                  <a:pt x="3686877" y="1439616"/>
                </a:cubicBezTo>
                <a:cubicBezTo>
                  <a:pt x="3752028" y="1464054"/>
                  <a:pt x="3817029" y="1469817"/>
                  <a:pt x="3868444" y="1458115"/>
                </a:cubicBezTo>
                <a:cubicBezTo>
                  <a:pt x="3902404" y="1342696"/>
                  <a:pt x="4009446" y="1259067"/>
                  <a:pt x="4136021" y="1259067"/>
                </a:cubicBezTo>
                <a:cubicBezTo>
                  <a:pt x="4233444" y="1259067"/>
                  <a:pt x="4319296" y="1308611"/>
                  <a:pt x="4369676" y="1383931"/>
                </a:cubicBezTo>
                <a:cubicBezTo>
                  <a:pt x="4408794" y="1427426"/>
                  <a:pt x="4431968" y="1485093"/>
                  <a:pt x="4431968" y="1548172"/>
                </a:cubicBezTo>
                <a:cubicBezTo>
                  <a:pt x="4431968" y="1644547"/>
                  <a:pt x="4377873" y="1728287"/>
                  <a:pt x="4297838" y="1769649"/>
                </a:cubicBezTo>
                <a:cubicBezTo>
                  <a:pt x="4252315" y="1802442"/>
                  <a:pt x="4196390" y="1821465"/>
                  <a:pt x="4136021" y="1821465"/>
                </a:cubicBezTo>
                <a:cubicBezTo>
                  <a:pt x="4014931" y="1821465"/>
                  <a:pt x="3911717" y="1744927"/>
                  <a:pt x="3873048" y="1637247"/>
                </a:cubicBezTo>
                <a:cubicBezTo>
                  <a:pt x="3827849" y="1622474"/>
                  <a:pt x="3772083" y="1618289"/>
                  <a:pt x="3713445" y="1627378"/>
                </a:cubicBezTo>
                <a:cubicBezTo>
                  <a:pt x="3622832" y="1641424"/>
                  <a:pt x="3548351" y="1683602"/>
                  <a:pt x="3513644" y="1735150"/>
                </a:cubicBezTo>
                <a:lnTo>
                  <a:pt x="3513644" y="2929764"/>
                </a:lnTo>
                <a:cubicBezTo>
                  <a:pt x="3513644" y="3021764"/>
                  <a:pt x="3439064" y="3096344"/>
                  <a:pt x="3347064" y="3096344"/>
                </a:cubicBezTo>
                <a:lnTo>
                  <a:pt x="1087936" y="3096344"/>
                </a:lnTo>
                <a:cubicBezTo>
                  <a:pt x="995936" y="3096344"/>
                  <a:pt x="921356" y="3021764"/>
                  <a:pt x="921356" y="2929764"/>
                </a:cubicBezTo>
                <a:lnTo>
                  <a:pt x="921356" y="1739827"/>
                </a:lnTo>
                <a:cubicBezTo>
                  <a:pt x="888117" y="1686184"/>
                  <a:pt x="811882" y="1641849"/>
                  <a:pt x="718523" y="1627378"/>
                </a:cubicBezTo>
                <a:cubicBezTo>
                  <a:pt x="659885" y="1618289"/>
                  <a:pt x="604119" y="1622474"/>
                  <a:pt x="558920" y="1637247"/>
                </a:cubicBezTo>
                <a:cubicBezTo>
                  <a:pt x="520251" y="1744927"/>
                  <a:pt x="417037" y="1821465"/>
                  <a:pt x="295947" y="1821465"/>
                </a:cubicBezTo>
                <a:cubicBezTo>
                  <a:pt x="235578" y="1821465"/>
                  <a:pt x="179653" y="1802442"/>
                  <a:pt x="134130" y="1769649"/>
                </a:cubicBezTo>
                <a:cubicBezTo>
                  <a:pt x="54095" y="1728287"/>
                  <a:pt x="0" y="1644547"/>
                  <a:pt x="0" y="1548172"/>
                </a:cubicBezTo>
                <a:cubicBezTo>
                  <a:pt x="0" y="1485093"/>
                  <a:pt x="23174" y="1427426"/>
                  <a:pt x="62292" y="1383931"/>
                </a:cubicBezTo>
                <a:cubicBezTo>
                  <a:pt x="112672" y="1308611"/>
                  <a:pt x="198524" y="1259067"/>
                  <a:pt x="295947" y="1259067"/>
                </a:cubicBezTo>
                <a:cubicBezTo>
                  <a:pt x="422522" y="1259067"/>
                  <a:pt x="529564" y="1342696"/>
                  <a:pt x="563524" y="1458115"/>
                </a:cubicBezTo>
                <a:cubicBezTo>
                  <a:pt x="614939" y="1469817"/>
                  <a:pt x="679940" y="1464054"/>
                  <a:pt x="745091" y="1439616"/>
                </a:cubicBezTo>
                <a:cubicBezTo>
                  <a:pt x="836964" y="1405155"/>
                  <a:pt x="904191" y="1342916"/>
                  <a:pt x="921356" y="1280963"/>
                </a:cubicBezTo>
                <a:lnTo>
                  <a:pt x="921356" y="166580"/>
                </a:lnTo>
                <a:cubicBezTo>
                  <a:pt x="921356" y="74580"/>
                  <a:pt x="995936" y="0"/>
                  <a:pt x="1087936" y="0"/>
                </a:cubicBezTo>
                <a:close/>
              </a:path>
            </a:pathLst>
          </a:custGeom>
          <a:gradFill flip="none" rotWithShape="1">
            <a:gsLst>
              <a:gs pos="48000">
                <a:srgbClr val="BCE43C"/>
              </a:gs>
              <a:gs pos="100000">
                <a:srgbClr val="8AC930"/>
              </a:gs>
              <a:gs pos="0">
                <a:srgbClr val="97DD43">
                  <a:shade val="675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8406D89D-90EC-473E-8450-C725E4710D1F}"/>
              </a:ext>
            </a:extLst>
          </p:cNvPr>
          <p:cNvSpPr/>
          <p:nvPr/>
        </p:nvSpPr>
        <p:spPr>
          <a:xfrm>
            <a:off x="4988655" y="3660818"/>
            <a:ext cx="3135546" cy="1085535"/>
          </a:xfrm>
          <a:custGeom>
            <a:avLst/>
            <a:gdLst/>
            <a:ahLst/>
            <a:cxnLst/>
            <a:rect l="l" t="t" r="r" b="b"/>
            <a:pathLst>
              <a:path w="4429264" h="1533424">
                <a:moveTo>
                  <a:pt x="1086584" y="0"/>
                </a:moveTo>
                <a:lnTo>
                  <a:pt x="3345712" y="0"/>
                </a:lnTo>
                <a:cubicBezTo>
                  <a:pt x="3437712" y="0"/>
                  <a:pt x="3512292" y="74580"/>
                  <a:pt x="3512292" y="166580"/>
                </a:cubicBezTo>
                <a:lnTo>
                  <a:pt x="3512292" y="1288893"/>
                </a:lnTo>
                <a:cubicBezTo>
                  <a:pt x="3532428" y="1348375"/>
                  <a:pt x="3597721" y="1406682"/>
                  <a:pt x="3685525" y="1439616"/>
                </a:cubicBezTo>
                <a:cubicBezTo>
                  <a:pt x="3750676" y="1464054"/>
                  <a:pt x="3815677" y="1469817"/>
                  <a:pt x="3867092" y="1458115"/>
                </a:cubicBezTo>
                <a:cubicBezTo>
                  <a:pt x="3901052" y="1342696"/>
                  <a:pt x="4008094" y="1259067"/>
                  <a:pt x="4134669" y="1259067"/>
                </a:cubicBezTo>
                <a:cubicBezTo>
                  <a:pt x="4232092" y="1259067"/>
                  <a:pt x="4317944" y="1308611"/>
                  <a:pt x="4368324" y="1383931"/>
                </a:cubicBezTo>
                <a:cubicBezTo>
                  <a:pt x="4404361" y="1424000"/>
                  <a:pt x="4426866" y="1476096"/>
                  <a:pt x="4429264" y="1533424"/>
                </a:cubicBezTo>
                <a:lnTo>
                  <a:pt x="0" y="1533424"/>
                </a:lnTo>
                <a:cubicBezTo>
                  <a:pt x="2398" y="1476096"/>
                  <a:pt x="24903" y="1424000"/>
                  <a:pt x="60940" y="1383931"/>
                </a:cubicBezTo>
                <a:cubicBezTo>
                  <a:pt x="111320" y="1308611"/>
                  <a:pt x="197172" y="1259067"/>
                  <a:pt x="294595" y="1259067"/>
                </a:cubicBezTo>
                <a:cubicBezTo>
                  <a:pt x="421170" y="1259067"/>
                  <a:pt x="528212" y="1342696"/>
                  <a:pt x="562172" y="1458115"/>
                </a:cubicBezTo>
                <a:cubicBezTo>
                  <a:pt x="613587" y="1469817"/>
                  <a:pt x="678588" y="1464054"/>
                  <a:pt x="743739" y="1439616"/>
                </a:cubicBezTo>
                <a:cubicBezTo>
                  <a:pt x="835612" y="1405155"/>
                  <a:pt x="902839" y="1342916"/>
                  <a:pt x="920004" y="1280963"/>
                </a:cubicBezTo>
                <a:lnTo>
                  <a:pt x="920004" y="166580"/>
                </a:lnTo>
                <a:cubicBezTo>
                  <a:pt x="920004" y="74580"/>
                  <a:pt x="994584" y="0"/>
                  <a:pt x="1086584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99BE24"/>
              </a:gs>
              <a:gs pos="54000">
                <a:srgbClr val="95BC1A"/>
              </a:gs>
              <a:gs pos="100000">
                <a:srgbClr val="D1ED47"/>
              </a:gs>
              <a:gs pos="25000">
                <a:srgbClr val="D1ED47"/>
              </a:gs>
            </a:gsLst>
            <a:path path="rect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22150-7958-4F2F-866D-428CF7ECC331}"/>
              </a:ext>
            </a:extLst>
          </p:cNvPr>
          <p:cNvSpPr txBox="1"/>
          <p:nvPr/>
        </p:nvSpPr>
        <p:spPr>
          <a:xfrm>
            <a:off x="3814527" y="4056828"/>
            <a:ext cx="172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Windows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604EAD-2290-4BD6-B31B-D24BA3854E28}"/>
              </a:ext>
            </a:extLst>
          </p:cNvPr>
          <p:cNvSpPr txBox="1"/>
          <p:nvPr/>
        </p:nvSpPr>
        <p:spPr>
          <a:xfrm>
            <a:off x="5834400" y="4229786"/>
            <a:ext cx="143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Linux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36AF7-DC3C-4B8A-BC23-3DDB743BBD4A}"/>
              </a:ext>
            </a:extLst>
          </p:cNvPr>
          <p:cNvSpPr txBox="1"/>
          <p:nvPr/>
        </p:nvSpPr>
        <p:spPr>
          <a:xfrm>
            <a:off x="7569931" y="4043801"/>
            <a:ext cx="184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MacOS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33" y="705501"/>
            <a:ext cx="464493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E6-733F-4E38-9345-6F2E004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对比（工具对比）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8A2F8-F0F5-4049-81BD-1F07E459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14240"/>
              </p:ext>
            </p:extLst>
          </p:nvPr>
        </p:nvGraphicFramePr>
        <p:xfrm>
          <a:off x="2592925" y="2216313"/>
          <a:ext cx="8690960" cy="443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504">
                  <a:extLst>
                    <a:ext uri="{9D8B030D-6E8A-4147-A177-3AD203B41FA5}">
                      <a16:colId xmlns:a16="http://schemas.microsoft.com/office/drawing/2014/main" val="3310352112"/>
                    </a:ext>
                  </a:extLst>
                </a:gridCol>
                <a:gridCol w="3013289">
                  <a:extLst>
                    <a:ext uri="{9D8B030D-6E8A-4147-A177-3AD203B41FA5}">
                      <a16:colId xmlns:a16="http://schemas.microsoft.com/office/drawing/2014/main" val="1094571867"/>
                    </a:ext>
                  </a:extLst>
                </a:gridCol>
                <a:gridCol w="4155167">
                  <a:extLst>
                    <a:ext uri="{9D8B030D-6E8A-4147-A177-3AD203B41FA5}">
                      <a16:colId xmlns:a16="http://schemas.microsoft.com/office/drawing/2014/main" val="1008653589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职责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918461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SDK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.NET Framework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JDK</a:t>
                      </a: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74276533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IDE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IDEA/Eclipse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42862161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项目模板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76921337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&amp;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调试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045351176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库管理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NuGet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2227558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发布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04121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C3E-0F49-41CF-AF46-59ED720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对比（文件相关）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7BC92E-D0CA-4308-ACB0-5593423B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760356"/>
              </p:ext>
            </p:extLst>
          </p:nvPr>
        </p:nvGraphicFramePr>
        <p:xfrm>
          <a:off x="2592924" y="2205872"/>
          <a:ext cx="8911687" cy="330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895">
                  <a:extLst>
                    <a:ext uri="{9D8B030D-6E8A-4147-A177-3AD203B41FA5}">
                      <a16:colId xmlns:a16="http://schemas.microsoft.com/office/drawing/2014/main" val="1615629386"/>
                    </a:ext>
                  </a:extLst>
                </a:gridCol>
                <a:gridCol w="3330612">
                  <a:extLst>
                    <a:ext uri="{9D8B030D-6E8A-4147-A177-3AD203B41FA5}">
                      <a16:colId xmlns:a16="http://schemas.microsoft.com/office/drawing/2014/main" val="2152498109"/>
                    </a:ext>
                  </a:extLst>
                </a:gridCol>
                <a:gridCol w="3897180">
                  <a:extLst>
                    <a:ext uri="{9D8B030D-6E8A-4147-A177-3AD203B41FA5}">
                      <a16:colId xmlns:a16="http://schemas.microsoft.com/office/drawing/2014/main" val="3557215048"/>
                    </a:ext>
                  </a:extLst>
                </a:gridCol>
              </a:tblGrid>
              <a:tr h="653054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8883154"/>
                  </a:ext>
                </a:extLst>
              </a:tr>
              <a:tr h="653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类的组织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namespace：</a:t>
                      </a:r>
                      <a:r>
                        <a:rPr lang="zh-CN" altLang="en-US" sz="2000" u="none" strike="noStrike">
                          <a:effectLst/>
                        </a:rPr>
                        <a:t>命名空间，</a:t>
                      </a:r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r>
                        <a:rPr lang="zh-CN" altLang="en-US" sz="2000" u="none" strike="noStrike">
                          <a:effectLst/>
                        </a:rPr>
                        <a:t>跟目录无关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Package：name</a:t>
                      </a:r>
                      <a:r>
                        <a:rPr lang="zh-CN" altLang="en-US" sz="2000" u="none" strike="noStrike">
                          <a:effectLst/>
                        </a:rPr>
                        <a:t>跟目录名一致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602901691"/>
                  </a:ext>
                </a:extLst>
              </a:tr>
              <a:tr h="1197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.cs</a:t>
                      </a:r>
                      <a:r>
                        <a:rPr lang="zh-CN" altLang="en-US" sz="2000" u="none" strike="noStrike">
                          <a:effectLst/>
                        </a:rPr>
                        <a:t>文件：类名跟文件名无关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.java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文件：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类名跟文件名有关，但一个类文件只能定义一个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2446380649"/>
                  </a:ext>
                </a:extLst>
              </a:tr>
              <a:tr h="805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打包输出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.dll，.exe</a:t>
                      </a:r>
                      <a:r>
                        <a:rPr lang="zh-CN" altLang="en-US" sz="2000" u="none" strike="noStrike">
                          <a:effectLst/>
                        </a:rPr>
                        <a:t>文件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r>
                        <a:rPr lang="en-US" sz="2000" u="none" strike="noStrike" dirty="0" err="1">
                          <a:effectLst/>
                        </a:rPr>
                        <a:t>jar，.war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0083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C8F8-8D48-493A-B6A2-B83FE7BE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对比（框架）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BB8C0-CC59-4C0E-8A93-4AABCCB8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752207"/>
              </p:ext>
            </p:extLst>
          </p:nvPr>
        </p:nvGraphicFramePr>
        <p:xfrm>
          <a:off x="2592925" y="2224726"/>
          <a:ext cx="9068032" cy="4251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737">
                  <a:extLst>
                    <a:ext uri="{9D8B030D-6E8A-4147-A177-3AD203B41FA5}">
                      <a16:colId xmlns:a16="http://schemas.microsoft.com/office/drawing/2014/main" val="4218733411"/>
                    </a:ext>
                  </a:extLst>
                </a:gridCol>
                <a:gridCol w="3035820">
                  <a:extLst>
                    <a:ext uri="{9D8B030D-6E8A-4147-A177-3AD203B41FA5}">
                      <a16:colId xmlns:a16="http://schemas.microsoft.com/office/drawing/2014/main" val="3619402874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3143862001"/>
                    </a:ext>
                  </a:extLst>
                </a:gridCol>
              </a:tblGrid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功能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464865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类管理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Unity </a:t>
                      </a:r>
                      <a:r>
                        <a:rPr lang="en-US" altLang="zh-CN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/ Castle Windsor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IOC / AOP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297999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Web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Core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Servlet / JSP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9326026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框架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Spring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702026534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持久层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Entity Framework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MyBatis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31889452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数据源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ADO.NET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D</a:t>
                      </a:r>
                      <a:r>
                        <a:rPr lang="en-US" sz="2000" u="none" strike="noStrike" dirty="0">
                          <a:effectLst/>
                        </a:rPr>
                        <a:t>ruid</a:t>
                      </a:r>
                      <a:r>
                        <a:rPr lang="en-US" altLang="zh-CN" sz="2000" u="none" strike="noStrike" dirty="0">
                          <a:effectLst/>
                        </a:rPr>
                        <a:t>/JDBC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248420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日志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log4net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Logback4j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59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开发工具介绍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4C5-2D26-4CF9-A0FB-FB5F220C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IDE</a:t>
            </a:r>
            <a:r>
              <a:rPr lang="zh-CN" altLang="en-US" dirty="0"/>
              <a:t>之前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6A04-22FC-40F1-A715-22F2A231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1.8_X</a:t>
            </a:r>
          </a:p>
          <a:p>
            <a:r>
              <a:rPr lang="en-US" altLang="zh-CN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1411</TotalTime>
  <Words>527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Adidas Unity</vt:lpstr>
      <vt:lpstr>DengXian</vt:lpstr>
      <vt:lpstr>Microsoft YaHei</vt:lpstr>
      <vt:lpstr>幼圆</vt:lpstr>
      <vt:lpstr>Agency FB</vt:lpstr>
      <vt:lpstr>Arial</vt:lpstr>
      <vt:lpstr>Calibri</vt:lpstr>
      <vt:lpstr>Century Gothic</vt:lpstr>
      <vt:lpstr>Georgia</vt:lpstr>
      <vt:lpstr>Times New Roman</vt:lpstr>
      <vt:lpstr>Wingdings 3</vt:lpstr>
      <vt:lpstr>Wisp</vt:lpstr>
      <vt:lpstr>PowerPoint Presentation</vt:lpstr>
      <vt:lpstr>Java简介</vt:lpstr>
      <vt:lpstr>JVM</vt:lpstr>
      <vt:lpstr>JDK &amp; JRE</vt:lpstr>
      <vt:lpstr>.NET和Java对比（工具对比）</vt:lpstr>
      <vt:lpstr>.NET和Java对比（文件相关）</vt:lpstr>
      <vt:lpstr>.NET和Java对比（框架）</vt:lpstr>
      <vt:lpstr>开发工具介绍</vt:lpstr>
      <vt:lpstr>配置IDE之前</vt:lpstr>
      <vt:lpstr>IDEA</vt:lpstr>
      <vt:lpstr>Hello World演示</vt:lpstr>
      <vt:lpstr>创建工程中的规范</vt:lpstr>
      <vt:lpstr>Web工程中的规范</vt:lpstr>
      <vt:lpstr>数据库访问中的规范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66</cp:revision>
  <dcterms:created xsi:type="dcterms:W3CDTF">2018-05-23T06:49:44Z</dcterms:created>
  <dcterms:modified xsi:type="dcterms:W3CDTF">2018-05-30T01:27:18Z</dcterms:modified>
</cp:coreProperties>
</file>