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7" r:id="rId2"/>
    <p:sldId id="262" r:id="rId3"/>
    <p:sldId id="278" r:id="rId4"/>
    <p:sldId id="279" r:id="rId5"/>
    <p:sldId id="259" r:id="rId6"/>
    <p:sldId id="261" r:id="rId7"/>
    <p:sldId id="264" r:id="rId8"/>
    <p:sldId id="273" r:id="rId9"/>
    <p:sldId id="280" r:id="rId10"/>
    <p:sldId id="281" r:id="rId11"/>
    <p:sldId id="265" r:id="rId12"/>
    <p:sldId id="28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20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2EA8-DE5A-4AA6-B918-4FCC223A8B7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2156-F9B5-41E3-ADB7-D297B945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4">
            <a:extLst>
              <a:ext uri="{FF2B5EF4-FFF2-40B4-BE49-F238E27FC236}">
                <a16:creationId xmlns:a16="http://schemas.microsoft.com/office/drawing/2014/main" id="{A6D8E9EE-5AFD-4B16-8FAC-95EF000C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5151787" y="458054"/>
            <a:ext cx="5593519" cy="2104926"/>
          </a:xfrm>
          <a:prstGeom prst="rect">
            <a:avLst/>
          </a:prstGeom>
        </p:spPr>
      </p:pic>
      <p:pic>
        <p:nvPicPr>
          <p:cNvPr id="93" name="图片 15">
            <a:extLst>
              <a:ext uri="{FF2B5EF4-FFF2-40B4-BE49-F238E27FC236}">
                <a16:creationId xmlns:a16="http://schemas.microsoft.com/office/drawing/2014/main" id="{5C12B050-4707-46E3-8319-FDF30717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63" y="2293890"/>
            <a:ext cx="5593519" cy="2104926"/>
          </a:xfrm>
          <a:prstGeom prst="rect">
            <a:avLst/>
          </a:prstGeom>
        </p:spPr>
      </p:pic>
      <p:pic>
        <p:nvPicPr>
          <p:cNvPr id="94" name="图片 16">
            <a:extLst>
              <a:ext uri="{FF2B5EF4-FFF2-40B4-BE49-F238E27FC236}">
                <a16:creationId xmlns:a16="http://schemas.microsoft.com/office/drawing/2014/main" id="{9808507D-92A6-4020-95F2-0CE0829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4665154" y="4108255"/>
            <a:ext cx="5593519" cy="210492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86D3C53-9435-4257-B1DE-EFAF3A67CF31}"/>
              </a:ext>
            </a:extLst>
          </p:cNvPr>
          <p:cNvSpPr txBox="1"/>
          <p:nvPr/>
        </p:nvSpPr>
        <p:spPr>
          <a:xfrm>
            <a:off x="2013996" y="2399873"/>
            <a:ext cx="30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Java</a:t>
            </a:r>
            <a:r>
              <a:rPr lang="zh-CN" altLang="en-US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基础介绍</a:t>
            </a:r>
            <a:endParaRPr lang="en-US" altLang="zh-CN" sz="3600" kern="0" dirty="0">
              <a:solidFill>
                <a:srgbClr val="A47D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didas Unity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E8EE90-F1EF-43B4-A016-E406B302A7C5}"/>
              </a:ext>
            </a:extLst>
          </p:cNvPr>
          <p:cNvSpPr txBox="1"/>
          <p:nvPr/>
        </p:nvSpPr>
        <p:spPr>
          <a:xfrm rot="20626868">
            <a:off x="6477441" y="1393301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4BECBD-60C4-47BC-91BC-1DA056962112}"/>
              </a:ext>
            </a:extLst>
          </p:cNvPr>
          <p:cNvSpPr txBox="1"/>
          <p:nvPr/>
        </p:nvSpPr>
        <p:spPr>
          <a:xfrm rot="20793972">
            <a:off x="5521330" y="152985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01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6AC49A-D8EB-4DA2-8FD0-FCEDDA646018}"/>
              </a:ext>
            </a:extLst>
          </p:cNvPr>
          <p:cNvSpPr txBox="1"/>
          <p:nvPr/>
        </p:nvSpPr>
        <p:spPr>
          <a:xfrm>
            <a:off x="5549906" y="2942837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02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BE4C8B-9F9B-48D3-8D8B-5D4F528A1636}"/>
              </a:ext>
            </a:extLst>
          </p:cNvPr>
          <p:cNvSpPr txBox="1"/>
          <p:nvPr/>
        </p:nvSpPr>
        <p:spPr>
          <a:xfrm>
            <a:off x="6576839" y="3255269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4BACC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开发工具介绍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BACC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AF5D0D-B991-4C64-825F-1DA7FC93CBF1}"/>
              </a:ext>
            </a:extLst>
          </p:cNvPr>
          <p:cNvSpPr txBox="1"/>
          <p:nvPr/>
        </p:nvSpPr>
        <p:spPr>
          <a:xfrm rot="937925">
            <a:off x="6090206" y="5070298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Hello World </a:t>
            </a:r>
            <a:r>
              <a:rPr lang="zh-CN" altLang="en-US" sz="2400" dirty="0"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演示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10B1AF-77B1-4360-AA33-8F719D20F613}"/>
              </a:ext>
            </a:extLst>
          </p:cNvPr>
          <p:cNvSpPr txBox="1"/>
          <p:nvPr/>
        </p:nvSpPr>
        <p:spPr>
          <a:xfrm rot="1238383">
            <a:off x="5115173" y="417711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03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9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E20B75AF-FCC4-4EBD-A881-AAF8C633AC3C}"/>
              </a:ext>
            </a:extLst>
          </p:cNvPr>
          <p:cNvSpPr/>
          <p:nvPr/>
        </p:nvSpPr>
        <p:spPr>
          <a:xfrm rot="10760111">
            <a:off x="5808682" y="562606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527D0D"/>
              </a:gs>
              <a:gs pos="31000">
                <a:srgbClr val="84A810"/>
              </a:gs>
              <a:gs pos="83000">
                <a:srgbClr val="BADB13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椭圆 3">
            <a:extLst>
              <a:ext uri="{FF2B5EF4-FFF2-40B4-BE49-F238E27FC236}">
                <a16:creationId xmlns:a16="http://schemas.microsoft.com/office/drawing/2014/main" id="{CA44B214-3B46-43A3-9D2F-E90CC89F3F30}"/>
              </a:ext>
            </a:extLst>
          </p:cNvPr>
          <p:cNvSpPr/>
          <p:nvPr/>
        </p:nvSpPr>
        <p:spPr>
          <a:xfrm rot="10760111">
            <a:off x="9983233" y="677352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82AA1E"/>
              </a:gs>
              <a:gs pos="18000">
                <a:srgbClr val="A7D23A">
                  <a:shade val="67500"/>
                  <a:satMod val="115000"/>
                </a:srgbClr>
              </a:gs>
              <a:gs pos="55000">
                <a:srgbClr val="D5EE96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椭圆 20">
            <a:extLst>
              <a:ext uri="{FF2B5EF4-FFF2-40B4-BE49-F238E27FC236}">
                <a16:creationId xmlns:a16="http://schemas.microsoft.com/office/drawing/2014/main" id="{531E94E2-0D34-40BC-9215-FA0E8D61AE9C}"/>
              </a:ext>
            </a:extLst>
          </p:cNvPr>
          <p:cNvSpPr/>
          <p:nvPr/>
        </p:nvSpPr>
        <p:spPr>
          <a:xfrm rot="10760111">
            <a:off x="5973966" y="1183633"/>
            <a:ext cx="1525391" cy="1525391"/>
          </a:xfrm>
          <a:prstGeom prst="ellipse">
            <a:avLst/>
          </a:prstGeom>
          <a:gradFill flip="none" rotWithShape="1">
            <a:gsLst>
              <a:gs pos="1000">
                <a:srgbClr val="7B9A16"/>
              </a:gs>
              <a:gs pos="0">
                <a:srgbClr val="A7D23A"/>
              </a:gs>
              <a:gs pos="100000">
                <a:srgbClr val="A7D23A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527D0D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椭圆 10">
            <a:extLst>
              <a:ext uri="{FF2B5EF4-FFF2-40B4-BE49-F238E27FC236}">
                <a16:creationId xmlns:a16="http://schemas.microsoft.com/office/drawing/2014/main" id="{5ACE61F3-BA14-40BA-8784-EF23CD9FE84B}"/>
              </a:ext>
            </a:extLst>
          </p:cNvPr>
          <p:cNvSpPr/>
          <p:nvPr/>
        </p:nvSpPr>
        <p:spPr>
          <a:xfrm rot="8029126">
            <a:off x="6226368" y="1819418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50A0D930-A9AE-4779-8ACF-6D98DC37B070}"/>
              </a:ext>
            </a:extLst>
          </p:cNvPr>
          <p:cNvSpPr/>
          <p:nvPr/>
        </p:nvSpPr>
        <p:spPr>
          <a:xfrm rot="10839889" flipH="1">
            <a:off x="2991630" y="2532879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31000">
                <a:srgbClr val="FFC000"/>
              </a:gs>
              <a:gs pos="83000">
                <a:srgbClr val="FFFF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AD59D738-2040-4155-86A6-C4FDFE7EDCA5}"/>
              </a:ext>
            </a:extLst>
          </p:cNvPr>
          <p:cNvSpPr/>
          <p:nvPr/>
        </p:nvSpPr>
        <p:spPr>
          <a:xfrm rot="10839889" flipH="1">
            <a:off x="2993368" y="2647625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18000">
                <a:srgbClr val="FFC000"/>
              </a:gs>
              <a:gs pos="55000">
                <a:srgbClr val="FFE697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椭圆 24">
            <a:extLst>
              <a:ext uri="{FF2B5EF4-FFF2-40B4-BE49-F238E27FC236}">
                <a16:creationId xmlns:a16="http://schemas.microsoft.com/office/drawing/2014/main" id="{7E5CDD87-2A28-4A5C-A600-29050E8ED92D}"/>
              </a:ext>
            </a:extLst>
          </p:cNvPr>
          <p:cNvSpPr/>
          <p:nvPr/>
        </p:nvSpPr>
        <p:spPr>
          <a:xfrm rot="10839889" flipH="1">
            <a:off x="7670310" y="3153906"/>
            <a:ext cx="1525391" cy="1525391"/>
          </a:xfrm>
          <a:prstGeom prst="ellipse">
            <a:avLst/>
          </a:prstGeom>
          <a:gradFill flip="none" rotWithShape="1">
            <a:gsLst>
              <a:gs pos="2000">
                <a:srgbClr val="FFFF00"/>
              </a:gs>
              <a:gs pos="0">
                <a:srgbClr val="FFC000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C09200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F17A239-9452-480A-9E34-7C7736726B9C}"/>
              </a:ext>
            </a:extLst>
          </p:cNvPr>
          <p:cNvSpPr/>
          <p:nvPr/>
        </p:nvSpPr>
        <p:spPr>
          <a:xfrm rot="13570874" flipH="1">
            <a:off x="7417908" y="3789691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812C3-578D-4229-9AD3-E0C3F312DBEE}"/>
              </a:ext>
            </a:extLst>
          </p:cNvPr>
          <p:cNvSpPr txBox="1"/>
          <p:nvPr/>
        </p:nvSpPr>
        <p:spPr>
          <a:xfrm>
            <a:off x="5921127" y="1752429"/>
            <a:ext cx="193768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Settings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4F027-1B52-40A6-B67B-8BD3DB1C06D8}"/>
              </a:ext>
            </a:extLst>
          </p:cNvPr>
          <p:cNvSpPr txBox="1"/>
          <p:nvPr/>
        </p:nvSpPr>
        <p:spPr>
          <a:xfrm>
            <a:off x="10034051" y="1843041"/>
            <a:ext cx="217797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Maven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仓库配置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A0568-D282-456F-A2FA-9E68B871F6AC}"/>
              </a:ext>
            </a:extLst>
          </p:cNvPr>
          <p:cNvSpPr txBox="1"/>
          <p:nvPr/>
        </p:nvSpPr>
        <p:spPr>
          <a:xfrm>
            <a:off x="7771932" y="3731596"/>
            <a:ext cx="132214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POM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E0682-701F-4FE1-9A6C-E9D9925F187B}"/>
              </a:ext>
            </a:extLst>
          </p:cNvPr>
          <p:cNvSpPr txBox="1"/>
          <p:nvPr/>
        </p:nvSpPr>
        <p:spPr>
          <a:xfrm>
            <a:off x="3293848" y="3836094"/>
            <a:ext cx="20162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依赖配置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465023-745E-44B0-80F5-17D51E6A6995}"/>
              </a:ext>
            </a:extLst>
          </p:cNvPr>
          <p:cNvSpPr txBox="1"/>
          <p:nvPr/>
        </p:nvSpPr>
        <p:spPr>
          <a:xfrm>
            <a:off x="5935597" y="5379433"/>
            <a:ext cx="568863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350832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6">
            <a:extLst>
              <a:ext uri="{FF2B5EF4-FFF2-40B4-BE49-F238E27FC236}">
                <a16:creationId xmlns:a16="http://schemas.microsoft.com/office/drawing/2014/main" id="{698117D2-7A74-4356-B887-0E69CD16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2285510" y="332482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349128"/>
            <a:ext cx="8915399" cy="1428253"/>
          </a:xfrm>
        </p:spPr>
        <p:txBody>
          <a:bodyPr/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Hello World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演示</a:t>
            </a:r>
            <a:endParaRPr lang="en-US" altLang="zh-CN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>
            <a:extLst>
              <a:ext uri="{FF2B5EF4-FFF2-40B4-BE49-F238E27FC236}">
                <a16:creationId xmlns:a16="http://schemas.microsoft.com/office/drawing/2014/main" id="{84028B55-4577-46B3-B9F1-84997C24E968}"/>
              </a:ext>
            </a:extLst>
          </p:cNvPr>
          <p:cNvSpPr/>
          <p:nvPr/>
        </p:nvSpPr>
        <p:spPr>
          <a:xfrm>
            <a:off x="1972020" y="2017804"/>
            <a:ext cx="9144000" cy="2880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5" name="图片 10">
            <a:extLst>
              <a:ext uri="{FF2B5EF4-FFF2-40B4-BE49-F238E27FC236}">
                <a16:creationId xmlns:a16="http://schemas.microsoft.com/office/drawing/2014/main" id="{23A8FA3B-CFB9-4B71-BC07-02DF3F958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90" y="2017804"/>
            <a:ext cx="3218422" cy="2965459"/>
          </a:xfrm>
          <a:prstGeom prst="rect">
            <a:avLst/>
          </a:prstGeom>
        </p:spPr>
      </p:pic>
      <p:pic>
        <p:nvPicPr>
          <p:cNvPr id="6" name="图片 11">
            <a:extLst>
              <a:ext uri="{FF2B5EF4-FFF2-40B4-BE49-F238E27FC236}">
                <a16:creationId xmlns:a16="http://schemas.microsoft.com/office/drawing/2014/main" id="{FE210903-9981-49A1-A856-208B6717C2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28" y="2017804"/>
            <a:ext cx="3218422" cy="296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0CC5-585B-4614-B194-9DAF166A6483}"/>
              </a:ext>
            </a:extLst>
          </p:cNvPr>
          <p:cNvSpPr txBox="1"/>
          <p:nvPr/>
        </p:nvSpPr>
        <p:spPr>
          <a:xfrm>
            <a:off x="3951732" y="963009"/>
            <a:ext cx="488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演示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FBECF-171E-4DFA-81B6-DAB5827BF7B0}"/>
              </a:ext>
            </a:extLst>
          </p:cNvPr>
          <p:cNvSpPr txBox="1"/>
          <p:nvPr/>
        </p:nvSpPr>
        <p:spPr>
          <a:xfrm rot="21324496">
            <a:off x="3028063" y="3748539"/>
            <a:ext cx="318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提供</a:t>
            </a:r>
            <a:r>
              <a:rPr kumimoji="0" lang="en-US" altLang="zh-CN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Rest</a:t>
            </a: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服务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9C021-C905-467D-A304-C747EC40C7C1}"/>
              </a:ext>
            </a:extLst>
          </p:cNvPr>
          <p:cNvSpPr txBox="1"/>
          <p:nvPr/>
        </p:nvSpPr>
        <p:spPr>
          <a:xfrm rot="21324496">
            <a:off x="7042058" y="3748538"/>
            <a:ext cx="284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访问数据库</a:t>
            </a:r>
          </a:p>
        </p:txBody>
      </p:sp>
    </p:spTree>
    <p:extLst>
      <p:ext uri="{BB962C8B-B14F-4D97-AF65-F5344CB8AC3E}">
        <p14:creationId xmlns:p14="http://schemas.microsoft.com/office/powerpoint/2010/main" val="136719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4">
            <a:extLst>
              <a:ext uri="{FF2B5EF4-FFF2-40B4-BE49-F238E27FC236}">
                <a16:creationId xmlns:a16="http://schemas.microsoft.com/office/drawing/2014/main" id="{2688935A-CA57-4469-9918-27D60711F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1944918" y="295416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01B-B7DA-4414-9449-FD5637CD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036948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832A6-1D25-4380-905B-40B28AFE7DA2}"/>
              </a:ext>
            </a:extLst>
          </p:cNvPr>
          <p:cNvSpPr txBox="1"/>
          <p:nvPr/>
        </p:nvSpPr>
        <p:spPr>
          <a:xfrm>
            <a:off x="5306327" y="2140331"/>
            <a:ext cx="22636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JVM </a:t>
            </a:r>
            <a:r>
              <a:rPr lang="zh-CN" altLang="en-US" sz="36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平台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B0413FE6-EA2B-4CDC-93E1-4C1F3EB7BE29}"/>
              </a:ext>
            </a:extLst>
          </p:cNvPr>
          <p:cNvSpPr/>
          <p:nvPr/>
        </p:nvSpPr>
        <p:spPr>
          <a:xfrm>
            <a:off x="44571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293C3639-3B5F-4602-A657-E88300B2AC03}"/>
              </a:ext>
            </a:extLst>
          </p:cNvPr>
          <p:cNvSpPr/>
          <p:nvPr/>
        </p:nvSpPr>
        <p:spPr>
          <a:xfrm>
            <a:off x="82860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792F34F1-15B4-4092-9773-D6575887E780}"/>
              </a:ext>
            </a:extLst>
          </p:cNvPr>
          <p:cNvSpPr/>
          <p:nvPr/>
        </p:nvSpPr>
        <p:spPr>
          <a:xfrm>
            <a:off x="8286080" y="2117653"/>
            <a:ext cx="3334901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17">
            <a:extLst>
              <a:ext uri="{FF2B5EF4-FFF2-40B4-BE49-F238E27FC236}">
                <a16:creationId xmlns:a16="http://schemas.microsoft.com/office/drawing/2014/main" id="{A53FFD7A-A390-4FF3-85C4-6576479DFEB8}"/>
              </a:ext>
            </a:extLst>
          </p:cNvPr>
          <p:cNvSpPr/>
          <p:nvPr/>
        </p:nvSpPr>
        <p:spPr>
          <a:xfrm flipH="1">
            <a:off x="1863721" y="2117653"/>
            <a:ext cx="2749686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AEE69-CD52-4068-9A2A-9B866051B7A8}"/>
              </a:ext>
            </a:extLst>
          </p:cNvPr>
          <p:cNvSpPr txBox="1"/>
          <p:nvPr/>
        </p:nvSpPr>
        <p:spPr>
          <a:xfrm>
            <a:off x="2276673" y="2341388"/>
            <a:ext cx="167502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JAVA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A5CA3-E053-402D-8EA3-562A64EE5ECA}"/>
              </a:ext>
            </a:extLst>
          </p:cNvPr>
          <p:cNvSpPr txBox="1"/>
          <p:nvPr/>
        </p:nvSpPr>
        <p:spPr>
          <a:xfrm>
            <a:off x="9026211" y="2341388"/>
            <a:ext cx="23455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Groove, S</a:t>
            </a:r>
            <a:r>
              <a:rPr lang="en-US" altLang="zh-CN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cala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等腰三角形 21">
            <a:extLst>
              <a:ext uri="{FF2B5EF4-FFF2-40B4-BE49-F238E27FC236}">
                <a16:creationId xmlns:a16="http://schemas.microsoft.com/office/drawing/2014/main" id="{7964A934-07FE-4AD8-A58F-0E3EA182AB50}"/>
              </a:ext>
            </a:extLst>
          </p:cNvPr>
          <p:cNvSpPr/>
          <p:nvPr/>
        </p:nvSpPr>
        <p:spPr>
          <a:xfrm rot="5400000">
            <a:off x="3932813" y="2485304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3AFD096C-E858-411C-94BC-D3C77B64D7A3}"/>
              </a:ext>
            </a:extLst>
          </p:cNvPr>
          <p:cNvSpPr/>
          <p:nvPr/>
        </p:nvSpPr>
        <p:spPr>
          <a:xfrm rot="16200000" flipH="1">
            <a:off x="8799360" y="2480385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圆角矩形 29">
            <a:extLst>
              <a:ext uri="{FF2B5EF4-FFF2-40B4-BE49-F238E27FC236}">
                <a16:creationId xmlns:a16="http://schemas.microsoft.com/office/drawing/2014/main" id="{3D871442-1C01-4BA0-AC88-C8F88E4C3E45}"/>
              </a:ext>
            </a:extLst>
          </p:cNvPr>
          <p:cNvSpPr/>
          <p:nvPr/>
        </p:nvSpPr>
        <p:spPr>
          <a:xfrm>
            <a:off x="3785823" y="3660042"/>
            <a:ext cx="1835122" cy="2191950"/>
          </a:xfrm>
          <a:prstGeom prst="roundRect">
            <a:avLst>
              <a:gd name="adj" fmla="val 6426"/>
            </a:avLst>
          </a:prstGeom>
          <a:solidFill>
            <a:sysClr val="windowText" lastClr="000000">
              <a:lumMod val="85000"/>
              <a:lumOff val="15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圆角矩形 30">
            <a:extLst>
              <a:ext uri="{FF2B5EF4-FFF2-40B4-BE49-F238E27FC236}">
                <a16:creationId xmlns:a16="http://schemas.microsoft.com/office/drawing/2014/main" id="{4D82DDDB-0441-4639-9281-358AF0410A10}"/>
              </a:ext>
            </a:extLst>
          </p:cNvPr>
          <p:cNvSpPr/>
          <p:nvPr/>
        </p:nvSpPr>
        <p:spPr>
          <a:xfrm>
            <a:off x="7454219" y="3660042"/>
            <a:ext cx="1835122" cy="2191950"/>
          </a:xfrm>
          <a:prstGeom prst="roundRect">
            <a:avLst>
              <a:gd name="adj" fmla="val 6426"/>
            </a:avLst>
          </a:prstGeom>
          <a:solidFill>
            <a:sysClr val="windowText" lastClr="000000">
              <a:lumMod val="85000"/>
              <a:lumOff val="15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圆角矩形 17">
            <a:extLst>
              <a:ext uri="{FF2B5EF4-FFF2-40B4-BE49-F238E27FC236}">
                <a16:creationId xmlns:a16="http://schemas.microsoft.com/office/drawing/2014/main" id="{51004E05-C163-4823-9103-C0D1C90AACAD}"/>
              </a:ext>
            </a:extLst>
          </p:cNvPr>
          <p:cNvSpPr/>
          <p:nvPr/>
        </p:nvSpPr>
        <p:spPr>
          <a:xfrm>
            <a:off x="3785823" y="3655429"/>
            <a:ext cx="1835122" cy="1079709"/>
          </a:xfrm>
          <a:custGeom>
            <a:avLst/>
            <a:gdLst/>
            <a:ahLst/>
            <a:cxnLst/>
            <a:rect l="l" t="t" r="r" b="b"/>
            <a:pathLst>
              <a:path w="2592288" h="1525193">
                <a:moveTo>
                  <a:pt x="166580" y="0"/>
                </a:moveTo>
                <a:lnTo>
                  <a:pt x="2425708" y="0"/>
                </a:lnTo>
                <a:cubicBezTo>
                  <a:pt x="2517708" y="0"/>
                  <a:pt x="2592288" y="74580"/>
                  <a:pt x="2592288" y="166580"/>
                </a:cubicBezTo>
                <a:lnTo>
                  <a:pt x="2592288" y="1525193"/>
                </a:lnTo>
                <a:lnTo>
                  <a:pt x="0" y="1525193"/>
                </a:lnTo>
                <a:lnTo>
                  <a:pt x="0" y="166580"/>
                </a:lnTo>
                <a:cubicBezTo>
                  <a:pt x="0" y="74580"/>
                  <a:pt x="74580" y="0"/>
                  <a:pt x="166580" y="0"/>
                </a:cubicBezTo>
                <a:close/>
              </a:path>
            </a:pathLst>
          </a:custGeom>
          <a:gradFill flip="none" rotWithShape="1">
            <a:gsLst>
              <a:gs pos="8000">
                <a:sysClr val="windowText" lastClr="000000">
                  <a:lumMod val="65000"/>
                  <a:lumOff val="35000"/>
                </a:sysClr>
              </a:gs>
              <a:gs pos="54000">
                <a:sysClr val="windowText" lastClr="000000">
                  <a:lumMod val="85000"/>
                  <a:lumOff val="15000"/>
                </a:sysClr>
              </a:gs>
              <a:gs pos="100000">
                <a:sysClr val="window" lastClr="FFFFFF">
                  <a:lumMod val="75000"/>
                  <a:alpha val="24000"/>
                </a:sysClr>
              </a:gs>
              <a:gs pos="25000">
                <a:sysClr val="window" lastClr="FFFFFF">
                  <a:lumMod val="65000"/>
                  <a:alpha val="29000"/>
                </a:sysClr>
              </a:gs>
            </a:gsLst>
            <a:path path="rect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id="{396F8E45-8C87-4583-A0C8-DED872912C27}"/>
              </a:ext>
            </a:extLst>
          </p:cNvPr>
          <p:cNvSpPr/>
          <p:nvPr/>
        </p:nvSpPr>
        <p:spPr>
          <a:xfrm>
            <a:off x="7454219" y="3676308"/>
            <a:ext cx="1835122" cy="1079709"/>
          </a:xfrm>
          <a:custGeom>
            <a:avLst/>
            <a:gdLst/>
            <a:ahLst/>
            <a:cxnLst/>
            <a:rect l="l" t="t" r="r" b="b"/>
            <a:pathLst>
              <a:path w="2592288" h="1525193">
                <a:moveTo>
                  <a:pt x="166580" y="0"/>
                </a:moveTo>
                <a:lnTo>
                  <a:pt x="2425708" y="0"/>
                </a:lnTo>
                <a:cubicBezTo>
                  <a:pt x="2517708" y="0"/>
                  <a:pt x="2592288" y="74580"/>
                  <a:pt x="2592288" y="166580"/>
                </a:cubicBezTo>
                <a:lnTo>
                  <a:pt x="2592288" y="1525193"/>
                </a:lnTo>
                <a:lnTo>
                  <a:pt x="0" y="1525193"/>
                </a:lnTo>
                <a:lnTo>
                  <a:pt x="0" y="166580"/>
                </a:lnTo>
                <a:cubicBezTo>
                  <a:pt x="0" y="74580"/>
                  <a:pt x="74580" y="0"/>
                  <a:pt x="166580" y="0"/>
                </a:cubicBezTo>
                <a:close/>
              </a:path>
            </a:pathLst>
          </a:custGeom>
          <a:gradFill flip="none" rotWithShape="1">
            <a:gsLst>
              <a:gs pos="8000">
                <a:sysClr val="windowText" lastClr="000000">
                  <a:lumMod val="65000"/>
                  <a:lumOff val="35000"/>
                </a:sysClr>
              </a:gs>
              <a:gs pos="54000">
                <a:sysClr val="windowText" lastClr="000000">
                  <a:lumMod val="85000"/>
                  <a:lumOff val="15000"/>
                </a:sysClr>
              </a:gs>
              <a:gs pos="100000">
                <a:sysClr val="window" lastClr="FFFFFF">
                  <a:lumMod val="75000"/>
                  <a:alpha val="24000"/>
                </a:sysClr>
              </a:gs>
              <a:gs pos="25000">
                <a:sysClr val="window" lastClr="FFFFFF">
                  <a:lumMod val="65000"/>
                  <a:alpha val="29000"/>
                </a:sysClr>
              </a:gs>
            </a:gsLst>
            <a:path path="rect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圆角矩形 10">
            <a:extLst>
              <a:ext uri="{FF2B5EF4-FFF2-40B4-BE49-F238E27FC236}">
                <a16:creationId xmlns:a16="http://schemas.microsoft.com/office/drawing/2014/main" id="{824C75F1-3EB4-4EF6-BBB2-DCB0F2796B80}"/>
              </a:ext>
            </a:extLst>
          </p:cNvPr>
          <p:cNvSpPr/>
          <p:nvPr/>
        </p:nvSpPr>
        <p:spPr>
          <a:xfrm>
            <a:off x="4983204" y="3650378"/>
            <a:ext cx="3137460" cy="2191950"/>
          </a:xfrm>
          <a:custGeom>
            <a:avLst/>
            <a:gdLst/>
            <a:ahLst/>
            <a:cxnLst/>
            <a:rect l="l" t="t" r="r" b="b"/>
            <a:pathLst>
              <a:path w="4431968" h="3096344">
                <a:moveTo>
                  <a:pt x="1087936" y="0"/>
                </a:moveTo>
                <a:lnTo>
                  <a:pt x="3347064" y="0"/>
                </a:lnTo>
                <a:cubicBezTo>
                  <a:pt x="3439064" y="0"/>
                  <a:pt x="3513644" y="74580"/>
                  <a:pt x="3513644" y="166580"/>
                </a:cubicBezTo>
                <a:lnTo>
                  <a:pt x="3513644" y="1288893"/>
                </a:lnTo>
                <a:cubicBezTo>
                  <a:pt x="3533780" y="1348375"/>
                  <a:pt x="3599073" y="1406682"/>
                  <a:pt x="3686877" y="1439616"/>
                </a:cubicBezTo>
                <a:cubicBezTo>
                  <a:pt x="3752028" y="1464054"/>
                  <a:pt x="3817029" y="1469817"/>
                  <a:pt x="3868444" y="1458115"/>
                </a:cubicBezTo>
                <a:cubicBezTo>
                  <a:pt x="3902404" y="1342696"/>
                  <a:pt x="4009446" y="1259067"/>
                  <a:pt x="4136021" y="1259067"/>
                </a:cubicBezTo>
                <a:cubicBezTo>
                  <a:pt x="4233444" y="1259067"/>
                  <a:pt x="4319296" y="1308611"/>
                  <a:pt x="4369676" y="1383931"/>
                </a:cubicBezTo>
                <a:cubicBezTo>
                  <a:pt x="4408794" y="1427426"/>
                  <a:pt x="4431968" y="1485093"/>
                  <a:pt x="4431968" y="1548172"/>
                </a:cubicBezTo>
                <a:cubicBezTo>
                  <a:pt x="4431968" y="1644547"/>
                  <a:pt x="4377873" y="1728287"/>
                  <a:pt x="4297838" y="1769649"/>
                </a:cubicBezTo>
                <a:cubicBezTo>
                  <a:pt x="4252315" y="1802442"/>
                  <a:pt x="4196390" y="1821465"/>
                  <a:pt x="4136021" y="1821465"/>
                </a:cubicBezTo>
                <a:cubicBezTo>
                  <a:pt x="4014931" y="1821465"/>
                  <a:pt x="3911717" y="1744927"/>
                  <a:pt x="3873048" y="1637247"/>
                </a:cubicBezTo>
                <a:cubicBezTo>
                  <a:pt x="3827849" y="1622474"/>
                  <a:pt x="3772083" y="1618289"/>
                  <a:pt x="3713445" y="1627378"/>
                </a:cubicBezTo>
                <a:cubicBezTo>
                  <a:pt x="3622832" y="1641424"/>
                  <a:pt x="3548351" y="1683602"/>
                  <a:pt x="3513644" y="1735150"/>
                </a:cubicBezTo>
                <a:lnTo>
                  <a:pt x="3513644" y="2929764"/>
                </a:lnTo>
                <a:cubicBezTo>
                  <a:pt x="3513644" y="3021764"/>
                  <a:pt x="3439064" y="3096344"/>
                  <a:pt x="3347064" y="3096344"/>
                </a:cubicBezTo>
                <a:lnTo>
                  <a:pt x="1087936" y="3096344"/>
                </a:lnTo>
                <a:cubicBezTo>
                  <a:pt x="995936" y="3096344"/>
                  <a:pt x="921356" y="3021764"/>
                  <a:pt x="921356" y="2929764"/>
                </a:cubicBezTo>
                <a:lnTo>
                  <a:pt x="921356" y="1739827"/>
                </a:lnTo>
                <a:cubicBezTo>
                  <a:pt x="888117" y="1686184"/>
                  <a:pt x="811882" y="1641849"/>
                  <a:pt x="718523" y="1627378"/>
                </a:cubicBezTo>
                <a:cubicBezTo>
                  <a:pt x="659885" y="1618289"/>
                  <a:pt x="604119" y="1622474"/>
                  <a:pt x="558920" y="1637247"/>
                </a:cubicBezTo>
                <a:cubicBezTo>
                  <a:pt x="520251" y="1744927"/>
                  <a:pt x="417037" y="1821465"/>
                  <a:pt x="295947" y="1821465"/>
                </a:cubicBezTo>
                <a:cubicBezTo>
                  <a:pt x="235578" y="1821465"/>
                  <a:pt x="179653" y="1802442"/>
                  <a:pt x="134130" y="1769649"/>
                </a:cubicBezTo>
                <a:cubicBezTo>
                  <a:pt x="54095" y="1728287"/>
                  <a:pt x="0" y="1644547"/>
                  <a:pt x="0" y="1548172"/>
                </a:cubicBezTo>
                <a:cubicBezTo>
                  <a:pt x="0" y="1485093"/>
                  <a:pt x="23174" y="1427426"/>
                  <a:pt x="62292" y="1383931"/>
                </a:cubicBezTo>
                <a:cubicBezTo>
                  <a:pt x="112672" y="1308611"/>
                  <a:pt x="198524" y="1259067"/>
                  <a:pt x="295947" y="1259067"/>
                </a:cubicBezTo>
                <a:cubicBezTo>
                  <a:pt x="422522" y="1259067"/>
                  <a:pt x="529564" y="1342696"/>
                  <a:pt x="563524" y="1458115"/>
                </a:cubicBezTo>
                <a:cubicBezTo>
                  <a:pt x="614939" y="1469817"/>
                  <a:pt x="679940" y="1464054"/>
                  <a:pt x="745091" y="1439616"/>
                </a:cubicBezTo>
                <a:cubicBezTo>
                  <a:pt x="836964" y="1405155"/>
                  <a:pt x="904191" y="1342916"/>
                  <a:pt x="921356" y="1280963"/>
                </a:cubicBezTo>
                <a:lnTo>
                  <a:pt x="921356" y="166580"/>
                </a:lnTo>
                <a:cubicBezTo>
                  <a:pt x="921356" y="74580"/>
                  <a:pt x="995936" y="0"/>
                  <a:pt x="1087936" y="0"/>
                </a:cubicBezTo>
                <a:close/>
              </a:path>
            </a:pathLst>
          </a:custGeom>
          <a:gradFill flip="none" rotWithShape="1">
            <a:gsLst>
              <a:gs pos="48000">
                <a:srgbClr val="BCE43C"/>
              </a:gs>
              <a:gs pos="100000">
                <a:srgbClr val="8AC930"/>
              </a:gs>
              <a:gs pos="0">
                <a:srgbClr val="97DD43">
                  <a:shade val="675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8406D89D-90EC-473E-8450-C725E4710D1F}"/>
              </a:ext>
            </a:extLst>
          </p:cNvPr>
          <p:cNvSpPr/>
          <p:nvPr/>
        </p:nvSpPr>
        <p:spPr>
          <a:xfrm>
            <a:off x="4988655" y="3660818"/>
            <a:ext cx="3135546" cy="1085535"/>
          </a:xfrm>
          <a:custGeom>
            <a:avLst/>
            <a:gdLst/>
            <a:ahLst/>
            <a:cxnLst/>
            <a:rect l="l" t="t" r="r" b="b"/>
            <a:pathLst>
              <a:path w="4429264" h="1533424">
                <a:moveTo>
                  <a:pt x="1086584" y="0"/>
                </a:moveTo>
                <a:lnTo>
                  <a:pt x="3345712" y="0"/>
                </a:lnTo>
                <a:cubicBezTo>
                  <a:pt x="3437712" y="0"/>
                  <a:pt x="3512292" y="74580"/>
                  <a:pt x="3512292" y="166580"/>
                </a:cubicBezTo>
                <a:lnTo>
                  <a:pt x="3512292" y="1288893"/>
                </a:lnTo>
                <a:cubicBezTo>
                  <a:pt x="3532428" y="1348375"/>
                  <a:pt x="3597721" y="1406682"/>
                  <a:pt x="3685525" y="1439616"/>
                </a:cubicBezTo>
                <a:cubicBezTo>
                  <a:pt x="3750676" y="1464054"/>
                  <a:pt x="3815677" y="1469817"/>
                  <a:pt x="3867092" y="1458115"/>
                </a:cubicBezTo>
                <a:cubicBezTo>
                  <a:pt x="3901052" y="1342696"/>
                  <a:pt x="4008094" y="1259067"/>
                  <a:pt x="4134669" y="1259067"/>
                </a:cubicBezTo>
                <a:cubicBezTo>
                  <a:pt x="4232092" y="1259067"/>
                  <a:pt x="4317944" y="1308611"/>
                  <a:pt x="4368324" y="1383931"/>
                </a:cubicBezTo>
                <a:cubicBezTo>
                  <a:pt x="4404361" y="1424000"/>
                  <a:pt x="4426866" y="1476096"/>
                  <a:pt x="4429264" y="1533424"/>
                </a:cubicBezTo>
                <a:lnTo>
                  <a:pt x="0" y="1533424"/>
                </a:lnTo>
                <a:cubicBezTo>
                  <a:pt x="2398" y="1476096"/>
                  <a:pt x="24903" y="1424000"/>
                  <a:pt x="60940" y="1383931"/>
                </a:cubicBezTo>
                <a:cubicBezTo>
                  <a:pt x="111320" y="1308611"/>
                  <a:pt x="197172" y="1259067"/>
                  <a:pt x="294595" y="1259067"/>
                </a:cubicBezTo>
                <a:cubicBezTo>
                  <a:pt x="421170" y="1259067"/>
                  <a:pt x="528212" y="1342696"/>
                  <a:pt x="562172" y="1458115"/>
                </a:cubicBezTo>
                <a:cubicBezTo>
                  <a:pt x="613587" y="1469817"/>
                  <a:pt x="678588" y="1464054"/>
                  <a:pt x="743739" y="1439616"/>
                </a:cubicBezTo>
                <a:cubicBezTo>
                  <a:pt x="835612" y="1405155"/>
                  <a:pt x="902839" y="1342916"/>
                  <a:pt x="920004" y="1280963"/>
                </a:cubicBezTo>
                <a:lnTo>
                  <a:pt x="920004" y="166580"/>
                </a:lnTo>
                <a:cubicBezTo>
                  <a:pt x="920004" y="74580"/>
                  <a:pt x="994584" y="0"/>
                  <a:pt x="1086584" y="0"/>
                </a:cubicBezTo>
                <a:close/>
              </a:path>
            </a:pathLst>
          </a:custGeom>
          <a:gradFill flip="none" rotWithShape="1">
            <a:gsLst>
              <a:gs pos="45000">
                <a:srgbClr val="99BE24"/>
              </a:gs>
              <a:gs pos="54000">
                <a:srgbClr val="95BC1A"/>
              </a:gs>
              <a:gs pos="100000">
                <a:srgbClr val="D1ED47"/>
              </a:gs>
              <a:gs pos="25000">
                <a:srgbClr val="D1ED47"/>
              </a:gs>
            </a:gsLst>
            <a:path path="rect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C22150-7958-4F2F-866D-428CF7ECC331}"/>
              </a:ext>
            </a:extLst>
          </p:cNvPr>
          <p:cNvSpPr txBox="1"/>
          <p:nvPr/>
        </p:nvSpPr>
        <p:spPr>
          <a:xfrm>
            <a:off x="3814527" y="4056828"/>
            <a:ext cx="1726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Windows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604EAD-2290-4BD6-B31B-D24BA3854E28}"/>
              </a:ext>
            </a:extLst>
          </p:cNvPr>
          <p:cNvSpPr txBox="1"/>
          <p:nvPr/>
        </p:nvSpPr>
        <p:spPr>
          <a:xfrm>
            <a:off x="5834400" y="4229786"/>
            <a:ext cx="143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Linux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36AF7-DC3C-4B8A-BC23-3DDB743BBD4A}"/>
              </a:ext>
            </a:extLst>
          </p:cNvPr>
          <p:cNvSpPr txBox="1"/>
          <p:nvPr/>
        </p:nvSpPr>
        <p:spPr>
          <a:xfrm>
            <a:off x="7569931" y="4043801"/>
            <a:ext cx="184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MacOS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pic>
        <p:nvPicPr>
          <p:cNvPr id="5" name="图片 12">
            <a:extLst>
              <a:ext uri="{FF2B5EF4-FFF2-40B4-BE49-F238E27FC236}">
                <a16:creationId xmlns:a16="http://schemas.microsoft.com/office/drawing/2014/main" id="{581B8971-F4DC-42B6-BAA1-B9DAC6E6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33" y="705501"/>
            <a:ext cx="4644932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>
            <a:extLst>
              <a:ext uri="{FF2B5EF4-FFF2-40B4-BE49-F238E27FC236}">
                <a16:creationId xmlns:a16="http://schemas.microsoft.com/office/drawing/2014/main" id="{1D215F80-8419-4B72-AA93-FE8769D7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3663"/>
          <a:stretch/>
        </p:blipFill>
        <p:spPr>
          <a:xfrm>
            <a:off x="2116493" y="2544425"/>
            <a:ext cx="9145674" cy="2845645"/>
          </a:xfrm>
          <a:prstGeom prst="rect">
            <a:avLst/>
          </a:prstGeom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3417AE46-6F0B-43D9-9984-018588DCC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r="3990"/>
          <a:stretch/>
        </p:blipFill>
        <p:spPr>
          <a:xfrm>
            <a:off x="2116493" y="2967899"/>
            <a:ext cx="9144000" cy="274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73E44-6D5A-41BC-B26F-C4C3CD791CC9}"/>
              </a:ext>
            </a:extLst>
          </p:cNvPr>
          <p:cNvSpPr txBox="1"/>
          <p:nvPr/>
        </p:nvSpPr>
        <p:spPr>
          <a:xfrm rot="18954485">
            <a:off x="2976306" y="3291589"/>
            <a:ext cx="176295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工具包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11A4-AE94-4BB9-981F-1FA6055762B8}"/>
              </a:ext>
            </a:extLst>
          </p:cNvPr>
          <p:cNvSpPr txBox="1"/>
          <p:nvPr/>
        </p:nvSpPr>
        <p:spPr>
          <a:xfrm rot="2658244">
            <a:off x="9092357" y="3770525"/>
            <a:ext cx="1762957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运行环境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7FA7-B6AE-4FF6-989D-D4F6045524E9}"/>
              </a:ext>
            </a:extLst>
          </p:cNvPr>
          <p:cNvSpPr txBox="1"/>
          <p:nvPr/>
        </p:nvSpPr>
        <p:spPr>
          <a:xfrm>
            <a:off x="4224512" y="3768561"/>
            <a:ext cx="1030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JDK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D2D6-90C1-46B1-9CAA-89E1723E601C}"/>
              </a:ext>
            </a:extLst>
          </p:cNvPr>
          <p:cNvSpPr txBox="1"/>
          <p:nvPr/>
        </p:nvSpPr>
        <p:spPr>
          <a:xfrm>
            <a:off x="8910567" y="4047882"/>
            <a:ext cx="968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JRE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088131-D552-4D59-A9E3-F1E9A3C4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592532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JDK &amp; JRE</a:t>
            </a:r>
          </a:p>
        </p:txBody>
      </p:sp>
    </p:spTree>
    <p:extLst>
      <p:ext uri="{BB962C8B-B14F-4D97-AF65-F5344CB8AC3E}">
        <p14:creationId xmlns:p14="http://schemas.microsoft.com/office/powerpoint/2010/main" val="27980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FE6-733F-4E38-9345-6F2E004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对比（工具对比）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98A2F8-F0F5-4049-81BD-1F07E459F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14240"/>
              </p:ext>
            </p:extLst>
          </p:nvPr>
        </p:nvGraphicFramePr>
        <p:xfrm>
          <a:off x="2592925" y="2216313"/>
          <a:ext cx="8690960" cy="4430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504">
                  <a:extLst>
                    <a:ext uri="{9D8B030D-6E8A-4147-A177-3AD203B41FA5}">
                      <a16:colId xmlns:a16="http://schemas.microsoft.com/office/drawing/2014/main" val="3310352112"/>
                    </a:ext>
                  </a:extLst>
                </a:gridCol>
                <a:gridCol w="3013289">
                  <a:extLst>
                    <a:ext uri="{9D8B030D-6E8A-4147-A177-3AD203B41FA5}">
                      <a16:colId xmlns:a16="http://schemas.microsoft.com/office/drawing/2014/main" val="1094571867"/>
                    </a:ext>
                  </a:extLst>
                </a:gridCol>
                <a:gridCol w="4155167">
                  <a:extLst>
                    <a:ext uri="{9D8B030D-6E8A-4147-A177-3AD203B41FA5}">
                      <a16:colId xmlns:a16="http://schemas.microsoft.com/office/drawing/2014/main" val="1008653589"/>
                    </a:ext>
                  </a:extLst>
                </a:gridCol>
              </a:tblGrid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职责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918461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SDK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.NET Framework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JDK</a:t>
                      </a: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74276533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IDE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IDEA/Eclipse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42862161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项目模板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76921337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编译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&amp;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调试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045351176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库管理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NuGet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2227558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打包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发布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04121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C8F8-8D48-493A-B6A2-B83FE7BE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对比（框架）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BB8C0-CC59-4C0E-8A93-4AABCCB8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752207"/>
              </p:ext>
            </p:extLst>
          </p:nvPr>
        </p:nvGraphicFramePr>
        <p:xfrm>
          <a:off x="2592925" y="2224726"/>
          <a:ext cx="9068032" cy="4251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737">
                  <a:extLst>
                    <a:ext uri="{9D8B030D-6E8A-4147-A177-3AD203B41FA5}">
                      <a16:colId xmlns:a16="http://schemas.microsoft.com/office/drawing/2014/main" val="4218733411"/>
                    </a:ext>
                  </a:extLst>
                </a:gridCol>
                <a:gridCol w="3035820">
                  <a:extLst>
                    <a:ext uri="{9D8B030D-6E8A-4147-A177-3AD203B41FA5}">
                      <a16:colId xmlns:a16="http://schemas.microsoft.com/office/drawing/2014/main" val="3619402874"/>
                    </a:ext>
                  </a:extLst>
                </a:gridCol>
                <a:gridCol w="4021475">
                  <a:extLst>
                    <a:ext uri="{9D8B030D-6E8A-4147-A177-3AD203B41FA5}">
                      <a16:colId xmlns:a16="http://schemas.microsoft.com/office/drawing/2014/main" val="3143862001"/>
                    </a:ext>
                  </a:extLst>
                </a:gridCol>
              </a:tblGrid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功能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464865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类管理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Unity </a:t>
                      </a:r>
                      <a:r>
                        <a:rPr lang="en-US" altLang="zh-CN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/ Castle Windsor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Spring IOC / AOP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3297999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Web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 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Core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Servlet / JSP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9326026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Web</a:t>
                      </a:r>
                      <a:r>
                        <a:rPr lang="zh-CN" altLang="en-US" sz="2400" b="1" u="none" strike="noStrike">
                          <a:effectLst/>
                        </a:rPr>
                        <a:t>框架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 MVC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Spring MVC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702026534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持久层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Entity Framework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MyBatis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31889452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数据源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 ADO.NET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D</a:t>
                      </a:r>
                      <a:r>
                        <a:rPr lang="en-US" sz="2000" u="none" strike="noStrike" dirty="0">
                          <a:effectLst/>
                        </a:rPr>
                        <a:t>ruid</a:t>
                      </a:r>
                      <a:r>
                        <a:rPr lang="en-US" altLang="zh-CN" sz="2000" u="none" strike="noStrike" dirty="0">
                          <a:effectLst/>
                        </a:rPr>
                        <a:t>/JDBC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248420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日志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log4net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Logback4j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59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>
            <a:extLst>
              <a:ext uri="{FF2B5EF4-FFF2-40B4-BE49-F238E27FC236}">
                <a16:creationId xmlns:a16="http://schemas.microsoft.com/office/drawing/2014/main" id="{2039264A-0FBB-4C5E-8FF4-09DA9E34F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09" y="3065072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开发工具介绍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5">
            <a:extLst>
              <a:ext uri="{FF2B5EF4-FFF2-40B4-BE49-F238E27FC236}">
                <a16:creationId xmlns:a16="http://schemas.microsoft.com/office/drawing/2014/main" id="{A5C671C9-7D20-4E39-A2D9-19F0F0175978}"/>
              </a:ext>
            </a:extLst>
          </p:cNvPr>
          <p:cNvSpPr/>
          <p:nvPr/>
        </p:nvSpPr>
        <p:spPr>
          <a:xfrm>
            <a:off x="3317064" y="546992"/>
            <a:ext cx="6912769" cy="6089734"/>
          </a:xfrm>
          <a:custGeom>
            <a:avLst/>
            <a:gdLst/>
            <a:ahLst/>
            <a:cxnLst/>
            <a:rect l="l" t="t" r="r" b="b"/>
            <a:pathLst>
              <a:path w="6912769" h="6089734">
                <a:moveTo>
                  <a:pt x="3764909" y="0"/>
                </a:moveTo>
                <a:cubicBezTo>
                  <a:pt x="4237931" y="0"/>
                  <a:pt x="4621392" y="383461"/>
                  <a:pt x="4621392" y="856483"/>
                </a:cubicBezTo>
                <a:cubicBezTo>
                  <a:pt x="4621392" y="1026036"/>
                  <a:pt x="4572124" y="1184082"/>
                  <a:pt x="4485571" y="1316093"/>
                </a:cubicBezTo>
                <a:cubicBezTo>
                  <a:pt x="4470939" y="1373207"/>
                  <a:pt x="4464497" y="1433015"/>
                  <a:pt x="4464498" y="1494327"/>
                </a:cubicBezTo>
                <a:cubicBezTo>
                  <a:pt x="4464497" y="1781751"/>
                  <a:pt x="4606078" y="2036107"/>
                  <a:pt x="4823400" y="2191321"/>
                </a:cubicBezTo>
                <a:cubicBezTo>
                  <a:pt x="4928645" y="2170522"/>
                  <a:pt x="5037408" y="2160240"/>
                  <a:pt x="5148572" y="2160240"/>
                </a:cubicBezTo>
                <a:cubicBezTo>
                  <a:pt x="6122911" y="2160240"/>
                  <a:pt x="6912768" y="2950097"/>
                  <a:pt x="6912769" y="3924437"/>
                </a:cubicBezTo>
                <a:cubicBezTo>
                  <a:pt x="6912768" y="4898776"/>
                  <a:pt x="6122911" y="5688633"/>
                  <a:pt x="5148572" y="5688632"/>
                </a:cubicBezTo>
                <a:cubicBezTo>
                  <a:pt x="4556463" y="5688632"/>
                  <a:pt x="4032484" y="5396936"/>
                  <a:pt x="3713821" y="4948458"/>
                </a:cubicBezTo>
                <a:cubicBezTo>
                  <a:pt x="3491247" y="4965066"/>
                  <a:pt x="3297520" y="5077621"/>
                  <a:pt x="3173879" y="5245106"/>
                </a:cubicBezTo>
                <a:cubicBezTo>
                  <a:pt x="3183827" y="5291492"/>
                  <a:pt x="3188921" y="5339618"/>
                  <a:pt x="3188921" y="5388934"/>
                </a:cubicBezTo>
                <a:cubicBezTo>
                  <a:pt x="3188921" y="5775975"/>
                  <a:pt x="2875162" y="6089734"/>
                  <a:pt x="2488121" y="6089734"/>
                </a:cubicBezTo>
                <a:cubicBezTo>
                  <a:pt x="2101080" y="6089734"/>
                  <a:pt x="1787321" y="5775975"/>
                  <a:pt x="1787321" y="5388934"/>
                </a:cubicBezTo>
                <a:cubicBezTo>
                  <a:pt x="1787321" y="5001893"/>
                  <a:pt x="2101080" y="4688134"/>
                  <a:pt x="2488121" y="4688134"/>
                </a:cubicBezTo>
                <a:cubicBezTo>
                  <a:pt x="2635159" y="4688134"/>
                  <a:pt x="2771620" y="4733418"/>
                  <a:pt x="2884043" y="4811201"/>
                </a:cubicBezTo>
                <a:cubicBezTo>
                  <a:pt x="2914250" y="4814490"/>
                  <a:pt x="2944955" y="4814801"/>
                  <a:pt x="2975973" y="4813444"/>
                </a:cubicBezTo>
                <a:cubicBezTo>
                  <a:pt x="3184937" y="4804308"/>
                  <a:pt x="3373132" y="4721030"/>
                  <a:pt x="3514676" y="4588357"/>
                </a:cubicBezTo>
                <a:cubicBezTo>
                  <a:pt x="3454027" y="4441211"/>
                  <a:pt x="3413232" y="4283927"/>
                  <a:pt x="3396003" y="4119705"/>
                </a:cubicBezTo>
                <a:cubicBezTo>
                  <a:pt x="3254976" y="3944748"/>
                  <a:pt x="3037773" y="3791168"/>
                  <a:pt x="2773195" y="3694649"/>
                </a:cubicBezTo>
                <a:cubicBezTo>
                  <a:pt x="2506500" y="3597358"/>
                  <a:pt x="2239301" y="3575422"/>
                  <a:pt x="2017711" y="3619922"/>
                </a:cubicBezTo>
                <a:cubicBezTo>
                  <a:pt x="1804376" y="3809802"/>
                  <a:pt x="1523103" y="3924436"/>
                  <a:pt x="1215055" y="3924436"/>
                </a:cubicBezTo>
                <a:cubicBezTo>
                  <a:pt x="543999" y="3924436"/>
                  <a:pt x="0" y="3380437"/>
                  <a:pt x="0" y="2709381"/>
                </a:cubicBezTo>
                <a:cubicBezTo>
                  <a:pt x="0" y="2038325"/>
                  <a:pt x="543999" y="1494326"/>
                  <a:pt x="1215055" y="1494326"/>
                </a:cubicBezTo>
                <a:cubicBezTo>
                  <a:pt x="1886111" y="1494326"/>
                  <a:pt x="2430110" y="2038325"/>
                  <a:pt x="2430110" y="2709381"/>
                </a:cubicBezTo>
                <a:cubicBezTo>
                  <a:pt x="2430110" y="2795522"/>
                  <a:pt x="2421146" y="2879570"/>
                  <a:pt x="2403799" y="2960579"/>
                </a:cubicBezTo>
                <a:cubicBezTo>
                  <a:pt x="2581600" y="3153530"/>
                  <a:pt x="2836772" y="3272985"/>
                  <a:pt x="3119844" y="3272985"/>
                </a:cubicBezTo>
                <a:cubicBezTo>
                  <a:pt x="3276769" y="3272985"/>
                  <a:pt x="3425120" y="3236274"/>
                  <a:pt x="3555940" y="3169384"/>
                </a:cubicBezTo>
                <a:cubicBezTo>
                  <a:pt x="3711816" y="2838517"/>
                  <a:pt x="3967920" y="2564428"/>
                  <a:pt x="4285333" y="2386242"/>
                </a:cubicBezTo>
                <a:cubicBezTo>
                  <a:pt x="4295661" y="2343537"/>
                  <a:pt x="4299667" y="2298969"/>
                  <a:pt x="4299667" y="2253465"/>
                </a:cubicBezTo>
                <a:cubicBezTo>
                  <a:pt x="4299667" y="2018828"/>
                  <a:pt x="4193158" y="1809068"/>
                  <a:pt x="4024014" y="1672845"/>
                </a:cubicBezTo>
                <a:cubicBezTo>
                  <a:pt x="3942321" y="1698979"/>
                  <a:pt x="3855249" y="1712966"/>
                  <a:pt x="3764909" y="1712966"/>
                </a:cubicBezTo>
                <a:cubicBezTo>
                  <a:pt x="3291887" y="1712966"/>
                  <a:pt x="2908426" y="1329505"/>
                  <a:pt x="2908426" y="856483"/>
                </a:cubicBezTo>
                <a:cubicBezTo>
                  <a:pt x="2908426" y="383461"/>
                  <a:pt x="3291887" y="0"/>
                  <a:pt x="3764909" y="0"/>
                </a:cubicBezTo>
                <a:close/>
              </a:path>
            </a:pathLst>
          </a:custGeom>
          <a:solidFill>
            <a:srgbClr val="E75A57"/>
          </a:solidFill>
          <a:ln w="57150" cap="flat" cmpd="sng" algn="ctr">
            <a:solidFill>
              <a:srgbClr val="FFDE75"/>
            </a:solidFill>
            <a:prstDash val="solid"/>
          </a:ln>
          <a:effectLst>
            <a:innerShdw blurRad="215900" dist="203200" dir="18900000">
              <a:prstClr val="black">
                <a:alpha val="36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椭圆 14">
            <a:extLst>
              <a:ext uri="{FF2B5EF4-FFF2-40B4-BE49-F238E27FC236}">
                <a16:creationId xmlns:a16="http://schemas.microsoft.com/office/drawing/2014/main" id="{7FDF33DB-A82D-402F-9C9F-685322E350EC}"/>
              </a:ext>
            </a:extLst>
          </p:cNvPr>
          <p:cNvSpPr/>
          <p:nvPr/>
        </p:nvSpPr>
        <p:spPr>
          <a:xfrm>
            <a:off x="7066746" y="3093032"/>
            <a:ext cx="2808312" cy="2808312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椭圆 15">
            <a:extLst>
              <a:ext uri="{FF2B5EF4-FFF2-40B4-BE49-F238E27FC236}">
                <a16:creationId xmlns:a16="http://schemas.microsoft.com/office/drawing/2014/main" id="{E5B70FA0-98BF-479A-9DBF-FE4C07DDCF7C}"/>
              </a:ext>
            </a:extLst>
          </p:cNvPr>
          <p:cNvSpPr/>
          <p:nvPr/>
        </p:nvSpPr>
        <p:spPr>
          <a:xfrm>
            <a:off x="6439380" y="749036"/>
            <a:ext cx="1306247" cy="1306247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椭圆 16">
            <a:extLst>
              <a:ext uri="{FF2B5EF4-FFF2-40B4-BE49-F238E27FC236}">
                <a16:creationId xmlns:a16="http://schemas.microsoft.com/office/drawing/2014/main" id="{EAADB744-422C-4FF2-8045-E571EABCD943}"/>
              </a:ext>
            </a:extLst>
          </p:cNvPr>
          <p:cNvSpPr/>
          <p:nvPr/>
        </p:nvSpPr>
        <p:spPr>
          <a:xfrm>
            <a:off x="3566459" y="2282799"/>
            <a:ext cx="1944216" cy="1944216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84098331-487B-4185-AF42-4AB6053988F3}"/>
              </a:ext>
            </a:extLst>
          </p:cNvPr>
          <p:cNvSpPr/>
          <p:nvPr/>
        </p:nvSpPr>
        <p:spPr>
          <a:xfrm>
            <a:off x="5261280" y="5407534"/>
            <a:ext cx="1080120" cy="1080120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436F1-51F1-409C-980E-ECF8893DDA44}"/>
              </a:ext>
            </a:extLst>
          </p:cNvPr>
          <p:cNvSpPr txBox="1"/>
          <p:nvPr/>
        </p:nvSpPr>
        <p:spPr>
          <a:xfrm>
            <a:off x="7426786" y="4112467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配置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987285-770C-4367-90C8-62B84FAC17B5}"/>
              </a:ext>
            </a:extLst>
          </p:cNvPr>
          <p:cNvSpPr txBox="1"/>
          <p:nvPr/>
        </p:nvSpPr>
        <p:spPr>
          <a:xfrm>
            <a:off x="6506197" y="1183637"/>
            <a:ext cx="10609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JDK 1.8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D2E553-A0A7-4B76-9EEC-F98021D09D47}"/>
              </a:ext>
            </a:extLst>
          </p:cNvPr>
          <p:cNvSpPr txBox="1"/>
          <p:nvPr/>
        </p:nvSpPr>
        <p:spPr>
          <a:xfrm>
            <a:off x="3771059" y="2962519"/>
            <a:ext cx="145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MAVEN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1B140-82BC-4C62-9D49-D4098147821C}"/>
              </a:ext>
            </a:extLst>
          </p:cNvPr>
          <p:cNvSpPr txBox="1"/>
          <p:nvPr/>
        </p:nvSpPr>
        <p:spPr>
          <a:xfrm>
            <a:off x="5333288" y="5753695"/>
            <a:ext cx="93610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GIT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6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1">
            <a:extLst>
              <a:ext uri="{FF2B5EF4-FFF2-40B4-BE49-F238E27FC236}">
                <a16:creationId xmlns:a16="http://schemas.microsoft.com/office/drawing/2014/main" id="{BBCD8269-19C9-4607-B9A0-D79F9DA76F63}"/>
              </a:ext>
            </a:extLst>
          </p:cNvPr>
          <p:cNvSpPr/>
          <p:nvPr/>
        </p:nvSpPr>
        <p:spPr>
          <a:xfrm rot="1137074">
            <a:off x="6680221" y="1867194"/>
            <a:ext cx="2421377" cy="2737653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22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椭圆形标注 1">
            <a:extLst>
              <a:ext uri="{FF2B5EF4-FFF2-40B4-BE49-F238E27FC236}">
                <a16:creationId xmlns:a16="http://schemas.microsoft.com/office/drawing/2014/main" id="{7B0CCDC9-4AD8-45BF-A532-9D12ED259D94}"/>
              </a:ext>
            </a:extLst>
          </p:cNvPr>
          <p:cNvSpPr/>
          <p:nvPr/>
        </p:nvSpPr>
        <p:spPr>
          <a:xfrm rot="510433">
            <a:off x="6310834" y="1520752"/>
            <a:ext cx="2803242" cy="2909797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F79646">
                  <a:lumMod val="75000"/>
                </a:srgbClr>
              </a:gs>
              <a:gs pos="100000">
                <a:srgbClr val="E4D03C"/>
              </a:gs>
              <a:gs pos="66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55E19BD-F6ED-4D4A-98BB-5D3719BA2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572490">
            <a:off x="7572450" y="1787692"/>
            <a:ext cx="1407502" cy="306790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形标注 1">
            <a:extLst>
              <a:ext uri="{FF2B5EF4-FFF2-40B4-BE49-F238E27FC236}">
                <a16:creationId xmlns:a16="http://schemas.microsoft.com/office/drawing/2014/main" id="{99DD095A-01A5-4504-8120-6764AB034058}"/>
              </a:ext>
            </a:extLst>
          </p:cNvPr>
          <p:cNvSpPr/>
          <p:nvPr/>
        </p:nvSpPr>
        <p:spPr>
          <a:xfrm rot="16546356">
            <a:off x="3645885" y="1225347"/>
            <a:ext cx="2412007" cy="277533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44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21594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椭圆形标注 1">
            <a:extLst>
              <a:ext uri="{FF2B5EF4-FFF2-40B4-BE49-F238E27FC236}">
                <a16:creationId xmlns:a16="http://schemas.microsoft.com/office/drawing/2014/main" id="{A3DAB205-255A-4C09-A77E-E31983EF555A}"/>
              </a:ext>
            </a:extLst>
          </p:cNvPr>
          <p:cNvSpPr/>
          <p:nvPr/>
        </p:nvSpPr>
        <p:spPr>
          <a:xfrm rot="17288716">
            <a:off x="3446420" y="773610"/>
            <a:ext cx="2803240" cy="3100672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4FC587">
                  <a:shade val="30000"/>
                  <a:satMod val="115000"/>
                </a:srgbClr>
              </a:gs>
              <a:gs pos="66000">
                <a:srgbClr val="4FC587">
                  <a:shade val="67500"/>
                  <a:satMod val="115000"/>
                </a:srgbClr>
              </a:gs>
              <a:gs pos="100000">
                <a:srgbClr val="4FC58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3BB77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1B809BA-2D4B-4982-BDE5-E18518E43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8350773">
            <a:off x="4619357" y="221849"/>
            <a:ext cx="1407501" cy="319404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1">
            <a:extLst>
              <a:ext uri="{FF2B5EF4-FFF2-40B4-BE49-F238E27FC236}">
                <a16:creationId xmlns:a16="http://schemas.microsoft.com/office/drawing/2014/main" id="{6C358A8D-AEE8-4DEE-BCAB-46572525530B}"/>
              </a:ext>
            </a:extLst>
          </p:cNvPr>
          <p:cNvSpPr/>
          <p:nvPr/>
        </p:nvSpPr>
        <p:spPr>
          <a:xfrm rot="8179382">
            <a:off x="4169503" y="3830433"/>
            <a:ext cx="2421376" cy="273765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39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0200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椭圆形标注 1">
            <a:extLst>
              <a:ext uri="{FF2B5EF4-FFF2-40B4-BE49-F238E27FC236}">
                <a16:creationId xmlns:a16="http://schemas.microsoft.com/office/drawing/2014/main" id="{6C7A3CA5-35D2-4CF0-AA79-6B02252D193B}"/>
              </a:ext>
            </a:extLst>
          </p:cNvPr>
          <p:cNvSpPr/>
          <p:nvPr/>
        </p:nvSpPr>
        <p:spPr>
          <a:xfrm rot="7552741">
            <a:off x="4291837" y="3705593"/>
            <a:ext cx="2803241" cy="2909796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0070C0"/>
              </a:gs>
              <a:gs pos="66000">
                <a:srgbClr val="00B0F0"/>
              </a:gs>
              <a:gs pos="100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4C33D7E5-2DF8-44A0-98BB-7E9B998A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8614798">
            <a:off x="4423257" y="3968091"/>
            <a:ext cx="1407502" cy="30679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2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5BAC41-BB5F-43EE-B2F0-C06B200E95FC}"/>
              </a:ext>
            </a:extLst>
          </p:cNvPr>
          <p:cNvSpPr txBox="1"/>
          <p:nvPr/>
        </p:nvSpPr>
        <p:spPr>
          <a:xfrm>
            <a:off x="3645284" y="2002990"/>
            <a:ext cx="22242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2F915E"/>
                </a:solidFill>
              </a:rPr>
              <a:t>类库管理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2F915E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2E0BA-81BD-4301-A8FD-989C9EE46787}"/>
              </a:ext>
            </a:extLst>
          </p:cNvPr>
          <p:cNvSpPr txBox="1"/>
          <p:nvPr/>
        </p:nvSpPr>
        <p:spPr>
          <a:xfrm>
            <a:off x="6717154" y="2583015"/>
            <a:ext cx="212609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79646">
                    <a:lumMod val="75000"/>
                  </a:srgbClr>
                </a:solidFill>
              </a:rPr>
              <a:t>工程模板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89FA6-3200-43CD-9C5F-E540895C890D}"/>
              </a:ext>
            </a:extLst>
          </p:cNvPr>
          <p:cNvSpPr txBox="1"/>
          <p:nvPr/>
        </p:nvSpPr>
        <p:spPr>
          <a:xfrm>
            <a:off x="4672144" y="5072644"/>
            <a:ext cx="23714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70C0"/>
                </a:solidFill>
              </a:rPr>
              <a:t>打包发布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62FD5-DAFA-4C92-ACC3-6053E128AABD}"/>
              </a:ext>
            </a:extLst>
          </p:cNvPr>
          <p:cNvSpPr txBox="1"/>
          <p:nvPr/>
        </p:nvSpPr>
        <p:spPr>
          <a:xfrm>
            <a:off x="8180098" y="5041052"/>
            <a:ext cx="36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80000"/>
              </a:lnSpc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</a:t>
            </a:r>
            <a:r>
              <a:rPr lang="zh-CN" altLang="en-US" sz="4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主要功能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575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Words>253</Words>
  <Application>Microsoft Office PowerPoint</Application>
  <PresentationFormat>Widescreen</PresentationFormat>
  <Paragraphs>86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Adidas Unity</vt:lpstr>
      <vt:lpstr>微软雅黑</vt:lpstr>
      <vt:lpstr>宋体</vt:lpstr>
      <vt:lpstr>幼圆</vt:lpstr>
      <vt:lpstr>Agency FB</vt:lpstr>
      <vt:lpstr>Arial</vt:lpstr>
      <vt:lpstr>Calibri</vt:lpstr>
      <vt:lpstr>Century Gothic</vt:lpstr>
      <vt:lpstr>Georgia</vt:lpstr>
      <vt:lpstr>Times New Roman</vt:lpstr>
      <vt:lpstr>Wingdings 3</vt:lpstr>
      <vt:lpstr>Wisp</vt:lpstr>
      <vt:lpstr>PowerPoint Presentation</vt:lpstr>
      <vt:lpstr>Java简介</vt:lpstr>
      <vt:lpstr>JVM</vt:lpstr>
      <vt:lpstr>JDK &amp; JRE</vt:lpstr>
      <vt:lpstr>.NET和Java对比（工具对比）</vt:lpstr>
      <vt:lpstr>.NET和Java对比（框架）</vt:lpstr>
      <vt:lpstr>开发工具介绍</vt:lpstr>
      <vt:lpstr>PowerPoint Presentation</vt:lpstr>
      <vt:lpstr>PowerPoint Presentation</vt:lpstr>
      <vt:lpstr>PowerPoint Presentation</vt:lpstr>
      <vt:lpstr>Hello World演示</vt:lpstr>
      <vt:lpstr>PowerPoint Presentation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基础介绍</dc:title>
  <dc:creator>Gao, S. C.</dc:creator>
  <cp:lastModifiedBy>Gao, S. C.</cp:lastModifiedBy>
  <cp:revision>76</cp:revision>
  <dcterms:created xsi:type="dcterms:W3CDTF">2018-05-23T06:49:44Z</dcterms:created>
  <dcterms:modified xsi:type="dcterms:W3CDTF">2018-06-04T08:50:12Z</dcterms:modified>
</cp:coreProperties>
</file>