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73" r:id="rId10"/>
    <p:sldId id="271" r:id="rId11"/>
    <p:sldId id="265" r:id="rId12"/>
    <p:sldId id="275" r:id="rId13"/>
    <p:sldId id="276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0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2EA8-DE5A-4AA6-B918-4FCC223A8B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2156-F9B5-41E3-ADB7-D297B945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lvl="0" indent="0">
              <a:buNone/>
            </a:pPr>
            <a:r>
              <a:rPr lang="en-US" altLang="zh-CN" dirty="0" err="1"/>
              <a:t>GroupId</a:t>
            </a:r>
            <a:r>
              <a:rPr lang="en-US" altLang="zh-CN" dirty="0"/>
              <a:t>  </a:t>
            </a:r>
            <a:r>
              <a:rPr lang="zh-CN" altLang="en-US" dirty="0"/>
              <a:t>组织标识，必须</a:t>
            </a:r>
            <a:r>
              <a:rPr lang="en-US" altLang="zh-CN" dirty="0"/>
              <a:t>java</a:t>
            </a:r>
            <a:r>
              <a:rPr lang="zh-CN" altLang="en-US" dirty="0"/>
              <a:t>包的前缀保持一致</a:t>
            </a:r>
            <a:endParaRPr lang="en-US" altLang="zh-CN" dirty="0"/>
          </a:p>
          <a:p>
            <a:pPr marL="57150" lvl="0" indent="0">
              <a:buNone/>
            </a:pPr>
            <a:r>
              <a:rPr lang="en-US" altLang="zh-CN" dirty="0" err="1"/>
              <a:t>ArtifactId</a:t>
            </a:r>
            <a:r>
              <a:rPr lang="en-US" altLang="zh-CN" dirty="0"/>
              <a:t> </a:t>
            </a:r>
            <a:r>
              <a:rPr lang="zh-CN" altLang="en-US" dirty="0"/>
              <a:t>工程名，以横线（减号）为单词分隔符，所有单词都小写，必须使用字母开头</a:t>
            </a:r>
            <a:endParaRPr lang="en-US" altLang="zh-CN" dirty="0"/>
          </a:p>
          <a:p>
            <a:pPr marL="57150" lvl="0" indent="0">
              <a:buNone/>
            </a:pPr>
            <a:r>
              <a:rPr lang="en-US" altLang="zh-CN" dirty="0"/>
              <a:t>Version </a:t>
            </a:r>
            <a:r>
              <a:rPr lang="zh-CN" altLang="en-US" dirty="0"/>
              <a:t>版本号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lvl="0" indent="0">
              <a:buNone/>
            </a:pPr>
            <a:r>
              <a:rPr lang="en-US" altLang="zh-CN" dirty="0" err="1"/>
              <a:t>GroupId</a:t>
            </a:r>
            <a:r>
              <a:rPr lang="en-US" altLang="zh-CN" dirty="0"/>
              <a:t>  </a:t>
            </a:r>
            <a:r>
              <a:rPr lang="zh-CN" altLang="en-US" dirty="0"/>
              <a:t>组织标识，必须</a:t>
            </a:r>
            <a:r>
              <a:rPr lang="en-US" altLang="zh-CN" dirty="0"/>
              <a:t>java</a:t>
            </a:r>
            <a:r>
              <a:rPr lang="zh-CN" altLang="en-US" dirty="0"/>
              <a:t>包的前缀保持一致</a:t>
            </a:r>
            <a:endParaRPr lang="en-US" altLang="zh-CN" dirty="0"/>
          </a:p>
          <a:p>
            <a:pPr marL="57150" lvl="0" indent="0">
              <a:buNone/>
            </a:pPr>
            <a:r>
              <a:rPr lang="en-US" altLang="zh-CN" dirty="0" err="1"/>
              <a:t>ArtifactId</a:t>
            </a:r>
            <a:r>
              <a:rPr lang="en-US" altLang="zh-CN" dirty="0"/>
              <a:t> </a:t>
            </a:r>
            <a:r>
              <a:rPr lang="zh-CN" altLang="en-US" dirty="0"/>
              <a:t>工程名，以横线（减号）为单词分隔符，所有单词都小写，必须使用字母开头</a:t>
            </a:r>
            <a:endParaRPr lang="en-US" altLang="zh-CN" dirty="0"/>
          </a:p>
          <a:p>
            <a:pPr marL="57150" lvl="0" indent="0">
              <a:buNone/>
            </a:pPr>
            <a:r>
              <a:rPr lang="en-US" altLang="zh-CN" dirty="0"/>
              <a:t>Version </a:t>
            </a:r>
            <a:r>
              <a:rPr lang="zh-CN" altLang="en-US" dirty="0"/>
              <a:t>版本号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基础介绍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3D23-BD36-4951-9A74-A2D5B553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D2DE-DEEF-4EA4-B541-D43E992D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插件安装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 err="1"/>
              <a:t>Jdk</a:t>
            </a:r>
            <a:r>
              <a:rPr lang="zh-CN" altLang="en-US" dirty="0"/>
              <a:t>配置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1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r>
              <a:rPr lang="zh-CN" altLang="en-US" dirty="0"/>
              <a:t>演示</a:t>
            </a: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D386-A54D-4454-AAB4-0D824D2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创建工程中的规范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CFC8-ADF6-4AEB-A801-67C42F7F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坐标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工程命名规范</a:t>
            </a:r>
            <a:endParaRPr lang="en-US" altLang="zh-CN" dirty="0"/>
          </a:p>
          <a:p>
            <a:r>
              <a:rPr lang="zh-CN" altLang="en-US" dirty="0"/>
              <a:t>父</a:t>
            </a:r>
            <a:r>
              <a:rPr lang="en-US" altLang="zh-CN" dirty="0"/>
              <a:t>POM</a:t>
            </a:r>
            <a:r>
              <a:rPr lang="zh-CN" altLang="en-US" dirty="0"/>
              <a:t>文件依赖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839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D386-A54D-4454-AAB4-0D824D2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工程中的规范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CFC8-ADF6-4AEB-A801-67C42F7F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dirty="0"/>
              <a:t>基础包名为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 err="1"/>
              <a:t>groupId</a:t>
            </a:r>
            <a:endParaRPr lang="en-US" altLang="zh-CN" dirty="0"/>
          </a:p>
          <a:p>
            <a:r>
              <a:rPr lang="zh-CN" altLang="en-US" dirty="0"/>
              <a:t>目录结构</a:t>
            </a:r>
            <a:endParaRPr lang="en-US" altLang="zh-CN" dirty="0"/>
          </a:p>
          <a:p>
            <a:r>
              <a:rPr lang="zh-CN" altLang="en-US" dirty="0"/>
              <a:t>类命名</a:t>
            </a:r>
            <a:endParaRPr lang="en-US" altLang="zh-CN" dirty="0"/>
          </a:p>
          <a:p>
            <a:r>
              <a:rPr lang="zh-CN" altLang="en-US" dirty="0"/>
              <a:t>方法命名</a:t>
            </a:r>
            <a:endParaRPr lang="en-US" altLang="zh-CN" dirty="0"/>
          </a:p>
          <a:p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503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3D2D-6B3C-4BC5-9B62-4D435EEA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数据库访问中的规范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CEDD-16F0-43F7-8870-62CCFB56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追加新模块 ，命名为 </a:t>
            </a:r>
            <a:r>
              <a:rPr lang="en-US" altLang="zh-CN" dirty="0"/>
              <a:t>XX-module</a:t>
            </a:r>
          </a:p>
          <a:p>
            <a:r>
              <a:rPr lang="zh-CN" altLang="en-US" dirty="0"/>
              <a:t>包名规范， </a:t>
            </a:r>
            <a:r>
              <a:rPr lang="en-US" altLang="zh-CN" dirty="0" err="1"/>
              <a:t>com.Accenture</a:t>
            </a:r>
            <a:r>
              <a:rPr lang="en-US" altLang="zh-CN" dirty="0"/>
              <a:t>.**.module</a:t>
            </a:r>
          </a:p>
          <a:p>
            <a:r>
              <a:rPr lang="zh-CN" altLang="en-US" dirty="0"/>
              <a:t>显示加上必要注解 </a:t>
            </a: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， </a:t>
            </a:r>
            <a:r>
              <a:rPr lang="en-US" altLang="zh-CN" dirty="0"/>
              <a:t>@</a:t>
            </a:r>
            <a:r>
              <a:rPr lang="en-US" altLang="zh-CN" dirty="0" err="1"/>
              <a:t>RequestParam</a:t>
            </a:r>
            <a:r>
              <a:rPr lang="zh-CN" altLang="en-US" dirty="0"/>
              <a:t>，</a:t>
            </a:r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4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8359-C777-4EA3-B8A2-E52474E1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B4BA-D8F8-46D5-862E-FE54AC27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开发工具介绍</a:t>
            </a:r>
            <a:endParaRPr lang="en-US" altLang="zh-CN" dirty="0"/>
          </a:p>
          <a:p>
            <a:r>
              <a:rPr lang="en-US" altLang="zh-CN" dirty="0"/>
              <a:t>Hello World</a:t>
            </a:r>
            <a:r>
              <a:rPr lang="zh-CN" altLang="en-US" dirty="0"/>
              <a:t>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19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500-C961-48C8-ADE8-58518A7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350-8F9A-4130-921C-47EA9822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程序运行过程</a:t>
            </a:r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和</a:t>
            </a:r>
            <a:r>
              <a:rPr lang="en-US" altLang="zh-CN" dirty="0"/>
              <a:t>JRE</a:t>
            </a:r>
          </a:p>
          <a:p>
            <a:r>
              <a:rPr lang="zh-CN" altLang="en-US" dirty="0"/>
              <a:t>跨平台</a:t>
            </a:r>
            <a:endParaRPr lang="en-US" altLang="zh-CN" dirty="0"/>
          </a:p>
          <a:p>
            <a:r>
              <a:rPr lang="zh-CN" altLang="en-US" dirty="0"/>
              <a:t>面向对象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49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FE6-733F-4E38-9345-6F2E004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对比（工具对比）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98A2F8-F0F5-4049-81BD-1F07E459F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378787"/>
              </p:ext>
            </p:extLst>
          </p:nvPr>
        </p:nvGraphicFramePr>
        <p:xfrm>
          <a:off x="2592925" y="2216313"/>
          <a:ext cx="8690960" cy="4430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504">
                  <a:extLst>
                    <a:ext uri="{9D8B030D-6E8A-4147-A177-3AD203B41FA5}">
                      <a16:colId xmlns:a16="http://schemas.microsoft.com/office/drawing/2014/main" val="3310352112"/>
                    </a:ext>
                  </a:extLst>
                </a:gridCol>
                <a:gridCol w="3013289">
                  <a:extLst>
                    <a:ext uri="{9D8B030D-6E8A-4147-A177-3AD203B41FA5}">
                      <a16:colId xmlns:a16="http://schemas.microsoft.com/office/drawing/2014/main" val="1094571867"/>
                    </a:ext>
                  </a:extLst>
                </a:gridCol>
                <a:gridCol w="4155167">
                  <a:extLst>
                    <a:ext uri="{9D8B030D-6E8A-4147-A177-3AD203B41FA5}">
                      <a16:colId xmlns:a16="http://schemas.microsoft.com/office/drawing/2014/main" val="1008653589"/>
                    </a:ext>
                  </a:extLst>
                </a:gridCol>
              </a:tblGrid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职责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918461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SDK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.NET Framework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JDK</a:t>
                      </a: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74276533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IDE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IDEA/Eclipse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42862161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项目模板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76921337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编译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&amp;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调试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045351176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库管理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NuGet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2227558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打包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发布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04121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C3E-0F49-41CF-AF46-59ED720A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对比（文件相关）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7BC92E-D0CA-4308-ACB0-5593423BA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760356"/>
              </p:ext>
            </p:extLst>
          </p:nvPr>
        </p:nvGraphicFramePr>
        <p:xfrm>
          <a:off x="2592924" y="2205872"/>
          <a:ext cx="8911687" cy="330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895">
                  <a:extLst>
                    <a:ext uri="{9D8B030D-6E8A-4147-A177-3AD203B41FA5}">
                      <a16:colId xmlns:a16="http://schemas.microsoft.com/office/drawing/2014/main" val="1615629386"/>
                    </a:ext>
                  </a:extLst>
                </a:gridCol>
                <a:gridCol w="3330612">
                  <a:extLst>
                    <a:ext uri="{9D8B030D-6E8A-4147-A177-3AD203B41FA5}">
                      <a16:colId xmlns:a16="http://schemas.microsoft.com/office/drawing/2014/main" val="2152498109"/>
                    </a:ext>
                  </a:extLst>
                </a:gridCol>
                <a:gridCol w="3897180">
                  <a:extLst>
                    <a:ext uri="{9D8B030D-6E8A-4147-A177-3AD203B41FA5}">
                      <a16:colId xmlns:a16="http://schemas.microsoft.com/office/drawing/2014/main" val="3557215048"/>
                    </a:ext>
                  </a:extLst>
                </a:gridCol>
              </a:tblGrid>
              <a:tr h="653054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8883154"/>
                  </a:ext>
                </a:extLst>
              </a:tr>
              <a:tr h="653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类的组织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namespace：</a:t>
                      </a:r>
                      <a:r>
                        <a:rPr lang="zh-CN" altLang="en-US" sz="2000" u="none" strike="noStrike">
                          <a:effectLst/>
                        </a:rPr>
                        <a:t>命名空间，</a:t>
                      </a:r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r>
                        <a:rPr lang="zh-CN" altLang="en-US" sz="2000" u="none" strike="noStrike">
                          <a:effectLst/>
                        </a:rPr>
                        <a:t>跟目录无关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Package：name</a:t>
                      </a:r>
                      <a:r>
                        <a:rPr lang="zh-CN" altLang="en-US" sz="2000" u="none" strike="noStrike">
                          <a:effectLst/>
                        </a:rPr>
                        <a:t>跟目录名一致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602901691"/>
                  </a:ext>
                </a:extLst>
              </a:tr>
              <a:tr h="1197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.cs</a:t>
                      </a:r>
                      <a:r>
                        <a:rPr lang="zh-CN" altLang="en-US" sz="2000" u="none" strike="noStrike">
                          <a:effectLst/>
                        </a:rPr>
                        <a:t>文件：类名跟文件名无关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.java</a:t>
                      </a:r>
                      <a:r>
                        <a:rPr lang="zh-CN" altLang="en-US" sz="2000" u="none" strike="noStrike" dirty="0">
                          <a:effectLst/>
                        </a:rPr>
                        <a:t>文件：</a:t>
                      </a:r>
                      <a:r>
                        <a:rPr lang="en-US" altLang="zh-CN" sz="2000" u="none" strike="noStrike" dirty="0">
                          <a:effectLst/>
                        </a:rPr>
                        <a:t>public</a:t>
                      </a:r>
                      <a:r>
                        <a:rPr lang="zh-CN" altLang="en-US" sz="2000" u="none" strike="noStrike" dirty="0">
                          <a:effectLst/>
                        </a:rPr>
                        <a:t>类名跟文件名有关，但一个类文件只能定义一个</a:t>
                      </a:r>
                      <a:r>
                        <a:rPr lang="en-US" altLang="zh-CN" sz="2000" u="none" strike="noStrike" dirty="0">
                          <a:effectLst/>
                        </a:rPr>
                        <a:t>public</a:t>
                      </a:r>
                      <a:r>
                        <a:rPr lang="zh-CN" altLang="en-US" sz="2000" u="none" strike="noStrike" dirty="0">
                          <a:effectLst/>
                        </a:rPr>
                        <a:t>类</a:t>
                      </a:r>
                      <a:endParaRPr lang="zh-CN" alt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2446380649"/>
                  </a:ext>
                </a:extLst>
              </a:tr>
              <a:tr h="8054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打包输出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.dll，.exe</a:t>
                      </a:r>
                      <a:r>
                        <a:rPr lang="zh-CN" altLang="en-US" sz="2000" u="none" strike="noStrike">
                          <a:effectLst/>
                        </a:rPr>
                        <a:t>文件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r>
                        <a:rPr lang="en-US" sz="2000" u="none" strike="noStrike" dirty="0" err="1">
                          <a:effectLst/>
                        </a:rPr>
                        <a:t>jar，.war</a:t>
                      </a:r>
                      <a:r>
                        <a:rPr lang="zh-CN" altLang="en-US" sz="2000" u="none" strike="noStrike" dirty="0">
                          <a:effectLst/>
                        </a:rPr>
                        <a:t>文件</a:t>
                      </a:r>
                      <a:endParaRPr lang="zh-CN" alt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00833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C8F8-8D48-493A-B6A2-B83FE7BE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对比（框架）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BB8C0-CC59-4C0E-8A93-4AABCCB8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247637"/>
              </p:ext>
            </p:extLst>
          </p:nvPr>
        </p:nvGraphicFramePr>
        <p:xfrm>
          <a:off x="2592925" y="2224726"/>
          <a:ext cx="9068032" cy="4251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737">
                  <a:extLst>
                    <a:ext uri="{9D8B030D-6E8A-4147-A177-3AD203B41FA5}">
                      <a16:colId xmlns:a16="http://schemas.microsoft.com/office/drawing/2014/main" val="4218733411"/>
                    </a:ext>
                  </a:extLst>
                </a:gridCol>
                <a:gridCol w="3035820">
                  <a:extLst>
                    <a:ext uri="{9D8B030D-6E8A-4147-A177-3AD203B41FA5}">
                      <a16:colId xmlns:a16="http://schemas.microsoft.com/office/drawing/2014/main" val="3619402874"/>
                    </a:ext>
                  </a:extLst>
                </a:gridCol>
                <a:gridCol w="4021475">
                  <a:extLst>
                    <a:ext uri="{9D8B030D-6E8A-4147-A177-3AD203B41FA5}">
                      <a16:colId xmlns:a16="http://schemas.microsoft.com/office/drawing/2014/main" val="3143862001"/>
                    </a:ext>
                  </a:extLst>
                </a:gridCol>
              </a:tblGrid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功能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464865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类管理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Spring IOC / AOP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3297999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Web</a:t>
                      </a:r>
                      <a:r>
                        <a:rPr lang="zh-CN" altLang="en-US" sz="2400" b="1" u="none" strike="noStrike">
                          <a:effectLst/>
                        </a:rPr>
                        <a:t>核心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Servlet / JSP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9326026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Web</a:t>
                      </a:r>
                      <a:r>
                        <a:rPr lang="zh-CN" altLang="en-US" sz="2400" b="1" u="none" strike="noStrike">
                          <a:effectLst/>
                        </a:rPr>
                        <a:t>框架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 MVC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Spring MVC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702026534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持久层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Entity Framework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MyBatis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31889452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数据源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D</a:t>
                      </a:r>
                      <a:r>
                        <a:rPr lang="en-US" sz="2000" u="none" strike="noStrike" dirty="0">
                          <a:effectLst/>
                        </a:rPr>
                        <a:t>ruid</a:t>
                      </a:r>
                      <a:r>
                        <a:rPr lang="en-US" altLang="zh-CN" sz="2000" u="none" strike="noStrike" dirty="0">
                          <a:effectLst/>
                        </a:rPr>
                        <a:t>/Oracle JDBC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248420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日志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logback4j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59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开发工具介绍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34C5-2D26-4CF9-A0FB-FB5F220C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IDE</a:t>
            </a:r>
            <a:r>
              <a:rPr lang="zh-CN" altLang="en-US" dirty="0"/>
              <a:t>之前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6A04-22FC-40F1-A715-22F2A231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1.8_X</a:t>
            </a:r>
          </a:p>
          <a:p>
            <a:r>
              <a:rPr lang="en-US" altLang="zh-CN" dirty="0"/>
              <a:t>GIT</a:t>
            </a:r>
          </a:p>
          <a:p>
            <a:r>
              <a:rPr lang="en-US" altLang="zh-CN" dirty="0"/>
              <a:t>Maven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B7BFB-14A6-450C-898C-157CCCE1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85" y="3538440"/>
            <a:ext cx="8918527" cy="19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64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425</TotalTime>
  <Words>506</Words>
  <Application>Microsoft Office PowerPoint</Application>
  <PresentationFormat>Widescreen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DengXian</vt:lpstr>
      <vt:lpstr>幼圆</vt:lpstr>
      <vt:lpstr>Arial</vt:lpstr>
      <vt:lpstr>Calibri</vt:lpstr>
      <vt:lpstr>Century Gothic</vt:lpstr>
      <vt:lpstr>Georgia</vt:lpstr>
      <vt:lpstr>Wingdings 3</vt:lpstr>
      <vt:lpstr>Wisp</vt:lpstr>
      <vt:lpstr>Java 基础介绍</vt:lpstr>
      <vt:lpstr>PowerPoint Presentation</vt:lpstr>
      <vt:lpstr>Java简介</vt:lpstr>
      <vt:lpstr>Java简介</vt:lpstr>
      <vt:lpstr>.NET和Java对比（工具对比）</vt:lpstr>
      <vt:lpstr>.NET和Java对比（文件相关）</vt:lpstr>
      <vt:lpstr>.NET和Java对比（框架）</vt:lpstr>
      <vt:lpstr>开发工具介绍</vt:lpstr>
      <vt:lpstr>配置IDE之前</vt:lpstr>
      <vt:lpstr>IDEA</vt:lpstr>
      <vt:lpstr>Hello World演示</vt:lpstr>
      <vt:lpstr>创建工程中的规范</vt:lpstr>
      <vt:lpstr>Web工程中的规范</vt:lpstr>
      <vt:lpstr>数据库访问中的规范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基础介绍</dc:title>
  <dc:creator>Gao, S. C.</dc:creator>
  <cp:lastModifiedBy>Gao, S. C.</cp:lastModifiedBy>
  <cp:revision>51</cp:revision>
  <dcterms:created xsi:type="dcterms:W3CDTF">2018-05-23T06:49:44Z</dcterms:created>
  <dcterms:modified xsi:type="dcterms:W3CDTF">2018-05-28T06:59:17Z</dcterms:modified>
</cp:coreProperties>
</file>