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77" r:id="rId4"/>
    <p:sldId id="267" r:id="rId5"/>
    <p:sldId id="269" r:id="rId6"/>
    <p:sldId id="278" r:id="rId7"/>
    <p:sldId id="270" r:id="rId8"/>
    <p:sldId id="279" r:id="rId9"/>
    <p:sldId id="275" r:id="rId10"/>
    <p:sldId id="274" r:id="rId11"/>
    <p:sldId id="276" r:id="rId12"/>
    <p:sldId id="280" r:id="rId13"/>
    <p:sldId id="281" r:id="rId14"/>
    <p:sldId id="284" r:id="rId15"/>
    <p:sldId id="295" r:id="rId16"/>
    <p:sldId id="285" r:id="rId17"/>
    <p:sldId id="271" r:id="rId18"/>
    <p:sldId id="272" r:id="rId19"/>
    <p:sldId id="289" r:id="rId20"/>
    <p:sldId id="292" r:id="rId21"/>
    <p:sldId id="293" r:id="rId22"/>
    <p:sldId id="290" r:id="rId23"/>
    <p:sldId id="291" r:id="rId24"/>
    <p:sldId id="294" r:id="rId25"/>
    <p:sldId id="296" r:id="rId26"/>
    <p:sldId id="297" r:id="rId27"/>
    <p:sldId id="298" r:id="rId28"/>
    <p:sldId id="299" r:id="rId29"/>
    <p:sldId id="300" r:id="rId30"/>
    <p:sldId id="301" r:id="rId31"/>
    <p:sldId id="302" r:id="rId3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B4A6F3-07B7-4A2B-A2B8-E171CDAF6873}" type="datetime1">
              <a:rPr lang="zh-CN" altLang="en-US" smtClean="0">
                <a:latin typeface="+mj-ea"/>
                <a:ea typeface="+mj-ea"/>
              </a:rPr>
              <a:t>2017/12/6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CN" smtClean="0">
                <a:latin typeface="+mj-ea"/>
                <a:ea typeface="+mj-ea"/>
              </a:rPr>
              <a:t>‹#›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F9B502-F65B-48A3-85DE-02CBD8F1B81F}" type="datetime1">
              <a:rPr lang="zh-CN" altLang="en-US" smtClean="0"/>
              <a:t>2017/12/6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6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</a:t>
            </a:r>
            <a:r>
              <a:rPr lang="en-US" altLang="zh-CN" dirty="0" err="1"/>
              <a:t>sdk</a:t>
            </a:r>
            <a:r>
              <a:rPr lang="zh-CN" altLang="en-US" dirty="0"/>
              <a:t> 即包含同步调用模型，也包含异步调用模型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975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</a:t>
            </a:r>
            <a:r>
              <a:rPr lang="en-US" altLang="zh-CN" dirty="0" err="1"/>
              <a:t>sdk</a:t>
            </a:r>
            <a:r>
              <a:rPr lang="zh-CN" altLang="en-US" dirty="0"/>
              <a:t> 即包含同步调用模型，也包含异步调用模型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570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32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7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2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59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无色：已有</a:t>
            </a:r>
            <a:endParaRPr lang="en-US" altLang="zh-CN" dirty="0"/>
          </a:p>
          <a:p>
            <a:r>
              <a:rPr lang="zh-CN" altLang="en-US" dirty="0"/>
              <a:t>黄色：正在进行中</a:t>
            </a:r>
            <a:endParaRPr lang="en-US" altLang="zh-CN" dirty="0"/>
          </a:p>
          <a:p>
            <a:r>
              <a:rPr lang="zh-CN" altLang="en-US" dirty="0"/>
              <a:t>红色：计划内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16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6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</a:t>
            </a:r>
            <a:r>
              <a:rPr lang="en-US" altLang="zh-CN" dirty="0" err="1"/>
              <a:t>sdk</a:t>
            </a:r>
            <a:r>
              <a:rPr lang="zh-CN" altLang="en-US" dirty="0"/>
              <a:t> 即包含同步调用模型，也包含异步调用模型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910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</a:t>
            </a:r>
            <a:r>
              <a:rPr lang="en-US" altLang="zh-CN" dirty="0" err="1"/>
              <a:t>sdk</a:t>
            </a:r>
            <a:r>
              <a:rPr lang="zh-CN" altLang="en-US" dirty="0"/>
              <a:t> 即包含同步调用模型，也包含异步调用模型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97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</a:t>
            </a:r>
            <a:r>
              <a:rPr lang="en-US" altLang="zh-CN" dirty="0" err="1"/>
              <a:t>sdk</a:t>
            </a:r>
            <a:r>
              <a:rPr lang="zh-CN" altLang="en-US" dirty="0"/>
              <a:t> 即包含同步调用模型，也包含异步调用模型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8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​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1265D-E342-4470-A820-1411E8B56718}" type="datetime1">
              <a:rPr lang="zh-CN" altLang="en-US" smtClean="0"/>
              <a:t>2017/12/6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969C1B-D553-4991-AB6D-5C947D604115}" type="datetime1">
              <a:rPr lang="zh-CN" altLang="en-US" smtClean="0"/>
              <a:t>2017/12/6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D89CB-B23D-47D8-AEE9-766756025DD9}" type="datetime1">
              <a:rPr lang="zh-CN" altLang="en-US" smtClean="0"/>
              <a:t>2017/12/6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CBE58-2D55-470C-BEBD-4302E0D26D19}" type="datetime1">
              <a:rPr lang="zh-CN" altLang="en-US" smtClean="0"/>
              <a:t>2017/12/6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7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BEE8E-C100-4E54-AF9E-1D814C04F062}" type="datetime1">
              <a:rPr lang="zh-CN" altLang="en-US" smtClean="0"/>
              <a:t>2017/12/6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B891CB-2527-4E08-809C-D6DFCC64E4BF}" type="datetime1">
              <a:rPr lang="zh-CN" altLang="en-US" smtClean="0"/>
              <a:t>2017/12/6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819B5-7D2A-4DD2-8E94-DF9D4B191F76}" type="datetime1">
              <a:rPr lang="zh-CN" altLang="en-US" smtClean="0"/>
              <a:t>2017/12/6</a:t>
            </a:fld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2EFE9A-094F-4A77-AF6D-076EAD3A6487}" type="datetime1">
              <a:rPr lang="zh-CN" altLang="en-US" smtClean="0"/>
              <a:t>2017/12/6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6AA2B9-2619-4DEE-B4D5-A95F33EEC147}" type="datetime1">
              <a:rPr lang="zh-CN" altLang="en-US" smtClean="0"/>
              <a:t>2017/12/6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09DFFC8E-5488-4F0C-91CD-66A2741BB815}" type="datetime1">
              <a:rPr lang="zh-CN" altLang="en-US" smtClean="0"/>
              <a:t>2017/12/6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框架说明大纲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7559B-D0D4-4125-85D8-63770F2F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zh-CN" altLang="en-US" dirty="0"/>
              <a:t>服务之间调用</a:t>
            </a:r>
            <a:endParaRPr lang="en-US" altLang="zh-CN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04F3ED4-0105-4FFA-859F-B11895CB2E86}"/>
              </a:ext>
            </a:extLst>
          </p:cNvPr>
          <p:cNvSpPr/>
          <p:nvPr/>
        </p:nvSpPr>
        <p:spPr>
          <a:xfrm>
            <a:off x="8504950" y="3892896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9D119AB-50F3-4745-B768-FE0FC2F299E9}"/>
              </a:ext>
            </a:extLst>
          </p:cNvPr>
          <p:cNvSpPr/>
          <p:nvPr/>
        </p:nvSpPr>
        <p:spPr>
          <a:xfrm>
            <a:off x="1631504" y="3575037"/>
            <a:ext cx="1440160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服务调用者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A8FD68D-F844-4428-A25A-1E5E5F0F15E5}"/>
              </a:ext>
            </a:extLst>
          </p:cNvPr>
          <p:cNvSpPr/>
          <p:nvPr/>
        </p:nvSpPr>
        <p:spPr>
          <a:xfrm>
            <a:off x="4943872" y="2134877"/>
            <a:ext cx="1296144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事件总线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C4B94B-9D89-4AA5-B3A6-F86EAE909238}"/>
              </a:ext>
            </a:extLst>
          </p:cNvPr>
          <p:cNvCxnSpPr>
            <a:cxnSpLocks/>
            <a:stCxn id="40" idx="0"/>
            <a:endCxn id="47" idx="1"/>
          </p:cNvCxnSpPr>
          <p:nvPr/>
        </p:nvCxnSpPr>
        <p:spPr>
          <a:xfrm flipV="1">
            <a:off x="2351584" y="2530921"/>
            <a:ext cx="2592288" cy="1044116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3E85CE4-0CDA-42CA-85A3-2B48F6B6018C}"/>
              </a:ext>
            </a:extLst>
          </p:cNvPr>
          <p:cNvCxnSpPr>
            <a:cxnSpLocks/>
            <a:stCxn id="47" idx="3"/>
            <a:endCxn id="24" idx="0"/>
          </p:cNvCxnSpPr>
          <p:nvPr/>
        </p:nvCxnSpPr>
        <p:spPr>
          <a:xfrm>
            <a:off x="6240016" y="2530921"/>
            <a:ext cx="2913006" cy="1361975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0F579B1-71BF-4F13-BAD6-AC37CF53457C}"/>
              </a:ext>
            </a:extLst>
          </p:cNvPr>
          <p:cNvSpPr/>
          <p:nvPr/>
        </p:nvSpPr>
        <p:spPr>
          <a:xfrm>
            <a:off x="2459596" y="4140768"/>
            <a:ext cx="1224136" cy="2963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服务</a:t>
            </a:r>
            <a:r>
              <a:rPr lang="en-US" altLang="zh-CN" sz="1600" dirty="0"/>
              <a:t>SDK</a:t>
            </a:r>
            <a:endParaRPr lang="zh-CN" altLang="en-US" sz="16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B4EA1A1-32F6-4094-8079-3ECC909BBFC7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683732" y="4288940"/>
            <a:ext cx="4821218" cy="0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F3ADBA6-919C-4F10-A359-590C2E3A7B60}"/>
              </a:ext>
            </a:extLst>
          </p:cNvPr>
          <p:cNvSpPr txBox="1"/>
          <p:nvPr/>
        </p:nvSpPr>
        <p:spPr>
          <a:xfrm>
            <a:off x="5191530" y="29984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异步调用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B14EAF9-6F0C-4D45-8BB6-69C7E442121D}"/>
              </a:ext>
            </a:extLst>
          </p:cNvPr>
          <p:cNvSpPr txBox="1"/>
          <p:nvPr/>
        </p:nvSpPr>
        <p:spPr>
          <a:xfrm>
            <a:off x="5172630" y="39826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同步调用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5616D68-0DEE-4AE8-B434-71A103A6A553}"/>
              </a:ext>
            </a:extLst>
          </p:cNvPr>
          <p:cNvSpPr txBox="1"/>
          <p:nvPr/>
        </p:nvSpPr>
        <p:spPr>
          <a:xfrm>
            <a:off x="3155949" y="28990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发布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F95245-5715-4D52-984E-5DDC0F23CEDC}"/>
              </a:ext>
            </a:extLst>
          </p:cNvPr>
          <p:cNvSpPr txBox="1"/>
          <p:nvPr/>
        </p:nvSpPr>
        <p:spPr>
          <a:xfrm>
            <a:off x="7390485" y="29269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订阅</a:t>
            </a:r>
          </a:p>
        </p:txBody>
      </p:sp>
    </p:spTree>
    <p:extLst>
      <p:ext uri="{BB962C8B-B14F-4D97-AF65-F5344CB8AC3E}">
        <p14:creationId xmlns:p14="http://schemas.microsoft.com/office/powerpoint/2010/main" val="292973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7559B-D0D4-4125-85D8-63770F2F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zh-CN" altLang="en-US" dirty="0"/>
              <a:t>整体调用架构</a:t>
            </a:r>
            <a:endParaRPr lang="en-US" altLang="zh-CN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04F3ED4-0105-4FFA-859F-B11895CB2E86}"/>
              </a:ext>
            </a:extLst>
          </p:cNvPr>
          <p:cNvSpPr/>
          <p:nvPr/>
        </p:nvSpPr>
        <p:spPr>
          <a:xfrm>
            <a:off x="2495600" y="4833156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9D119AB-50F3-4745-B768-FE0FC2F299E9}"/>
              </a:ext>
            </a:extLst>
          </p:cNvPr>
          <p:cNvSpPr/>
          <p:nvPr/>
        </p:nvSpPr>
        <p:spPr>
          <a:xfrm>
            <a:off x="1413821" y="1770685"/>
            <a:ext cx="1440160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A8FD68D-F844-4428-A25A-1E5E5F0F15E5}"/>
              </a:ext>
            </a:extLst>
          </p:cNvPr>
          <p:cNvSpPr/>
          <p:nvPr/>
        </p:nvSpPr>
        <p:spPr>
          <a:xfrm>
            <a:off x="839416" y="2933332"/>
            <a:ext cx="4608512" cy="290163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B4EA1A1-32F6-4094-8079-3ECC909BBFC7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3143672" y="4424369"/>
            <a:ext cx="0" cy="408787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DD815B9-33BF-4A5D-AFD5-55FEF7FEDC02}"/>
              </a:ext>
            </a:extLst>
          </p:cNvPr>
          <p:cNvSpPr/>
          <p:nvPr/>
        </p:nvSpPr>
        <p:spPr>
          <a:xfrm>
            <a:off x="3358037" y="1770685"/>
            <a:ext cx="1440160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0CC740A-F3DC-42AF-9B1B-6FF596877FFC}"/>
              </a:ext>
            </a:extLst>
          </p:cNvPr>
          <p:cNvSpPr/>
          <p:nvPr/>
        </p:nvSpPr>
        <p:spPr>
          <a:xfrm>
            <a:off x="2495600" y="3632281"/>
            <a:ext cx="1296144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Api</a:t>
            </a:r>
            <a:r>
              <a:rPr lang="zh-CN" altLang="en-US" dirty="0"/>
              <a:t>网关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150B450-FB94-4D32-9E54-209B9FB7FDAD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2133901" y="2562773"/>
            <a:ext cx="994" cy="408787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8085E4-9275-4C99-85CE-49BC2EEE81F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078117" y="2562773"/>
            <a:ext cx="994" cy="408787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661D3AB-A43A-4324-803F-2B41D18C69DC}"/>
              </a:ext>
            </a:extLst>
          </p:cNvPr>
          <p:cNvCxnSpPr>
            <a:cxnSpLocks/>
            <a:stCxn id="47" idx="2"/>
            <a:endCxn id="16" idx="0"/>
          </p:cNvCxnSpPr>
          <p:nvPr/>
        </p:nvCxnSpPr>
        <p:spPr>
          <a:xfrm>
            <a:off x="3143672" y="3223495"/>
            <a:ext cx="0" cy="408786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C3DFA1D-3189-43D2-A9E5-BBF10B407BF7}"/>
              </a:ext>
            </a:extLst>
          </p:cNvPr>
          <p:cNvSpPr/>
          <p:nvPr/>
        </p:nvSpPr>
        <p:spPr>
          <a:xfrm>
            <a:off x="8832304" y="5229200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7EEAB79-D425-4155-92FB-F08922455D1F}"/>
              </a:ext>
            </a:extLst>
          </p:cNvPr>
          <p:cNvSpPr/>
          <p:nvPr/>
        </p:nvSpPr>
        <p:spPr>
          <a:xfrm>
            <a:off x="5610518" y="4215011"/>
            <a:ext cx="1296144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事件总线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8A9E18-78E1-4887-AE1F-0C8EE783DA20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 flipV="1">
            <a:off x="3791744" y="4611055"/>
            <a:ext cx="1818774" cy="618145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CB9FBC-92C1-4F6B-84E8-44758E1C159B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6906662" y="4611055"/>
            <a:ext cx="2573714" cy="618145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0FC10A1-0436-448B-AFB3-001B2C848B12}"/>
              </a:ext>
            </a:extLst>
          </p:cNvPr>
          <p:cNvSpPr/>
          <p:nvPr/>
        </p:nvSpPr>
        <p:spPr>
          <a:xfrm>
            <a:off x="2927647" y="5477072"/>
            <a:ext cx="1870549" cy="2963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服务</a:t>
            </a:r>
            <a:r>
              <a:rPr lang="en-US" altLang="zh-CN" sz="1600" dirty="0"/>
              <a:t>A  SDK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16EF9C8-98D0-4570-9EB3-BB4B24EEA282}"/>
              </a:ext>
            </a:extLst>
          </p:cNvPr>
          <p:cNvCxnSpPr>
            <a:cxnSpLocks/>
            <a:stCxn id="19" idx="3"/>
            <a:endCxn id="12" idx="1"/>
          </p:cNvCxnSpPr>
          <p:nvPr/>
        </p:nvCxnSpPr>
        <p:spPr>
          <a:xfrm>
            <a:off x="4798196" y="5625244"/>
            <a:ext cx="4034108" cy="0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EF90BA6-84DA-477E-8477-31F578ED2FFF}"/>
              </a:ext>
            </a:extLst>
          </p:cNvPr>
          <p:cNvSpPr txBox="1"/>
          <p:nvPr/>
        </p:nvSpPr>
        <p:spPr>
          <a:xfrm>
            <a:off x="5808322" y="50013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异步调用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564E34-A88C-45B7-816A-FC0C952DE6F3}"/>
              </a:ext>
            </a:extLst>
          </p:cNvPr>
          <p:cNvSpPr txBox="1"/>
          <p:nvPr/>
        </p:nvSpPr>
        <p:spPr>
          <a:xfrm>
            <a:off x="5752668" y="56693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同步调用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8A21F60-02A1-4887-8D33-DEF71A451456}"/>
              </a:ext>
            </a:extLst>
          </p:cNvPr>
          <p:cNvSpPr txBox="1"/>
          <p:nvPr/>
        </p:nvSpPr>
        <p:spPr>
          <a:xfrm>
            <a:off x="4580460" y="47662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发布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B6F5B4-D336-4499-BBE1-1DE5FC27E0F7}"/>
              </a:ext>
            </a:extLst>
          </p:cNvPr>
          <p:cNvSpPr txBox="1"/>
          <p:nvPr/>
        </p:nvSpPr>
        <p:spPr>
          <a:xfrm>
            <a:off x="7591044" y="48033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订阅</a:t>
            </a:r>
          </a:p>
        </p:txBody>
      </p:sp>
    </p:spTree>
    <p:extLst>
      <p:ext uri="{BB962C8B-B14F-4D97-AF65-F5344CB8AC3E}">
        <p14:creationId xmlns:p14="http://schemas.microsoft.com/office/powerpoint/2010/main" val="161311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安全管理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37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7559B-D0D4-4125-85D8-63770F2F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zh-CN" altLang="en-US" dirty="0"/>
              <a:t>请求加密</a:t>
            </a:r>
            <a:endParaRPr lang="en-US" altLang="zh-CN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9D119AB-50F3-4745-B768-FE0FC2F299E9}"/>
              </a:ext>
            </a:extLst>
          </p:cNvPr>
          <p:cNvSpPr/>
          <p:nvPr/>
        </p:nvSpPr>
        <p:spPr>
          <a:xfrm>
            <a:off x="428229" y="2738602"/>
            <a:ext cx="1440160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0CC740A-F3DC-42AF-9B1B-6FF596877FFC}"/>
              </a:ext>
            </a:extLst>
          </p:cNvPr>
          <p:cNvSpPr/>
          <p:nvPr/>
        </p:nvSpPr>
        <p:spPr>
          <a:xfrm>
            <a:off x="7021884" y="2724276"/>
            <a:ext cx="1296144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Api</a:t>
            </a:r>
            <a:r>
              <a:rPr lang="zh-CN" altLang="en-US" dirty="0"/>
              <a:t>网关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ED59756-1040-4940-B6D1-A7126CC8831A}"/>
              </a:ext>
            </a:extLst>
          </p:cNvPr>
          <p:cNvCxnSpPr/>
          <p:nvPr/>
        </p:nvCxnSpPr>
        <p:spPr>
          <a:xfrm>
            <a:off x="5015880" y="1772816"/>
            <a:ext cx="0" cy="400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E090FD8-E64A-41ED-B96A-7E370992E891}"/>
              </a:ext>
            </a:extLst>
          </p:cNvPr>
          <p:cNvCxnSpPr/>
          <p:nvPr/>
        </p:nvCxnSpPr>
        <p:spPr>
          <a:xfrm>
            <a:off x="3215680" y="1772816"/>
            <a:ext cx="0" cy="400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E88095B-35B1-413B-935D-0E144799CFFE}"/>
              </a:ext>
            </a:extLst>
          </p:cNvPr>
          <p:cNvSpPr/>
          <p:nvPr/>
        </p:nvSpPr>
        <p:spPr>
          <a:xfrm>
            <a:off x="3395700" y="2738602"/>
            <a:ext cx="1440160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加密模块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97DC72-1D5A-4E92-BA23-A361993BA56F}"/>
              </a:ext>
            </a:extLst>
          </p:cNvPr>
          <p:cNvSpPr txBox="1"/>
          <p:nvPr/>
        </p:nvSpPr>
        <p:spPr>
          <a:xfrm>
            <a:off x="3544548" y="18918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前台框架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6D0DE43-FC71-4792-BC68-1A10A1DBB9C6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>
            <a:off x="1868389" y="3134646"/>
            <a:ext cx="1527311" cy="0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A1456C1-DD01-4682-9C70-6A0816409F92}"/>
              </a:ext>
            </a:extLst>
          </p:cNvPr>
          <p:cNvSpPr txBox="1"/>
          <p:nvPr/>
        </p:nvSpPr>
        <p:spPr>
          <a:xfrm>
            <a:off x="2209309" y="27176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明文</a:t>
            </a:r>
          </a:p>
        </p:txBody>
      </p:sp>
      <p:sp>
        <p:nvSpPr>
          <p:cNvPr id="10" name="闪电形 9">
            <a:extLst>
              <a:ext uri="{FF2B5EF4-FFF2-40B4-BE49-F238E27FC236}">
                <a16:creationId xmlns:a16="http://schemas.microsoft.com/office/drawing/2014/main" id="{B839D310-6FCD-4BA2-936B-D823CD23D837}"/>
              </a:ext>
            </a:extLst>
          </p:cNvPr>
          <p:cNvSpPr/>
          <p:nvPr/>
        </p:nvSpPr>
        <p:spPr>
          <a:xfrm rot="3329295">
            <a:off x="5374026" y="2510273"/>
            <a:ext cx="432048" cy="115212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66793-F6DA-4A6B-B36B-0AF586BD47AF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4835860" y="3120320"/>
            <a:ext cx="2186024" cy="14326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5CA7D70-F7AA-4B10-BBAA-E9FE5B76DD0A}"/>
              </a:ext>
            </a:extLst>
          </p:cNvPr>
          <p:cNvSpPr txBox="1"/>
          <p:nvPr/>
        </p:nvSpPr>
        <p:spPr>
          <a:xfrm>
            <a:off x="6339185" y="27242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密文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CEB070E-BBDB-4251-85EB-3F35845C6AC4}"/>
              </a:ext>
            </a:extLst>
          </p:cNvPr>
          <p:cNvSpPr/>
          <p:nvPr/>
        </p:nvSpPr>
        <p:spPr>
          <a:xfrm>
            <a:off x="6949876" y="4840123"/>
            <a:ext cx="1440160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解密服务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A838635-E6B3-42A9-8F92-1DAD04B54379}"/>
              </a:ext>
            </a:extLst>
          </p:cNvPr>
          <p:cNvSpPr/>
          <p:nvPr/>
        </p:nvSpPr>
        <p:spPr>
          <a:xfrm>
            <a:off x="9408368" y="2717631"/>
            <a:ext cx="1440160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B4EE4CC-3989-4503-AB02-F81F7E92E386}"/>
              </a:ext>
            </a:extLst>
          </p:cNvPr>
          <p:cNvCxnSpPr>
            <a:cxnSpLocks/>
          </p:cNvCxnSpPr>
          <p:nvPr/>
        </p:nvCxnSpPr>
        <p:spPr>
          <a:xfrm flipH="1" flipV="1">
            <a:off x="8034197" y="3530690"/>
            <a:ext cx="6019" cy="1309434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388498-598B-4AD0-A2A5-52163AF43A9B}"/>
              </a:ext>
            </a:extLst>
          </p:cNvPr>
          <p:cNvCxnSpPr>
            <a:cxnSpLocks/>
          </p:cNvCxnSpPr>
          <p:nvPr/>
        </p:nvCxnSpPr>
        <p:spPr>
          <a:xfrm flipH="1">
            <a:off x="7320136" y="3516364"/>
            <a:ext cx="1" cy="1323758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6F67938-769B-4D04-8313-434ED1F7468C}"/>
              </a:ext>
            </a:extLst>
          </p:cNvPr>
          <p:cNvSpPr txBox="1"/>
          <p:nvPr/>
        </p:nvSpPr>
        <p:spPr>
          <a:xfrm>
            <a:off x="7824192" y="38633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明文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9069C8E-4560-4C61-A5C9-E7ECE8FDC17C}"/>
              </a:ext>
            </a:extLst>
          </p:cNvPr>
          <p:cNvSpPr txBox="1"/>
          <p:nvPr/>
        </p:nvSpPr>
        <p:spPr>
          <a:xfrm>
            <a:off x="6985516" y="38633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密文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3058498-F62F-445A-A874-3330B8A60522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 flipV="1">
            <a:off x="8318028" y="3113675"/>
            <a:ext cx="1090340" cy="6645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8440D21-93D3-46E3-B021-2EB2854391D2}"/>
              </a:ext>
            </a:extLst>
          </p:cNvPr>
          <p:cNvSpPr txBox="1"/>
          <p:nvPr/>
        </p:nvSpPr>
        <p:spPr>
          <a:xfrm>
            <a:off x="8540032" y="271700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明文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EDF265E-B76F-4A2B-BDBE-AED1707BC1B8}"/>
              </a:ext>
            </a:extLst>
          </p:cNvPr>
          <p:cNvCxnSpPr/>
          <p:nvPr/>
        </p:nvCxnSpPr>
        <p:spPr>
          <a:xfrm>
            <a:off x="6373489" y="1772816"/>
            <a:ext cx="0" cy="400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13D14FB-CD03-4711-B15B-ACA7875B7BD3}"/>
              </a:ext>
            </a:extLst>
          </p:cNvPr>
          <p:cNvSpPr txBox="1"/>
          <p:nvPr/>
        </p:nvSpPr>
        <p:spPr>
          <a:xfrm>
            <a:off x="5426843" y="1694086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网络</a:t>
            </a:r>
            <a:endParaRPr lang="en-US" altLang="zh-CN" dirty="0"/>
          </a:p>
          <a:p>
            <a:r>
              <a:rPr lang="zh-CN" altLang="en-US" dirty="0"/>
              <a:t>路由</a:t>
            </a:r>
            <a:endParaRPr lang="en-US" altLang="zh-CN" dirty="0"/>
          </a:p>
          <a:p>
            <a:r>
              <a:rPr lang="zh-CN" altLang="en-US" dirty="0"/>
              <a:t>代理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F7C1BDB-8CF7-4E0D-B031-B8980BA77AD2}"/>
              </a:ext>
            </a:extLst>
          </p:cNvPr>
          <p:cNvCxnSpPr/>
          <p:nvPr/>
        </p:nvCxnSpPr>
        <p:spPr>
          <a:xfrm>
            <a:off x="8566647" y="1772816"/>
            <a:ext cx="0" cy="400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4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494E5-F3DF-4B11-BDE8-C4CC7EF5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请求加密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3E60E-ED9F-4A7E-B315-8D6C877A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加密请求在</a:t>
            </a:r>
            <a:r>
              <a:rPr lang="en-US" altLang="zh-CN" dirty="0"/>
              <a:t>post</a:t>
            </a:r>
            <a:r>
              <a:rPr lang="zh-CN" altLang="en-US" dirty="0"/>
              <a:t>和</a:t>
            </a:r>
            <a:r>
              <a:rPr lang="en-US" altLang="zh-CN" dirty="0"/>
              <a:t>put</a:t>
            </a:r>
            <a:r>
              <a:rPr lang="zh-CN" altLang="en-US" dirty="0"/>
              <a:t>请求上自动执行</a:t>
            </a:r>
            <a:endParaRPr lang="en-US" altLang="zh-CN" dirty="0"/>
          </a:p>
          <a:p>
            <a:r>
              <a:rPr lang="zh-CN" altLang="en-US" dirty="0"/>
              <a:t>不对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请求进行加密</a:t>
            </a:r>
            <a:endParaRPr lang="en-US" altLang="zh-CN" dirty="0"/>
          </a:p>
          <a:p>
            <a:r>
              <a:rPr lang="zh-CN" altLang="en-US" dirty="0"/>
              <a:t>特殊情况：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请求不需要加密，而返回的数据需要加密：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06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7559B-D0D4-4125-85D8-63770F2F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签名</a:t>
            </a:r>
            <a:endParaRPr lang="en-US" altLang="zh-CN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9D119AB-50F3-4745-B768-FE0FC2F299E9}"/>
              </a:ext>
            </a:extLst>
          </p:cNvPr>
          <p:cNvSpPr/>
          <p:nvPr/>
        </p:nvSpPr>
        <p:spPr>
          <a:xfrm>
            <a:off x="428229" y="2738602"/>
            <a:ext cx="1440160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0CC740A-F3DC-42AF-9B1B-6FF596877FFC}"/>
              </a:ext>
            </a:extLst>
          </p:cNvPr>
          <p:cNvSpPr/>
          <p:nvPr/>
        </p:nvSpPr>
        <p:spPr>
          <a:xfrm>
            <a:off x="7021884" y="2724276"/>
            <a:ext cx="1296144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Api</a:t>
            </a:r>
            <a:r>
              <a:rPr lang="zh-CN" altLang="en-US" dirty="0"/>
              <a:t>网关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ED59756-1040-4940-B6D1-A7126CC8831A}"/>
              </a:ext>
            </a:extLst>
          </p:cNvPr>
          <p:cNvCxnSpPr/>
          <p:nvPr/>
        </p:nvCxnSpPr>
        <p:spPr>
          <a:xfrm>
            <a:off x="5015880" y="1772816"/>
            <a:ext cx="0" cy="400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E090FD8-E64A-41ED-B96A-7E370992E891}"/>
              </a:ext>
            </a:extLst>
          </p:cNvPr>
          <p:cNvCxnSpPr/>
          <p:nvPr/>
        </p:nvCxnSpPr>
        <p:spPr>
          <a:xfrm>
            <a:off x="3215680" y="1772816"/>
            <a:ext cx="0" cy="400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E88095B-35B1-413B-935D-0E144799CFFE}"/>
              </a:ext>
            </a:extLst>
          </p:cNvPr>
          <p:cNvSpPr/>
          <p:nvPr/>
        </p:nvSpPr>
        <p:spPr>
          <a:xfrm>
            <a:off x="3395700" y="2738602"/>
            <a:ext cx="1440160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r>
              <a:rPr lang="zh-CN" altLang="en-US" dirty="0"/>
              <a:t>签名和包装</a:t>
            </a:r>
            <a:r>
              <a:rPr lang="en-US" altLang="zh-CN" dirty="0"/>
              <a:t>URL</a:t>
            </a:r>
            <a:r>
              <a:rPr lang="zh-CN" altLang="en-US" dirty="0"/>
              <a:t>模块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97DC72-1D5A-4E92-BA23-A361993BA56F}"/>
              </a:ext>
            </a:extLst>
          </p:cNvPr>
          <p:cNvSpPr txBox="1"/>
          <p:nvPr/>
        </p:nvSpPr>
        <p:spPr>
          <a:xfrm>
            <a:off x="3544548" y="18918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前台框架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6D0DE43-FC71-4792-BC68-1A10A1DBB9C6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>
            <a:off x="1868389" y="3134646"/>
            <a:ext cx="1527311" cy="0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A1456C1-DD01-4682-9C70-6A0816409F92}"/>
              </a:ext>
            </a:extLst>
          </p:cNvPr>
          <p:cNvSpPr txBox="1"/>
          <p:nvPr/>
        </p:nvSpPr>
        <p:spPr>
          <a:xfrm>
            <a:off x="2013135" y="271700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sp>
        <p:nvSpPr>
          <p:cNvPr id="10" name="闪电形 9">
            <a:extLst>
              <a:ext uri="{FF2B5EF4-FFF2-40B4-BE49-F238E27FC236}">
                <a16:creationId xmlns:a16="http://schemas.microsoft.com/office/drawing/2014/main" id="{B839D310-6FCD-4BA2-936B-D823CD23D837}"/>
              </a:ext>
            </a:extLst>
          </p:cNvPr>
          <p:cNvSpPr/>
          <p:nvPr/>
        </p:nvSpPr>
        <p:spPr>
          <a:xfrm rot="3329295">
            <a:off x="5374026" y="2510273"/>
            <a:ext cx="432048" cy="115212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4A66793-F6DA-4A6B-B36B-0AF586BD47AF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4835860" y="3120320"/>
            <a:ext cx="2186024" cy="14326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CEB070E-BBDB-4251-85EB-3F35845C6AC4}"/>
              </a:ext>
            </a:extLst>
          </p:cNvPr>
          <p:cNvSpPr/>
          <p:nvPr/>
        </p:nvSpPr>
        <p:spPr>
          <a:xfrm>
            <a:off x="6949876" y="4840123"/>
            <a:ext cx="1440160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签名验证服务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A838635-E6B3-42A9-8F92-1DAD04B54379}"/>
              </a:ext>
            </a:extLst>
          </p:cNvPr>
          <p:cNvSpPr/>
          <p:nvPr/>
        </p:nvSpPr>
        <p:spPr>
          <a:xfrm>
            <a:off x="10341818" y="2738602"/>
            <a:ext cx="1440160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388498-598B-4AD0-A2A5-52163AF43A9B}"/>
              </a:ext>
            </a:extLst>
          </p:cNvPr>
          <p:cNvCxnSpPr>
            <a:cxnSpLocks/>
          </p:cNvCxnSpPr>
          <p:nvPr/>
        </p:nvCxnSpPr>
        <p:spPr>
          <a:xfrm flipH="1">
            <a:off x="7672685" y="3493071"/>
            <a:ext cx="1" cy="1323758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6F67938-769B-4D04-8313-434ED1F7468C}"/>
              </a:ext>
            </a:extLst>
          </p:cNvPr>
          <p:cNvSpPr txBox="1"/>
          <p:nvPr/>
        </p:nvSpPr>
        <p:spPr>
          <a:xfrm>
            <a:off x="6816080" y="397555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签名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3058498-F62F-445A-A874-3330B8A60522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>
            <a:off x="8318028" y="3120320"/>
            <a:ext cx="2023790" cy="14326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EDF265E-B76F-4A2B-BDBE-AED1707BC1B8}"/>
              </a:ext>
            </a:extLst>
          </p:cNvPr>
          <p:cNvCxnSpPr/>
          <p:nvPr/>
        </p:nvCxnSpPr>
        <p:spPr>
          <a:xfrm>
            <a:off x="6373489" y="1772816"/>
            <a:ext cx="0" cy="400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13D14FB-CD03-4711-B15B-ACA7875B7BD3}"/>
              </a:ext>
            </a:extLst>
          </p:cNvPr>
          <p:cNvSpPr txBox="1"/>
          <p:nvPr/>
        </p:nvSpPr>
        <p:spPr>
          <a:xfrm>
            <a:off x="5426843" y="1694086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网络</a:t>
            </a:r>
            <a:endParaRPr lang="en-US" altLang="zh-CN" dirty="0"/>
          </a:p>
          <a:p>
            <a:r>
              <a:rPr lang="zh-CN" altLang="en-US" dirty="0"/>
              <a:t>路由</a:t>
            </a:r>
            <a:endParaRPr lang="en-US" altLang="zh-CN" dirty="0"/>
          </a:p>
          <a:p>
            <a:r>
              <a:rPr lang="zh-CN" altLang="en-US" dirty="0"/>
              <a:t>代理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E732C1A-7556-4397-963C-BDA9C7410010}"/>
              </a:ext>
            </a:extLst>
          </p:cNvPr>
          <p:cNvSpPr txBox="1"/>
          <p:nvPr/>
        </p:nvSpPr>
        <p:spPr>
          <a:xfrm>
            <a:off x="7092714" y="230711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FEA9F06-5E16-4998-8391-534546D01612}"/>
              </a:ext>
            </a:extLst>
          </p:cNvPr>
          <p:cNvCxnSpPr>
            <a:cxnSpLocks/>
          </p:cNvCxnSpPr>
          <p:nvPr/>
        </p:nvCxnSpPr>
        <p:spPr>
          <a:xfrm flipH="1" flipV="1">
            <a:off x="8210917" y="3564192"/>
            <a:ext cx="1" cy="1275932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A5964DC-AA46-445C-8559-F7CA10F93A5B}"/>
              </a:ext>
            </a:extLst>
          </p:cNvPr>
          <p:cNvSpPr txBox="1"/>
          <p:nvPr/>
        </p:nvSpPr>
        <p:spPr>
          <a:xfrm>
            <a:off x="8175440" y="3754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签名通过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8ED5C9-66DD-46BD-9E29-B83623CD783E}"/>
              </a:ext>
            </a:extLst>
          </p:cNvPr>
          <p:cNvSpPr txBox="1"/>
          <p:nvPr/>
        </p:nvSpPr>
        <p:spPr>
          <a:xfrm>
            <a:off x="8904045" y="277020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</a:t>
            </a:r>
            <a:r>
              <a:rPr lang="en-US" altLang="zh-CN" dirty="0"/>
              <a:t>URL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97D6ADA-1828-40FB-8517-FE672001D36D}"/>
              </a:ext>
            </a:extLst>
          </p:cNvPr>
          <p:cNvCxnSpPr>
            <a:cxnSpLocks/>
          </p:cNvCxnSpPr>
          <p:nvPr/>
        </p:nvCxnSpPr>
        <p:spPr>
          <a:xfrm flipH="1" flipV="1">
            <a:off x="4835860" y="3673019"/>
            <a:ext cx="2114017" cy="1357323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5A5EAA8-0C47-402D-B5E5-56F8A1800C60}"/>
              </a:ext>
            </a:extLst>
          </p:cNvPr>
          <p:cNvSpPr txBox="1"/>
          <p:nvPr/>
        </p:nvSpPr>
        <p:spPr>
          <a:xfrm>
            <a:off x="6017684" y="45384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签名不符合</a:t>
            </a:r>
          </a:p>
        </p:txBody>
      </p:sp>
    </p:spTree>
    <p:extLst>
      <p:ext uri="{BB962C8B-B14F-4D97-AF65-F5344CB8AC3E}">
        <p14:creationId xmlns:p14="http://schemas.microsoft.com/office/powerpoint/2010/main" val="5675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原则和规范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05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工程结构规范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Maven</a:t>
            </a:r>
            <a:r>
              <a:rPr lang="zh-CN" altLang="en-US" dirty="0"/>
              <a:t>工程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Maven</a:t>
            </a:r>
            <a:r>
              <a:rPr lang="zh-CN" altLang="en-US" dirty="0"/>
              <a:t>工程只分为两级，即一级为父工程（</a:t>
            </a:r>
            <a:r>
              <a:rPr lang="en-US" altLang="zh-CN" dirty="0"/>
              <a:t>parent project</a:t>
            </a:r>
            <a:r>
              <a:rPr lang="zh-CN" altLang="en-US" dirty="0"/>
              <a:t>），二级为子模块（</a:t>
            </a:r>
            <a:r>
              <a:rPr lang="en-US" altLang="zh-CN" dirty="0"/>
              <a:t>module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统一每个工程的父依赖工程，此父亲依赖工程用于配置总体的配置依赖，如</a:t>
            </a:r>
            <a:r>
              <a:rPr lang="en-US" altLang="zh-CN" dirty="0"/>
              <a:t>spring boot</a:t>
            </a:r>
            <a:r>
              <a:rPr lang="zh-CN" altLang="en-US" dirty="0"/>
              <a:t>和</a:t>
            </a:r>
            <a:r>
              <a:rPr lang="en-US" altLang="zh-CN" dirty="0"/>
              <a:t>spring cloud</a:t>
            </a:r>
            <a:r>
              <a:rPr lang="zh-CN" altLang="en-US" dirty="0"/>
              <a:t>的管理依赖，</a:t>
            </a:r>
            <a:r>
              <a:rPr lang="en-US" altLang="zh-CN" dirty="0" err="1"/>
              <a:t>lombok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maven</a:t>
            </a:r>
            <a:r>
              <a:rPr lang="zh-CN" altLang="en-US" dirty="0"/>
              <a:t>工程都配置一个 </a:t>
            </a:r>
            <a:r>
              <a:rPr lang="en-US" altLang="zh-CN" dirty="0"/>
              <a:t>XXXX-dependencies </a:t>
            </a:r>
            <a:r>
              <a:rPr lang="zh-CN" altLang="en-US" dirty="0"/>
              <a:t>工程，用于配置</a:t>
            </a:r>
            <a:r>
              <a:rPr lang="en-US" altLang="zh-CN" dirty="0"/>
              <a:t>XXXX</a:t>
            </a:r>
            <a:r>
              <a:rPr lang="zh-CN" altLang="en-US" dirty="0"/>
              <a:t>工程的管理依赖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7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工程命名规范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</a:t>
            </a:r>
            <a:r>
              <a:rPr lang="en-US" altLang="zh-CN" dirty="0"/>
              <a:t>REST</a:t>
            </a:r>
            <a:r>
              <a:rPr lang="zh-CN" altLang="en-US" dirty="0"/>
              <a:t>服务的工程必须以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结尾</a:t>
            </a:r>
            <a:endParaRPr lang="en-US" altLang="zh-CN" dirty="0"/>
          </a:p>
          <a:p>
            <a:r>
              <a:rPr lang="en-US" altLang="zh-CN" dirty="0"/>
              <a:t>SDK</a:t>
            </a:r>
            <a:r>
              <a:rPr lang="zh-CN" altLang="en-US" dirty="0"/>
              <a:t>工程必须以 </a:t>
            </a:r>
            <a:r>
              <a:rPr lang="en-US" altLang="zh-CN" dirty="0" err="1"/>
              <a:t>sdk</a:t>
            </a:r>
            <a:r>
              <a:rPr lang="zh-CN" altLang="en-US" dirty="0"/>
              <a:t> 结尾</a:t>
            </a:r>
            <a:endParaRPr lang="en-US" altLang="zh-CN" dirty="0"/>
          </a:p>
          <a:p>
            <a:r>
              <a:rPr lang="en-US" altLang="zh-CN" dirty="0"/>
              <a:t>starter</a:t>
            </a:r>
            <a:r>
              <a:rPr lang="zh-CN" altLang="en-US" dirty="0"/>
              <a:t>工程必须以 </a:t>
            </a:r>
            <a:r>
              <a:rPr lang="en-US" altLang="zh-CN" dirty="0"/>
              <a:t>starter</a:t>
            </a:r>
            <a:r>
              <a:rPr lang="zh-CN" altLang="en-US" dirty="0"/>
              <a:t> 结尾</a:t>
            </a:r>
            <a:endParaRPr lang="en-US" altLang="zh-CN" dirty="0"/>
          </a:p>
          <a:p>
            <a:r>
              <a:rPr lang="zh-CN" altLang="en-US" dirty="0"/>
              <a:t>单纯类库工程推荐使用 </a:t>
            </a:r>
            <a:r>
              <a:rPr lang="en-US" altLang="zh-CN" dirty="0"/>
              <a:t>core</a:t>
            </a:r>
            <a:r>
              <a:rPr lang="zh-CN" altLang="en-US" dirty="0"/>
              <a:t>，</a:t>
            </a:r>
            <a:r>
              <a:rPr lang="en-US" altLang="zh-CN" dirty="0"/>
              <a:t>lib </a:t>
            </a:r>
            <a:r>
              <a:rPr lang="zh-CN" altLang="en-US" dirty="0"/>
              <a:t>结尾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08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接口命名原则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URL</a:t>
            </a:r>
            <a:r>
              <a:rPr lang="zh-CN" altLang="en-US" dirty="0"/>
              <a:t>不要以“</a:t>
            </a:r>
            <a:r>
              <a:rPr lang="en-US" altLang="zh-CN" dirty="0"/>
              <a:t>/</a:t>
            </a:r>
            <a:r>
              <a:rPr lang="zh-CN" altLang="en-US" dirty="0"/>
              <a:t>”结尾</a:t>
            </a:r>
            <a:endParaRPr lang="en-US" altLang="zh-CN" dirty="0"/>
          </a:p>
          <a:p>
            <a:r>
              <a:rPr lang="zh-CN" altLang="en-US" dirty="0"/>
              <a:t>多个单词使用“</a:t>
            </a:r>
            <a:r>
              <a:rPr lang="en-US" altLang="zh-CN" dirty="0"/>
              <a:t>-</a:t>
            </a:r>
            <a:r>
              <a:rPr lang="zh-CN" altLang="en-US" dirty="0"/>
              <a:t>”分割单词</a:t>
            </a:r>
            <a:endParaRPr lang="en-US" altLang="zh-CN" dirty="0"/>
          </a:p>
          <a:p>
            <a:r>
              <a:rPr lang="zh-CN" altLang="en-US" dirty="0"/>
              <a:t>不使用大写字母，不使用下划线“</a:t>
            </a:r>
            <a:r>
              <a:rPr lang="en-US" altLang="zh-CN" dirty="0"/>
              <a:t>_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可以使用复数形式代表集合</a:t>
            </a:r>
          </a:p>
        </p:txBody>
      </p:sp>
    </p:spTree>
    <p:extLst>
      <p:ext uri="{BB962C8B-B14F-4D97-AF65-F5344CB8AC3E}">
        <p14:creationId xmlns:p14="http://schemas.microsoft.com/office/powerpoint/2010/main" val="30651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基础框架结构介绍</a:t>
            </a:r>
          </a:p>
          <a:p>
            <a:r>
              <a:rPr lang="zh-CN" altLang="en-US" dirty="0"/>
              <a:t>基础服务和组件介绍</a:t>
            </a:r>
            <a:endParaRPr lang="en-US" altLang="zh-CN" dirty="0"/>
          </a:p>
          <a:p>
            <a:r>
              <a:rPr lang="zh-CN" altLang="en-US" dirty="0"/>
              <a:t>调用架构</a:t>
            </a:r>
            <a:endParaRPr lang="en-US" altLang="zh-CN" dirty="0"/>
          </a:p>
          <a:p>
            <a:pPr rtl="0"/>
            <a:r>
              <a:rPr lang="zh-CN" altLang="en-US" dirty="0"/>
              <a:t>安全管理</a:t>
            </a:r>
            <a:endParaRPr lang="en-US" altLang="zh-CN" dirty="0"/>
          </a:p>
          <a:p>
            <a:pPr rtl="0"/>
            <a:r>
              <a:rPr lang="zh-CN" altLang="en-US" dirty="0"/>
              <a:t>原则和规范</a:t>
            </a:r>
            <a:endParaRPr lang="en-US" altLang="zh-CN" dirty="0"/>
          </a:p>
          <a:p>
            <a:pPr rtl="0"/>
            <a:r>
              <a:rPr lang="zh-CN" altLang="en-US" dirty="0"/>
              <a:t>框架说明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接口输入规范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客户端</a:t>
            </a:r>
            <a:r>
              <a:rPr lang="en-US" altLang="zh-CN" dirty="0"/>
              <a:t>POST</a:t>
            </a:r>
            <a:r>
              <a:rPr lang="zh-CN" altLang="en-US" dirty="0"/>
              <a:t>，</a:t>
            </a:r>
            <a:r>
              <a:rPr lang="en-US" altLang="zh-CN" dirty="0"/>
              <a:t>PUT</a:t>
            </a:r>
            <a:r>
              <a:rPr lang="zh-CN" altLang="en-US" dirty="0"/>
              <a:t>请求（</a:t>
            </a:r>
            <a:r>
              <a:rPr lang="en-US" altLang="zh-CN" dirty="0"/>
              <a:t>REST</a:t>
            </a:r>
            <a:r>
              <a:rPr lang="zh-CN" altLang="en-US" dirty="0"/>
              <a:t>接口），无论参数多少，客户端都要包装成</a:t>
            </a:r>
            <a:r>
              <a:rPr lang="en-US" altLang="zh-CN" dirty="0"/>
              <a:t>JSON</a:t>
            </a:r>
            <a:r>
              <a:rPr lang="zh-CN" altLang="en-US" dirty="0"/>
              <a:t>形式传输，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Content-type</a:t>
            </a:r>
            <a:r>
              <a:rPr lang="zh-CN" altLang="en-US" dirty="0"/>
              <a:t>为</a:t>
            </a:r>
            <a:r>
              <a:rPr lang="en-US" altLang="zh-CN" dirty="0"/>
              <a:t>application/</a:t>
            </a:r>
            <a:r>
              <a:rPr lang="en-US" altLang="zh-CN" dirty="0" err="1"/>
              <a:t>json</a:t>
            </a:r>
            <a:r>
              <a:rPr lang="zh-CN" altLang="en-US" dirty="0"/>
              <a:t>；后端使用</a:t>
            </a:r>
            <a:r>
              <a:rPr lang="en-US" altLang="zh-CN" dirty="0"/>
              <a:t>@</a:t>
            </a:r>
            <a:r>
              <a:rPr lang="en-US" altLang="zh-CN" dirty="0" err="1"/>
              <a:t>RequestBody</a:t>
            </a:r>
            <a:r>
              <a:rPr lang="zh-CN" altLang="en-US" dirty="0"/>
              <a:t>接收输入参数</a:t>
            </a:r>
            <a:endParaRPr lang="en-US" altLang="zh-CN" dirty="0"/>
          </a:p>
          <a:p>
            <a:r>
              <a:rPr lang="en-US" altLang="zh-CN" dirty="0"/>
              <a:t>GET</a:t>
            </a:r>
            <a:r>
              <a:rPr lang="zh-CN" altLang="en-US" dirty="0"/>
              <a:t>请求，不可以传递</a:t>
            </a:r>
            <a:r>
              <a:rPr lang="en-US" altLang="zh-CN" dirty="0" err="1"/>
              <a:t>RequestBody</a:t>
            </a:r>
            <a:r>
              <a:rPr lang="zh-CN" altLang="en-US" dirty="0"/>
              <a:t>（</a:t>
            </a:r>
            <a:r>
              <a:rPr lang="en-US" altLang="zh-CN" dirty="0"/>
              <a:t>JSON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28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/>
              <a:t>接口输出规范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所有请求返回值为对象</a:t>
            </a:r>
            <a:r>
              <a:rPr lang="en-US" altLang="zh-CN" dirty="0" err="1"/>
              <a:t>AjaxResult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返回到客户端格式为：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400" dirty="0"/>
              <a:t>{</a:t>
            </a:r>
          </a:p>
          <a:p>
            <a:pPr marL="0" indent="0">
              <a:buNone/>
            </a:pPr>
            <a:r>
              <a:rPr lang="en-US" altLang="zh-CN" sz="1400" dirty="0"/>
              <a:t>    "code": 0,</a:t>
            </a:r>
          </a:p>
          <a:p>
            <a:pPr marL="0" indent="0">
              <a:buNone/>
            </a:pPr>
            <a:r>
              <a:rPr lang="en-US" altLang="zh-CN" sz="1400" dirty="0"/>
              <a:t>    “message”: “</a:t>
            </a:r>
            <a:r>
              <a:rPr lang="zh-CN" altLang="en-US" sz="1400" dirty="0"/>
              <a:t>成功</a:t>
            </a:r>
            <a:r>
              <a:rPr lang="en-US" altLang="zh-CN" sz="1400" dirty="0"/>
              <a:t>",</a:t>
            </a:r>
          </a:p>
          <a:p>
            <a:pPr marL="0" indent="0">
              <a:buNone/>
            </a:pPr>
            <a:r>
              <a:rPr lang="en-US" altLang="zh-CN" sz="1400" dirty="0"/>
              <a:t>    “data”: </a:t>
            </a:r>
            <a:r>
              <a:rPr lang="zh-CN" altLang="en-US" sz="1400" dirty="0"/>
              <a:t>“</a:t>
            </a:r>
            <a:r>
              <a:rPr lang="en-US" altLang="zh-CN" sz="1400" dirty="0"/>
              <a:t>448d633508574a0eb98f2d15f195ba9d</a:t>
            </a:r>
            <a:r>
              <a:rPr lang="zh-CN" altLang="en-US" sz="1400" dirty="0"/>
              <a:t>”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}</a:t>
            </a:r>
          </a:p>
          <a:p>
            <a:pPr marL="0" indent="0">
              <a:buNone/>
            </a:pPr>
            <a:r>
              <a:rPr lang="zh-CN" altLang="en-US" dirty="0"/>
              <a:t>其中：</a:t>
            </a:r>
            <a:r>
              <a:rPr lang="en-US" altLang="zh-CN" dirty="0"/>
              <a:t>code</a:t>
            </a:r>
            <a:r>
              <a:rPr lang="zh-CN" altLang="en-US" dirty="0"/>
              <a:t>，默认下，</a:t>
            </a:r>
            <a:r>
              <a:rPr lang="en-US" altLang="zh-CN" dirty="0"/>
              <a:t>0</a:t>
            </a:r>
            <a:r>
              <a:rPr lang="zh-CN" altLang="en-US" dirty="0"/>
              <a:t>代表成功，</a:t>
            </a:r>
            <a:r>
              <a:rPr lang="en-US" altLang="zh-CN" dirty="0"/>
              <a:t>-1</a:t>
            </a:r>
            <a:r>
              <a:rPr lang="zh-CN" altLang="en-US" dirty="0"/>
              <a:t>代表不成功；可以自定义其他码值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message</a:t>
            </a:r>
            <a:r>
              <a:rPr lang="zh-CN" altLang="en-US" dirty="0"/>
              <a:t>，字符串，传递给客户端消息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data</a:t>
            </a:r>
            <a:r>
              <a:rPr lang="zh-CN" altLang="en-US" dirty="0"/>
              <a:t>，传递给客户端的数据</a:t>
            </a:r>
          </a:p>
        </p:txBody>
      </p:sp>
    </p:spTree>
    <p:extLst>
      <p:ext uri="{BB962C8B-B14F-4D97-AF65-F5344CB8AC3E}">
        <p14:creationId xmlns:p14="http://schemas.microsoft.com/office/powerpoint/2010/main" val="21133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异常处理规范（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/>
              <a:t>所有接口不允许抛出任何异常，统一使用</a:t>
            </a:r>
            <a:r>
              <a:rPr lang="en-US" altLang="zh-CN" sz="1600" dirty="0" err="1"/>
              <a:t>AjaxResult</a:t>
            </a:r>
            <a:r>
              <a:rPr lang="zh-CN" altLang="en-US" sz="1600" dirty="0"/>
              <a:t>输出错误信息和错误码，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AjaxResult</a:t>
            </a:r>
            <a:r>
              <a:rPr lang="zh-CN" altLang="en-US" sz="1600" dirty="0"/>
              <a:t>的</a:t>
            </a:r>
            <a:r>
              <a:rPr lang="en-US" altLang="zh-CN" sz="1600" dirty="0"/>
              <a:t>data</a:t>
            </a:r>
            <a:r>
              <a:rPr lang="zh-CN" altLang="en-US" sz="1600" dirty="0"/>
              <a:t>属性在异常时默认为</a:t>
            </a:r>
            <a:r>
              <a:rPr lang="en-US" altLang="zh-CN" sz="1600" dirty="0"/>
              <a:t>null</a:t>
            </a:r>
            <a:r>
              <a:rPr lang="zh-CN" altLang="en-US" sz="1600" dirty="0"/>
              <a:t>，除非特殊情况可以返回于接口对应的对象。</a:t>
            </a: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  <a:p>
            <a:r>
              <a:rPr lang="zh-CN" altLang="en-US" sz="1600" dirty="0"/>
              <a:t>非业务异常，使用</a:t>
            </a:r>
            <a:r>
              <a:rPr lang="en-US" altLang="zh-CN" sz="1600" dirty="0" err="1"/>
              <a:t>ApplicationException</a:t>
            </a:r>
            <a:r>
              <a:rPr lang="en-US" altLang="zh-CN" sz="1600" dirty="0"/>
              <a:t>; </a:t>
            </a:r>
            <a:r>
              <a:rPr lang="zh-CN" altLang="en-US" sz="1600" dirty="0"/>
              <a:t>业务异常，使用</a:t>
            </a:r>
            <a:r>
              <a:rPr lang="en-US" altLang="zh-CN" sz="1600" dirty="0" err="1"/>
              <a:t>BusienssException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非业务异常举例： 数据库操作错误，缓存操作错误，模型转换错误，等等</a:t>
            </a:r>
          </a:p>
          <a:p>
            <a:pPr marL="0" indent="0">
              <a:buNone/>
            </a:pPr>
            <a:r>
              <a:rPr lang="zh-CN" altLang="en-US" sz="1600" dirty="0"/>
              <a:t>业务异常：合同创建失败，用户信息修改失败，等等</a:t>
            </a: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169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异常处理规范（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err="1"/>
              <a:t>BusinessException</a:t>
            </a:r>
            <a:r>
              <a:rPr lang="zh-CN" altLang="en-US" sz="1600" dirty="0"/>
              <a:t>使用方法：</a:t>
            </a:r>
          </a:p>
          <a:p>
            <a:pPr marL="0" indent="0">
              <a:buNone/>
            </a:pPr>
            <a:r>
              <a:rPr lang="en-US" altLang="zh-CN" sz="1600" dirty="0" err="1"/>
              <a:t>BusinessException</a:t>
            </a:r>
            <a:r>
              <a:rPr lang="zh-CN" altLang="en-US" sz="1600" dirty="0"/>
              <a:t>必须配合错误码使用，错误码和错误信息的对应关系必须配置</a:t>
            </a:r>
            <a:r>
              <a:rPr lang="en-US" altLang="zh-CN" sz="1600" dirty="0" err="1"/>
              <a:t>ValidationMessages.properties</a:t>
            </a:r>
            <a:r>
              <a:rPr lang="zh-CN" altLang="en-US" sz="1600" dirty="0"/>
              <a:t>文件中 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由于</a:t>
            </a:r>
            <a:r>
              <a:rPr lang="en-US" altLang="zh-CN" sz="1600" dirty="0"/>
              <a:t>Exception</a:t>
            </a:r>
            <a:r>
              <a:rPr lang="zh-CN" altLang="en-US" sz="1600" dirty="0"/>
              <a:t>中</a:t>
            </a:r>
            <a:r>
              <a:rPr lang="en-US" altLang="zh-CN" sz="1600" dirty="0"/>
              <a:t>message</a:t>
            </a:r>
            <a:r>
              <a:rPr lang="zh-CN" altLang="en-US" sz="1600" dirty="0"/>
              <a:t>设置的特殊性，</a:t>
            </a:r>
            <a:r>
              <a:rPr lang="en-US" altLang="zh-CN" sz="1600" dirty="0" err="1"/>
              <a:t>BusinessException</a:t>
            </a:r>
            <a:r>
              <a:rPr lang="zh-CN" altLang="en-US" sz="1600" dirty="0"/>
              <a:t>提供了两个静态方法来使用错误发实例化</a:t>
            </a:r>
          </a:p>
          <a:p>
            <a:pPr marL="0" indent="0">
              <a:buNone/>
            </a:pPr>
            <a:r>
              <a:rPr lang="en-US" altLang="zh-CN" sz="1600" dirty="0" err="1"/>
              <a:t>BusinessException.newInstance</a:t>
            </a:r>
            <a:r>
              <a:rPr lang="en-US" altLang="zh-CN" sz="1600" dirty="0"/>
              <a:t>(String </a:t>
            </a:r>
            <a:r>
              <a:rPr lang="en-US" altLang="zh-CN" sz="1600" dirty="0" err="1"/>
              <a:t>exceptionCode</a:t>
            </a:r>
            <a:r>
              <a:rPr lang="en-US" altLang="zh-CN" sz="1600" dirty="0"/>
              <a:t>, Object... parameters);</a:t>
            </a:r>
          </a:p>
          <a:p>
            <a:pPr marL="0" indent="0">
              <a:buNone/>
            </a:pPr>
            <a:r>
              <a:rPr lang="en-US" altLang="zh-CN" sz="1600" dirty="0" err="1"/>
              <a:t>BusinessException.newInstance</a:t>
            </a:r>
            <a:r>
              <a:rPr lang="en-US" altLang="zh-CN" sz="1600" dirty="0"/>
              <a:t>(Throwable cause, String </a:t>
            </a:r>
            <a:r>
              <a:rPr lang="en-US" altLang="zh-CN" sz="1600" dirty="0" err="1"/>
              <a:t>exceptionCode</a:t>
            </a:r>
            <a:r>
              <a:rPr lang="en-US" altLang="zh-CN" sz="1600" dirty="0"/>
              <a:t>, Object... parameters);</a:t>
            </a:r>
          </a:p>
        </p:txBody>
      </p:sp>
    </p:spTree>
    <p:extLst>
      <p:ext uri="{BB962C8B-B14F-4D97-AF65-F5344CB8AC3E}">
        <p14:creationId xmlns:p14="http://schemas.microsoft.com/office/powerpoint/2010/main" val="154976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异常处理规范（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每个应用对应的错误信息集中存放在</a:t>
            </a:r>
            <a:r>
              <a:rPr lang="en-US" altLang="zh-CN" sz="1600" dirty="0"/>
              <a:t>resources</a:t>
            </a:r>
            <a:r>
              <a:rPr lang="zh-CN" altLang="en-US" sz="1600" dirty="0"/>
              <a:t>文件夹的</a:t>
            </a:r>
            <a:r>
              <a:rPr lang="en-US" altLang="zh-CN" sz="1600" dirty="0" err="1"/>
              <a:t>ValidationMessages.properties</a:t>
            </a:r>
            <a:r>
              <a:rPr lang="zh-CN" altLang="en-US" sz="1600" dirty="0"/>
              <a:t>文件中。（文件名称固定）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dirty="0"/>
              <a:t>使用方式：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en-US" altLang="zh-CN" sz="1600" dirty="0"/>
              <a:t>validation</a:t>
            </a:r>
            <a:r>
              <a:rPr lang="zh-CN" altLang="en-US" sz="1600" dirty="0"/>
              <a:t>框架中，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dirty="0"/>
              <a:t>比如 </a:t>
            </a:r>
            <a:r>
              <a:rPr lang="en-US" altLang="zh-CN" sz="1600" dirty="0"/>
              <a:t>@</a:t>
            </a:r>
            <a:r>
              <a:rPr lang="en-US" altLang="zh-CN" sz="1600" dirty="0" err="1"/>
              <a:t>NotNull</a:t>
            </a:r>
            <a:r>
              <a:rPr lang="en-US" altLang="zh-CN" sz="1600" dirty="0"/>
              <a:t>(message = "{</a:t>
            </a:r>
            <a:r>
              <a:rPr lang="en-US" altLang="zh-CN" sz="1600" dirty="0" err="1"/>
              <a:t>utoken.notnull</a:t>
            </a:r>
            <a:r>
              <a:rPr lang="en-US" altLang="zh-CN" sz="1600" dirty="0"/>
              <a:t>}")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err="1"/>
              <a:t>utoken.notnull</a:t>
            </a:r>
            <a:r>
              <a:rPr lang="zh-CN" altLang="en-US" sz="1600" dirty="0"/>
              <a:t>为</a:t>
            </a:r>
            <a:r>
              <a:rPr lang="en-US" altLang="zh-CN" sz="1600" dirty="0" err="1"/>
              <a:t>ValidationMessages.properties</a:t>
            </a:r>
            <a:r>
              <a:rPr lang="zh-CN" altLang="en-US" sz="1600" dirty="0"/>
              <a:t>文件中定义的一个</a:t>
            </a:r>
            <a:r>
              <a:rPr lang="en-US" altLang="zh-CN" sz="1600" dirty="0"/>
              <a:t>key</a:t>
            </a:r>
            <a:r>
              <a:rPr lang="zh-CN" altLang="en-US" sz="1600" dirty="0"/>
              <a:t>，对应的值为“</a:t>
            </a:r>
            <a:r>
              <a:rPr lang="en-US" altLang="zh-CN" sz="1600" dirty="0" err="1"/>
              <a:t>utoken</a:t>
            </a:r>
            <a:r>
              <a:rPr lang="zh-CN" altLang="en-US" sz="1600" dirty="0"/>
              <a:t>不能为空”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dirty="0"/>
              <a:t>那么检查时的错误信息就会显示“</a:t>
            </a:r>
            <a:r>
              <a:rPr lang="en-US" altLang="zh-CN" sz="1600" dirty="0" err="1"/>
              <a:t>utoken</a:t>
            </a:r>
            <a:r>
              <a:rPr lang="zh-CN" altLang="en-US" sz="1600" dirty="0"/>
              <a:t>不能为空”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/>
              <a:t>2</a:t>
            </a:r>
            <a:r>
              <a:rPr lang="zh-CN" altLang="en-US" sz="1600" dirty="0"/>
              <a:t>） 使用异常打印或抛出信息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dirty="0"/>
              <a:t>使用</a:t>
            </a:r>
            <a:r>
              <a:rPr lang="en-US" altLang="zh-CN" sz="1600" dirty="0"/>
              <a:t>starter</a:t>
            </a:r>
            <a:r>
              <a:rPr lang="zh-CN" altLang="en-US" sz="1600" dirty="0"/>
              <a:t>， </a:t>
            </a:r>
            <a:r>
              <a:rPr lang="en-US" altLang="zh-CN" sz="1600" dirty="0" err="1"/>
              <a:t>pom</a:t>
            </a:r>
            <a:r>
              <a:rPr lang="zh-CN" altLang="en-US" sz="1600" dirty="0"/>
              <a:t>依赖如下：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dirty="0"/>
              <a:t>使用类  </a:t>
            </a:r>
            <a:r>
              <a:rPr lang="en-US" altLang="zh-CN" sz="1600" dirty="0" err="1"/>
              <a:t>ExceptionMessageProperties.getExceptionMessage</a:t>
            </a:r>
            <a:r>
              <a:rPr lang="en-US" altLang="zh-CN" sz="1600" dirty="0"/>
              <a:t>(String </a:t>
            </a:r>
            <a:r>
              <a:rPr lang="en-US" altLang="zh-CN" sz="1600" dirty="0" err="1"/>
              <a:t>exceptionCode</a:t>
            </a:r>
            <a:r>
              <a:rPr lang="en-US" altLang="zh-CN" sz="1600" dirty="0"/>
              <a:t>, Object... parameters) </a:t>
            </a:r>
            <a:r>
              <a:rPr lang="zh-CN" altLang="en-US" sz="1600" dirty="0"/>
              <a:t>获取错误信息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400" dirty="0"/>
              <a:t>&lt;dependency&gt;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400" dirty="0"/>
              <a:t>   &lt;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cn.housecenter.dlfc.framework.exception.errorloader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groupId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400" dirty="0"/>
              <a:t>   &lt;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dlfc</a:t>
            </a:r>
            <a:r>
              <a:rPr lang="en-US" altLang="zh-CN" sz="1400" dirty="0"/>
              <a:t>-framework-exception-</a:t>
            </a:r>
            <a:r>
              <a:rPr lang="en-US" altLang="zh-CN" sz="1400" dirty="0" err="1"/>
              <a:t>errorloader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artifactId</a:t>
            </a:r>
            <a:r>
              <a:rPr lang="en-US" altLang="zh-CN" sz="1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400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70108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框架说明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13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Web</a:t>
            </a:r>
            <a:r>
              <a:rPr lang="zh-CN" altLang="en-US" sz="3600" dirty="0"/>
              <a:t>服务器依赖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cn.housecenter.dlfc.framework.starter.web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dlfc</a:t>
            </a:r>
            <a:r>
              <a:rPr lang="en-US" altLang="zh-CN" dirty="0"/>
              <a:t>-framework-starter-web&lt;/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&lt;/dependency&gt;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包含：</a:t>
            </a:r>
            <a:r>
              <a:rPr lang="en-US" altLang="zh-CN" dirty="0"/>
              <a:t>swagger</a:t>
            </a:r>
            <a:r>
              <a:rPr lang="zh-CN" altLang="en-US" dirty="0"/>
              <a:t>，</a:t>
            </a:r>
            <a:r>
              <a:rPr lang="en-US" altLang="zh-CN" dirty="0"/>
              <a:t>log</a:t>
            </a:r>
            <a:r>
              <a:rPr lang="zh-CN" altLang="en-US" dirty="0"/>
              <a:t>，</a:t>
            </a:r>
            <a:r>
              <a:rPr lang="en-US" altLang="zh-CN" dirty="0"/>
              <a:t>exception</a:t>
            </a:r>
            <a:r>
              <a:rPr lang="zh-CN" altLang="en-US" dirty="0"/>
              <a:t>，服务跟踪，</a:t>
            </a:r>
            <a:r>
              <a:rPr lang="en-US" altLang="zh-CN" dirty="0" err="1"/>
              <a:t>xss</a:t>
            </a:r>
            <a:r>
              <a:rPr lang="zh-CN" altLang="en-US" dirty="0"/>
              <a:t>攻击防御等功能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14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Mybatis</a:t>
            </a:r>
            <a:r>
              <a:rPr lang="zh-CN" altLang="en-US" sz="3600" dirty="0"/>
              <a:t>依赖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cn.housecenter.dlfc.framework.starter.data.mybatis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dlfc</a:t>
            </a:r>
            <a:r>
              <a:rPr lang="en-US" altLang="zh-CN" dirty="0"/>
              <a:t>-framework-starter-data-</a:t>
            </a:r>
            <a:r>
              <a:rPr lang="en-US" altLang="zh-CN" dirty="0" err="1"/>
              <a:t>mybatis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&lt;/dependency&gt;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65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错误信息依赖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cn.housecenter.dlfc.framework.exception.errorloader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dlfc</a:t>
            </a:r>
            <a:r>
              <a:rPr lang="en-US" altLang="zh-CN" dirty="0"/>
              <a:t>-framework-exception-</a:t>
            </a:r>
            <a:r>
              <a:rPr lang="en-US" altLang="zh-CN" dirty="0" err="1"/>
              <a:t>errorloader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61757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事件总线依赖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cn.housecenter.dlfc.framework.starter.eventbus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dlfc</a:t>
            </a:r>
            <a:r>
              <a:rPr lang="en-US" altLang="zh-CN" dirty="0"/>
              <a:t>-framework-starter-</a:t>
            </a:r>
            <a:r>
              <a:rPr lang="en-US" altLang="zh-CN" dirty="0" err="1"/>
              <a:t>eventbus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&lt;/dependency&gt;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cn.housecenter.dlfc.framework.event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dlfc</a:t>
            </a:r>
            <a:r>
              <a:rPr lang="en-US" altLang="zh-CN" dirty="0"/>
              <a:t>-framework-event&lt;/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219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基础框架结构介绍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7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服务之间访问权限依赖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cn.housecenter.dlfc.framework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dlfc</a:t>
            </a:r>
            <a:r>
              <a:rPr lang="en-US" altLang="zh-CN" dirty="0"/>
              <a:t>-framework-service-authority&lt;/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8358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07D-EB8B-4BEA-9AA3-A13C854D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Redis</a:t>
            </a:r>
            <a:r>
              <a:rPr lang="zh-CN" altLang="en-US" sz="3600" dirty="0"/>
              <a:t>缓存依赖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4E4D9-796A-485D-B89F-18835662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cn.housecenter.dlfc.framework.starter.cache.redis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dlfc</a:t>
            </a:r>
            <a:r>
              <a:rPr lang="en-US" altLang="zh-CN" dirty="0"/>
              <a:t>-framework-starter-cache-</a:t>
            </a:r>
            <a:r>
              <a:rPr lang="en-US" altLang="zh-CN" dirty="0" err="1"/>
              <a:t>redis</a:t>
            </a:r>
            <a:r>
              <a:rPr lang="en-US" altLang="zh-CN" dirty="0"/>
              <a:t>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&lt;/dependency&gt;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&lt;dependency&gt;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	&lt;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  <a:r>
              <a:rPr lang="en-US" altLang="zh-CN" dirty="0" err="1"/>
              <a:t>cn.housecenter.dlfc.common</a:t>
            </a:r>
            <a:r>
              <a:rPr lang="en-US" altLang="zh-CN" dirty="0"/>
              <a:t>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	&lt;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  <a:r>
              <a:rPr lang="en-US" altLang="zh-CN" dirty="0" err="1"/>
              <a:t>dlfc</a:t>
            </a:r>
            <a:r>
              <a:rPr lang="en-US" altLang="zh-CN" dirty="0"/>
              <a:t>-</a:t>
            </a:r>
            <a:r>
              <a:rPr lang="en-US" altLang="zh-CN" dirty="0" err="1"/>
              <a:t>redis</a:t>
            </a:r>
            <a:r>
              <a:rPr lang="en-US" altLang="zh-CN" dirty="0"/>
              <a:t>-starter&lt;/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	&lt;version&gt;0.0.5.2&lt;/version&gt;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32366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7559B-D0D4-4125-85D8-63770F2F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基础框架结构介绍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126A8AA-26E8-4037-B70B-99F5840183B1}"/>
              </a:ext>
            </a:extLst>
          </p:cNvPr>
          <p:cNvSpPr/>
          <p:nvPr/>
        </p:nvSpPr>
        <p:spPr>
          <a:xfrm>
            <a:off x="3323692" y="2348880"/>
            <a:ext cx="1296144" cy="3168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网关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1A1AB15-3530-421C-9DA9-2CF6443F25FE}"/>
              </a:ext>
            </a:extLst>
          </p:cNvPr>
          <p:cNvSpPr/>
          <p:nvPr/>
        </p:nvSpPr>
        <p:spPr>
          <a:xfrm>
            <a:off x="1055440" y="2420888"/>
            <a:ext cx="1296144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DA2609-5E80-41DD-B2FA-597C872375D1}"/>
              </a:ext>
            </a:extLst>
          </p:cNvPr>
          <p:cNvSpPr/>
          <p:nvPr/>
        </p:nvSpPr>
        <p:spPr>
          <a:xfrm>
            <a:off x="1055440" y="3429623"/>
            <a:ext cx="1296144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2E919D3-DEB3-4BBE-B9B3-78D20ED43FAE}"/>
              </a:ext>
            </a:extLst>
          </p:cNvPr>
          <p:cNvSpPr/>
          <p:nvPr/>
        </p:nvSpPr>
        <p:spPr>
          <a:xfrm>
            <a:off x="1055440" y="4471906"/>
            <a:ext cx="1296144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微信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E964280-4B84-4382-BA11-D4E696EB917D}"/>
              </a:ext>
            </a:extLst>
          </p:cNvPr>
          <p:cNvSpPr/>
          <p:nvPr/>
        </p:nvSpPr>
        <p:spPr>
          <a:xfrm>
            <a:off x="6384032" y="1798382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服务注册和发现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DB8CB1C-7D20-4EBD-824E-1F88F5308EC2}"/>
              </a:ext>
            </a:extLst>
          </p:cNvPr>
          <p:cNvCxnSpPr/>
          <p:nvPr/>
        </p:nvCxnSpPr>
        <p:spPr>
          <a:xfrm flipV="1">
            <a:off x="4619836" y="2348880"/>
            <a:ext cx="1764196" cy="360040"/>
          </a:xfrm>
          <a:prstGeom prst="straightConnector1">
            <a:avLst/>
          </a:prstGeom>
          <a:ln w="15875" cap="flat" cmpd="sng" algn="ctr">
            <a:solidFill>
              <a:schemeClr val="accent5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0E76C98-AC69-4EE4-9B20-6CA76B1E383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351584" y="2816932"/>
            <a:ext cx="972108" cy="0"/>
          </a:xfrm>
          <a:prstGeom prst="straightConnector1">
            <a:avLst/>
          </a:prstGeom>
          <a:ln w="158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C43613A-9A95-4FC0-8BE8-49B8EC9D8FA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351584" y="3825667"/>
            <a:ext cx="972108" cy="0"/>
          </a:xfrm>
          <a:prstGeom prst="straightConnector1">
            <a:avLst/>
          </a:prstGeom>
          <a:ln w="158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B7FB27B-60FD-4838-98F6-CB3FA5706094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351584" y="4867950"/>
            <a:ext cx="972108" cy="0"/>
          </a:xfrm>
          <a:prstGeom prst="straightConnector1">
            <a:avLst/>
          </a:prstGeom>
          <a:ln w="158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0F579B1-71BF-4F13-BAD6-AC37CF53457C}"/>
              </a:ext>
            </a:extLst>
          </p:cNvPr>
          <p:cNvSpPr/>
          <p:nvPr/>
        </p:nvSpPr>
        <p:spPr>
          <a:xfrm>
            <a:off x="8544272" y="3212976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04F3ED4-0105-4FFA-859F-B11895CB2E86}"/>
              </a:ext>
            </a:extLst>
          </p:cNvPr>
          <p:cNvSpPr/>
          <p:nvPr/>
        </p:nvSpPr>
        <p:spPr>
          <a:xfrm>
            <a:off x="8541094" y="4471906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AD8CB5-59F9-422D-B8BE-30EC9CECC3F1}"/>
              </a:ext>
            </a:extLst>
          </p:cNvPr>
          <p:cNvCxnSpPr>
            <a:cxnSpLocks/>
          </p:cNvCxnSpPr>
          <p:nvPr/>
        </p:nvCxnSpPr>
        <p:spPr>
          <a:xfrm>
            <a:off x="7680176" y="2469675"/>
            <a:ext cx="860918" cy="743301"/>
          </a:xfrm>
          <a:prstGeom prst="straightConnector1">
            <a:avLst/>
          </a:prstGeom>
          <a:ln w="15875" cap="flat" cmpd="sng" algn="ctr">
            <a:solidFill>
              <a:schemeClr val="accent5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9DAB277-B15E-493E-A54F-F91D65859231}"/>
              </a:ext>
            </a:extLst>
          </p:cNvPr>
          <p:cNvCxnSpPr>
            <a:cxnSpLocks/>
          </p:cNvCxnSpPr>
          <p:nvPr/>
        </p:nvCxnSpPr>
        <p:spPr>
          <a:xfrm flipH="1" flipV="1">
            <a:off x="7464152" y="2590470"/>
            <a:ext cx="1076942" cy="1990658"/>
          </a:xfrm>
          <a:prstGeom prst="straightConnector1">
            <a:avLst/>
          </a:prstGeom>
          <a:ln w="15875" cap="flat" cmpd="sng" algn="ctr">
            <a:solidFill>
              <a:schemeClr val="accent5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80E73EF-DAEE-4309-887F-79A86F1DEC1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616658" y="3585800"/>
            <a:ext cx="3927614" cy="23220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A47D3EB-39CF-41AE-97AA-719A3BB7FB1C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4619836" y="3933056"/>
            <a:ext cx="3921258" cy="934894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0C618BB-00EF-4E84-9D6A-8F793D2C2DCE}"/>
              </a:ext>
            </a:extLst>
          </p:cNvPr>
          <p:cNvSpPr/>
          <p:nvPr/>
        </p:nvSpPr>
        <p:spPr>
          <a:xfrm>
            <a:off x="3655064" y="4550306"/>
            <a:ext cx="857943" cy="635288"/>
          </a:xfrm>
          <a:prstGeom prst="roundRect">
            <a:avLst/>
          </a:prstGeom>
          <a:ln>
            <a:solidFill>
              <a:schemeClr val="bg2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负载均衡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9D119AB-50F3-4745-B768-FE0FC2F299E9}"/>
              </a:ext>
            </a:extLst>
          </p:cNvPr>
          <p:cNvSpPr/>
          <p:nvPr/>
        </p:nvSpPr>
        <p:spPr>
          <a:xfrm>
            <a:off x="10416480" y="1798382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声明式</a:t>
            </a:r>
            <a:endParaRPr lang="en-US" altLang="zh-CN" dirty="0"/>
          </a:p>
          <a:p>
            <a:pPr algn="ctr"/>
            <a:r>
              <a:rPr lang="zh-CN" altLang="en-US" dirty="0"/>
              <a:t>调用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B63E5CF-35EB-4C86-B3EE-9B52B8BB0279}"/>
              </a:ext>
            </a:extLst>
          </p:cNvPr>
          <p:cNvCxnSpPr>
            <a:cxnSpLocks/>
          </p:cNvCxnSpPr>
          <p:nvPr/>
        </p:nvCxnSpPr>
        <p:spPr>
          <a:xfrm flipH="1">
            <a:off x="9837238" y="2469675"/>
            <a:ext cx="579242" cy="743301"/>
          </a:xfrm>
          <a:prstGeom prst="straightConnector1">
            <a:avLst/>
          </a:prstGeom>
          <a:ln w="15875" cap="flat" cmpd="sng" algn="ctr">
            <a:solidFill>
              <a:schemeClr val="accent5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12B422F-FFFA-4D8A-920D-A486565A12D8}"/>
              </a:ext>
            </a:extLst>
          </p:cNvPr>
          <p:cNvCxnSpPr>
            <a:cxnSpLocks/>
          </p:cNvCxnSpPr>
          <p:nvPr/>
        </p:nvCxnSpPr>
        <p:spPr>
          <a:xfrm flipV="1">
            <a:off x="9843594" y="2590470"/>
            <a:ext cx="788910" cy="1959836"/>
          </a:xfrm>
          <a:prstGeom prst="straightConnector1">
            <a:avLst/>
          </a:prstGeom>
          <a:ln w="15875" cap="flat" cmpd="sng" algn="ctr">
            <a:solidFill>
              <a:schemeClr val="accent5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A8FD68D-F844-4428-A25A-1E5E5F0F15E5}"/>
              </a:ext>
            </a:extLst>
          </p:cNvPr>
          <p:cNvSpPr/>
          <p:nvPr/>
        </p:nvSpPr>
        <p:spPr>
          <a:xfrm>
            <a:off x="10425270" y="3429623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熔断器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E9594A9-20D3-44DD-9A92-FC4E09D38647}"/>
              </a:ext>
            </a:extLst>
          </p:cNvPr>
          <p:cNvSpPr/>
          <p:nvPr/>
        </p:nvSpPr>
        <p:spPr>
          <a:xfrm>
            <a:off x="5807968" y="5197110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服务链路追踪</a:t>
            </a:r>
          </a:p>
        </p:txBody>
      </p:sp>
    </p:spTree>
    <p:extLst>
      <p:ext uri="{BB962C8B-B14F-4D97-AF65-F5344CB8AC3E}">
        <p14:creationId xmlns:p14="http://schemas.microsoft.com/office/powerpoint/2010/main" val="33507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7559B-D0D4-4125-85D8-63770F2F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基础框架结构介绍（</a:t>
            </a:r>
            <a:r>
              <a:rPr lang="en-US" altLang="zh-CN" dirty="0" err="1"/>
              <a:t>Sping</a:t>
            </a:r>
            <a:r>
              <a:rPr lang="en-US" altLang="zh-CN" dirty="0"/>
              <a:t> cloud + Netflix)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126A8AA-26E8-4037-B70B-99F5840183B1}"/>
              </a:ext>
            </a:extLst>
          </p:cNvPr>
          <p:cNvSpPr/>
          <p:nvPr/>
        </p:nvSpPr>
        <p:spPr>
          <a:xfrm>
            <a:off x="3323692" y="2348880"/>
            <a:ext cx="1296144" cy="31683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r>
              <a:rPr lang="en-US" altLang="zh-CN" dirty="0"/>
              <a:t> Proxy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1A1AB15-3530-421C-9DA9-2CF6443F25FE}"/>
              </a:ext>
            </a:extLst>
          </p:cNvPr>
          <p:cNvSpPr/>
          <p:nvPr/>
        </p:nvSpPr>
        <p:spPr>
          <a:xfrm>
            <a:off x="1055440" y="2420888"/>
            <a:ext cx="1296144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DA2609-5E80-41DD-B2FA-597C872375D1}"/>
              </a:ext>
            </a:extLst>
          </p:cNvPr>
          <p:cNvSpPr/>
          <p:nvPr/>
        </p:nvSpPr>
        <p:spPr>
          <a:xfrm>
            <a:off x="1055440" y="3429623"/>
            <a:ext cx="1296144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网站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2E919D3-DEB3-4BBE-B9B3-78D20ED43FAE}"/>
              </a:ext>
            </a:extLst>
          </p:cNvPr>
          <p:cNvSpPr/>
          <p:nvPr/>
        </p:nvSpPr>
        <p:spPr>
          <a:xfrm>
            <a:off x="1055440" y="4471906"/>
            <a:ext cx="1296144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微信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E964280-4B84-4382-BA11-D4E696EB917D}"/>
              </a:ext>
            </a:extLst>
          </p:cNvPr>
          <p:cNvSpPr/>
          <p:nvPr/>
        </p:nvSpPr>
        <p:spPr>
          <a:xfrm>
            <a:off x="6384032" y="1798382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DB8CB1C-7D20-4EBD-824E-1F88F5308EC2}"/>
              </a:ext>
            </a:extLst>
          </p:cNvPr>
          <p:cNvCxnSpPr/>
          <p:nvPr/>
        </p:nvCxnSpPr>
        <p:spPr>
          <a:xfrm flipV="1">
            <a:off x="4619836" y="2348880"/>
            <a:ext cx="1764196" cy="360040"/>
          </a:xfrm>
          <a:prstGeom prst="straightConnector1">
            <a:avLst/>
          </a:prstGeom>
          <a:ln w="15875" cap="flat" cmpd="sng" algn="ctr">
            <a:solidFill>
              <a:schemeClr val="accent5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0E76C98-AC69-4EE4-9B20-6CA76B1E383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351584" y="2816932"/>
            <a:ext cx="972108" cy="0"/>
          </a:xfrm>
          <a:prstGeom prst="straightConnector1">
            <a:avLst/>
          </a:prstGeom>
          <a:ln w="158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C43613A-9A95-4FC0-8BE8-49B8EC9D8FA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351584" y="3825667"/>
            <a:ext cx="972108" cy="0"/>
          </a:xfrm>
          <a:prstGeom prst="straightConnector1">
            <a:avLst/>
          </a:prstGeom>
          <a:ln w="158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B7FB27B-60FD-4838-98F6-CB3FA5706094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351584" y="4867950"/>
            <a:ext cx="972108" cy="0"/>
          </a:xfrm>
          <a:prstGeom prst="straightConnector1">
            <a:avLst/>
          </a:prstGeom>
          <a:ln w="158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0F579B1-71BF-4F13-BAD6-AC37CF53457C}"/>
              </a:ext>
            </a:extLst>
          </p:cNvPr>
          <p:cNvSpPr/>
          <p:nvPr/>
        </p:nvSpPr>
        <p:spPr>
          <a:xfrm>
            <a:off x="8544272" y="3212976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04F3ED4-0105-4FFA-859F-B11895CB2E86}"/>
              </a:ext>
            </a:extLst>
          </p:cNvPr>
          <p:cNvSpPr/>
          <p:nvPr/>
        </p:nvSpPr>
        <p:spPr>
          <a:xfrm>
            <a:off x="8541094" y="4471906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AD8CB5-59F9-422D-B8BE-30EC9CECC3F1}"/>
              </a:ext>
            </a:extLst>
          </p:cNvPr>
          <p:cNvCxnSpPr>
            <a:cxnSpLocks/>
          </p:cNvCxnSpPr>
          <p:nvPr/>
        </p:nvCxnSpPr>
        <p:spPr>
          <a:xfrm>
            <a:off x="7680176" y="2469675"/>
            <a:ext cx="860918" cy="743301"/>
          </a:xfrm>
          <a:prstGeom prst="straightConnector1">
            <a:avLst/>
          </a:prstGeom>
          <a:ln w="15875" cap="flat" cmpd="sng" algn="ctr">
            <a:solidFill>
              <a:schemeClr val="accent5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9DAB277-B15E-493E-A54F-F91D65859231}"/>
              </a:ext>
            </a:extLst>
          </p:cNvPr>
          <p:cNvCxnSpPr>
            <a:cxnSpLocks/>
          </p:cNvCxnSpPr>
          <p:nvPr/>
        </p:nvCxnSpPr>
        <p:spPr>
          <a:xfrm flipH="1" flipV="1">
            <a:off x="7464152" y="2590470"/>
            <a:ext cx="1076942" cy="1990658"/>
          </a:xfrm>
          <a:prstGeom prst="straightConnector1">
            <a:avLst/>
          </a:prstGeom>
          <a:ln w="15875" cap="flat" cmpd="sng" algn="ctr">
            <a:solidFill>
              <a:schemeClr val="accent5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80E73EF-DAEE-4309-887F-79A86F1DEC1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616658" y="3585800"/>
            <a:ext cx="3927614" cy="23220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A47D3EB-39CF-41AE-97AA-719A3BB7FB1C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4619836" y="3933056"/>
            <a:ext cx="3921258" cy="934894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0C618BB-00EF-4E84-9D6A-8F793D2C2DCE}"/>
              </a:ext>
            </a:extLst>
          </p:cNvPr>
          <p:cNvSpPr/>
          <p:nvPr/>
        </p:nvSpPr>
        <p:spPr>
          <a:xfrm>
            <a:off x="3428526" y="4550306"/>
            <a:ext cx="1084481" cy="635288"/>
          </a:xfrm>
          <a:prstGeom prst="roundRect">
            <a:avLst/>
          </a:prstGeom>
          <a:ln>
            <a:solidFill>
              <a:schemeClr val="bg2">
                <a:lumMod val="95000"/>
                <a:lumOff val="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Ribbon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9D119AB-50F3-4745-B768-FE0FC2F299E9}"/>
              </a:ext>
            </a:extLst>
          </p:cNvPr>
          <p:cNvSpPr/>
          <p:nvPr/>
        </p:nvSpPr>
        <p:spPr>
          <a:xfrm>
            <a:off x="10416480" y="1798382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Feign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B63E5CF-35EB-4C86-B3EE-9B52B8BB0279}"/>
              </a:ext>
            </a:extLst>
          </p:cNvPr>
          <p:cNvCxnSpPr>
            <a:cxnSpLocks/>
          </p:cNvCxnSpPr>
          <p:nvPr/>
        </p:nvCxnSpPr>
        <p:spPr>
          <a:xfrm flipH="1">
            <a:off x="9837238" y="2469675"/>
            <a:ext cx="579242" cy="743301"/>
          </a:xfrm>
          <a:prstGeom prst="straightConnector1">
            <a:avLst/>
          </a:prstGeom>
          <a:ln w="15875" cap="flat" cmpd="sng" algn="ctr">
            <a:solidFill>
              <a:schemeClr val="accent5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12B422F-FFFA-4D8A-920D-A486565A12D8}"/>
              </a:ext>
            </a:extLst>
          </p:cNvPr>
          <p:cNvCxnSpPr>
            <a:cxnSpLocks/>
          </p:cNvCxnSpPr>
          <p:nvPr/>
        </p:nvCxnSpPr>
        <p:spPr>
          <a:xfrm flipV="1">
            <a:off x="9843594" y="2590470"/>
            <a:ext cx="788910" cy="1959836"/>
          </a:xfrm>
          <a:prstGeom prst="straightConnector1">
            <a:avLst/>
          </a:prstGeom>
          <a:ln w="15875" cap="flat" cmpd="sng" algn="ctr">
            <a:solidFill>
              <a:schemeClr val="accent5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A8FD68D-F844-4428-A25A-1E5E5F0F15E5}"/>
              </a:ext>
            </a:extLst>
          </p:cNvPr>
          <p:cNvSpPr/>
          <p:nvPr/>
        </p:nvSpPr>
        <p:spPr>
          <a:xfrm>
            <a:off x="10425270" y="3429623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Hystrix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E9594A9-20D3-44DD-9A92-FC4E09D38647}"/>
              </a:ext>
            </a:extLst>
          </p:cNvPr>
          <p:cNvSpPr/>
          <p:nvPr/>
        </p:nvSpPr>
        <p:spPr>
          <a:xfrm>
            <a:off x="5807968" y="5197110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Zipkin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30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基础服务和组件介绍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18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>
            <a:extLst>
              <a:ext uri="{FF2B5EF4-FFF2-40B4-BE49-F238E27FC236}">
                <a16:creationId xmlns:a16="http://schemas.microsoft.com/office/drawing/2014/main" id="{742D6E43-0E32-40DC-882C-CAD1736F6A93}"/>
              </a:ext>
            </a:extLst>
          </p:cNvPr>
          <p:cNvSpPr/>
          <p:nvPr/>
        </p:nvSpPr>
        <p:spPr>
          <a:xfrm>
            <a:off x="433896" y="1677584"/>
            <a:ext cx="2076647" cy="47757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系统服务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33FAA80-BDED-4E80-A162-6A6C0BD70B7B}"/>
              </a:ext>
            </a:extLst>
          </p:cNvPr>
          <p:cNvSpPr/>
          <p:nvPr/>
        </p:nvSpPr>
        <p:spPr>
          <a:xfrm>
            <a:off x="9731692" y="1677585"/>
            <a:ext cx="2076647" cy="47757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安全服务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F9BACF9-923A-4170-9952-0239AF0A6116}"/>
              </a:ext>
            </a:extLst>
          </p:cNvPr>
          <p:cNvSpPr/>
          <p:nvPr/>
        </p:nvSpPr>
        <p:spPr>
          <a:xfrm>
            <a:off x="5570251" y="1677586"/>
            <a:ext cx="3632415" cy="47757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基础服务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BE7228-8C7C-44CB-AE48-51ADEDEFA64B}"/>
              </a:ext>
            </a:extLst>
          </p:cNvPr>
          <p:cNvSpPr/>
          <p:nvPr/>
        </p:nvSpPr>
        <p:spPr>
          <a:xfrm>
            <a:off x="2999656" y="1677587"/>
            <a:ext cx="2076647" cy="47757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1400" dirty="0">
                <a:latin typeface="+mj-ea"/>
                <a:ea typeface="+mj-ea"/>
              </a:rPr>
              <a:t>模型组件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6641E0-54A2-4207-8B30-CD9DCD25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基础服务和组件介绍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E040C9E-122C-4881-A4C4-0D0DFA30192D}"/>
              </a:ext>
            </a:extLst>
          </p:cNvPr>
          <p:cNvSpPr/>
          <p:nvPr/>
        </p:nvSpPr>
        <p:spPr>
          <a:xfrm>
            <a:off x="3442026" y="2222308"/>
            <a:ext cx="122413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缓存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BD43013-1C57-4E83-90D8-07D6CB0392A8}"/>
              </a:ext>
            </a:extLst>
          </p:cNvPr>
          <p:cNvSpPr/>
          <p:nvPr/>
        </p:nvSpPr>
        <p:spPr>
          <a:xfrm>
            <a:off x="3442026" y="2708920"/>
            <a:ext cx="122413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消息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E308AF-3D81-4DE5-831F-8250265BAFA5}"/>
              </a:ext>
            </a:extLst>
          </p:cNvPr>
          <p:cNvSpPr/>
          <p:nvPr/>
        </p:nvSpPr>
        <p:spPr>
          <a:xfrm>
            <a:off x="5996506" y="2708920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事件总线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E63221-20FD-45AB-B6B5-13FAC1313F16}"/>
              </a:ext>
            </a:extLst>
          </p:cNvPr>
          <p:cNvSpPr/>
          <p:nvPr/>
        </p:nvSpPr>
        <p:spPr>
          <a:xfrm>
            <a:off x="5996506" y="3237520"/>
            <a:ext cx="122413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分布事务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25083A1-C78C-48E7-AC69-92B0DC28E703}"/>
              </a:ext>
            </a:extLst>
          </p:cNvPr>
          <p:cNvSpPr/>
          <p:nvPr/>
        </p:nvSpPr>
        <p:spPr>
          <a:xfrm>
            <a:off x="3442026" y="3212976"/>
            <a:ext cx="122413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规则引擎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268C5C8-A216-4650-A8A7-471A5668DDA5}"/>
              </a:ext>
            </a:extLst>
          </p:cNvPr>
          <p:cNvSpPr/>
          <p:nvPr/>
        </p:nvSpPr>
        <p:spPr>
          <a:xfrm>
            <a:off x="3442026" y="3717032"/>
            <a:ext cx="122413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搜索引擎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6B28229-52EA-4745-9EFE-A05941E670DD}"/>
              </a:ext>
            </a:extLst>
          </p:cNvPr>
          <p:cNvSpPr/>
          <p:nvPr/>
        </p:nvSpPr>
        <p:spPr>
          <a:xfrm>
            <a:off x="10200085" y="2219070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请求加密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EEF92F-EBA6-4615-8D9F-F7A795109579}"/>
              </a:ext>
            </a:extLst>
          </p:cNvPr>
          <p:cNvSpPr/>
          <p:nvPr/>
        </p:nvSpPr>
        <p:spPr>
          <a:xfrm>
            <a:off x="10214890" y="2708920"/>
            <a:ext cx="122413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请求签名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85C5396-E0CE-42F8-804F-44DA3D05BF75}"/>
              </a:ext>
            </a:extLst>
          </p:cNvPr>
          <p:cNvSpPr/>
          <p:nvPr/>
        </p:nvSpPr>
        <p:spPr>
          <a:xfrm>
            <a:off x="10214890" y="3227182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权限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F5EF1F8-A4C0-40B2-AB35-466B3C859B5A}"/>
              </a:ext>
            </a:extLst>
          </p:cNvPr>
          <p:cNvSpPr/>
          <p:nvPr/>
        </p:nvSpPr>
        <p:spPr>
          <a:xfrm>
            <a:off x="10214890" y="3717032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认证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4B798A4-8E9E-4632-A559-D76C6EDDEA02}"/>
              </a:ext>
            </a:extLst>
          </p:cNvPr>
          <p:cNvSpPr/>
          <p:nvPr/>
        </p:nvSpPr>
        <p:spPr>
          <a:xfrm>
            <a:off x="10200085" y="4227851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验证码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C42708E-935D-4190-9833-A49E0083E6D6}"/>
              </a:ext>
            </a:extLst>
          </p:cNvPr>
          <p:cNvSpPr/>
          <p:nvPr/>
        </p:nvSpPr>
        <p:spPr>
          <a:xfrm>
            <a:off x="3442026" y="4221088"/>
            <a:ext cx="122413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通知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D03103D-8BAF-4BB9-908F-CEA545FA993F}"/>
              </a:ext>
            </a:extLst>
          </p:cNvPr>
          <p:cNvSpPr/>
          <p:nvPr/>
        </p:nvSpPr>
        <p:spPr>
          <a:xfrm>
            <a:off x="5996506" y="4221088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短信通知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52914A1-B1E7-4469-A619-D56CA0A58FF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66162" y="2924944"/>
            <a:ext cx="1330344" cy="0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C08544-8146-42BB-B81F-B1087F965C1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666162" y="2924944"/>
            <a:ext cx="1330344" cy="528600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14F0464-631A-4E9E-BFEA-04B98C179EF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66162" y="4437112"/>
            <a:ext cx="1330344" cy="0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888F898-5928-48F0-9B1D-E75E39BE3CA1}"/>
              </a:ext>
            </a:extLst>
          </p:cNvPr>
          <p:cNvSpPr/>
          <p:nvPr/>
        </p:nvSpPr>
        <p:spPr>
          <a:xfrm>
            <a:off x="3435400" y="4725144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异常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D7A611D-A17F-4C2B-8AD7-2C0614FA3EB4}"/>
              </a:ext>
            </a:extLst>
          </p:cNvPr>
          <p:cNvSpPr/>
          <p:nvPr/>
        </p:nvSpPr>
        <p:spPr>
          <a:xfrm>
            <a:off x="7573378" y="5229235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mybatis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ED89748-0224-4D19-81A5-1741DDDD42DF}"/>
              </a:ext>
            </a:extLst>
          </p:cNvPr>
          <p:cNvCxnSpPr>
            <a:cxnSpLocks/>
            <a:stCxn id="57" idx="3"/>
            <a:endCxn id="26" idx="1"/>
          </p:cNvCxnSpPr>
          <p:nvPr/>
        </p:nvCxnSpPr>
        <p:spPr>
          <a:xfrm flipV="1">
            <a:off x="7233622" y="5445259"/>
            <a:ext cx="339756" cy="4125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8C31435-07DC-4CBB-AF5D-6A4A4CE8BF06}"/>
              </a:ext>
            </a:extLst>
          </p:cNvPr>
          <p:cNvSpPr/>
          <p:nvPr/>
        </p:nvSpPr>
        <p:spPr>
          <a:xfrm>
            <a:off x="5996506" y="2219070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Redis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支持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F7CC014-5A75-4F5E-B7EC-E908C08470C1}"/>
              </a:ext>
            </a:extLst>
          </p:cNvPr>
          <p:cNvSpPr/>
          <p:nvPr/>
        </p:nvSpPr>
        <p:spPr>
          <a:xfrm>
            <a:off x="5996506" y="3736948"/>
            <a:ext cx="122413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Solr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48B54D5-3BBB-4447-A57A-27D350AA4039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4666162" y="3933056"/>
            <a:ext cx="1330344" cy="19916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4CAF1-832D-46ED-95CA-F7F64A5F3267}"/>
              </a:ext>
            </a:extLst>
          </p:cNvPr>
          <p:cNvSpPr/>
          <p:nvPr/>
        </p:nvSpPr>
        <p:spPr>
          <a:xfrm>
            <a:off x="6009486" y="5233360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数据源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4BC38FA-E18A-496D-88C9-EE41A5B896D7}"/>
              </a:ext>
            </a:extLst>
          </p:cNvPr>
          <p:cNvSpPr/>
          <p:nvPr/>
        </p:nvSpPr>
        <p:spPr>
          <a:xfrm>
            <a:off x="6008724" y="4718945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实名认证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6ED0DD-F904-492F-B3AF-6C57EBFB5C8B}"/>
              </a:ext>
            </a:extLst>
          </p:cNvPr>
          <p:cNvSpPr/>
          <p:nvPr/>
        </p:nvSpPr>
        <p:spPr>
          <a:xfrm>
            <a:off x="6008724" y="5730592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websocket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A85F949-0011-48E3-AD81-C2AA2FA88E50}"/>
              </a:ext>
            </a:extLst>
          </p:cNvPr>
          <p:cNvSpPr/>
          <p:nvPr/>
        </p:nvSpPr>
        <p:spPr>
          <a:xfrm>
            <a:off x="7558521" y="2204829"/>
            <a:ext cx="122413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Mongodb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支持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0270DDB-5139-47E6-844E-B029BDF915A0}"/>
              </a:ext>
            </a:extLst>
          </p:cNvPr>
          <p:cNvSpPr/>
          <p:nvPr/>
        </p:nvSpPr>
        <p:spPr>
          <a:xfrm>
            <a:off x="7557721" y="4732003"/>
            <a:ext cx="122413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Pdf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生成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47ED5D03-2007-4289-B7BE-03C97E360631}"/>
              </a:ext>
            </a:extLst>
          </p:cNvPr>
          <p:cNvSpPr/>
          <p:nvPr/>
        </p:nvSpPr>
        <p:spPr>
          <a:xfrm>
            <a:off x="860151" y="3220492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链路追踪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2A78898-E0E8-4228-9DDC-09ED1DD98923}"/>
              </a:ext>
            </a:extLst>
          </p:cNvPr>
          <p:cNvSpPr/>
          <p:nvPr/>
        </p:nvSpPr>
        <p:spPr>
          <a:xfrm>
            <a:off x="7582486" y="3717032"/>
            <a:ext cx="122413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健康检查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1904A482-4F22-438D-BD71-4B5B42FCB6F0}"/>
              </a:ext>
            </a:extLst>
          </p:cNvPr>
          <p:cNvSpPr/>
          <p:nvPr/>
        </p:nvSpPr>
        <p:spPr>
          <a:xfrm>
            <a:off x="7578605" y="4221088"/>
            <a:ext cx="122413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监控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71F0B21-DAB2-4386-9F78-97339E1C2AD9}"/>
              </a:ext>
            </a:extLst>
          </p:cNvPr>
          <p:cNvSpPr/>
          <p:nvPr/>
        </p:nvSpPr>
        <p:spPr>
          <a:xfrm>
            <a:off x="7608168" y="5733256"/>
            <a:ext cx="1224136" cy="43204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Websocket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负载控制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8185471-69F1-461C-A1E0-51C62D33ADE4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 flipV="1">
            <a:off x="4666162" y="2435094"/>
            <a:ext cx="1330344" cy="3238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6F14ACC4-4D75-4175-9C4C-196CB5F59027}"/>
              </a:ext>
            </a:extLst>
          </p:cNvPr>
          <p:cNvSpPr/>
          <p:nvPr/>
        </p:nvSpPr>
        <p:spPr>
          <a:xfrm>
            <a:off x="7557721" y="3212941"/>
            <a:ext cx="1224136" cy="43204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规则过滤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7A692C08-B493-4FE2-9031-A5350942EE8C}"/>
              </a:ext>
            </a:extLst>
          </p:cNvPr>
          <p:cNvSpPr/>
          <p:nvPr/>
        </p:nvSpPr>
        <p:spPr>
          <a:xfrm>
            <a:off x="847934" y="2204829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服务注册</a:t>
            </a:r>
            <a:endParaRPr lang="en-US" altLang="zh-CN" sz="14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中心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2C47A7C-3A6C-462C-8AAA-E142A5B7A625}"/>
              </a:ext>
            </a:extLst>
          </p:cNvPr>
          <p:cNvSpPr/>
          <p:nvPr/>
        </p:nvSpPr>
        <p:spPr>
          <a:xfrm>
            <a:off x="842879" y="2708920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Api</a:t>
            </a:r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网关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3A53F12-57FE-4533-B2A0-5EB571A080B0}"/>
              </a:ext>
            </a:extLst>
          </p:cNvPr>
          <p:cNvSpPr/>
          <p:nvPr/>
        </p:nvSpPr>
        <p:spPr>
          <a:xfrm>
            <a:off x="7551119" y="2697275"/>
            <a:ext cx="1224136" cy="432048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上传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5C7284A-C040-4A72-BD30-486E32EF3344}"/>
              </a:ext>
            </a:extLst>
          </p:cNvPr>
          <p:cNvCxnSpPr>
            <a:cxnSpLocks/>
            <a:stCxn id="63" idx="3"/>
            <a:endCxn id="70" idx="1"/>
          </p:cNvCxnSpPr>
          <p:nvPr/>
        </p:nvCxnSpPr>
        <p:spPr>
          <a:xfrm>
            <a:off x="7232860" y="5946616"/>
            <a:ext cx="375308" cy="2664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9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调用架构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2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7559B-D0D4-4125-85D8-63770F2F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zh-CN" altLang="en-US" dirty="0"/>
              <a:t>外部调用服务</a:t>
            </a:r>
            <a:endParaRPr lang="en-US" altLang="zh-CN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04F3ED4-0105-4FFA-859F-B11895CB2E86}"/>
              </a:ext>
            </a:extLst>
          </p:cNvPr>
          <p:cNvSpPr/>
          <p:nvPr/>
        </p:nvSpPr>
        <p:spPr>
          <a:xfrm>
            <a:off x="4511824" y="4941168"/>
            <a:ext cx="129614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9D119AB-50F3-4745-B768-FE0FC2F299E9}"/>
              </a:ext>
            </a:extLst>
          </p:cNvPr>
          <p:cNvSpPr/>
          <p:nvPr/>
        </p:nvSpPr>
        <p:spPr>
          <a:xfrm>
            <a:off x="3430045" y="1878697"/>
            <a:ext cx="1440160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A8FD68D-F844-4428-A25A-1E5E5F0F15E5}"/>
              </a:ext>
            </a:extLst>
          </p:cNvPr>
          <p:cNvSpPr/>
          <p:nvPr/>
        </p:nvSpPr>
        <p:spPr>
          <a:xfrm>
            <a:off x="2855640" y="3041344"/>
            <a:ext cx="4608512" cy="290163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B4EA1A1-32F6-4094-8079-3ECC909BBFC7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5159896" y="4532381"/>
            <a:ext cx="0" cy="408787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DD815B9-33BF-4A5D-AFD5-55FEF7FEDC02}"/>
              </a:ext>
            </a:extLst>
          </p:cNvPr>
          <p:cNvSpPr/>
          <p:nvPr/>
        </p:nvSpPr>
        <p:spPr>
          <a:xfrm>
            <a:off x="5374261" y="1878697"/>
            <a:ext cx="1440160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0CC740A-F3DC-42AF-9B1B-6FF596877FFC}"/>
              </a:ext>
            </a:extLst>
          </p:cNvPr>
          <p:cNvSpPr/>
          <p:nvPr/>
        </p:nvSpPr>
        <p:spPr>
          <a:xfrm>
            <a:off x="4511824" y="3740293"/>
            <a:ext cx="1296144" cy="79208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Api</a:t>
            </a:r>
            <a:r>
              <a:rPr lang="zh-CN" altLang="en-US" dirty="0"/>
              <a:t>网关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150B450-FB94-4D32-9E54-209B9FB7FDAD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150125" y="2670785"/>
            <a:ext cx="994" cy="408787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28085E4-9275-4C99-85CE-49BC2EEE81F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094341" y="2670785"/>
            <a:ext cx="994" cy="408787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661D3AB-A43A-4324-803F-2B41D18C69DC}"/>
              </a:ext>
            </a:extLst>
          </p:cNvPr>
          <p:cNvCxnSpPr>
            <a:cxnSpLocks/>
            <a:stCxn id="47" idx="2"/>
            <a:endCxn id="16" idx="0"/>
          </p:cNvCxnSpPr>
          <p:nvPr/>
        </p:nvCxnSpPr>
        <p:spPr>
          <a:xfrm>
            <a:off x="5159896" y="3331507"/>
            <a:ext cx="0" cy="408786"/>
          </a:xfrm>
          <a:prstGeom prst="straightConnector1">
            <a:avLst/>
          </a:prstGeom>
          <a:ln w="158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城市素描 16X9">
  <a:themeElements>
    <a:clrScheme name="CitySketch">
      <a:dk1>
        <a:srgbClr val="3D372E"/>
      </a:dk1>
      <a:lt1>
        <a:sysClr val="window" lastClr="C7EDCC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277_TF03031010_TF03031010" id="{20877CA3-7CDE-479D-B492-05E854EF890A}" vid="{7F45F087-9C14-4009-8B34-5650B76C3719}"/>
    </a:ext>
  </a:extLst>
</a:theme>
</file>

<file path=ppt/theme/theme2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C7EDCC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C7EDCC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商业办公城市素描演示文稿背景（宽屏）</Template>
  <TotalTime>853</TotalTime>
  <Words>984</Words>
  <Application>Microsoft Office PowerPoint</Application>
  <PresentationFormat>宽屏</PresentationFormat>
  <Paragraphs>259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宋体</vt:lpstr>
      <vt:lpstr>Arial</vt:lpstr>
      <vt:lpstr>Century Schoolbook</vt:lpstr>
      <vt:lpstr>城市素描 16X9</vt:lpstr>
      <vt:lpstr>框架说明大纲</vt:lpstr>
      <vt:lpstr>目录</vt:lpstr>
      <vt:lpstr>基础框架结构介绍</vt:lpstr>
      <vt:lpstr>基础框架结构介绍</vt:lpstr>
      <vt:lpstr>基础框架结构介绍（Sping cloud + Netflix)</vt:lpstr>
      <vt:lpstr>基础服务和组件介绍</vt:lpstr>
      <vt:lpstr>基础服务和组件介绍</vt:lpstr>
      <vt:lpstr>调用架构</vt:lpstr>
      <vt:lpstr>外部调用服务</vt:lpstr>
      <vt:lpstr>服务之间调用</vt:lpstr>
      <vt:lpstr>整体调用架构</vt:lpstr>
      <vt:lpstr>安全管理</vt:lpstr>
      <vt:lpstr>请求加密</vt:lpstr>
      <vt:lpstr>请求加密</vt:lpstr>
      <vt:lpstr>URL签名</vt:lpstr>
      <vt:lpstr>原则和规范</vt:lpstr>
      <vt:lpstr>Maven工程结构规范</vt:lpstr>
      <vt:lpstr>工程命名规范</vt:lpstr>
      <vt:lpstr>REST接口命名原则</vt:lpstr>
      <vt:lpstr>REST接口输入规范</vt:lpstr>
      <vt:lpstr>REST接口输出规范</vt:lpstr>
      <vt:lpstr>异常处理规范（1）</vt:lpstr>
      <vt:lpstr>异常处理规范（2）</vt:lpstr>
      <vt:lpstr>异常处理规范（3）</vt:lpstr>
      <vt:lpstr>框架说明</vt:lpstr>
      <vt:lpstr>Web服务器依赖</vt:lpstr>
      <vt:lpstr>Mybatis依赖</vt:lpstr>
      <vt:lpstr>错误信息依赖</vt:lpstr>
      <vt:lpstr>事件总线依赖</vt:lpstr>
      <vt:lpstr>服务之间访问权限依赖</vt:lpstr>
      <vt:lpstr>Redis缓存依赖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租房网架构</dc:title>
  <dc:creator>Dean</dc:creator>
  <cp:lastModifiedBy>Dean</cp:lastModifiedBy>
  <cp:revision>105</cp:revision>
  <dcterms:created xsi:type="dcterms:W3CDTF">2017-10-24T01:21:00Z</dcterms:created>
  <dcterms:modified xsi:type="dcterms:W3CDTF">2017-12-06T07:02:42Z</dcterms:modified>
</cp:coreProperties>
</file>