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77" r:id="rId2"/>
    <p:sldId id="262" r:id="rId3"/>
    <p:sldId id="306" r:id="rId4"/>
    <p:sldId id="278" r:id="rId5"/>
    <p:sldId id="279" r:id="rId6"/>
    <p:sldId id="283" r:id="rId7"/>
    <p:sldId id="284" r:id="rId8"/>
    <p:sldId id="308" r:id="rId9"/>
    <p:sldId id="264" r:id="rId10"/>
    <p:sldId id="307" r:id="rId11"/>
    <p:sldId id="273" r:id="rId12"/>
    <p:sldId id="280" r:id="rId13"/>
    <p:sldId id="281" r:id="rId14"/>
    <p:sldId id="285" r:id="rId15"/>
    <p:sldId id="304" r:id="rId16"/>
    <p:sldId id="309" r:id="rId17"/>
    <p:sldId id="286" r:id="rId18"/>
    <p:sldId id="305" r:id="rId19"/>
    <p:sldId id="310" r:id="rId20"/>
    <p:sldId id="311" r:id="rId21"/>
    <p:sldId id="313" r:id="rId22"/>
    <p:sldId id="314" r:id="rId23"/>
    <p:sldId id="312" r:id="rId24"/>
    <p:sldId id="303" r:id="rId25"/>
    <p:sldId id="265" r:id="rId26"/>
    <p:sldId id="282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2" r:id="rId54"/>
    <p:sldId id="26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S. C." initials="GSC" lastIdx="1" clrIdx="0">
    <p:extLst>
      <p:ext uri="{19B8F6BF-5375-455C-9EA6-DF929625EA0E}">
        <p15:presenceInfo xmlns:p15="http://schemas.microsoft.com/office/powerpoint/2012/main" userId="S-1-5-21-329068152-1454471165-1417001333-69963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5942" autoAdjust="0"/>
  </p:normalViewPr>
  <p:slideViewPr>
    <p:cSldViewPr snapToGrid="0">
      <p:cViewPr varScale="1">
        <p:scale>
          <a:sx n="58" d="100"/>
          <a:sy n="58" d="100"/>
        </p:scale>
        <p:origin x="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可以查看任何代码，</a:t>
            </a:r>
            <a:r>
              <a:rPr lang="en-US" altLang="zh-CN" dirty="0"/>
              <a:t>class</a:t>
            </a:r>
            <a:r>
              <a:rPr lang="zh-CN" altLang="en-US" dirty="0"/>
              <a:t>都是可以反编译的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4">
            <a:extLst>
              <a:ext uri="{FF2B5EF4-FFF2-40B4-BE49-F238E27FC236}">
                <a16:creationId xmlns:a16="http://schemas.microsoft.com/office/drawing/2014/main" id="{A6D8E9EE-5AFD-4B16-8FAC-95EF000C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5151787" y="458054"/>
            <a:ext cx="5593519" cy="2104926"/>
          </a:xfrm>
          <a:prstGeom prst="rect">
            <a:avLst/>
          </a:prstGeom>
        </p:spPr>
      </p:pic>
      <p:pic>
        <p:nvPicPr>
          <p:cNvPr id="93" name="图片 15">
            <a:extLst>
              <a:ext uri="{FF2B5EF4-FFF2-40B4-BE49-F238E27FC236}">
                <a16:creationId xmlns:a16="http://schemas.microsoft.com/office/drawing/2014/main" id="{5C12B050-4707-46E3-8319-FDF3071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63" y="2293890"/>
            <a:ext cx="5593519" cy="2104926"/>
          </a:xfrm>
          <a:prstGeom prst="rect">
            <a:avLst/>
          </a:prstGeom>
        </p:spPr>
      </p:pic>
      <p:pic>
        <p:nvPicPr>
          <p:cNvPr id="94" name="图片 16">
            <a:extLst>
              <a:ext uri="{FF2B5EF4-FFF2-40B4-BE49-F238E27FC236}">
                <a16:creationId xmlns:a16="http://schemas.microsoft.com/office/drawing/2014/main" id="{9808507D-92A6-4020-95F2-0CE0829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4665154" y="4108255"/>
            <a:ext cx="5593519" cy="21049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86D3C53-9435-4257-B1DE-EFAF3A67CF31}"/>
              </a:ext>
            </a:extLst>
          </p:cNvPr>
          <p:cNvSpPr txBox="1"/>
          <p:nvPr/>
        </p:nvSpPr>
        <p:spPr>
          <a:xfrm>
            <a:off x="2013996" y="2399873"/>
            <a:ext cx="30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Java</a:t>
            </a:r>
            <a:r>
              <a:rPr lang="zh-CN" altLang="en-US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基础介绍</a:t>
            </a:r>
            <a:endParaRPr lang="en-US" altLang="zh-CN" sz="3600" kern="0" dirty="0">
              <a:solidFill>
                <a:srgbClr val="A47D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E8EE90-F1EF-43B4-A016-E406B302A7C5}"/>
              </a:ext>
            </a:extLst>
          </p:cNvPr>
          <p:cNvSpPr txBox="1"/>
          <p:nvPr/>
        </p:nvSpPr>
        <p:spPr>
          <a:xfrm rot="20626868">
            <a:off x="6477441" y="1393301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BECBD-60C4-47BC-91BC-1DA056962112}"/>
              </a:ext>
            </a:extLst>
          </p:cNvPr>
          <p:cNvSpPr txBox="1"/>
          <p:nvPr/>
        </p:nvSpPr>
        <p:spPr>
          <a:xfrm rot="20793972">
            <a:off x="5521330" y="152985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01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AC49A-D8EB-4DA2-8FD0-FCEDDA646018}"/>
              </a:ext>
            </a:extLst>
          </p:cNvPr>
          <p:cNvSpPr txBox="1"/>
          <p:nvPr/>
        </p:nvSpPr>
        <p:spPr>
          <a:xfrm>
            <a:off x="5549906" y="2942837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02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BE4C8B-9F9B-48D3-8D8B-5D4F528A1636}"/>
              </a:ext>
            </a:extLst>
          </p:cNvPr>
          <p:cNvSpPr txBox="1"/>
          <p:nvPr/>
        </p:nvSpPr>
        <p:spPr>
          <a:xfrm>
            <a:off x="6576839" y="3255269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开发工具介绍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ACC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AF5D0D-B991-4C64-825F-1DA7FC93CBF1}"/>
              </a:ext>
            </a:extLst>
          </p:cNvPr>
          <p:cNvSpPr txBox="1"/>
          <p:nvPr/>
        </p:nvSpPr>
        <p:spPr>
          <a:xfrm rot="937925">
            <a:off x="6090206" y="5071164"/>
            <a:ext cx="2743413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简单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REST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服务演示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0B1AF-77B1-4360-AA33-8F719D20F613}"/>
              </a:ext>
            </a:extLst>
          </p:cNvPr>
          <p:cNvSpPr txBox="1"/>
          <p:nvPr/>
        </p:nvSpPr>
        <p:spPr>
          <a:xfrm rot="1238383">
            <a:off x="5115173" y="417711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03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98A2F8-F0F5-4049-81BD-1F07E459F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19670"/>
              </p:ext>
            </p:extLst>
          </p:nvPr>
        </p:nvGraphicFramePr>
        <p:xfrm>
          <a:off x="2559875" y="1764622"/>
          <a:ext cx="8690960" cy="443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504">
                  <a:extLst>
                    <a:ext uri="{9D8B030D-6E8A-4147-A177-3AD203B41FA5}">
                      <a16:colId xmlns:a16="http://schemas.microsoft.com/office/drawing/2014/main" val="3310352112"/>
                    </a:ext>
                  </a:extLst>
                </a:gridCol>
                <a:gridCol w="3013289">
                  <a:extLst>
                    <a:ext uri="{9D8B030D-6E8A-4147-A177-3AD203B41FA5}">
                      <a16:colId xmlns:a16="http://schemas.microsoft.com/office/drawing/2014/main" val="1094571867"/>
                    </a:ext>
                  </a:extLst>
                </a:gridCol>
                <a:gridCol w="4155167">
                  <a:extLst>
                    <a:ext uri="{9D8B030D-6E8A-4147-A177-3AD203B41FA5}">
                      <a16:colId xmlns:a16="http://schemas.microsoft.com/office/drawing/2014/main" val="1008653589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职责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918461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SDK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.NET Framework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JDK</a:t>
                      </a: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74276533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IDE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IDEA/Eclipse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42862161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项目模板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76921337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编译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&amp;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调试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045351176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库管理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NuGet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2227558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发布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Studio(VS)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04121327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A9B0DC5-74A0-4A42-8030-93CF2240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0" y="519863"/>
            <a:ext cx="5881138" cy="996346"/>
          </a:xfrm>
        </p:spPr>
        <p:txBody>
          <a:bodyPr>
            <a:normAutofit fontScale="90000"/>
          </a:bodyPr>
          <a:lstStyle/>
          <a:p>
            <a:r>
              <a:rPr 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.NET</a:t>
            </a:r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对比（开发工具）</a:t>
            </a:r>
            <a:endParaRPr lang="en-US" sz="4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8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5">
            <a:extLst>
              <a:ext uri="{FF2B5EF4-FFF2-40B4-BE49-F238E27FC236}">
                <a16:creationId xmlns:a16="http://schemas.microsoft.com/office/drawing/2014/main" id="{A5C671C9-7D20-4E39-A2D9-19F0F0175978}"/>
              </a:ext>
            </a:extLst>
          </p:cNvPr>
          <p:cNvSpPr/>
          <p:nvPr/>
        </p:nvSpPr>
        <p:spPr>
          <a:xfrm>
            <a:off x="3317064" y="546992"/>
            <a:ext cx="6912769" cy="6089734"/>
          </a:xfrm>
          <a:custGeom>
            <a:avLst/>
            <a:gdLst/>
            <a:ahLst/>
            <a:cxnLst/>
            <a:rect l="l" t="t" r="r" b="b"/>
            <a:pathLst>
              <a:path w="6912769" h="6089734">
                <a:moveTo>
                  <a:pt x="3764909" y="0"/>
                </a:moveTo>
                <a:cubicBezTo>
                  <a:pt x="4237931" y="0"/>
                  <a:pt x="4621392" y="383461"/>
                  <a:pt x="4621392" y="856483"/>
                </a:cubicBezTo>
                <a:cubicBezTo>
                  <a:pt x="4621392" y="1026036"/>
                  <a:pt x="4572124" y="1184082"/>
                  <a:pt x="4485571" y="1316093"/>
                </a:cubicBezTo>
                <a:cubicBezTo>
                  <a:pt x="4470939" y="1373207"/>
                  <a:pt x="4464497" y="1433015"/>
                  <a:pt x="4464498" y="1494327"/>
                </a:cubicBezTo>
                <a:cubicBezTo>
                  <a:pt x="4464497" y="1781751"/>
                  <a:pt x="4606078" y="2036107"/>
                  <a:pt x="4823400" y="2191321"/>
                </a:cubicBezTo>
                <a:cubicBezTo>
                  <a:pt x="4928645" y="2170522"/>
                  <a:pt x="5037408" y="2160240"/>
                  <a:pt x="5148572" y="2160240"/>
                </a:cubicBezTo>
                <a:cubicBezTo>
                  <a:pt x="6122911" y="2160240"/>
                  <a:pt x="6912768" y="2950097"/>
                  <a:pt x="6912769" y="3924437"/>
                </a:cubicBezTo>
                <a:cubicBezTo>
                  <a:pt x="6912768" y="4898776"/>
                  <a:pt x="6122911" y="5688633"/>
                  <a:pt x="5148572" y="5688632"/>
                </a:cubicBezTo>
                <a:cubicBezTo>
                  <a:pt x="4556463" y="5688632"/>
                  <a:pt x="4032484" y="5396936"/>
                  <a:pt x="3713821" y="4948458"/>
                </a:cubicBezTo>
                <a:cubicBezTo>
                  <a:pt x="3491247" y="4965066"/>
                  <a:pt x="3297520" y="5077621"/>
                  <a:pt x="3173879" y="5245106"/>
                </a:cubicBezTo>
                <a:cubicBezTo>
                  <a:pt x="3183827" y="5291492"/>
                  <a:pt x="3188921" y="5339618"/>
                  <a:pt x="3188921" y="5388934"/>
                </a:cubicBezTo>
                <a:cubicBezTo>
                  <a:pt x="3188921" y="5775975"/>
                  <a:pt x="2875162" y="6089734"/>
                  <a:pt x="2488121" y="6089734"/>
                </a:cubicBezTo>
                <a:cubicBezTo>
                  <a:pt x="2101080" y="6089734"/>
                  <a:pt x="1787321" y="5775975"/>
                  <a:pt x="1787321" y="5388934"/>
                </a:cubicBezTo>
                <a:cubicBezTo>
                  <a:pt x="1787321" y="5001893"/>
                  <a:pt x="2101080" y="4688134"/>
                  <a:pt x="2488121" y="4688134"/>
                </a:cubicBezTo>
                <a:cubicBezTo>
                  <a:pt x="2635159" y="4688134"/>
                  <a:pt x="2771620" y="4733418"/>
                  <a:pt x="2884043" y="4811201"/>
                </a:cubicBezTo>
                <a:cubicBezTo>
                  <a:pt x="2914250" y="4814490"/>
                  <a:pt x="2944955" y="4814801"/>
                  <a:pt x="2975973" y="4813444"/>
                </a:cubicBezTo>
                <a:cubicBezTo>
                  <a:pt x="3184937" y="4804308"/>
                  <a:pt x="3373132" y="4721030"/>
                  <a:pt x="3514676" y="4588357"/>
                </a:cubicBezTo>
                <a:cubicBezTo>
                  <a:pt x="3454027" y="4441211"/>
                  <a:pt x="3413232" y="4283927"/>
                  <a:pt x="3396003" y="4119705"/>
                </a:cubicBezTo>
                <a:cubicBezTo>
                  <a:pt x="3254976" y="3944748"/>
                  <a:pt x="3037773" y="3791168"/>
                  <a:pt x="2773195" y="3694649"/>
                </a:cubicBezTo>
                <a:cubicBezTo>
                  <a:pt x="2506500" y="3597358"/>
                  <a:pt x="2239301" y="3575422"/>
                  <a:pt x="2017711" y="3619922"/>
                </a:cubicBezTo>
                <a:cubicBezTo>
                  <a:pt x="1804376" y="3809802"/>
                  <a:pt x="1523103" y="3924436"/>
                  <a:pt x="1215055" y="3924436"/>
                </a:cubicBezTo>
                <a:cubicBezTo>
                  <a:pt x="543999" y="3924436"/>
                  <a:pt x="0" y="3380437"/>
                  <a:pt x="0" y="2709381"/>
                </a:cubicBezTo>
                <a:cubicBezTo>
                  <a:pt x="0" y="2038325"/>
                  <a:pt x="543999" y="1494326"/>
                  <a:pt x="1215055" y="1494326"/>
                </a:cubicBezTo>
                <a:cubicBezTo>
                  <a:pt x="1886111" y="1494326"/>
                  <a:pt x="2430110" y="2038325"/>
                  <a:pt x="2430110" y="2709381"/>
                </a:cubicBezTo>
                <a:cubicBezTo>
                  <a:pt x="2430110" y="2795522"/>
                  <a:pt x="2421146" y="2879570"/>
                  <a:pt x="2403799" y="2960579"/>
                </a:cubicBezTo>
                <a:cubicBezTo>
                  <a:pt x="2581600" y="3153530"/>
                  <a:pt x="2836772" y="3272985"/>
                  <a:pt x="3119844" y="3272985"/>
                </a:cubicBezTo>
                <a:cubicBezTo>
                  <a:pt x="3276769" y="3272985"/>
                  <a:pt x="3425120" y="3236274"/>
                  <a:pt x="3555940" y="3169384"/>
                </a:cubicBezTo>
                <a:cubicBezTo>
                  <a:pt x="3711816" y="2838517"/>
                  <a:pt x="3967920" y="2564428"/>
                  <a:pt x="4285333" y="2386242"/>
                </a:cubicBezTo>
                <a:cubicBezTo>
                  <a:pt x="4295661" y="2343537"/>
                  <a:pt x="4299667" y="2298969"/>
                  <a:pt x="4299667" y="2253465"/>
                </a:cubicBezTo>
                <a:cubicBezTo>
                  <a:pt x="4299667" y="2018828"/>
                  <a:pt x="4193158" y="1809068"/>
                  <a:pt x="4024014" y="1672845"/>
                </a:cubicBezTo>
                <a:cubicBezTo>
                  <a:pt x="3942321" y="1698979"/>
                  <a:pt x="3855249" y="1712966"/>
                  <a:pt x="3764909" y="1712966"/>
                </a:cubicBezTo>
                <a:cubicBezTo>
                  <a:pt x="3291887" y="1712966"/>
                  <a:pt x="2908426" y="1329505"/>
                  <a:pt x="2908426" y="856483"/>
                </a:cubicBezTo>
                <a:cubicBezTo>
                  <a:pt x="2908426" y="383461"/>
                  <a:pt x="3291887" y="0"/>
                  <a:pt x="3764909" y="0"/>
                </a:cubicBezTo>
                <a:close/>
              </a:path>
            </a:pathLst>
          </a:custGeom>
          <a:solidFill>
            <a:srgbClr val="E75A57"/>
          </a:solidFill>
          <a:ln w="57150" cap="flat" cmpd="sng" algn="ctr">
            <a:solidFill>
              <a:srgbClr val="FFDE75"/>
            </a:solidFill>
            <a:prstDash val="solid"/>
          </a:ln>
          <a:effectLst>
            <a:innerShdw blurRad="215900" dist="203200" dir="18900000">
              <a:prstClr val="black">
                <a:alpha val="36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14">
            <a:extLst>
              <a:ext uri="{FF2B5EF4-FFF2-40B4-BE49-F238E27FC236}">
                <a16:creationId xmlns:a16="http://schemas.microsoft.com/office/drawing/2014/main" id="{7FDF33DB-A82D-402F-9C9F-685322E350EC}"/>
              </a:ext>
            </a:extLst>
          </p:cNvPr>
          <p:cNvSpPr/>
          <p:nvPr/>
        </p:nvSpPr>
        <p:spPr>
          <a:xfrm>
            <a:off x="7066746" y="3093032"/>
            <a:ext cx="2808312" cy="2808312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15">
            <a:extLst>
              <a:ext uri="{FF2B5EF4-FFF2-40B4-BE49-F238E27FC236}">
                <a16:creationId xmlns:a16="http://schemas.microsoft.com/office/drawing/2014/main" id="{E5B70FA0-98BF-479A-9DBF-FE4C07DDCF7C}"/>
              </a:ext>
            </a:extLst>
          </p:cNvPr>
          <p:cNvSpPr/>
          <p:nvPr/>
        </p:nvSpPr>
        <p:spPr>
          <a:xfrm>
            <a:off x="6439380" y="749036"/>
            <a:ext cx="1306247" cy="1306247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椭圆 16">
            <a:extLst>
              <a:ext uri="{FF2B5EF4-FFF2-40B4-BE49-F238E27FC236}">
                <a16:creationId xmlns:a16="http://schemas.microsoft.com/office/drawing/2014/main" id="{EAADB744-422C-4FF2-8045-E571EABCD943}"/>
              </a:ext>
            </a:extLst>
          </p:cNvPr>
          <p:cNvSpPr/>
          <p:nvPr/>
        </p:nvSpPr>
        <p:spPr>
          <a:xfrm>
            <a:off x="3566459" y="2282799"/>
            <a:ext cx="1944216" cy="1944216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84098331-487B-4185-AF42-4AB6053988F3}"/>
              </a:ext>
            </a:extLst>
          </p:cNvPr>
          <p:cNvSpPr/>
          <p:nvPr/>
        </p:nvSpPr>
        <p:spPr>
          <a:xfrm>
            <a:off x="5261280" y="5407534"/>
            <a:ext cx="1080120" cy="1080120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436F1-51F1-409C-980E-ECF8893DDA44}"/>
              </a:ext>
            </a:extLst>
          </p:cNvPr>
          <p:cNvSpPr txBox="1"/>
          <p:nvPr/>
        </p:nvSpPr>
        <p:spPr>
          <a:xfrm>
            <a:off x="7426786" y="411246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87285-770C-4367-90C8-62B84FAC17B5}"/>
              </a:ext>
            </a:extLst>
          </p:cNvPr>
          <p:cNvSpPr txBox="1"/>
          <p:nvPr/>
        </p:nvSpPr>
        <p:spPr>
          <a:xfrm>
            <a:off x="6506197" y="1183637"/>
            <a:ext cx="10609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JDK 1.8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2E553-A0A7-4B76-9EEC-F98021D09D47}"/>
              </a:ext>
            </a:extLst>
          </p:cNvPr>
          <p:cNvSpPr txBox="1"/>
          <p:nvPr/>
        </p:nvSpPr>
        <p:spPr>
          <a:xfrm>
            <a:off x="3771059" y="2962519"/>
            <a:ext cx="145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MAVEN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1B140-82BC-4C62-9D49-D4098147821C}"/>
              </a:ext>
            </a:extLst>
          </p:cNvPr>
          <p:cNvSpPr txBox="1"/>
          <p:nvPr/>
        </p:nvSpPr>
        <p:spPr>
          <a:xfrm>
            <a:off x="5333288" y="5753695"/>
            <a:ext cx="9361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1">
            <a:extLst>
              <a:ext uri="{FF2B5EF4-FFF2-40B4-BE49-F238E27FC236}">
                <a16:creationId xmlns:a16="http://schemas.microsoft.com/office/drawing/2014/main" id="{BBCD8269-19C9-4607-B9A0-D79F9DA76F63}"/>
              </a:ext>
            </a:extLst>
          </p:cNvPr>
          <p:cNvSpPr/>
          <p:nvPr/>
        </p:nvSpPr>
        <p:spPr>
          <a:xfrm rot="1137074">
            <a:off x="6680221" y="1867194"/>
            <a:ext cx="2421377" cy="2737653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22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椭圆形标注 1">
            <a:extLst>
              <a:ext uri="{FF2B5EF4-FFF2-40B4-BE49-F238E27FC236}">
                <a16:creationId xmlns:a16="http://schemas.microsoft.com/office/drawing/2014/main" id="{7B0CCDC9-4AD8-45BF-A532-9D12ED259D94}"/>
              </a:ext>
            </a:extLst>
          </p:cNvPr>
          <p:cNvSpPr/>
          <p:nvPr/>
        </p:nvSpPr>
        <p:spPr>
          <a:xfrm rot="510433">
            <a:off x="6310834" y="1520752"/>
            <a:ext cx="2803242" cy="2909797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F79646">
                  <a:lumMod val="75000"/>
                </a:srgbClr>
              </a:gs>
              <a:gs pos="100000">
                <a:srgbClr val="E4D03C"/>
              </a:gs>
              <a:gs pos="66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5E19BD-F6ED-4D4A-98BB-5D3719BA2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572490">
            <a:off x="7572450" y="1787692"/>
            <a:ext cx="1407502" cy="306790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1">
            <a:extLst>
              <a:ext uri="{FF2B5EF4-FFF2-40B4-BE49-F238E27FC236}">
                <a16:creationId xmlns:a16="http://schemas.microsoft.com/office/drawing/2014/main" id="{99DD095A-01A5-4504-8120-6764AB034058}"/>
              </a:ext>
            </a:extLst>
          </p:cNvPr>
          <p:cNvSpPr/>
          <p:nvPr/>
        </p:nvSpPr>
        <p:spPr>
          <a:xfrm rot="16546356">
            <a:off x="3645885" y="1225347"/>
            <a:ext cx="2412007" cy="277533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44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21594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形标注 1">
            <a:extLst>
              <a:ext uri="{FF2B5EF4-FFF2-40B4-BE49-F238E27FC236}">
                <a16:creationId xmlns:a16="http://schemas.microsoft.com/office/drawing/2014/main" id="{A3DAB205-255A-4C09-A77E-E31983EF555A}"/>
              </a:ext>
            </a:extLst>
          </p:cNvPr>
          <p:cNvSpPr/>
          <p:nvPr/>
        </p:nvSpPr>
        <p:spPr>
          <a:xfrm rot="17288716">
            <a:off x="3446420" y="773610"/>
            <a:ext cx="2803240" cy="3100672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4FC587">
                  <a:shade val="30000"/>
                  <a:satMod val="115000"/>
                </a:srgbClr>
              </a:gs>
              <a:gs pos="66000">
                <a:srgbClr val="4FC587">
                  <a:shade val="67500"/>
                  <a:satMod val="115000"/>
                </a:srgbClr>
              </a:gs>
              <a:gs pos="100000">
                <a:srgbClr val="4FC58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3BB77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1B809BA-2D4B-4982-BDE5-E18518E4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8350773">
            <a:off x="4619357" y="221849"/>
            <a:ext cx="1407501" cy="319404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1">
            <a:extLst>
              <a:ext uri="{FF2B5EF4-FFF2-40B4-BE49-F238E27FC236}">
                <a16:creationId xmlns:a16="http://schemas.microsoft.com/office/drawing/2014/main" id="{6C358A8D-AEE8-4DEE-BCAB-46572525530B}"/>
              </a:ext>
            </a:extLst>
          </p:cNvPr>
          <p:cNvSpPr/>
          <p:nvPr/>
        </p:nvSpPr>
        <p:spPr>
          <a:xfrm rot="8179382">
            <a:off x="4169503" y="3830433"/>
            <a:ext cx="2421376" cy="273765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39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0200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椭圆形标注 1">
            <a:extLst>
              <a:ext uri="{FF2B5EF4-FFF2-40B4-BE49-F238E27FC236}">
                <a16:creationId xmlns:a16="http://schemas.microsoft.com/office/drawing/2014/main" id="{6C7A3CA5-35D2-4CF0-AA79-6B02252D193B}"/>
              </a:ext>
            </a:extLst>
          </p:cNvPr>
          <p:cNvSpPr/>
          <p:nvPr/>
        </p:nvSpPr>
        <p:spPr>
          <a:xfrm rot="7552741">
            <a:off x="4291837" y="3705593"/>
            <a:ext cx="2803241" cy="2909796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0070C0"/>
              </a:gs>
              <a:gs pos="66000">
                <a:srgbClr val="00B0F0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4C33D7E5-2DF8-44A0-98BB-7E9B998A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8614798">
            <a:off x="4423257" y="3968091"/>
            <a:ext cx="1407502" cy="30679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5BAC41-BB5F-43EE-B2F0-C06B200E95FC}"/>
              </a:ext>
            </a:extLst>
          </p:cNvPr>
          <p:cNvSpPr txBox="1"/>
          <p:nvPr/>
        </p:nvSpPr>
        <p:spPr>
          <a:xfrm>
            <a:off x="3645284" y="2002990"/>
            <a:ext cx="22242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2F915E"/>
                </a:solidFill>
              </a:rPr>
              <a:t>类库管理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2F915E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2E0BA-81BD-4301-A8FD-989C9EE46787}"/>
              </a:ext>
            </a:extLst>
          </p:cNvPr>
          <p:cNvSpPr txBox="1"/>
          <p:nvPr/>
        </p:nvSpPr>
        <p:spPr>
          <a:xfrm>
            <a:off x="6717154" y="2583015"/>
            <a:ext cx="21260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79646">
                    <a:lumMod val="75000"/>
                  </a:srgbClr>
                </a:solidFill>
              </a:rPr>
              <a:t>工程模板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89FA6-3200-43CD-9C5F-E540895C890D}"/>
              </a:ext>
            </a:extLst>
          </p:cNvPr>
          <p:cNvSpPr txBox="1"/>
          <p:nvPr/>
        </p:nvSpPr>
        <p:spPr>
          <a:xfrm>
            <a:off x="4672144" y="5072644"/>
            <a:ext cx="2371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70C0"/>
                </a:solidFill>
              </a:rPr>
              <a:t>打包发布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62FD5-DAFA-4C92-ACC3-6053E128AABD}"/>
              </a:ext>
            </a:extLst>
          </p:cNvPr>
          <p:cNvSpPr txBox="1"/>
          <p:nvPr/>
        </p:nvSpPr>
        <p:spPr>
          <a:xfrm>
            <a:off x="8180098" y="5041052"/>
            <a:ext cx="36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80000"/>
              </a:lnSpc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</a:t>
            </a:r>
            <a:r>
              <a:rPr lang="zh-CN" altLang="en-US" sz="4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主要功能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E20B75AF-FCC4-4EBD-A881-AAF8C633AC3C}"/>
              </a:ext>
            </a:extLst>
          </p:cNvPr>
          <p:cNvSpPr/>
          <p:nvPr/>
        </p:nvSpPr>
        <p:spPr>
          <a:xfrm rot="10760111">
            <a:off x="5808682" y="562606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527D0D"/>
              </a:gs>
              <a:gs pos="31000">
                <a:srgbClr val="84A810"/>
              </a:gs>
              <a:gs pos="83000">
                <a:srgbClr val="BADB13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椭圆 3">
            <a:extLst>
              <a:ext uri="{FF2B5EF4-FFF2-40B4-BE49-F238E27FC236}">
                <a16:creationId xmlns:a16="http://schemas.microsoft.com/office/drawing/2014/main" id="{CA44B214-3B46-43A3-9D2F-E90CC89F3F30}"/>
              </a:ext>
            </a:extLst>
          </p:cNvPr>
          <p:cNvSpPr/>
          <p:nvPr/>
        </p:nvSpPr>
        <p:spPr>
          <a:xfrm rot="10760111">
            <a:off x="9983233" y="677352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82AA1E"/>
              </a:gs>
              <a:gs pos="18000">
                <a:srgbClr val="A7D23A">
                  <a:shade val="67500"/>
                  <a:satMod val="115000"/>
                </a:srgbClr>
              </a:gs>
              <a:gs pos="55000">
                <a:srgbClr val="D5EE96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椭圆 20">
            <a:extLst>
              <a:ext uri="{FF2B5EF4-FFF2-40B4-BE49-F238E27FC236}">
                <a16:creationId xmlns:a16="http://schemas.microsoft.com/office/drawing/2014/main" id="{531E94E2-0D34-40BC-9215-FA0E8D61AE9C}"/>
              </a:ext>
            </a:extLst>
          </p:cNvPr>
          <p:cNvSpPr/>
          <p:nvPr/>
        </p:nvSpPr>
        <p:spPr>
          <a:xfrm rot="10760111">
            <a:off x="5973966" y="1183633"/>
            <a:ext cx="1525391" cy="1525391"/>
          </a:xfrm>
          <a:prstGeom prst="ellipse">
            <a:avLst/>
          </a:prstGeom>
          <a:gradFill flip="none" rotWithShape="1">
            <a:gsLst>
              <a:gs pos="1000">
                <a:srgbClr val="7B9A16"/>
              </a:gs>
              <a:gs pos="0">
                <a:srgbClr val="A7D23A"/>
              </a:gs>
              <a:gs pos="100000">
                <a:srgbClr val="A7D23A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527D0D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5ACE61F3-BA14-40BA-8784-EF23CD9FE84B}"/>
              </a:ext>
            </a:extLst>
          </p:cNvPr>
          <p:cNvSpPr/>
          <p:nvPr/>
        </p:nvSpPr>
        <p:spPr>
          <a:xfrm rot="8029126">
            <a:off x="6226368" y="1819418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50A0D930-A9AE-4779-8ACF-6D98DC37B070}"/>
              </a:ext>
            </a:extLst>
          </p:cNvPr>
          <p:cNvSpPr/>
          <p:nvPr/>
        </p:nvSpPr>
        <p:spPr>
          <a:xfrm rot="10839889" flipH="1">
            <a:off x="2991630" y="2532879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31000">
                <a:srgbClr val="FFC000"/>
              </a:gs>
              <a:gs pos="83000">
                <a:srgbClr val="FFFF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AD59D738-2040-4155-86A6-C4FDFE7EDCA5}"/>
              </a:ext>
            </a:extLst>
          </p:cNvPr>
          <p:cNvSpPr/>
          <p:nvPr/>
        </p:nvSpPr>
        <p:spPr>
          <a:xfrm rot="10839889" flipH="1">
            <a:off x="2993368" y="2647625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18000">
                <a:srgbClr val="FFC000"/>
              </a:gs>
              <a:gs pos="55000">
                <a:srgbClr val="FFE697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椭圆 24">
            <a:extLst>
              <a:ext uri="{FF2B5EF4-FFF2-40B4-BE49-F238E27FC236}">
                <a16:creationId xmlns:a16="http://schemas.microsoft.com/office/drawing/2014/main" id="{7E5CDD87-2A28-4A5C-A600-29050E8ED92D}"/>
              </a:ext>
            </a:extLst>
          </p:cNvPr>
          <p:cNvSpPr/>
          <p:nvPr/>
        </p:nvSpPr>
        <p:spPr>
          <a:xfrm rot="10839889" flipH="1">
            <a:off x="7670310" y="3153906"/>
            <a:ext cx="1525391" cy="1525391"/>
          </a:xfrm>
          <a:prstGeom prst="ellipse">
            <a:avLst/>
          </a:prstGeom>
          <a:gradFill flip="none" rotWithShape="1">
            <a:gsLst>
              <a:gs pos="2000">
                <a:srgbClr val="FFFF00"/>
              </a:gs>
              <a:gs pos="0">
                <a:srgbClr val="FFC000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C09200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17A239-9452-480A-9E34-7C7736726B9C}"/>
              </a:ext>
            </a:extLst>
          </p:cNvPr>
          <p:cNvSpPr/>
          <p:nvPr/>
        </p:nvSpPr>
        <p:spPr>
          <a:xfrm rot="13570874" flipH="1">
            <a:off x="7417908" y="3789691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812C3-578D-4229-9AD3-E0C3F312DBEE}"/>
              </a:ext>
            </a:extLst>
          </p:cNvPr>
          <p:cNvSpPr txBox="1"/>
          <p:nvPr/>
        </p:nvSpPr>
        <p:spPr>
          <a:xfrm>
            <a:off x="5921127" y="1752429"/>
            <a:ext cx="19376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Settings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4F027-1B52-40A6-B67B-8BD3DB1C06D8}"/>
              </a:ext>
            </a:extLst>
          </p:cNvPr>
          <p:cNvSpPr txBox="1"/>
          <p:nvPr/>
        </p:nvSpPr>
        <p:spPr>
          <a:xfrm>
            <a:off x="10034051" y="1843041"/>
            <a:ext cx="21779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Maven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仓库配置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A0568-D282-456F-A2FA-9E68B871F6AC}"/>
              </a:ext>
            </a:extLst>
          </p:cNvPr>
          <p:cNvSpPr txBox="1"/>
          <p:nvPr/>
        </p:nvSpPr>
        <p:spPr>
          <a:xfrm>
            <a:off x="7771932" y="3731596"/>
            <a:ext cx="13221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POM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E0682-701F-4FE1-9A6C-E9D9925F187B}"/>
              </a:ext>
            </a:extLst>
          </p:cNvPr>
          <p:cNvSpPr txBox="1"/>
          <p:nvPr/>
        </p:nvSpPr>
        <p:spPr>
          <a:xfrm>
            <a:off x="3293848" y="3836094"/>
            <a:ext cx="20162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依赖配置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65023-745E-44B0-80F5-17D51E6A6995}"/>
              </a:ext>
            </a:extLst>
          </p:cNvPr>
          <p:cNvSpPr txBox="1"/>
          <p:nvPr/>
        </p:nvSpPr>
        <p:spPr>
          <a:xfrm>
            <a:off x="5935597" y="5379433"/>
            <a:ext cx="568863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配置文件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0E2C7D-9E07-421F-A4B5-DD5C0DEBC61E}"/>
              </a:ext>
            </a:extLst>
          </p:cNvPr>
          <p:cNvSpPr txBox="1"/>
          <p:nvPr/>
        </p:nvSpPr>
        <p:spPr>
          <a:xfrm>
            <a:off x="7902407" y="1801673"/>
            <a:ext cx="214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gency FB" pitchFamily="34" charset="0"/>
                <a:ea typeface="微软雅黑" pitchFamily="34" charset="-122"/>
              </a:rPr>
              <a:t>全局配置文件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876AE-A28F-439D-A591-62F7F62861CE}"/>
              </a:ext>
            </a:extLst>
          </p:cNvPr>
          <p:cNvSpPr txBox="1"/>
          <p:nvPr/>
        </p:nvSpPr>
        <p:spPr>
          <a:xfrm>
            <a:off x="5663205" y="3760309"/>
            <a:ext cx="214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 kern="0" dirty="0">
                <a:solidFill>
                  <a:schemeClr val="accent1"/>
                </a:solidFill>
                <a:latin typeface="Agency FB" pitchFamily="34" charset="0"/>
                <a:ea typeface="微软雅黑" pitchFamily="34" charset="-122"/>
              </a:rPr>
              <a:t>项目</a:t>
            </a: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Agency FB" pitchFamily="34" charset="0"/>
                <a:ea typeface="微软雅黑" pitchFamily="34" charset="-122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350832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AF9DC-EDF8-4C86-A130-982E6D70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0" y="1613052"/>
            <a:ext cx="10100688" cy="4816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88EA0-4855-4B82-B54B-FF372B4EC2C6}"/>
              </a:ext>
            </a:extLst>
          </p:cNvPr>
          <p:cNvSpPr/>
          <p:nvPr/>
        </p:nvSpPr>
        <p:spPr>
          <a:xfrm>
            <a:off x="1994053" y="3690651"/>
            <a:ext cx="9510559" cy="3860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DD656-62A2-4244-8B82-705B271580CD}"/>
              </a:ext>
            </a:extLst>
          </p:cNvPr>
          <p:cNvSpPr/>
          <p:nvPr/>
        </p:nvSpPr>
        <p:spPr>
          <a:xfrm>
            <a:off x="1994052" y="4195591"/>
            <a:ext cx="9510559" cy="1958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036FAE-D486-4C4D-9613-E60D0C4832C0}"/>
              </a:ext>
            </a:extLst>
          </p:cNvPr>
          <p:cNvSpPr txBox="1">
            <a:spLocks/>
          </p:cNvSpPr>
          <p:nvPr/>
        </p:nvSpPr>
        <p:spPr>
          <a:xfrm>
            <a:off x="1797530" y="616706"/>
            <a:ext cx="9877234" cy="996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3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Maven</a:t>
            </a:r>
            <a:r>
              <a:rPr lang="zh-CN" altLang="en-US" sz="33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配置文件</a:t>
            </a:r>
            <a:r>
              <a:rPr lang="en-US" altLang="zh-CN" sz="3300" b="1" kern="0" dirty="0" err="1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conf</a:t>
            </a:r>
            <a:r>
              <a:rPr lang="en-US" altLang="zh-CN" sz="33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/settings.xml</a:t>
            </a:r>
            <a:endParaRPr lang="en-US" sz="33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EB172-44D0-42DB-8703-838823C2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55" y="1264555"/>
            <a:ext cx="8063280" cy="54561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9DDBB2-DA11-463B-A65C-8A20853C1890}"/>
              </a:ext>
            </a:extLst>
          </p:cNvPr>
          <p:cNvSpPr/>
          <p:nvPr/>
        </p:nvSpPr>
        <p:spPr>
          <a:xfrm>
            <a:off x="3437263" y="2495085"/>
            <a:ext cx="1355074" cy="986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D45B-D945-4230-83CC-46FFDFF1D7CB}"/>
              </a:ext>
            </a:extLst>
          </p:cNvPr>
          <p:cNvSpPr/>
          <p:nvPr/>
        </p:nvSpPr>
        <p:spPr>
          <a:xfrm>
            <a:off x="2983734" y="4388150"/>
            <a:ext cx="1709451" cy="349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993394-AB29-4747-ABDC-01B2E68752ED}"/>
              </a:ext>
            </a:extLst>
          </p:cNvPr>
          <p:cNvSpPr txBox="1">
            <a:spLocks/>
          </p:cNvSpPr>
          <p:nvPr/>
        </p:nvSpPr>
        <p:spPr>
          <a:xfrm>
            <a:off x="1836698" y="547157"/>
            <a:ext cx="9877234" cy="996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Maven</a:t>
            </a:r>
            <a:r>
              <a:rPr lang="zh-CN" altLang="en-US" sz="32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配置文件</a:t>
            </a:r>
            <a:r>
              <a:rPr lang="en-US" altLang="zh-CN" sz="32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POM</a:t>
            </a:r>
            <a:endParaRPr lang="en-US" sz="32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>
            <a:extLst>
              <a:ext uri="{FF2B5EF4-FFF2-40B4-BE49-F238E27FC236}">
                <a16:creationId xmlns:a16="http://schemas.microsoft.com/office/drawing/2014/main" id="{2A459951-285D-496B-AC57-B684E4E562AE}"/>
              </a:ext>
            </a:extLst>
          </p:cNvPr>
          <p:cNvGrpSpPr>
            <a:grpSpLocks/>
          </p:cNvGrpSpPr>
          <p:nvPr/>
        </p:nvGrpSpPr>
        <p:grpSpPr bwMode="auto">
          <a:xfrm>
            <a:off x="6795953" y="1969782"/>
            <a:ext cx="3403600" cy="3424237"/>
            <a:chOff x="0" y="0"/>
            <a:chExt cx="3873628" cy="3898272"/>
          </a:xfrm>
        </p:grpSpPr>
        <p:sp>
          <p:nvSpPr>
            <p:cNvPr id="5" name="Oval 65">
              <a:extLst>
                <a:ext uri="{FF2B5EF4-FFF2-40B4-BE49-F238E27FC236}">
                  <a16:creationId xmlns:a16="http://schemas.microsoft.com/office/drawing/2014/main" id="{2EFA339E-378B-47BD-A451-C695972C4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697408" y="3207525"/>
              <a:ext cx="3176220" cy="657912"/>
            </a:xfrm>
            <a:prstGeom prst="ellipse">
              <a:avLst/>
            </a:prstGeom>
            <a:gradFill rotWithShape="1">
              <a:gsLst>
                <a:gs pos="0">
                  <a:srgbClr val="3F3F3F"/>
                </a:gs>
                <a:gs pos="100000">
                  <a:srgbClr val="EEECE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 b="1" i="1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CA28047F-890E-4CC0-B52B-DE461750E0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0" y="3240360"/>
              <a:ext cx="3176220" cy="657912"/>
            </a:xfrm>
            <a:prstGeom prst="ellipse">
              <a:avLst/>
            </a:prstGeom>
            <a:gradFill rotWithShape="1">
              <a:gsLst>
                <a:gs pos="0">
                  <a:srgbClr val="3F3F3F"/>
                </a:gs>
                <a:gs pos="100000">
                  <a:srgbClr val="EEECE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 altLang="en-US" b="1" i="1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pic>
          <p:nvPicPr>
            <p:cNvPr id="7" name="图片 16">
              <a:extLst>
                <a:ext uri="{FF2B5EF4-FFF2-40B4-BE49-F238E27FC236}">
                  <a16:creationId xmlns:a16="http://schemas.microsoft.com/office/drawing/2014/main" id="{39340E44-7C2D-4E34-88F8-D6A97EFA0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7" y="0"/>
              <a:ext cx="3626820" cy="35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Oval 65">
            <a:extLst>
              <a:ext uri="{FF2B5EF4-FFF2-40B4-BE49-F238E27FC236}">
                <a16:creationId xmlns:a16="http://schemas.microsoft.com/office/drawing/2014/main" id="{D2BA63AC-CE36-42C1-9185-AAE24C9545C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52691" y="5060644"/>
            <a:ext cx="3176587" cy="657225"/>
          </a:xfrm>
          <a:prstGeom prst="ellipse">
            <a:avLst/>
          </a:prstGeom>
          <a:gradFill rotWithShape="1">
            <a:gsLst>
              <a:gs pos="0">
                <a:srgbClr val="3F3F3F"/>
              </a:gs>
              <a:gs pos="100000">
                <a:srgbClr val="EEECE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i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" name="Oval 65">
            <a:extLst>
              <a:ext uri="{FF2B5EF4-FFF2-40B4-BE49-F238E27FC236}">
                <a16:creationId xmlns:a16="http://schemas.microsoft.com/office/drawing/2014/main" id="{69A3B7B0-37C4-4AC3-9A01-D52F79DB46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54191" y="5092394"/>
            <a:ext cx="3176587" cy="658813"/>
          </a:xfrm>
          <a:prstGeom prst="ellipse">
            <a:avLst/>
          </a:prstGeom>
          <a:gradFill rotWithShape="1">
            <a:gsLst>
              <a:gs pos="0">
                <a:srgbClr val="3F3F3F"/>
              </a:gs>
              <a:gs pos="100000">
                <a:srgbClr val="EEECE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 b="1" i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0" name="图片 19">
            <a:extLst>
              <a:ext uri="{FF2B5EF4-FFF2-40B4-BE49-F238E27FC236}">
                <a16:creationId xmlns:a16="http://schemas.microsoft.com/office/drawing/2014/main" id="{1EF48A07-2635-4E97-9F7F-D0768025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16" y="1852307"/>
            <a:ext cx="3627437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58D97143-3B35-48F9-A081-E915525A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948" y="3152054"/>
            <a:ext cx="182976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3600" b="1" i="1" dirty="0">
                <a:solidFill>
                  <a:srgbClr val="0070C0"/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IntelliJ IDEA</a:t>
            </a:r>
            <a:endParaRPr lang="zh-CN" altLang="en-US" sz="3600" b="1" i="1" dirty="0">
              <a:solidFill>
                <a:srgbClr val="0070C0"/>
              </a:solidFill>
              <a:latin typeface="Adidas Unity" pitchFamily="2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60046273-1F08-46DE-A62A-EACACDFE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077" y="3293181"/>
            <a:ext cx="1338263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3200" b="1" i="1" dirty="0">
                <a:solidFill>
                  <a:srgbClr val="0070C0"/>
                </a:solidFill>
                <a:latin typeface="Adidas Unity" pitchFamily="2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Eclipse</a:t>
            </a:r>
            <a:endParaRPr lang="zh-CN" altLang="en-US" sz="3200" b="1" i="1" dirty="0">
              <a:solidFill>
                <a:srgbClr val="0070C0"/>
              </a:solidFill>
              <a:latin typeface="Adidas Unity" pitchFamily="2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1A1A0A6A-B1A0-4F0E-AF3C-F1E523C0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453" y="988707"/>
            <a:ext cx="6985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i="1" dirty="0">
                <a:solidFill>
                  <a:srgbClr val="595959"/>
                </a:solidFill>
                <a:latin typeface="Adidas Unity" pitchFamily="2" charset="0"/>
                <a:ea typeface="Microsoft YaHei" panose="020B0503020204020204" pitchFamily="34" charset="-122"/>
                <a:sym typeface="Calibri" panose="020F0502020204030204" pitchFamily="34" charset="0"/>
              </a:rPr>
              <a:t>集成开发环境（</a:t>
            </a:r>
            <a:r>
              <a:rPr lang="en-US" altLang="zh-CN" sz="3600" b="1" i="1" dirty="0">
                <a:solidFill>
                  <a:srgbClr val="595959"/>
                </a:solidFill>
                <a:latin typeface="Adidas Unity" pitchFamily="2" charset="0"/>
                <a:ea typeface="Microsoft YaHei" panose="020B0503020204020204" pitchFamily="34" charset="-122"/>
                <a:sym typeface="Calibri" panose="020F0502020204030204" pitchFamily="34" charset="0"/>
              </a:rPr>
              <a:t>IDE</a:t>
            </a:r>
            <a:r>
              <a:rPr lang="zh-CN" altLang="en-US" sz="3600" b="1" i="1" dirty="0">
                <a:solidFill>
                  <a:srgbClr val="595959"/>
                </a:solidFill>
                <a:latin typeface="Adidas Unity" pitchFamily="2" charset="0"/>
                <a:ea typeface="Microsoft YaHei" panose="020B0503020204020204" pitchFamily="34" charset="-122"/>
                <a:sym typeface="Calibri" panose="020F050202020403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1805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4B54B-FDFC-46AB-9359-F443C41F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1" y="317103"/>
            <a:ext cx="8104334" cy="5940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4069D3-A597-461E-A9DD-EE382B5D38CC}"/>
              </a:ext>
            </a:extLst>
          </p:cNvPr>
          <p:cNvSpPr/>
          <p:nvPr/>
        </p:nvSpPr>
        <p:spPr>
          <a:xfrm>
            <a:off x="7574460" y="5795733"/>
            <a:ext cx="1233888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2733C-C181-4F2A-A691-CA05F2B7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04" y="3341611"/>
            <a:ext cx="2409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10FE0F-7B17-49F8-BDFE-3DE7FE1C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92" y="275422"/>
            <a:ext cx="9574681" cy="6348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ED81E5-402E-449B-86D5-661E2FF91C4E}"/>
              </a:ext>
            </a:extLst>
          </p:cNvPr>
          <p:cNvSpPr/>
          <p:nvPr/>
        </p:nvSpPr>
        <p:spPr>
          <a:xfrm>
            <a:off x="1836815" y="572878"/>
            <a:ext cx="2536882" cy="3855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A62CA-CDD6-4CE1-A6F3-2522C2B2802F}"/>
              </a:ext>
            </a:extLst>
          </p:cNvPr>
          <p:cNvSpPr/>
          <p:nvPr/>
        </p:nvSpPr>
        <p:spPr>
          <a:xfrm>
            <a:off x="1836815" y="3547431"/>
            <a:ext cx="2536882" cy="2877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732E7-2F60-4FE9-90C0-1BF18B256AB0}"/>
              </a:ext>
            </a:extLst>
          </p:cNvPr>
          <p:cNvSpPr/>
          <p:nvPr/>
        </p:nvSpPr>
        <p:spPr>
          <a:xfrm>
            <a:off x="6329861" y="4261691"/>
            <a:ext cx="4907344" cy="343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CEE78-C721-4E1D-8CAC-2D0777D4C046}"/>
              </a:ext>
            </a:extLst>
          </p:cNvPr>
          <p:cNvSpPr/>
          <p:nvPr/>
        </p:nvSpPr>
        <p:spPr>
          <a:xfrm>
            <a:off x="6329861" y="4832732"/>
            <a:ext cx="4907344" cy="3121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7422B-CD13-4FEC-A26C-625E73393E9D}"/>
              </a:ext>
            </a:extLst>
          </p:cNvPr>
          <p:cNvSpPr/>
          <p:nvPr/>
        </p:nvSpPr>
        <p:spPr>
          <a:xfrm>
            <a:off x="6329861" y="5216485"/>
            <a:ext cx="4907344" cy="3121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B6356-8AB3-4692-AA42-1CF93782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1" y="317103"/>
            <a:ext cx="8104334" cy="5940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419DF3-D574-45EF-B3E2-00A499927311}"/>
              </a:ext>
            </a:extLst>
          </p:cNvPr>
          <p:cNvSpPr/>
          <p:nvPr/>
        </p:nvSpPr>
        <p:spPr>
          <a:xfrm>
            <a:off x="7574460" y="5795733"/>
            <a:ext cx="1233888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06DDF1-E5D6-49F9-B07A-3850150F6F18}"/>
              </a:ext>
            </a:extLst>
          </p:cNvPr>
          <p:cNvGrpSpPr/>
          <p:nvPr/>
        </p:nvGrpSpPr>
        <p:grpSpPr>
          <a:xfrm>
            <a:off x="7991590" y="3287341"/>
            <a:ext cx="4200410" cy="3286573"/>
            <a:chOff x="7991590" y="3287341"/>
            <a:chExt cx="4200410" cy="32865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374747-819B-4433-91B1-6649D9E25BB3}"/>
                </a:ext>
              </a:extLst>
            </p:cNvPr>
            <p:cNvGrpSpPr/>
            <p:nvPr/>
          </p:nvGrpSpPr>
          <p:grpSpPr>
            <a:xfrm>
              <a:off x="7991590" y="3287341"/>
              <a:ext cx="4200410" cy="3286573"/>
              <a:chOff x="7991590" y="3287341"/>
              <a:chExt cx="4200410" cy="32865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4EA299-F603-412A-A2AB-27A37B4A3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590" y="3287341"/>
                <a:ext cx="2400300" cy="25717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B073107-B2AF-477A-8AA7-C7614EB93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4625" y="5678564"/>
                <a:ext cx="1857375" cy="89535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126C31-15E1-4675-9B95-C06DAE4FB0C2}"/>
                </a:ext>
              </a:extLst>
            </p:cNvPr>
            <p:cNvSpPr/>
            <p:nvPr/>
          </p:nvSpPr>
          <p:spPr>
            <a:xfrm>
              <a:off x="10334625" y="5938092"/>
              <a:ext cx="1787735" cy="3194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8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4">
            <a:extLst>
              <a:ext uri="{FF2B5EF4-FFF2-40B4-BE49-F238E27FC236}">
                <a16:creationId xmlns:a16="http://schemas.microsoft.com/office/drawing/2014/main" id="{2688935A-CA57-4469-9918-27D60711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1944918" y="295416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F7D19-0BA8-43EB-A82F-87B34BEA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83" y="275419"/>
            <a:ext cx="9519409" cy="63254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ACAEF7-3AD8-474E-B6FD-B161FADBA21C}"/>
              </a:ext>
            </a:extLst>
          </p:cNvPr>
          <p:cNvSpPr/>
          <p:nvPr/>
        </p:nvSpPr>
        <p:spPr>
          <a:xfrm>
            <a:off x="1980034" y="1112705"/>
            <a:ext cx="1269942" cy="319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2ED1D-DF7E-4492-A41A-D9D5EFB43E10}"/>
              </a:ext>
            </a:extLst>
          </p:cNvPr>
          <p:cNvSpPr/>
          <p:nvPr/>
        </p:nvSpPr>
        <p:spPr>
          <a:xfrm>
            <a:off x="6153591" y="1200841"/>
            <a:ext cx="798052" cy="319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8A7AC-2766-42DD-B032-0B2CA8C4377B}"/>
              </a:ext>
            </a:extLst>
          </p:cNvPr>
          <p:cNvGrpSpPr/>
          <p:nvPr/>
        </p:nvGrpSpPr>
        <p:grpSpPr>
          <a:xfrm>
            <a:off x="6444867" y="1604905"/>
            <a:ext cx="2743200" cy="1466850"/>
            <a:chOff x="6444867" y="1604905"/>
            <a:chExt cx="2743200" cy="1466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CABE5-4C91-4AE3-9589-7CCA078F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4867" y="1604905"/>
              <a:ext cx="2743200" cy="14668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5805EA-2A1B-4AC6-8AB8-85EEBA8BC589}"/>
                </a:ext>
              </a:extLst>
            </p:cNvPr>
            <p:cNvSpPr/>
            <p:nvPr/>
          </p:nvSpPr>
          <p:spPr>
            <a:xfrm>
              <a:off x="6444867" y="1882051"/>
              <a:ext cx="2743200" cy="3103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074EA-22FA-49B4-B233-991AB2699C7D}"/>
              </a:ext>
            </a:extLst>
          </p:cNvPr>
          <p:cNvGrpSpPr/>
          <p:nvPr/>
        </p:nvGrpSpPr>
        <p:grpSpPr>
          <a:xfrm>
            <a:off x="4960588" y="918392"/>
            <a:ext cx="4513920" cy="5202364"/>
            <a:chOff x="4960588" y="918392"/>
            <a:chExt cx="4513920" cy="520236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90FCA3-3B9B-4939-97A0-13A9E60D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0588" y="918392"/>
              <a:ext cx="4513920" cy="520236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30AA8-DD76-4C36-B02F-7418820433C7}"/>
                </a:ext>
              </a:extLst>
            </p:cNvPr>
            <p:cNvSpPr/>
            <p:nvPr/>
          </p:nvSpPr>
          <p:spPr>
            <a:xfrm>
              <a:off x="5038468" y="1625794"/>
              <a:ext cx="2618255" cy="35724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4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B6356-8AB3-4692-AA42-1CF93782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1" y="317103"/>
            <a:ext cx="8104334" cy="5940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419DF3-D574-45EF-B3E2-00A499927311}"/>
              </a:ext>
            </a:extLst>
          </p:cNvPr>
          <p:cNvSpPr/>
          <p:nvPr/>
        </p:nvSpPr>
        <p:spPr>
          <a:xfrm>
            <a:off x="7574460" y="5795733"/>
            <a:ext cx="1233888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D432D-F81D-41C9-9CE2-D17A470EA958}"/>
              </a:ext>
            </a:extLst>
          </p:cNvPr>
          <p:cNvGrpSpPr/>
          <p:nvPr/>
        </p:nvGrpSpPr>
        <p:grpSpPr>
          <a:xfrm>
            <a:off x="8164242" y="3370186"/>
            <a:ext cx="2419350" cy="2590800"/>
            <a:chOff x="8164242" y="3370186"/>
            <a:chExt cx="2419350" cy="2590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0D564F-6930-4783-8F87-FC0ADEE4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4242" y="3370186"/>
              <a:ext cx="2419350" cy="25908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20249B-F716-4EB6-9CCD-31C40AB6CA1F}"/>
                </a:ext>
              </a:extLst>
            </p:cNvPr>
            <p:cNvSpPr/>
            <p:nvPr/>
          </p:nvSpPr>
          <p:spPr>
            <a:xfrm>
              <a:off x="8191403" y="3645607"/>
              <a:ext cx="2337863" cy="3535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2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B9373-80DC-4131-BD7D-1670388A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39" y="180083"/>
            <a:ext cx="9377355" cy="65220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82D25-48DD-48E3-91AE-85BE425439D6}"/>
              </a:ext>
            </a:extLst>
          </p:cNvPr>
          <p:cNvSpPr/>
          <p:nvPr/>
        </p:nvSpPr>
        <p:spPr>
          <a:xfrm>
            <a:off x="4335501" y="5542345"/>
            <a:ext cx="1723776" cy="296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DEF98F-9960-4A9A-83C9-F5F80B13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64" y="283727"/>
            <a:ext cx="9195612" cy="63319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0F9F0F-3C4C-4744-BEE9-EA6DA27F86CE}"/>
              </a:ext>
            </a:extLst>
          </p:cNvPr>
          <p:cNvSpPr/>
          <p:nvPr/>
        </p:nvSpPr>
        <p:spPr>
          <a:xfrm>
            <a:off x="2440599" y="716958"/>
            <a:ext cx="2494957" cy="3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F5C13-6B48-4954-A4FA-C38A4BB0DE1C}"/>
              </a:ext>
            </a:extLst>
          </p:cNvPr>
          <p:cNvSpPr/>
          <p:nvPr/>
        </p:nvSpPr>
        <p:spPr>
          <a:xfrm>
            <a:off x="7043815" y="1673589"/>
            <a:ext cx="987482" cy="3314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BA11-3146-41DD-AEF3-1D340EC6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promotor  </a:t>
            </a:r>
          </a:p>
          <a:p>
            <a:r>
              <a:rPr lang="en-US" dirty="0"/>
              <a:t>Grep console</a:t>
            </a:r>
          </a:p>
          <a:p>
            <a:r>
              <a:rPr lang="en-US" dirty="0"/>
              <a:t>Maven helper</a:t>
            </a:r>
          </a:p>
          <a:p>
            <a:r>
              <a:rPr lang="en-US" dirty="0" err="1"/>
              <a:t>Findbugs</a:t>
            </a:r>
            <a:endParaRPr lang="en-US" dirty="0"/>
          </a:p>
          <a:p>
            <a:r>
              <a:rPr lang="en-US" altLang="zh-CN" dirty="0"/>
              <a:t>Alibaba Java Coding Guidelines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4BDED-9BA1-4B8E-A1C3-E60B87876A62}"/>
              </a:ext>
            </a:extLst>
          </p:cNvPr>
          <p:cNvSpPr txBox="1">
            <a:spLocks/>
          </p:cNvSpPr>
          <p:nvPr/>
        </p:nvSpPr>
        <p:spPr>
          <a:xfrm>
            <a:off x="1781614" y="668697"/>
            <a:ext cx="9877234" cy="996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IDEA </a:t>
            </a:r>
            <a:r>
              <a:rPr lang="zh-CN" altLang="en-US" sz="32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插件推荐</a:t>
            </a:r>
            <a:endParaRPr lang="en-US" sz="32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18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6">
            <a:extLst>
              <a:ext uri="{FF2B5EF4-FFF2-40B4-BE49-F238E27FC236}">
                <a16:creationId xmlns:a16="http://schemas.microsoft.com/office/drawing/2014/main" id="{698117D2-7A74-4356-B887-0E69CD16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2285510" y="332482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349128"/>
            <a:ext cx="8915399" cy="142825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简单</a:t>
            </a:r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REST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服务演示</a:t>
            </a:r>
            <a:endParaRPr lang="en-US" altLang="zh-CN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FE210903-9981-49A1-A856-208B6717C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0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ECF-171E-4DFA-81B6-DAB5827BF7B0}"/>
              </a:ext>
            </a:extLst>
          </p:cNvPr>
          <p:cNvSpPr txBox="1"/>
          <p:nvPr/>
        </p:nvSpPr>
        <p:spPr>
          <a:xfrm rot="21324496">
            <a:off x="4636525" y="3748539"/>
            <a:ext cx="31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提供</a:t>
            </a: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Rest</a:t>
            </a: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36719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B6356-8AB3-4692-AA42-1CF93782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10" y="262018"/>
            <a:ext cx="8674941" cy="63587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893544-EF41-470E-819E-8DF776DADDD2}"/>
              </a:ext>
            </a:extLst>
          </p:cNvPr>
          <p:cNvSpPr/>
          <p:nvPr/>
        </p:nvSpPr>
        <p:spPr>
          <a:xfrm>
            <a:off x="5183799" y="3327094"/>
            <a:ext cx="3288172" cy="418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CF3C9-B13B-4F90-8E75-542727FE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16" y="283652"/>
            <a:ext cx="8133378" cy="6210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D6965-C8F0-46BE-9BE8-21BEC4EBA676}"/>
              </a:ext>
            </a:extLst>
          </p:cNvPr>
          <p:cNvSpPr/>
          <p:nvPr/>
        </p:nvSpPr>
        <p:spPr>
          <a:xfrm>
            <a:off x="2682971" y="2699134"/>
            <a:ext cx="2197502" cy="363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C594B-3EA3-44C2-A630-DC2FFB9049D1}"/>
              </a:ext>
            </a:extLst>
          </p:cNvPr>
          <p:cNvSpPr/>
          <p:nvPr/>
        </p:nvSpPr>
        <p:spPr>
          <a:xfrm>
            <a:off x="7451438" y="6035409"/>
            <a:ext cx="932398" cy="343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2F8CF-B84C-4F84-87BA-9CE07976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39" y="231354"/>
            <a:ext cx="8424443" cy="64422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B7AE1-307B-4BF7-A3F4-451122725B91}"/>
              </a:ext>
            </a:extLst>
          </p:cNvPr>
          <p:cNvSpPr/>
          <p:nvPr/>
        </p:nvSpPr>
        <p:spPr>
          <a:xfrm>
            <a:off x="3487202" y="738132"/>
            <a:ext cx="3772913" cy="3415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6DB98-9AF0-4E37-9B5D-A3F159792BE3}"/>
              </a:ext>
            </a:extLst>
          </p:cNvPr>
          <p:cNvSpPr/>
          <p:nvPr/>
        </p:nvSpPr>
        <p:spPr>
          <a:xfrm>
            <a:off x="3496381" y="1176969"/>
            <a:ext cx="3772913" cy="3415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EF0C-C903-4273-B03E-158D3BF04731}"/>
              </a:ext>
            </a:extLst>
          </p:cNvPr>
          <p:cNvSpPr/>
          <p:nvPr/>
        </p:nvSpPr>
        <p:spPr>
          <a:xfrm>
            <a:off x="3496381" y="1626827"/>
            <a:ext cx="3772913" cy="3415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C90E04-6416-4F82-93A1-34213149E855}"/>
              </a:ext>
            </a:extLst>
          </p:cNvPr>
          <p:cNvSpPr/>
          <p:nvPr/>
        </p:nvSpPr>
        <p:spPr>
          <a:xfrm>
            <a:off x="7616689" y="6200664"/>
            <a:ext cx="998501" cy="38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CFF915D-9EC6-40BE-AAD0-E455A919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8950" y="6774991"/>
            <a:ext cx="2133600" cy="365125"/>
          </a:xfrm>
        </p:spPr>
        <p:txBody>
          <a:bodyPr/>
          <a:lstStyle/>
          <a:p>
            <a:fld id="{04EC41C1-48CE-4385-A56F-F9A8C9BC899E}" type="slidenum">
              <a:rPr lang="en-US" altLang="en-US"/>
              <a:pPr/>
              <a:t>3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FDF2DF-EB46-46E5-8F1A-6C5D2F860AD8}"/>
              </a:ext>
            </a:extLst>
          </p:cNvPr>
          <p:cNvGrpSpPr/>
          <p:nvPr/>
        </p:nvGrpSpPr>
        <p:grpSpPr>
          <a:xfrm>
            <a:off x="4780250" y="3639679"/>
            <a:ext cx="3962400" cy="2584450"/>
            <a:chOff x="4780250" y="3639679"/>
            <a:chExt cx="3962400" cy="2584450"/>
          </a:xfrm>
        </p:grpSpPr>
        <p:pic>
          <p:nvPicPr>
            <p:cNvPr id="18" name="图片 14">
              <a:extLst>
                <a:ext uri="{FF2B5EF4-FFF2-40B4-BE49-F238E27FC236}">
                  <a16:creationId xmlns:a16="http://schemas.microsoft.com/office/drawing/2014/main" id="{3F41E0C3-ECA7-48DD-BB3A-F83B69EF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925" y="3639679"/>
              <a:ext cx="3387725" cy="258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17">
              <a:extLst>
                <a:ext uri="{FF2B5EF4-FFF2-40B4-BE49-F238E27FC236}">
                  <a16:creationId xmlns:a16="http://schemas.microsoft.com/office/drawing/2014/main" id="{FBE55F63-999D-4FF1-86E9-E15385600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250" y="3790491"/>
              <a:ext cx="1365250" cy="168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EA1F37B5-23C9-4247-B573-F1251C37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875" y="4041983"/>
              <a:ext cx="1752600" cy="44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714203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开源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FE531D-172D-40D9-9F3C-D76024694FB3}"/>
              </a:ext>
            </a:extLst>
          </p:cNvPr>
          <p:cNvGrpSpPr/>
          <p:nvPr/>
        </p:nvGrpSpPr>
        <p:grpSpPr>
          <a:xfrm>
            <a:off x="2548225" y="1110791"/>
            <a:ext cx="3889375" cy="2792413"/>
            <a:chOff x="2548225" y="1110791"/>
            <a:chExt cx="3889375" cy="2792413"/>
          </a:xfrm>
        </p:grpSpPr>
        <p:pic>
          <p:nvPicPr>
            <p:cNvPr id="20" name="图片 16">
              <a:extLst>
                <a:ext uri="{FF2B5EF4-FFF2-40B4-BE49-F238E27FC236}">
                  <a16:creationId xmlns:a16="http://schemas.microsoft.com/office/drawing/2014/main" id="{A3CABCF8-0B6C-4304-B935-731E1AE13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225" y="1110791"/>
              <a:ext cx="3889375" cy="279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18">
              <a:extLst>
                <a:ext uri="{FF2B5EF4-FFF2-40B4-BE49-F238E27FC236}">
                  <a16:creationId xmlns:a16="http://schemas.microsoft.com/office/drawing/2014/main" id="{6912C1AA-5FF9-4524-B492-6D69CC86E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025" y="1469566"/>
              <a:ext cx="1365250" cy="168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768745F6-06DB-431B-A708-837C999B2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360" y="1600848"/>
              <a:ext cx="1905000" cy="44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4F6128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面向对象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86436C-ACEA-4840-B96F-DF57950FBCAF}"/>
              </a:ext>
            </a:extLst>
          </p:cNvPr>
          <p:cNvGrpSpPr/>
          <p:nvPr/>
        </p:nvGrpSpPr>
        <p:grpSpPr>
          <a:xfrm>
            <a:off x="6537613" y="536116"/>
            <a:ext cx="3279775" cy="3290888"/>
            <a:chOff x="6537613" y="536116"/>
            <a:chExt cx="3279775" cy="3290888"/>
          </a:xfrm>
        </p:grpSpPr>
        <p:pic>
          <p:nvPicPr>
            <p:cNvPr id="19" name="图片 15">
              <a:extLst>
                <a:ext uri="{FF2B5EF4-FFF2-40B4-BE49-F238E27FC236}">
                  <a16:creationId xmlns:a16="http://schemas.microsoft.com/office/drawing/2014/main" id="{5101DDB2-1A30-438A-9819-2A66887AD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13" y="536116"/>
              <a:ext cx="2724150" cy="329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19">
              <a:extLst>
                <a:ext uri="{FF2B5EF4-FFF2-40B4-BE49-F238E27FC236}">
                  <a16:creationId xmlns:a16="http://schemas.microsoft.com/office/drawing/2014/main" id="{64899946-D882-4C83-A260-F87FBDF19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52138" y="1514016"/>
              <a:ext cx="1365250" cy="168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54A7D4BE-C4F3-4DE9-93CD-E76235EE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787" y="1555402"/>
              <a:ext cx="1752600" cy="443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2800" b="1" i="1" dirty="0">
                  <a:solidFill>
                    <a:srgbClr val="205867"/>
                  </a:solidFill>
                  <a:latin typeface="Adidas Unity" pitchFamily="2" charset="0"/>
                  <a:ea typeface="Microsoft YaHei" panose="020B0503020204020204" pitchFamily="34" charset="-122"/>
                  <a:sym typeface="Times New Roman" panose="02020603050405020304" pitchFamily="18" charset="0"/>
                </a:rPr>
                <a:t>跨平台</a:t>
              </a:r>
            </a:p>
          </p:txBody>
        </p:sp>
      </p:grpSp>
      <p:sp>
        <p:nvSpPr>
          <p:cNvPr id="30" name="TextBox 26">
            <a:extLst>
              <a:ext uri="{FF2B5EF4-FFF2-40B4-BE49-F238E27FC236}">
                <a16:creationId xmlns:a16="http://schemas.microsoft.com/office/drawing/2014/main" id="{DE82B742-96CF-48FD-902A-3BBD6D4B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250" y="5655804"/>
            <a:ext cx="4606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 dirty="0">
                <a:solidFill>
                  <a:srgbClr val="3F3F3F"/>
                </a:solidFill>
                <a:latin typeface="Adidas Unity" pitchFamily="2" charset="0"/>
                <a:ea typeface="Microsoft YaHei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4000" b="1" i="1" dirty="0">
                <a:solidFill>
                  <a:srgbClr val="3F3F3F"/>
                </a:solidFill>
                <a:latin typeface="Adidas Unity" pitchFamily="2" charset="0"/>
                <a:ea typeface="Microsoft YaHei" panose="020B0503020204020204" pitchFamily="34" charset="-122"/>
                <a:sym typeface="Calibri" panose="020F0502020204030204" pitchFamily="34" charset="0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174172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6CC3D-16C9-4466-9E7E-94C1E4E3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37" y="253388"/>
            <a:ext cx="8413467" cy="6400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D2D1BF-A9D9-4776-B6A0-9736B64AF0B7}"/>
              </a:ext>
            </a:extLst>
          </p:cNvPr>
          <p:cNvSpPr/>
          <p:nvPr/>
        </p:nvSpPr>
        <p:spPr>
          <a:xfrm>
            <a:off x="4027028" y="738132"/>
            <a:ext cx="3772913" cy="3415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D9530-DC3B-44CC-B3A6-DDB9C242F4F1}"/>
              </a:ext>
            </a:extLst>
          </p:cNvPr>
          <p:cNvSpPr/>
          <p:nvPr/>
        </p:nvSpPr>
        <p:spPr>
          <a:xfrm>
            <a:off x="7673613" y="6180464"/>
            <a:ext cx="1007680" cy="3635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3D829-1BB4-4BE1-90CE-A1921F00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61" y="451691"/>
            <a:ext cx="10544798" cy="6059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92B3DB-FBC8-4657-83E5-F9F8429581AB}"/>
              </a:ext>
            </a:extLst>
          </p:cNvPr>
          <p:cNvSpPr/>
          <p:nvPr/>
        </p:nvSpPr>
        <p:spPr>
          <a:xfrm>
            <a:off x="1856706" y="1459737"/>
            <a:ext cx="897512" cy="2699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2E40ED-B09E-4F73-9A2C-8F07931FF300}"/>
              </a:ext>
            </a:extLst>
          </p:cNvPr>
          <p:cNvGrpSpPr/>
          <p:nvPr/>
        </p:nvGrpSpPr>
        <p:grpSpPr>
          <a:xfrm>
            <a:off x="2446548" y="1575411"/>
            <a:ext cx="5739756" cy="4080660"/>
            <a:chOff x="2446548" y="1575411"/>
            <a:chExt cx="5739756" cy="40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74D32A-3B3F-4272-B4C0-3B04F2E8A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548" y="1594692"/>
              <a:ext cx="3037671" cy="406137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3C5A52-76B2-4DE2-BAB9-8F07B2CDD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4219" y="1594692"/>
              <a:ext cx="2702085" cy="32298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71E4CE-B82A-4E43-8F9C-94A31FC8234C}"/>
                </a:ext>
              </a:extLst>
            </p:cNvPr>
            <p:cNvSpPr/>
            <p:nvPr/>
          </p:nvSpPr>
          <p:spPr>
            <a:xfrm>
              <a:off x="5484218" y="1575411"/>
              <a:ext cx="2414875" cy="2864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24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CF3C9-B13B-4F90-8E75-542727FE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16" y="283652"/>
            <a:ext cx="8133378" cy="6210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D6965-C8F0-46BE-9BE8-21BEC4EBA676}"/>
              </a:ext>
            </a:extLst>
          </p:cNvPr>
          <p:cNvSpPr/>
          <p:nvPr/>
        </p:nvSpPr>
        <p:spPr>
          <a:xfrm>
            <a:off x="2682971" y="2699134"/>
            <a:ext cx="2197502" cy="363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C594B-3EA3-44C2-A630-DC2FFB9049D1}"/>
              </a:ext>
            </a:extLst>
          </p:cNvPr>
          <p:cNvSpPr/>
          <p:nvPr/>
        </p:nvSpPr>
        <p:spPr>
          <a:xfrm>
            <a:off x="7451438" y="6035409"/>
            <a:ext cx="932398" cy="343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84B027-697A-4195-956C-CE062C51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38" y="286440"/>
            <a:ext cx="8244291" cy="63099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44D9E9-16FB-4C09-BD9B-3F20EF7FCC8B}"/>
              </a:ext>
            </a:extLst>
          </p:cNvPr>
          <p:cNvSpPr/>
          <p:nvPr/>
        </p:nvSpPr>
        <p:spPr>
          <a:xfrm>
            <a:off x="4082112" y="2115240"/>
            <a:ext cx="3684779" cy="374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AECEC-1479-44C5-99A8-91CAFF62DC7A}"/>
              </a:ext>
            </a:extLst>
          </p:cNvPr>
          <p:cNvSpPr/>
          <p:nvPr/>
        </p:nvSpPr>
        <p:spPr>
          <a:xfrm>
            <a:off x="7462455" y="6123544"/>
            <a:ext cx="943416" cy="3653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D8B84-2627-46C9-9F44-FD7C32E2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43" y="209320"/>
            <a:ext cx="8376961" cy="6433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3E754A-5E32-4512-9D92-1BD3A5ABBCEA}"/>
              </a:ext>
            </a:extLst>
          </p:cNvPr>
          <p:cNvSpPr/>
          <p:nvPr/>
        </p:nvSpPr>
        <p:spPr>
          <a:xfrm>
            <a:off x="4115163" y="716097"/>
            <a:ext cx="3684779" cy="374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B0232-0EB0-4D63-8977-58F4C077F04C}"/>
              </a:ext>
            </a:extLst>
          </p:cNvPr>
          <p:cNvSpPr/>
          <p:nvPr/>
        </p:nvSpPr>
        <p:spPr>
          <a:xfrm>
            <a:off x="7508358" y="6147414"/>
            <a:ext cx="1018697" cy="385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66906-A07C-45E1-8E79-EDAF33DA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73" y="396606"/>
            <a:ext cx="10304266" cy="5905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B013E2-78BD-4F2F-B8E8-8B28599B36C2}"/>
              </a:ext>
            </a:extLst>
          </p:cNvPr>
          <p:cNvSpPr/>
          <p:nvPr/>
        </p:nvSpPr>
        <p:spPr>
          <a:xfrm>
            <a:off x="2066027" y="2765234"/>
            <a:ext cx="1106831" cy="2644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E8F0F6-7CCF-4532-A586-35CAF876BAE3}"/>
              </a:ext>
            </a:extLst>
          </p:cNvPr>
          <p:cNvSpPr/>
          <p:nvPr/>
        </p:nvSpPr>
        <p:spPr>
          <a:xfrm>
            <a:off x="5479420" y="2688114"/>
            <a:ext cx="4468811" cy="12889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46EF7-32B7-437A-A102-5671EBC3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68" y="451691"/>
            <a:ext cx="10422098" cy="5993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EE6DD-003B-45A2-A070-A8058A16A231}"/>
              </a:ext>
            </a:extLst>
          </p:cNvPr>
          <p:cNvSpPr/>
          <p:nvPr/>
        </p:nvSpPr>
        <p:spPr>
          <a:xfrm>
            <a:off x="2242299" y="2269474"/>
            <a:ext cx="1106831" cy="2644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78DDD-E5D3-4414-8856-2F4C4898D42A}"/>
              </a:ext>
            </a:extLst>
          </p:cNvPr>
          <p:cNvSpPr/>
          <p:nvPr/>
        </p:nvSpPr>
        <p:spPr>
          <a:xfrm>
            <a:off x="5580408" y="3558449"/>
            <a:ext cx="4555110" cy="15313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0AD8-AFFE-46D9-8DB7-EA2694A5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36" y="484743"/>
            <a:ext cx="10472575" cy="6004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62881D-8577-46A1-839B-C30654A0E73E}"/>
              </a:ext>
            </a:extLst>
          </p:cNvPr>
          <p:cNvSpPr/>
          <p:nvPr/>
        </p:nvSpPr>
        <p:spPr>
          <a:xfrm>
            <a:off x="2550773" y="2489813"/>
            <a:ext cx="1106831" cy="2644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D4AE21-0770-4FBE-9552-C82A5C60FBA8}"/>
              </a:ext>
            </a:extLst>
          </p:cNvPr>
          <p:cNvGrpSpPr/>
          <p:nvPr/>
        </p:nvGrpSpPr>
        <p:grpSpPr>
          <a:xfrm>
            <a:off x="3362382" y="1531345"/>
            <a:ext cx="5603128" cy="4609123"/>
            <a:chOff x="3362382" y="1531345"/>
            <a:chExt cx="5603128" cy="46091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D7641F-03D0-401A-B588-4B3B1A9C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382" y="1867876"/>
              <a:ext cx="2992413" cy="4092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8AA292-A742-4357-9579-D68A7D3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795" y="1531345"/>
              <a:ext cx="2610715" cy="46091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8E708A-A5FC-4A09-93CA-B1C729766581}"/>
                </a:ext>
              </a:extLst>
            </p:cNvPr>
            <p:cNvSpPr/>
            <p:nvPr/>
          </p:nvSpPr>
          <p:spPr>
            <a:xfrm>
              <a:off x="6354795" y="2357611"/>
              <a:ext cx="2610715" cy="2533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5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D6D1F-E8CD-4044-9FE5-1D1435B4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1" y="297456"/>
            <a:ext cx="10522669" cy="60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60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1B-B7DA-4414-9449-FD5637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036948" cy="996346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JVM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B0413FE6-EA2B-4CDC-93E1-4C1F3EB7BE29}"/>
              </a:ext>
            </a:extLst>
          </p:cNvPr>
          <p:cNvSpPr/>
          <p:nvPr/>
        </p:nvSpPr>
        <p:spPr>
          <a:xfrm>
            <a:off x="44571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293C3639-3B5F-4602-A657-E88300B2AC03}"/>
              </a:ext>
            </a:extLst>
          </p:cNvPr>
          <p:cNvSpPr/>
          <p:nvPr/>
        </p:nvSpPr>
        <p:spPr>
          <a:xfrm>
            <a:off x="82860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92F34F1-15B4-4092-9773-D6575887E780}"/>
              </a:ext>
            </a:extLst>
          </p:cNvPr>
          <p:cNvSpPr/>
          <p:nvPr/>
        </p:nvSpPr>
        <p:spPr>
          <a:xfrm>
            <a:off x="8286080" y="2117653"/>
            <a:ext cx="3334901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A53FFD7A-A390-4FF3-85C4-6576479DFEB8}"/>
              </a:ext>
            </a:extLst>
          </p:cNvPr>
          <p:cNvSpPr/>
          <p:nvPr/>
        </p:nvSpPr>
        <p:spPr>
          <a:xfrm flipH="1">
            <a:off x="1863721" y="2117653"/>
            <a:ext cx="2749686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AEE69-CD52-4068-9A2A-9B866051B7A8}"/>
              </a:ext>
            </a:extLst>
          </p:cNvPr>
          <p:cNvSpPr txBox="1"/>
          <p:nvPr/>
        </p:nvSpPr>
        <p:spPr>
          <a:xfrm>
            <a:off x="2276673" y="2341388"/>
            <a:ext cx="167502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JAVA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5CA3-E053-402D-8EA3-562A64EE5ECA}"/>
              </a:ext>
            </a:extLst>
          </p:cNvPr>
          <p:cNvSpPr txBox="1"/>
          <p:nvPr/>
        </p:nvSpPr>
        <p:spPr>
          <a:xfrm>
            <a:off x="9026211" y="2341388"/>
            <a:ext cx="23455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Groove, S</a:t>
            </a:r>
            <a:r>
              <a:rPr lang="en-US" altLang="zh-CN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cala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7964A934-07FE-4AD8-A58F-0E3EA182AB50}"/>
              </a:ext>
            </a:extLst>
          </p:cNvPr>
          <p:cNvSpPr/>
          <p:nvPr/>
        </p:nvSpPr>
        <p:spPr>
          <a:xfrm rot="5400000">
            <a:off x="3932813" y="2485304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3AFD096C-E858-411C-94BC-D3C77B64D7A3}"/>
              </a:ext>
            </a:extLst>
          </p:cNvPr>
          <p:cNvSpPr/>
          <p:nvPr/>
        </p:nvSpPr>
        <p:spPr>
          <a:xfrm rot="16200000" flipH="1">
            <a:off x="8799360" y="2480385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727D7-5E29-4580-A9FA-B21DC803B61D}"/>
              </a:ext>
            </a:extLst>
          </p:cNvPr>
          <p:cNvGrpSpPr/>
          <p:nvPr/>
        </p:nvGrpSpPr>
        <p:grpSpPr>
          <a:xfrm>
            <a:off x="3785823" y="3650378"/>
            <a:ext cx="5632790" cy="2201614"/>
            <a:chOff x="3785823" y="3650378"/>
            <a:chExt cx="5632790" cy="2201614"/>
          </a:xfrm>
        </p:grpSpPr>
        <p:sp>
          <p:nvSpPr>
            <p:cNvPr id="17" name="圆角矩形 29">
              <a:extLst>
                <a:ext uri="{FF2B5EF4-FFF2-40B4-BE49-F238E27FC236}">
                  <a16:creationId xmlns:a16="http://schemas.microsoft.com/office/drawing/2014/main" id="{3D871442-1C01-4BA0-AC88-C8F88E4C3E45}"/>
                </a:ext>
              </a:extLst>
            </p:cNvPr>
            <p:cNvSpPr/>
            <p:nvPr/>
          </p:nvSpPr>
          <p:spPr>
            <a:xfrm>
              <a:off x="3785823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圆角矩形 30">
              <a:extLst>
                <a:ext uri="{FF2B5EF4-FFF2-40B4-BE49-F238E27FC236}">
                  <a16:creationId xmlns:a16="http://schemas.microsoft.com/office/drawing/2014/main" id="{4D82DDDB-0441-4639-9281-358AF0410A10}"/>
                </a:ext>
              </a:extLst>
            </p:cNvPr>
            <p:cNvSpPr/>
            <p:nvPr/>
          </p:nvSpPr>
          <p:spPr>
            <a:xfrm>
              <a:off x="7454219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圆角矩形 17">
              <a:extLst>
                <a:ext uri="{FF2B5EF4-FFF2-40B4-BE49-F238E27FC236}">
                  <a16:creationId xmlns:a16="http://schemas.microsoft.com/office/drawing/2014/main" id="{51004E05-C163-4823-9103-C0D1C90AACAD}"/>
                </a:ext>
              </a:extLst>
            </p:cNvPr>
            <p:cNvSpPr/>
            <p:nvPr/>
          </p:nvSpPr>
          <p:spPr>
            <a:xfrm>
              <a:off x="3785823" y="3655429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396F8E45-8C87-4583-A0C8-DED872912C27}"/>
                </a:ext>
              </a:extLst>
            </p:cNvPr>
            <p:cNvSpPr/>
            <p:nvPr/>
          </p:nvSpPr>
          <p:spPr>
            <a:xfrm>
              <a:off x="7454219" y="3676308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824C75F1-3EB4-4EF6-BBB2-DCB0F2796B80}"/>
                </a:ext>
              </a:extLst>
            </p:cNvPr>
            <p:cNvSpPr/>
            <p:nvPr/>
          </p:nvSpPr>
          <p:spPr>
            <a:xfrm>
              <a:off x="4983204" y="3650378"/>
              <a:ext cx="3137460" cy="2191950"/>
            </a:xfrm>
            <a:custGeom>
              <a:avLst/>
              <a:gdLst/>
              <a:ahLst/>
              <a:cxnLst/>
              <a:rect l="l" t="t" r="r" b="b"/>
              <a:pathLst>
                <a:path w="4431968" h="3096344">
                  <a:moveTo>
                    <a:pt x="1087936" y="0"/>
                  </a:moveTo>
                  <a:lnTo>
                    <a:pt x="3347064" y="0"/>
                  </a:lnTo>
                  <a:cubicBezTo>
                    <a:pt x="3439064" y="0"/>
                    <a:pt x="3513644" y="74580"/>
                    <a:pt x="3513644" y="166580"/>
                  </a:cubicBezTo>
                  <a:lnTo>
                    <a:pt x="3513644" y="1288893"/>
                  </a:lnTo>
                  <a:cubicBezTo>
                    <a:pt x="3533780" y="1348375"/>
                    <a:pt x="3599073" y="1406682"/>
                    <a:pt x="3686877" y="1439616"/>
                  </a:cubicBezTo>
                  <a:cubicBezTo>
                    <a:pt x="3752028" y="1464054"/>
                    <a:pt x="3817029" y="1469817"/>
                    <a:pt x="3868444" y="1458115"/>
                  </a:cubicBezTo>
                  <a:cubicBezTo>
                    <a:pt x="3902404" y="1342696"/>
                    <a:pt x="4009446" y="1259067"/>
                    <a:pt x="4136021" y="1259067"/>
                  </a:cubicBezTo>
                  <a:cubicBezTo>
                    <a:pt x="4233444" y="1259067"/>
                    <a:pt x="4319296" y="1308611"/>
                    <a:pt x="4369676" y="1383931"/>
                  </a:cubicBezTo>
                  <a:cubicBezTo>
                    <a:pt x="4408794" y="1427426"/>
                    <a:pt x="4431968" y="1485093"/>
                    <a:pt x="4431968" y="1548172"/>
                  </a:cubicBezTo>
                  <a:cubicBezTo>
                    <a:pt x="4431968" y="1644547"/>
                    <a:pt x="4377873" y="1728287"/>
                    <a:pt x="4297838" y="1769649"/>
                  </a:cubicBezTo>
                  <a:cubicBezTo>
                    <a:pt x="4252315" y="1802442"/>
                    <a:pt x="4196390" y="1821465"/>
                    <a:pt x="4136021" y="1821465"/>
                  </a:cubicBezTo>
                  <a:cubicBezTo>
                    <a:pt x="4014931" y="1821465"/>
                    <a:pt x="3911717" y="1744927"/>
                    <a:pt x="3873048" y="1637247"/>
                  </a:cubicBezTo>
                  <a:cubicBezTo>
                    <a:pt x="3827849" y="1622474"/>
                    <a:pt x="3772083" y="1618289"/>
                    <a:pt x="3713445" y="1627378"/>
                  </a:cubicBezTo>
                  <a:cubicBezTo>
                    <a:pt x="3622832" y="1641424"/>
                    <a:pt x="3548351" y="1683602"/>
                    <a:pt x="3513644" y="1735150"/>
                  </a:cubicBezTo>
                  <a:lnTo>
                    <a:pt x="3513644" y="2929764"/>
                  </a:lnTo>
                  <a:cubicBezTo>
                    <a:pt x="3513644" y="3021764"/>
                    <a:pt x="3439064" y="3096344"/>
                    <a:pt x="3347064" y="3096344"/>
                  </a:cubicBezTo>
                  <a:lnTo>
                    <a:pt x="1087936" y="3096344"/>
                  </a:lnTo>
                  <a:cubicBezTo>
                    <a:pt x="995936" y="3096344"/>
                    <a:pt x="921356" y="3021764"/>
                    <a:pt x="921356" y="2929764"/>
                  </a:cubicBezTo>
                  <a:lnTo>
                    <a:pt x="921356" y="1739827"/>
                  </a:lnTo>
                  <a:cubicBezTo>
                    <a:pt x="888117" y="1686184"/>
                    <a:pt x="811882" y="1641849"/>
                    <a:pt x="718523" y="1627378"/>
                  </a:cubicBezTo>
                  <a:cubicBezTo>
                    <a:pt x="659885" y="1618289"/>
                    <a:pt x="604119" y="1622474"/>
                    <a:pt x="558920" y="1637247"/>
                  </a:cubicBezTo>
                  <a:cubicBezTo>
                    <a:pt x="520251" y="1744927"/>
                    <a:pt x="417037" y="1821465"/>
                    <a:pt x="295947" y="1821465"/>
                  </a:cubicBezTo>
                  <a:cubicBezTo>
                    <a:pt x="235578" y="1821465"/>
                    <a:pt x="179653" y="1802442"/>
                    <a:pt x="134130" y="1769649"/>
                  </a:cubicBezTo>
                  <a:cubicBezTo>
                    <a:pt x="54095" y="1728287"/>
                    <a:pt x="0" y="1644547"/>
                    <a:pt x="0" y="1548172"/>
                  </a:cubicBezTo>
                  <a:cubicBezTo>
                    <a:pt x="0" y="1485093"/>
                    <a:pt x="23174" y="1427426"/>
                    <a:pt x="62292" y="1383931"/>
                  </a:cubicBezTo>
                  <a:cubicBezTo>
                    <a:pt x="112672" y="1308611"/>
                    <a:pt x="198524" y="1259067"/>
                    <a:pt x="295947" y="1259067"/>
                  </a:cubicBezTo>
                  <a:cubicBezTo>
                    <a:pt x="422522" y="1259067"/>
                    <a:pt x="529564" y="1342696"/>
                    <a:pt x="563524" y="1458115"/>
                  </a:cubicBezTo>
                  <a:cubicBezTo>
                    <a:pt x="614939" y="1469817"/>
                    <a:pt x="679940" y="1464054"/>
                    <a:pt x="745091" y="1439616"/>
                  </a:cubicBezTo>
                  <a:cubicBezTo>
                    <a:pt x="836964" y="1405155"/>
                    <a:pt x="904191" y="1342916"/>
                    <a:pt x="921356" y="1280963"/>
                  </a:cubicBezTo>
                  <a:lnTo>
                    <a:pt x="921356" y="166580"/>
                  </a:lnTo>
                  <a:cubicBezTo>
                    <a:pt x="921356" y="74580"/>
                    <a:pt x="995936" y="0"/>
                    <a:pt x="1087936" y="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BCE43C"/>
                </a:gs>
                <a:gs pos="100000">
                  <a:srgbClr val="8AC930"/>
                </a:gs>
                <a:gs pos="0">
                  <a:srgbClr val="97DD43">
                    <a:shade val="675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圆角矩形 10">
              <a:extLst>
                <a:ext uri="{FF2B5EF4-FFF2-40B4-BE49-F238E27FC236}">
                  <a16:creationId xmlns:a16="http://schemas.microsoft.com/office/drawing/2014/main" id="{8406D89D-90EC-473E-8450-C725E4710D1F}"/>
                </a:ext>
              </a:extLst>
            </p:cNvPr>
            <p:cNvSpPr/>
            <p:nvPr/>
          </p:nvSpPr>
          <p:spPr>
            <a:xfrm>
              <a:off x="4988655" y="3660818"/>
              <a:ext cx="3135546" cy="1085535"/>
            </a:xfrm>
            <a:custGeom>
              <a:avLst/>
              <a:gdLst/>
              <a:ahLst/>
              <a:cxnLst/>
              <a:rect l="l" t="t" r="r" b="b"/>
              <a:pathLst>
                <a:path w="4429264" h="1533424">
                  <a:moveTo>
                    <a:pt x="1086584" y="0"/>
                  </a:moveTo>
                  <a:lnTo>
                    <a:pt x="3345712" y="0"/>
                  </a:lnTo>
                  <a:cubicBezTo>
                    <a:pt x="3437712" y="0"/>
                    <a:pt x="3512292" y="74580"/>
                    <a:pt x="3512292" y="166580"/>
                  </a:cubicBezTo>
                  <a:lnTo>
                    <a:pt x="3512292" y="1288893"/>
                  </a:lnTo>
                  <a:cubicBezTo>
                    <a:pt x="3532428" y="1348375"/>
                    <a:pt x="3597721" y="1406682"/>
                    <a:pt x="3685525" y="1439616"/>
                  </a:cubicBezTo>
                  <a:cubicBezTo>
                    <a:pt x="3750676" y="1464054"/>
                    <a:pt x="3815677" y="1469817"/>
                    <a:pt x="3867092" y="1458115"/>
                  </a:cubicBezTo>
                  <a:cubicBezTo>
                    <a:pt x="3901052" y="1342696"/>
                    <a:pt x="4008094" y="1259067"/>
                    <a:pt x="4134669" y="1259067"/>
                  </a:cubicBezTo>
                  <a:cubicBezTo>
                    <a:pt x="4232092" y="1259067"/>
                    <a:pt x="4317944" y="1308611"/>
                    <a:pt x="4368324" y="1383931"/>
                  </a:cubicBezTo>
                  <a:cubicBezTo>
                    <a:pt x="4404361" y="1424000"/>
                    <a:pt x="4426866" y="1476096"/>
                    <a:pt x="4429264" y="1533424"/>
                  </a:cubicBezTo>
                  <a:lnTo>
                    <a:pt x="0" y="1533424"/>
                  </a:lnTo>
                  <a:cubicBezTo>
                    <a:pt x="2398" y="1476096"/>
                    <a:pt x="24903" y="1424000"/>
                    <a:pt x="60940" y="1383931"/>
                  </a:cubicBezTo>
                  <a:cubicBezTo>
                    <a:pt x="111320" y="1308611"/>
                    <a:pt x="197172" y="1259067"/>
                    <a:pt x="294595" y="1259067"/>
                  </a:cubicBezTo>
                  <a:cubicBezTo>
                    <a:pt x="421170" y="1259067"/>
                    <a:pt x="528212" y="1342696"/>
                    <a:pt x="562172" y="1458115"/>
                  </a:cubicBezTo>
                  <a:cubicBezTo>
                    <a:pt x="613587" y="1469817"/>
                    <a:pt x="678588" y="1464054"/>
                    <a:pt x="743739" y="1439616"/>
                  </a:cubicBezTo>
                  <a:cubicBezTo>
                    <a:pt x="835612" y="1405155"/>
                    <a:pt x="902839" y="1342916"/>
                    <a:pt x="920004" y="1280963"/>
                  </a:cubicBezTo>
                  <a:lnTo>
                    <a:pt x="920004" y="166580"/>
                  </a:lnTo>
                  <a:cubicBezTo>
                    <a:pt x="920004" y="74580"/>
                    <a:pt x="994584" y="0"/>
                    <a:pt x="1086584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rgbClr val="99BE24"/>
                </a:gs>
                <a:gs pos="54000">
                  <a:srgbClr val="95BC1A"/>
                </a:gs>
                <a:gs pos="100000">
                  <a:srgbClr val="D1ED47"/>
                </a:gs>
                <a:gs pos="25000">
                  <a:srgbClr val="D1ED47"/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C22150-7958-4F2F-866D-428CF7ECC331}"/>
                </a:ext>
              </a:extLst>
            </p:cNvPr>
            <p:cNvSpPr txBox="1"/>
            <p:nvPr/>
          </p:nvSpPr>
          <p:spPr>
            <a:xfrm>
              <a:off x="3814527" y="4056828"/>
              <a:ext cx="1726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Windows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04EAD-2290-4BD6-B31B-D24BA3854E28}"/>
                </a:ext>
              </a:extLst>
            </p:cNvPr>
            <p:cNvSpPr txBox="1"/>
            <p:nvPr/>
          </p:nvSpPr>
          <p:spPr>
            <a:xfrm>
              <a:off x="5834400" y="4229786"/>
              <a:ext cx="143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</a:rPr>
                <a:t>Linux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436AF7-DC3C-4B8A-BC23-3DDB743BBD4A}"/>
                </a:ext>
              </a:extLst>
            </p:cNvPr>
            <p:cNvSpPr txBox="1"/>
            <p:nvPr/>
          </p:nvSpPr>
          <p:spPr>
            <a:xfrm>
              <a:off x="7569931" y="4043801"/>
              <a:ext cx="1848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MacOS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pic>
        <p:nvPicPr>
          <p:cNvPr id="5" name="图片 12">
            <a:extLst>
              <a:ext uri="{FF2B5EF4-FFF2-40B4-BE49-F238E27FC236}">
                <a16:creationId xmlns:a16="http://schemas.microsoft.com/office/drawing/2014/main" id="{581B8971-F4DC-42B6-BAA1-B9DAC6E6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27" y="663224"/>
            <a:ext cx="4644932" cy="331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832A6-1D25-4380-905B-40B28AFE7DA2}"/>
              </a:ext>
            </a:extLst>
          </p:cNvPr>
          <p:cNvSpPr txBox="1"/>
          <p:nvPr/>
        </p:nvSpPr>
        <p:spPr>
          <a:xfrm>
            <a:off x="5288907" y="2208030"/>
            <a:ext cx="22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JVM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982A0-4561-459E-9817-E26448BFC0D4}"/>
              </a:ext>
            </a:extLst>
          </p:cNvPr>
          <p:cNvSpPr txBox="1"/>
          <p:nvPr/>
        </p:nvSpPr>
        <p:spPr>
          <a:xfrm>
            <a:off x="3761421" y="2302763"/>
            <a:ext cx="22636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667B7-B9D5-429E-8A82-BAB73BF2DE7D}"/>
              </a:ext>
            </a:extLst>
          </p:cNvPr>
          <p:cNvSpPr txBox="1"/>
          <p:nvPr/>
        </p:nvSpPr>
        <p:spPr>
          <a:xfrm>
            <a:off x="7269467" y="2278969"/>
            <a:ext cx="15440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新建启动类截图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Controller</a:t>
            </a: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5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新建配置文件截图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7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3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5" name="图片 10">
            <a:extLst>
              <a:ext uri="{FF2B5EF4-FFF2-40B4-BE49-F238E27FC236}">
                <a16:creationId xmlns:a16="http://schemas.microsoft.com/office/drawing/2014/main" id="{23A8FA3B-CFB9-4B71-BC07-02DF3F958E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65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C021-C905-467D-A304-C747EC40C7C1}"/>
              </a:ext>
            </a:extLst>
          </p:cNvPr>
          <p:cNvSpPr txBox="1"/>
          <p:nvPr/>
        </p:nvSpPr>
        <p:spPr>
          <a:xfrm rot="21324496">
            <a:off x="4739533" y="3748538"/>
            <a:ext cx="284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访问数据库</a:t>
            </a:r>
          </a:p>
        </p:txBody>
      </p:sp>
    </p:spTree>
    <p:extLst>
      <p:ext uri="{BB962C8B-B14F-4D97-AF65-F5344CB8AC3E}">
        <p14:creationId xmlns:p14="http://schemas.microsoft.com/office/powerpoint/2010/main" val="2501242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创建数据库表截图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4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module</a:t>
            </a:r>
            <a:r>
              <a:rPr lang="zh-CN" altLang="en-US" dirty="0"/>
              <a:t>功能截图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generateConfig</a:t>
            </a:r>
            <a:r>
              <a:rPr lang="zh-CN" altLang="en-US" dirty="0"/>
              <a:t>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2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自动生成文件后项目截图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1D215F80-8419-4B72-AA93-FE8769D7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3663"/>
          <a:stretch/>
        </p:blipFill>
        <p:spPr>
          <a:xfrm>
            <a:off x="2116493" y="2544425"/>
            <a:ext cx="9145674" cy="2845645"/>
          </a:xfrm>
          <a:prstGeom prst="rect">
            <a:avLst/>
          </a:prstGeom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3417AE46-6F0B-43D9-9984-018588DCC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/>
        </p:blipFill>
        <p:spPr>
          <a:xfrm>
            <a:off x="2116493" y="2967899"/>
            <a:ext cx="9144000" cy="274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73E44-6D5A-41BC-B26F-C4C3CD791CC9}"/>
              </a:ext>
            </a:extLst>
          </p:cNvPr>
          <p:cNvSpPr txBox="1"/>
          <p:nvPr/>
        </p:nvSpPr>
        <p:spPr>
          <a:xfrm rot="18954485">
            <a:off x="2976306" y="3291589"/>
            <a:ext cx="176295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工具包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11A4-AE94-4BB9-981F-1FA6055762B8}"/>
              </a:ext>
            </a:extLst>
          </p:cNvPr>
          <p:cNvSpPr txBox="1"/>
          <p:nvPr/>
        </p:nvSpPr>
        <p:spPr>
          <a:xfrm rot="2658244">
            <a:off x="9092357" y="3770525"/>
            <a:ext cx="1762957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运行环境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7FA7-B6AE-4FF6-989D-D4F6045524E9}"/>
              </a:ext>
            </a:extLst>
          </p:cNvPr>
          <p:cNvSpPr txBox="1"/>
          <p:nvPr/>
        </p:nvSpPr>
        <p:spPr>
          <a:xfrm>
            <a:off x="4224512" y="3768561"/>
            <a:ext cx="103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JDK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D2D6-90C1-46B1-9CAA-89E1723E601C}"/>
              </a:ext>
            </a:extLst>
          </p:cNvPr>
          <p:cNvSpPr txBox="1"/>
          <p:nvPr/>
        </p:nvSpPr>
        <p:spPr>
          <a:xfrm>
            <a:off x="8910567" y="4047882"/>
            <a:ext cx="96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JRE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088131-D552-4D59-A9E3-F1E9A3C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592532" cy="996346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JDK &amp; JRE</a:t>
            </a:r>
          </a:p>
        </p:txBody>
      </p:sp>
    </p:spTree>
    <p:extLst>
      <p:ext uri="{BB962C8B-B14F-4D97-AF65-F5344CB8AC3E}">
        <p14:creationId xmlns:p14="http://schemas.microsoft.com/office/powerpoint/2010/main" val="2798089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主工程引用</a:t>
            </a:r>
            <a:r>
              <a:rPr lang="en-US" altLang="zh-CN" dirty="0"/>
              <a:t>module</a:t>
            </a:r>
            <a:r>
              <a:rPr lang="zh-CN" altLang="en-US" dirty="0"/>
              <a:t>工程，</a:t>
            </a:r>
            <a:r>
              <a:rPr lang="en-US" altLang="zh-CN" dirty="0" err="1"/>
              <a:t>pom</a:t>
            </a:r>
            <a:r>
              <a:rPr lang="zh-CN" altLang="en-US" dirty="0"/>
              <a:t>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1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3E9A-B5A0-4894-B8C1-D27EB01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新建一个</a:t>
            </a:r>
            <a:r>
              <a:rPr lang="en-US" altLang="zh-CN" dirty="0"/>
              <a:t>CRUD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br>
              <a:rPr lang="en-US" altLang="zh-CN" dirty="0"/>
            </a:b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C30A-25ED-48E0-8C3C-5DCC34F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6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2048-EFD7-401F-8324-F7FC65C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配置文件添加数据库配置截图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2449-BC13-426C-9D13-9B113761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2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5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8">
            <a:extLst>
              <a:ext uri="{FF2B5EF4-FFF2-40B4-BE49-F238E27FC236}">
                <a16:creationId xmlns:a16="http://schemas.microsoft.com/office/drawing/2014/main" id="{EA4D88D5-63DC-4952-8C9A-711445D7E408}"/>
              </a:ext>
            </a:extLst>
          </p:cNvPr>
          <p:cNvSpPr/>
          <p:nvPr/>
        </p:nvSpPr>
        <p:spPr bwMode="auto">
          <a:xfrm>
            <a:off x="6316364" y="5032768"/>
            <a:ext cx="1229078" cy="621323"/>
          </a:xfrm>
          <a:custGeom>
            <a:avLst/>
            <a:gdLst/>
            <a:ahLst/>
            <a:cxnLst/>
            <a:rect l="l" t="t" r="r" b="b"/>
            <a:pathLst>
              <a:path w="720000" h="363666"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lnTo>
                  <a:pt x="719631" y="363666"/>
                </a:lnTo>
                <a:lnTo>
                  <a:pt x="370" y="363666"/>
                </a:lnTo>
                <a:cubicBezTo>
                  <a:pt x="6" y="362448"/>
                  <a:pt x="0" y="361225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Native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1E5102-BE3F-4A5B-87E6-866FA537EE8B}"/>
              </a:ext>
            </a:extLst>
          </p:cNvPr>
          <p:cNvGrpSpPr>
            <a:grpSpLocks/>
          </p:cNvGrpSpPr>
          <p:nvPr/>
        </p:nvGrpSpPr>
        <p:grpSpPr bwMode="auto">
          <a:xfrm>
            <a:off x="5085997" y="3800406"/>
            <a:ext cx="3690725" cy="3166952"/>
            <a:chOff x="3859616" y="2360787"/>
            <a:chExt cx="2160000" cy="1852591"/>
          </a:xfrm>
        </p:grpSpPr>
        <p:sp>
          <p:nvSpPr>
            <p:cNvPr id="6" name="同心圆 15">
              <a:extLst>
                <a:ext uri="{FF2B5EF4-FFF2-40B4-BE49-F238E27FC236}">
                  <a16:creationId xmlns:a16="http://schemas.microsoft.com/office/drawing/2014/main" id="{E1DC0A73-AFF0-44DD-A7B8-18FA6CCB231E}"/>
                </a:ext>
              </a:extLst>
            </p:cNvPr>
            <p:cNvSpPr/>
            <p:nvPr/>
          </p:nvSpPr>
          <p:spPr>
            <a:xfrm>
              <a:off x="3859576" y="2360066"/>
              <a:ext cx="2159546" cy="1085614"/>
            </a:xfrm>
            <a:custGeom>
              <a:avLst/>
              <a:gdLst/>
              <a:ahLst/>
              <a:cxnLst/>
              <a:rect l="l" t="t" r="r" b="b"/>
              <a:pathLst>
                <a:path w="2160000" h="1084663">
                  <a:moveTo>
                    <a:pt x="1080000" y="0"/>
                  </a:moveTo>
                  <a:cubicBezTo>
                    <a:pt x="1676468" y="0"/>
                    <a:pt x="2160000" y="483532"/>
                    <a:pt x="2160000" y="1080000"/>
                  </a:cubicBezTo>
                  <a:lnTo>
                    <a:pt x="2159765" y="1084663"/>
                  </a:lnTo>
                  <a:lnTo>
                    <a:pt x="1619530" y="1084663"/>
                  </a:lnTo>
                  <a:cubicBezTo>
                    <a:pt x="1619994" y="1083113"/>
                    <a:pt x="1620000" y="1081557"/>
                    <a:pt x="1620000" y="1080000"/>
                  </a:cubicBez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lnTo>
                    <a:pt x="540470" y="1084663"/>
                  </a:lnTo>
                  <a:lnTo>
                    <a:pt x="236" y="1084663"/>
                  </a:lnTo>
                  <a:cubicBezTo>
                    <a:pt x="3" y="1083110"/>
                    <a:pt x="0" y="1081556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lIns="0" rIns="0" anchor="ctr">
              <a:prstTxWarp prst="textArchUp">
                <a:avLst>
                  <a:gd name="adj" fmla="val 1074891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DDB09D-5C05-40E1-B367-C39A771AF67C}"/>
                </a:ext>
              </a:extLst>
            </p:cNvPr>
            <p:cNvSpPr/>
            <p:nvPr/>
          </p:nvSpPr>
          <p:spPr>
            <a:xfrm>
              <a:off x="4166161" y="2667000"/>
              <a:ext cx="1546378" cy="1546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JVM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712D9C-46CE-412A-A5BB-DB104E4F0174}"/>
              </a:ext>
            </a:extLst>
          </p:cNvPr>
          <p:cNvGrpSpPr>
            <a:grpSpLocks/>
          </p:cNvGrpSpPr>
          <p:nvPr/>
        </p:nvGrpSpPr>
        <p:grpSpPr bwMode="auto">
          <a:xfrm>
            <a:off x="3855756" y="2568581"/>
            <a:ext cx="6151207" cy="5645173"/>
            <a:chOff x="3138554" y="1641185"/>
            <a:chExt cx="3600000" cy="3302290"/>
          </a:xfrm>
        </p:grpSpPr>
        <p:sp>
          <p:nvSpPr>
            <p:cNvPr id="9" name="同心圆 14">
              <a:extLst>
                <a:ext uri="{FF2B5EF4-FFF2-40B4-BE49-F238E27FC236}">
                  <a16:creationId xmlns:a16="http://schemas.microsoft.com/office/drawing/2014/main" id="{963FC906-75E0-4BDF-85C1-2D2E979CEC6B}"/>
                </a:ext>
              </a:extLst>
            </p:cNvPr>
            <p:cNvSpPr/>
            <p:nvPr/>
          </p:nvSpPr>
          <p:spPr>
            <a:xfrm>
              <a:off x="3138669" y="1641084"/>
              <a:ext cx="3599774" cy="1804596"/>
            </a:xfrm>
            <a:custGeom>
              <a:avLst/>
              <a:gdLst/>
              <a:ahLst/>
              <a:cxnLst/>
              <a:rect l="l" t="t" r="r" b="b"/>
              <a:pathLst>
                <a:path w="3600000" h="1804264">
                  <a:moveTo>
                    <a:pt x="1800000" y="0"/>
                  </a:moveTo>
                  <a:cubicBezTo>
                    <a:pt x="2794113" y="0"/>
                    <a:pt x="3600000" y="805887"/>
                    <a:pt x="3600000" y="1800000"/>
                  </a:cubicBezTo>
                  <a:lnTo>
                    <a:pt x="3599785" y="1804264"/>
                  </a:lnTo>
                  <a:lnTo>
                    <a:pt x="3058885" y="1804264"/>
                  </a:lnTo>
                  <a:cubicBezTo>
                    <a:pt x="3059098" y="1802844"/>
                    <a:pt x="3059100" y="1801422"/>
                    <a:pt x="3059100" y="1800000"/>
                  </a:cubicBezTo>
                  <a:cubicBezTo>
                    <a:pt x="3059100" y="1104618"/>
                    <a:pt x="2495382" y="540900"/>
                    <a:pt x="1800000" y="540900"/>
                  </a:cubicBezTo>
                  <a:cubicBezTo>
                    <a:pt x="1104618" y="540900"/>
                    <a:pt x="540900" y="1104618"/>
                    <a:pt x="540900" y="1800000"/>
                  </a:cubicBezTo>
                  <a:lnTo>
                    <a:pt x="541115" y="1804264"/>
                  </a:lnTo>
                  <a:lnTo>
                    <a:pt x="215" y="1804264"/>
                  </a:lnTo>
                  <a:cubicBezTo>
                    <a:pt x="2" y="1802844"/>
                    <a:pt x="0" y="1801422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563" marR="0" lvl="0" indent="-182563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043EA-2EE3-4DD6-A3C5-7829CD95D345}"/>
                </a:ext>
              </a:extLst>
            </p:cNvPr>
            <p:cNvSpPr/>
            <p:nvPr/>
          </p:nvSpPr>
          <p:spPr>
            <a:xfrm>
              <a:off x="3436064" y="1936903"/>
              <a:ext cx="3006572" cy="30065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JRE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8">
            <a:extLst>
              <a:ext uri="{FF2B5EF4-FFF2-40B4-BE49-F238E27FC236}">
                <a16:creationId xmlns:a16="http://schemas.microsoft.com/office/drawing/2014/main" id="{656663F5-3034-4565-891A-4ACF4EF7D788}"/>
              </a:ext>
            </a:extLst>
          </p:cNvPr>
          <p:cNvGrpSpPr>
            <a:grpSpLocks/>
          </p:cNvGrpSpPr>
          <p:nvPr/>
        </p:nvGrpSpPr>
        <p:grpSpPr bwMode="auto">
          <a:xfrm>
            <a:off x="2625515" y="1342567"/>
            <a:ext cx="8611690" cy="8082616"/>
            <a:chOff x="2419350" y="922103"/>
            <a:chExt cx="5040000" cy="4728135"/>
          </a:xfrm>
        </p:grpSpPr>
        <p:sp>
          <p:nvSpPr>
            <p:cNvPr id="12" name="同心圆 2">
              <a:extLst>
                <a:ext uri="{FF2B5EF4-FFF2-40B4-BE49-F238E27FC236}">
                  <a16:creationId xmlns:a16="http://schemas.microsoft.com/office/drawing/2014/main" id="{1A50F008-FA20-4A08-963B-C47B3D87D267}"/>
                </a:ext>
              </a:extLst>
            </p:cNvPr>
            <p:cNvSpPr/>
            <p:nvPr/>
          </p:nvSpPr>
          <p:spPr>
            <a:xfrm>
              <a:off x="2419350" y="922103"/>
              <a:ext cx="5040000" cy="2523577"/>
            </a:xfrm>
            <a:custGeom>
              <a:avLst/>
              <a:gdLst/>
              <a:ahLst/>
              <a:cxnLst/>
              <a:rect l="l" t="t" r="r" b="b"/>
              <a:pathLst>
                <a:path w="5040000" h="2523347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lnTo>
                    <a:pt x="5039831" y="2523347"/>
                  </a:lnTo>
                  <a:lnTo>
                    <a:pt x="4496065" y="2523347"/>
                  </a:lnTo>
                  <a:cubicBezTo>
                    <a:pt x="4496233" y="2522232"/>
                    <a:pt x="4496234" y="2521116"/>
                    <a:pt x="4496234" y="2520000"/>
                  </a:cubicBezTo>
                  <a:cubicBezTo>
                    <a:pt x="4496234" y="1428556"/>
                    <a:pt x="3611444" y="543766"/>
                    <a:pt x="2520000" y="543766"/>
                  </a:cubicBezTo>
                  <a:cubicBezTo>
                    <a:pt x="1428556" y="543766"/>
                    <a:pt x="543766" y="1428556"/>
                    <a:pt x="543766" y="2520000"/>
                  </a:cubicBezTo>
                  <a:lnTo>
                    <a:pt x="543935" y="2523347"/>
                  </a:lnTo>
                  <a:lnTo>
                    <a:pt x="169" y="2523347"/>
                  </a:lnTo>
                  <a:cubicBezTo>
                    <a:pt x="1" y="2522232"/>
                    <a:pt x="0" y="2521116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70FB2A-3225-4295-B0DF-44716D88DCEB}"/>
                </a:ext>
              </a:extLst>
            </p:cNvPr>
            <p:cNvSpPr/>
            <p:nvPr/>
          </p:nvSpPr>
          <p:spPr>
            <a:xfrm>
              <a:off x="2731214" y="1233966"/>
              <a:ext cx="4416272" cy="44162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JDK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049C9-EE91-49C3-992D-4F8234269EFF}"/>
              </a:ext>
            </a:extLst>
          </p:cNvPr>
          <p:cNvSpPr/>
          <p:nvPr/>
        </p:nvSpPr>
        <p:spPr>
          <a:xfrm>
            <a:off x="1763740" y="54729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关系图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96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5D0F6-6FEC-4BC9-B299-E9533C6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2" y="585965"/>
            <a:ext cx="2036948" cy="996346"/>
          </a:xfrm>
        </p:spPr>
        <p:txBody>
          <a:bodyPr>
            <a:normAutofit/>
          </a:bodyPr>
          <a:lstStyle/>
          <a:p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开源</a:t>
            </a:r>
            <a:endParaRPr lang="en-US" sz="4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Oval 65">
            <a:extLst>
              <a:ext uri="{FF2B5EF4-FFF2-40B4-BE49-F238E27FC236}">
                <a16:creationId xmlns:a16="http://schemas.microsoft.com/office/drawing/2014/main" id="{C9995D2D-86AB-4F4C-AF87-0395057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270" y="5943735"/>
            <a:ext cx="7848872" cy="174176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5A042B-F262-4CAD-B5D7-D69248EF6F0A}"/>
              </a:ext>
            </a:extLst>
          </p:cNvPr>
          <p:cNvSpPr/>
          <p:nvPr/>
        </p:nvSpPr>
        <p:spPr>
          <a:xfrm>
            <a:off x="3312286" y="1883989"/>
            <a:ext cx="7211588" cy="3580644"/>
          </a:xfrm>
          <a:custGeom>
            <a:avLst/>
            <a:gdLst>
              <a:gd name="connsiteX0" fmla="*/ 0 w 7225236"/>
              <a:gd name="connsiteY0" fmla="*/ 0 h 3744416"/>
              <a:gd name="connsiteX1" fmla="*/ 7225236 w 7225236"/>
              <a:gd name="connsiteY1" fmla="*/ 0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088758 w 7225236"/>
              <a:gd name="connsiteY1" fmla="*/ 2661314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136478 w 7225236"/>
              <a:gd name="connsiteY3" fmla="*/ 1260524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27296 w 7225236"/>
              <a:gd name="connsiteY3" fmla="*/ 1437945 h 3744416"/>
              <a:gd name="connsiteX4" fmla="*/ 0 w 7225236"/>
              <a:gd name="connsiteY4" fmla="*/ 0 h 3744416"/>
              <a:gd name="connsiteX0" fmla="*/ 0 w 7197940"/>
              <a:gd name="connsiteY0" fmla="*/ 0 h 3812655"/>
              <a:gd name="connsiteX1" fmla="*/ 7156997 w 7197940"/>
              <a:gd name="connsiteY1" fmla="*/ 2292825 h 3812655"/>
              <a:gd name="connsiteX2" fmla="*/ 7197940 w 7197940"/>
              <a:gd name="connsiteY2" fmla="*/ 3812655 h 3812655"/>
              <a:gd name="connsiteX3" fmla="*/ 0 w 7197940"/>
              <a:gd name="connsiteY3" fmla="*/ 1506184 h 3812655"/>
              <a:gd name="connsiteX4" fmla="*/ 0 w 7197940"/>
              <a:gd name="connsiteY4" fmla="*/ 0 h 3812655"/>
              <a:gd name="connsiteX0" fmla="*/ 0 w 7156997"/>
              <a:gd name="connsiteY0" fmla="*/ 0 h 3676178"/>
              <a:gd name="connsiteX1" fmla="*/ 7156997 w 7156997"/>
              <a:gd name="connsiteY1" fmla="*/ 2292825 h 3676178"/>
              <a:gd name="connsiteX2" fmla="*/ 7129701 w 7156997"/>
              <a:gd name="connsiteY2" fmla="*/ 3676178 h 3676178"/>
              <a:gd name="connsiteX3" fmla="*/ 0 w 7156997"/>
              <a:gd name="connsiteY3" fmla="*/ 1506184 h 3676178"/>
              <a:gd name="connsiteX4" fmla="*/ 0 w 7156997"/>
              <a:gd name="connsiteY4" fmla="*/ 0 h 3676178"/>
              <a:gd name="connsiteX0" fmla="*/ 54591 w 7211588"/>
              <a:gd name="connsiteY0" fmla="*/ 0 h 3676178"/>
              <a:gd name="connsiteX1" fmla="*/ 7211588 w 7211588"/>
              <a:gd name="connsiteY1" fmla="*/ 2292825 h 3676178"/>
              <a:gd name="connsiteX2" fmla="*/ 7184292 w 7211588"/>
              <a:gd name="connsiteY2" fmla="*/ 3676178 h 3676178"/>
              <a:gd name="connsiteX3" fmla="*/ 0 w 7211588"/>
              <a:gd name="connsiteY3" fmla="*/ 1506184 h 3676178"/>
              <a:gd name="connsiteX4" fmla="*/ 54591 w 7211588"/>
              <a:gd name="connsiteY4" fmla="*/ 0 h 3676178"/>
              <a:gd name="connsiteX0" fmla="*/ 68239 w 7211588"/>
              <a:gd name="connsiteY0" fmla="*/ 0 h 3580644"/>
              <a:gd name="connsiteX1" fmla="*/ 7211588 w 7211588"/>
              <a:gd name="connsiteY1" fmla="*/ 2197291 h 3580644"/>
              <a:gd name="connsiteX2" fmla="*/ 7184292 w 7211588"/>
              <a:gd name="connsiteY2" fmla="*/ 3580644 h 3580644"/>
              <a:gd name="connsiteX3" fmla="*/ 0 w 7211588"/>
              <a:gd name="connsiteY3" fmla="*/ 1410650 h 3580644"/>
              <a:gd name="connsiteX4" fmla="*/ 68239 w 7211588"/>
              <a:gd name="connsiteY4" fmla="*/ 0 h 35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588" h="3580644">
                <a:moveTo>
                  <a:pt x="68239" y="0"/>
                </a:moveTo>
                <a:lnTo>
                  <a:pt x="7211588" y="2197291"/>
                </a:lnTo>
                <a:lnTo>
                  <a:pt x="7184292" y="3580644"/>
                </a:lnTo>
                <a:lnTo>
                  <a:pt x="0" y="1410650"/>
                </a:lnTo>
                <a:lnTo>
                  <a:pt x="68239" y="0"/>
                </a:lnTo>
                <a:close/>
              </a:path>
            </a:pathLst>
          </a:custGeom>
          <a:gradFill flip="none" rotWithShape="1">
            <a:gsLst>
              <a:gs pos="92000">
                <a:srgbClr val="985C0C">
                  <a:shade val="30000"/>
                  <a:satMod val="115000"/>
                </a:srgbClr>
              </a:gs>
              <a:gs pos="51000">
                <a:srgbClr val="985C0C">
                  <a:shade val="67500"/>
                  <a:satMod val="115000"/>
                </a:srgbClr>
              </a:gs>
              <a:gs pos="0">
                <a:srgbClr val="985C0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右箭头 2">
            <a:extLst>
              <a:ext uri="{FF2B5EF4-FFF2-40B4-BE49-F238E27FC236}">
                <a16:creationId xmlns:a16="http://schemas.microsoft.com/office/drawing/2014/main" id="{D8488141-1C0B-4EFE-B264-101016575FB3}"/>
              </a:ext>
            </a:extLst>
          </p:cNvPr>
          <p:cNvSpPr/>
          <p:nvPr/>
        </p:nvSpPr>
        <p:spPr>
          <a:xfrm>
            <a:off x="3312287" y="1582311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26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右箭头 2">
            <a:extLst>
              <a:ext uri="{FF2B5EF4-FFF2-40B4-BE49-F238E27FC236}">
                <a16:creationId xmlns:a16="http://schemas.microsoft.com/office/drawing/2014/main" id="{2D33A0C5-C78E-4E36-BC21-F4578FBFD747}"/>
              </a:ext>
            </a:extLst>
          </p:cNvPr>
          <p:cNvSpPr/>
          <p:nvPr/>
        </p:nvSpPr>
        <p:spPr>
          <a:xfrm>
            <a:off x="3312286" y="1870343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4C8BD8C0-8BAF-4B33-BCC9-844EC5FDB103}"/>
              </a:ext>
            </a:extLst>
          </p:cNvPr>
          <p:cNvSpPr/>
          <p:nvPr/>
        </p:nvSpPr>
        <p:spPr>
          <a:xfrm flipH="1">
            <a:off x="3491983" y="3872919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3000">
                <a:srgbClr val="F79646">
                  <a:lumMod val="75000"/>
                </a:srgbClr>
              </a:gs>
              <a:gs pos="1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右箭头 2">
            <a:extLst>
              <a:ext uri="{FF2B5EF4-FFF2-40B4-BE49-F238E27FC236}">
                <a16:creationId xmlns:a16="http://schemas.microsoft.com/office/drawing/2014/main" id="{0D2E801D-FC12-48B4-85E8-3E1A97E1BDC1}"/>
              </a:ext>
            </a:extLst>
          </p:cNvPr>
          <p:cNvSpPr/>
          <p:nvPr/>
        </p:nvSpPr>
        <p:spPr>
          <a:xfrm flipH="1">
            <a:off x="3987654" y="4160951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946-8325-42DB-90A9-3296D69BB155}"/>
              </a:ext>
            </a:extLst>
          </p:cNvPr>
          <p:cNvSpPr txBox="1"/>
          <p:nvPr/>
        </p:nvSpPr>
        <p:spPr>
          <a:xfrm rot="511272">
            <a:off x="3352401" y="2459696"/>
            <a:ext cx="18821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有源码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60503-15A7-4CA0-8FF5-F123793601B4}"/>
              </a:ext>
            </a:extLst>
          </p:cNvPr>
          <p:cNvSpPr txBox="1"/>
          <p:nvPr/>
        </p:nvSpPr>
        <p:spPr>
          <a:xfrm>
            <a:off x="5581101" y="2521978"/>
            <a:ext cx="373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直接查看源码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EDEC-AB04-4E50-B2A4-E36913EB3D59}"/>
              </a:ext>
            </a:extLst>
          </p:cNvPr>
          <p:cNvSpPr txBox="1"/>
          <p:nvPr/>
        </p:nvSpPr>
        <p:spPr>
          <a:xfrm rot="21444271">
            <a:off x="8615104" y="4774470"/>
            <a:ext cx="20338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无源码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BA1D7-CB2E-4372-B588-5A28AC7C27AA}"/>
              </a:ext>
            </a:extLst>
          </p:cNvPr>
          <p:cNvSpPr txBox="1"/>
          <p:nvPr/>
        </p:nvSpPr>
        <p:spPr>
          <a:xfrm>
            <a:off x="5005189" y="4606647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反编译器（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jd-gui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插件）查看源码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BB8C0-CC59-4C0E-8A93-4AABCCB8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282099"/>
              </p:ext>
            </p:extLst>
          </p:nvPr>
        </p:nvGraphicFramePr>
        <p:xfrm>
          <a:off x="2592925" y="1773035"/>
          <a:ext cx="9068032" cy="4251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737">
                  <a:extLst>
                    <a:ext uri="{9D8B030D-6E8A-4147-A177-3AD203B41FA5}">
                      <a16:colId xmlns:a16="http://schemas.microsoft.com/office/drawing/2014/main" val="4218733411"/>
                    </a:ext>
                  </a:extLst>
                </a:gridCol>
                <a:gridCol w="3035820">
                  <a:extLst>
                    <a:ext uri="{9D8B030D-6E8A-4147-A177-3AD203B41FA5}">
                      <a16:colId xmlns:a16="http://schemas.microsoft.com/office/drawing/2014/main" val="3619402874"/>
                    </a:ext>
                  </a:extLst>
                </a:gridCol>
                <a:gridCol w="4021475">
                  <a:extLst>
                    <a:ext uri="{9D8B030D-6E8A-4147-A177-3AD203B41FA5}">
                      <a16:colId xmlns:a16="http://schemas.microsoft.com/office/drawing/2014/main" val="3143862001"/>
                    </a:ext>
                  </a:extLst>
                </a:gridCol>
              </a:tblGrid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功能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464865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类管理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Unity </a:t>
                      </a:r>
                      <a:r>
                        <a:rPr lang="en-US" altLang="zh-CN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/ Castle Windsor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Spring </a:t>
                      </a:r>
                      <a:r>
                        <a:rPr lang="en-US" altLang="zh-CN" sz="2000" u="none" strike="noStrike" dirty="0">
                          <a:effectLst/>
                        </a:rPr>
                        <a:t>Core</a:t>
                      </a:r>
                      <a:r>
                        <a:rPr lang="zh-CN" altLang="en-US" sz="2000" u="none" strike="noStrike" dirty="0">
                          <a:effectLst/>
                        </a:rPr>
                        <a:t> </a:t>
                      </a:r>
                      <a:r>
                        <a:rPr lang="en-US" altLang="zh-CN" sz="2000" u="none" strike="noStrike" dirty="0">
                          <a:effectLst/>
                        </a:rPr>
                        <a:t>/</a:t>
                      </a:r>
                      <a:r>
                        <a:rPr lang="zh-CN" altLang="en-US" sz="2000" u="none" strike="noStrike" dirty="0">
                          <a:effectLst/>
                        </a:rPr>
                        <a:t> </a:t>
                      </a:r>
                      <a:r>
                        <a:rPr lang="en-US" altLang="zh-CN" sz="2000" u="none" strike="noStrike" dirty="0">
                          <a:effectLst/>
                        </a:rPr>
                        <a:t>Context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3297999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Web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 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Core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Servlet / JSP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9326026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框架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Spring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702026534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持久层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Entity Framework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MyBatis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31889452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数据源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 ADO.NET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D</a:t>
                      </a:r>
                      <a:r>
                        <a:rPr lang="en-US" sz="2000" u="none" strike="noStrike" dirty="0">
                          <a:effectLst/>
                        </a:rPr>
                        <a:t>ruid</a:t>
                      </a:r>
                      <a:r>
                        <a:rPr lang="en-US" altLang="zh-CN" sz="2000" u="none" strike="noStrike" dirty="0">
                          <a:effectLst/>
                        </a:rPr>
                        <a:t>/JDBC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248420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log4net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Logback4j </a:t>
                      </a:r>
                      <a:r>
                        <a:rPr lang="en-US" altLang="zh-CN" sz="2000" u="none" strike="noStrike" dirty="0">
                          <a:effectLst/>
                        </a:rPr>
                        <a:t>/ log4j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636643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A404E6D-B8C9-45C9-B655-A6F16B076432}"/>
              </a:ext>
            </a:extLst>
          </p:cNvPr>
          <p:cNvSpPr txBox="1">
            <a:spLocks/>
          </p:cNvSpPr>
          <p:nvPr/>
        </p:nvSpPr>
        <p:spPr>
          <a:xfrm>
            <a:off x="1863720" y="519863"/>
            <a:ext cx="5881138" cy="996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.NET</a:t>
            </a:r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对比</a:t>
            </a:r>
            <a:endParaRPr lang="en-US" sz="4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>
            <a:extLst>
              <a:ext uri="{FF2B5EF4-FFF2-40B4-BE49-F238E27FC236}">
                <a16:creationId xmlns:a16="http://schemas.microsoft.com/office/drawing/2014/main" id="{2039264A-0FBB-4C5E-8FF4-09DA9E34F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09" y="3065072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开发工具介绍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518</Words>
  <Application>Microsoft Office PowerPoint</Application>
  <PresentationFormat>Widescreen</PresentationFormat>
  <Paragraphs>146</Paragraphs>
  <Slides>54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Adidas Unity</vt:lpstr>
      <vt:lpstr>等线</vt:lpstr>
      <vt:lpstr>微软雅黑</vt:lpstr>
      <vt:lpstr>微软雅黑</vt:lpstr>
      <vt:lpstr>宋体</vt:lpstr>
      <vt:lpstr>宋体</vt:lpstr>
      <vt:lpstr>幼圆</vt:lpstr>
      <vt:lpstr>Agency FB</vt:lpstr>
      <vt:lpstr>Arial</vt:lpstr>
      <vt:lpstr>Calibri</vt:lpstr>
      <vt:lpstr>Century Gothic</vt:lpstr>
      <vt:lpstr>Georgia</vt:lpstr>
      <vt:lpstr>Impact</vt:lpstr>
      <vt:lpstr>Times New Roman</vt:lpstr>
      <vt:lpstr>Wingdings 3</vt:lpstr>
      <vt:lpstr>Wisp</vt:lpstr>
      <vt:lpstr>PowerPoint Presentation</vt:lpstr>
      <vt:lpstr>Java简介</vt:lpstr>
      <vt:lpstr>PowerPoint Presentation</vt:lpstr>
      <vt:lpstr>JVM</vt:lpstr>
      <vt:lpstr>JDK &amp; JRE</vt:lpstr>
      <vt:lpstr>PowerPoint Presentation</vt:lpstr>
      <vt:lpstr>开源</vt:lpstr>
      <vt:lpstr>PowerPoint Presentation</vt:lpstr>
      <vt:lpstr>开发工具介绍</vt:lpstr>
      <vt:lpstr>.NET和Java对比（开发工具）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简单REST服务演示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创建工程截图</vt:lpstr>
      <vt:lpstr>配置依赖截图</vt:lpstr>
      <vt:lpstr>新建启动类截图</vt:lpstr>
      <vt:lpstr>新建Controller截图</vt:lpstr>
      <vt:lpstr>新建配置文件截图</vt:lpstr>
      <vt:lpstr>测试执行截图</vt:lpstr>
      <vt:lpstr>PowerPoint Presentation</vt:lpstr>
      <vt:lpstr>创建数据库表截图</vt:lpstr>
      <vt:lpstr>创建module功能截图</vt:lpstr>
      <vt:lpstr>generateConfig文件截图</vt:lpstr>
      <vt:lpstr>自动生成文件后项目截图</vt:lpstr>
      <vt:lpstr>主工程引用module工程，pom依赖截图</vt:lpstr>
      <vt:lpstr>新建一个CRUD的Controller 截图</vt:lpstr>
      <vt:lpstr>配置文件添加数据库配置截图</vt:lpstr>
      <vt:lpstr>测试执行截图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162</cp:revision>
  <dcterms:created xsi:type="dcterms:W3CDTF">2018-05-23T06:49:44Z</dcterms:created>
  <dcterms:modified xsi:type="dcterms:W3CDTF">2018-06-07T14:50:56Z</dcterms:modified>
</cp:coreProperties>
</file>