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4" r:id="rId9"/>
    <p:sldId id="263" r:id="rId10"/>
    <p:sldId id="265" r:id="rId11"/>
    <p:sldId id="268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B86D-43EC-4B6A-8AE1-C469DF7F46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 </a:t>
            </a:r>
            <a:r>
              <a:rPr lang="zh-CN" altLang="en-US" dirty="0"/>
              <a:t>基础介绍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79DD8-909C-4710-8DD2-9F872A3427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1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B86D-43EC-4B6A-8AE1-C469DF7F46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基础介绍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79DD8-909C-4710-8DD2-9F872A3427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22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FFEA2-7499-466C-B538-1C6E31064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2D5C7-A0D6-416D-BEC4-74A71C42C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zh-CN" altLang="en-US" dirty="0"/>
              <a:t>算术运算符 （</a:t>
            </a:r>
            <a:r>
              <a:rPr lang="en-US" altLang="zh-CN" dirty="0"/>
              <a:t>+ - </a:t>
            </a:r>
            <a:r>
              <a:rPr lang="zh-CN" altLang="en-US" dirty="0"/>
              <a:t>* </a:t>
            </a:r>
            <a:r>
              <a:rPr lang="en-US" altLang="zh-CN" dirty="0"/>
              <a:t>/ ++</a:t>
            </a:r>
            <a:r>
              <a:rPr lang="zh-CN" altLang="en-US" dirty="0"/>
              <a:t>）</a:t>
            </a:r>
          </a:p>
          <a:p>
            <a:pPr latinLnBrk="1"/>
            <a:r>
              <a:rPr lang="zh-CN" altLang="en-US" dirty="0"/>
              <a:t>关系运算符 （</a:t>
            </a:r>
            <a:r>
              <a:rPr lang="en-US" altLang="zh-CN" dirty="0"/>
              <a:t>&gt; &lt;  != ==</a:t>
            </a:r>
            <a:r>
              <a:rPr lang="zh-CN" altLang="en-US" dirty="0"/>
              <a:t>）</a:t>
            </a:r>
          </a:p>
          <a:p>
            <a:pPr latinLnBrk="1"/>
            <a:r>
              <a:rPr lang="zh-CN" altLang="en-US" dirty="0"/>
              <a:t>位运算符 （</a:t>
            </a:r>
            <a:r>
              <a:rPr lang="en-US" altLang="zh-CN" dirty="0"/>
              <a:t>&amp; &gt;&gt;</a:t>
            </a:r>
            <a:r>
              <a:rPr lang="zh-CN" altLang="en-US" dirty="0"/>
              <a:t>）</a:t>
            </a:r>
          </a:p>
          <a:p>
            <a:pPr latinLnBrk="1"/>
            <a:r>
              <a:rPr lang="zh-CN" altLang="en-US" dirty="0"/>
              <a:t>逻辑运算符 （</a:t>
            </a:r>
            <a:r>
              <a:rPr lang="en-US" altLang="zh-CN" dirty="0"/>
              <a:t>&amp;&amp; ||</a:t>
            </a:r>
            <a:r>
              <a:rPr lang="zh-CN" altLang="en-US" dirty="0"/>
              <a:t>）</a:t>
            </a:r>
          </a:p>
          <a:p>
            <a:pPr latinLnBrk="1"/>
            <a:r>
              <a:rPr lang="zh-CN" altLang="en-US" dirty="0"/>
              <a:t>赋值运算符 （</a:t>
            </a:r>
            <a:r>
              <a:rPr lang="en-US" altLang="zh-CN" dirty="0"/>
              <a:t>=  +=  -=</a:t>
            </a:r>
            <a:r>
              <a:rPr lang="zh-CN" altLang="en-US" dirty="0"/>
              <a:t>）</a:t>
            </a:r>
          </a:p>
          <a:p>
            <a:pPr latinLnBrk="1"/>
            <a:r>
              <a:rPr lang="zh-CN" altLang="en-US" dirty="0"/>
              <a:t>其他运算符（</a:t>
            </a:r>
            <a:r>
              <a:rPr lang="en-US" altLang="zh-CN" dirty="0" err="1"/>
              <a:t>instanceof</a:t>
            </a:r>
            <a:r>
              <a:rPr lang="zh-CN" altLang="en-US" dirty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17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7FB47-1F7F-4FDF-96AF-06C1CB2E9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</a:t>
            </a:r>
            <a:r>
              <a:rPr lang="zh-CN" altLang="en-US" dirty="0"/>
              <a:t>基本数据类型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EAB5FE8-40F6-4AE2-AB01-0F458CB8E8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3791624"/>
              </p:ext>
            </p:extLst>
          </p:nvPr>
        </p:nvGraphicFramePr>
        <p:xfrm>
          <a:off x="3195686" y="1791093"/>
          <a:ext cx="7352907" cy="4458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37984">
                  <a:extLst>
                    <a:ext uri="{9D8B030D-6E8A-4147-A177-3AD203B41FA5}">
                      <a16:colId xmlns:a16="http://schemas.microsoft.com/office/drawing/2014/main" val="2281688720"/>
                    </a:ext>
                  </a:extLst>
                </a:gridCol>
                <a:gridCol w="3614923">
                  <a:extLst>
                    <a:ext uri="{9D8B030D-6E8A-4147-A177-3AD203B41FA5}">
                      <a16:colId xmlns:a16="http://schemas.microsoft.com/office/drawing/2014/main" val="3654679369"/>
                    </a:ext>
                  </a:extLst>
                </a:gridCol>
              </a:tblGrid>
              <a:tr h="579872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b="1" u="none" strike="noStrike">
                          <a:effectLst/>
                        </a:rPr>
                        <a:t>数据类型</a:t>
                      </a:r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b="1" u="none" strike="noStrike" dirty="0">
                          <a:effectLst/>
                        </a:rPr>
                        <a:t>封装类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59189209"/>
                  </a:ext>
                </a:extLst>
              </a:tr>
              <a:tr h="48487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 dirty="0" err="1">
                          <a:effectLst/>
                        </a:rPr>
                        <a:t>boolean</a:t>
                      </a:r>
                      <a:r>
                        <a:rPr lang="en-US" sz="2000" u="none" strike="noStrike" dirty="0">
                          <a:effectLst/>
                        </a:rPr>
                        <a:t>（</a:t>
                      </a:r>
                      <a:r>
                        <a:rPr lang="zh-CN" altLang="en-US" sz="2000" u="none" strike="noStrike" dirty="0">
                          <a:effectLst/>
                        </a:rPr>
                        <a:t>布尔型）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 dirty="0">
                          <a:effectLst/>
                        </a:rPr>
                        <a:t>Boolean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66611555"/>
                  </a:ext>
                </a:extLst>
              </a:tr>
              <a:tr h="48487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>
                          <a:effectLst/>
                        </a:rPr>
                        <a:t>byte（</a:t>
                      </a:r>
                      <a:r>
                        <a:rPr lang="zh-CN" altLang="en-US" sz="2000" u="none" strike="noStrike">
                          <a:effectLst/>
                        </a:rPr>
                        <a:t>字节型）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>
                          <a:effectLst/>
                        </a:rPr>
                        <a:t>Byte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77672306"/>
                  </a:ext>
                </a:extLst>
              </a:tr>
              <a:tr h="48487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 dirty="0">
                          <a:effectLst/>
                        </a:rPr>
                        <a:t>char（</a:t>
                      </a:r>
                      <a:r>
                        <a:rPr lang="zh-CN" altLang="en-US" sz="2000" u="none" strike="noStrike" dirty="0">
                          <a:effectLst/>
                        </a:rPr>
                        <a:t>字符型）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>
                          <a:effectLst/>
                        </a:rPr>
                        <a:t>Character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21631327"/>
                  </a:ext>
                </a:extLst>
              </a:tr>
              <a:tr h="48487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 dirty="0">
                          <a:effectLst/>
                        </a:rPr>
                        <a:t>short（</a:t>
                      </a:r>
                      <a:r>
                        <a:rPr lang="zh-CN" altLang="en-US" sz="2000" u="none" strike="noStrike" dirty="0">
                          <a:effectLst/>
                        </a:rPr>
                        <a:t>短整型）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 dirty="0">
                          <a:effectLst/>
                        </a:rPr>
                        <a:t>Short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51070489"/>
                  </a:ext>
                </a:extLst>
              </a:tr>
              <a:tr h="48487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>
                          <a:effectLst/>
                        </a:rPr>
                        <a:t>int（</a:t>
                      </a:r>
                      <a:r>
                        <a:rPr lang="zh-CN" altLang="en-US" sz="2000" u="none" strike="noStrike">
                          <a:effectLst/>
                        </a:rPr>
                        <a:t>整型）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 dirty="0">
                          <a:effectLst/>
                        </a:rPr>
                        <a:t>Integer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56486126"/>
                  </a:ext>
                </a:extLst>
              </a:tr>
              <a:tr h="48487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>
                          <a:effectLst/>
                        </a:rPr>
                        <a:t>long（</a:t>
                      </a:r>
                      <a:r>
                        <a:rPr lang="zh-CN" altLang="en-US" sz="2000" u="none" strike="noStrike">
                          <a:effectLst/>
                        </a:rPr>
                        <a:t>长整型）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>
                          <a:effectLst/>
                        </a:rPr>
                        <a:t>Long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85603719"/>
                  </a:ext>
                </a:extLst>
              </a:tr>
              <a:tr h="48487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>
                          <a:effectLst/>
                        </a:rPr>
                        <a:t>float（</a:t>
                      </a:r>
                      <a:r>
                        <a:rPr lang="zh-CN" altLang="en-US" sz="2000" u="none" strike="noStrike">
                          <a:effectLst/>
                        </a:rPr>
                        <a:t>浮点型）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>
                          <a:effectLst/>
                        </a:rPr>
                        <a:t>Float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7086588"/>
                  </a:ext>
                </a:extLst>
              </a:tr>
              <a:tr h="48487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>
                          <a:effectLst/>
                        </a:rPr>
                        <a:t>double（</a:t>
                      </a:r>
                      <a:r>
                        <a:rPr lang="zh-CN" altLang="en-US" sz="2000" u="none" strike="noStrike">
                          <a:effectLst/>
                        </a:rPr>
                        <a:t>双精度浮点型）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 dirty="0">
                          <a:effectLst/>
                        </a:rPr>
                        <a:t>Double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1871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573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A2E6C-BFB6-47F2-B237-9D4D63DF1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访问控制修饰符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A0A0110-6406-4425-8209-EA26086046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8847282"/>
              </p:ext>
            </p:extLst>
          </p:nvPr>
        </p:nvGraphicFramePr>
        <p:xfrm>
          <a:off x="2592925" y="2196445"/>
          <a:ext cx="8643825" cy="33272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8765">
                  <a:extLst>
                    <a:ext uri="{9D8B030D-6E8A-4147-A177-3AD203B41FA5}">
                      <a16:colId xmlns:a16="http://schemas.microsoft.com/office/drawing/2014/main" val="3519238275"/>
                    </a:ext>
                  </a:extLst>
                </a:gridCol>
                <a:gridCol w="1728765">
                  <a:extLst>
                    <a:ext uri="{9D8B030D-6E8A-4147-A177-3AD203B41FA5}">
                      <a16:colId xmlns:a16="http://schemas.microsoft.com/office/drawing/2014/main" val="4226735628"/>
                    </a:ext>
                  </a:extLst>
                </a:gridCol>
                <a:gridCol w="1728765">
                  <a:extLst>
                    <a:ext uri="{9D8B030D-6E8A-4147-A177-3AD203B41FA5}">
                      <a16:colId xmlns:a16="http://schemas.microsoft.com/office/drawing/2014/main" val="2369932182"/>
                    </a:ext>
                  </a:extLst>
                </a:gridCol>
                <a:gridCol w="1728765">
                  <a:extLst>
                    <a:ext uri="{9D8B030D-6E8A-4147-A177-3AD203B41FA5}">
                      <a16:colId xmlns:a16="http://schemas.microsoft.com/office/drawing/2014/main" val="781745652"/>
                    </a:ext>
                  </a:extLst>
                </a:gridCol>
                <a:gridCol w="1728765">
                  <a:extLst>
                    <a:ext uri="{9D8B030D-6E8A-4147-A177-3AD203B41FA5}">
                      <a16:colId xmlns:a16="http://schemas.microsoft.com/office/drawing/2014/main" val="458268020"/>
                    </a:ext>
                  </a:extLst>
                </a:gridCol>
              </a:tblGrid>
              <a:tr h="584462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 b="1" u="none" strike="noStrike" dirty="0">
                          <a:effectLst/>
                        </a:rPr>
                        <a:t>修饰符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 b="1" u="none" strike="noStrike">
                          <a:effectLst/>
                        </a:rPr>
                        <a:t>当前类</a:t>
                      </a:r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 b="1" u="none" strike="noStrike">
                          <a:effectLst/>
                        </a:rPr>
                        <a:t>同一包内</a:t>
                      </a:r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 b="1" u="none" strike="noStrike">
                          <a:effectLst/>
                        </a:rPr>
                        <a:t>子孙类</a:t>
                      </a:r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 b="1" u="none" strike="noStrike" dirty="0">
                          <a:effectLst/>
                        </a:rPr>
                        <a:t>其他包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1428727294"/>
                  </a:ext>
                </a:extLst>
              </a:tr>
              <a:tr h="664813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u="none" strike="noStrike">
                          <a:effectLst/>
                        </a:rPr>
                        <a:t>public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>
                          <a:effectLst/>
                        </a:rPr>
                        <a:t>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>
                          <a:effectLst/>
                        </a:rPr>
                        <a:t>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>
                          <a:effectLst/>
                        </a:rPr>
                        <a:t>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>
                          <a:effectLst/>
                        </a:rPr>
                        <a:t>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1235315875"/>
                  </a:ext>
                </a:extLst>
              </a:tr>
              <a:tr h="692647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u="none" strike="noStrike">
                          <a:effectLst/>
                        </a:rPr>
                        <a:t>protected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>
                          <a:effectLst/>
                        </a:rPr>
                        <a:t>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>
                          <a:effectLst/>
                        </a:rPr>
                        <a:t>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>
                          <a:effectLst/>
                        </a:rPr>
                        <a:t>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>
                          <a:effectLst/>
                        </a:rPr>
                        <a:t>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1315680314"/>
                  </a:ext>
                </a:extLst>
              </a:tr>
              <a:tr h="692647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u="none" strike="noStrike">
                          <a:effectLst/>
                        </a:rPr>
                        <a:t>default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>
                          <a:effectLst/>
                        </a:rPr>
                        <a:t>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>
                          <a:effectLst/>
                        </a:rPr>
                        <a:t>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>
                          <a:effectLst/>
                        </a:rPr>
                        <a:t>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>
                          <a:effectLst/>
                        </a:rPr>
                        <a:t>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499518316"/>
                  </a:ext>
                </a:extLst>
              </a:tr>
              <a:tr h="692647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u="none" strike="noStrike" dirty="0">
                          <a:effectLst/>
                        </a:rPr>
                        <a:t>private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>
                          <a:effectLst/>
                        </a:rPr>
                        <a:t>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>
                          <a:effectLst/>
                        </a:rPr>
                        <a:t>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2506218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150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B86D-43EC-4B6A-8AE1-C469DF7F46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谢谢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79DD8-909C-4710-8DD2-9F872A3427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42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18359-C777-4EA3-B8A2-E52474E1C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4B4BA-D8F8-46D5-862E-FE54AC273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简介</a:t>
            </a:r>
            <a:endParaRPr lang="en-US" altLang="zh-CN" dirty="0"/>
          </a:p>
          <a:p>
            <a:r>
              <a:rPr lang="zh-CN" altLang="en-US" dirty="0"/>
              <a:t>开发工具介绍</a:t>
            </a:r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基础介绍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1964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B86D-43EC-4B6A-8AE1-C469DF7F46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简介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79DD8-909C-4710-8DD2-9F872A3427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66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D7500-C961-48C8-ADE8-58518A731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简介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87350-8F9A-4130-921C-47EA98223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JVM</a:t>
            </a:r>
          </a:p>
          <a:p>
            <a:r>
              <a:rPr lang="en-US" altLang="zh-CN" dirty="0"/>
              <a:t>java</a:t>
            </a:r>
            <a:r>
              <a:rPr lang="zh-CN" altLang="en-US" dirty="0"/>
              <a:t>程序运行过程</a:t>
            </a:r>
            <a:endParaRPr lang="en-US" altLang="zh-CN" dirty="0"/>
          </a:p>
          <a:p>
            <a:r>
              <a:rPr lang="en-US" altLang="zh-CN" dirty="0"/>
              <a:t>JDK</a:t>
            </a:r>
            <a:r>
              <a:rPr lang="zh-CN" altLang="en-US" dirty="0"/>
              <a:t>和</a:t>
            </a:r>
            <a:r>
              <a:rPr lang="en-US" altLang="zh-CN" dirty="0"/>
              <a:t>JRE</a:t>
            </a:r>
          </a:p>
          <a:p>
            <a:r>
              <a:rPr lang="zh-CN" altLang="en-US" dirty="0"/>
              <a:t>跨平台</a:t>
            </a:r>
            <a:endParaRPr lang="en-US" altLang="zh-CN" dirty="0"/>
          </a:p>
          <a:p>
            <a:r>
              <a:rPr lang="zh-CN" altLang="en-US" dirty="0"/>
              <a:t>面向对象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049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FFFE6-733F-4E38-9345-6F2E00431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</a:t>
            </a:r>
            <a:r>
              <a:rPr lang="zh-CN" altLang="en-US" dirty="0"/>
              <a:t>和</a:t>
            </a:r>
            <a:r>
              <a:rPr lang="en-US" altLang="zh-CN" dirty="0"/>
              <a:t>Java</a:t>
            </a:r>
            <a:r>
              <a:rPr lang="zh-CN" altLang="en-US" dirty="0"/>
              <a:t>对比（工具对比）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C98A2F8-F0F5-4049-81BD-1F07E459F8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6649632"/>
              </p:ext>
            </p:extLst>
          </p:nvPr>
        </p:nvGraphicFramePr>
        <p:xfrm>
          <a:off x="2592925" y="2216313"/>
          <a:ext cx="8690960" cy="44309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2504">
                  <a:extLst>
                    <a:ext uri="{9D8B030D-6E8A-4147-A177-3AD203B41FA5}">
                      <a16:colId xmlns:a16="http://schemas.microsoft.com/office/drawing/2014/main" val="3310352112"/>
                    </a:ext>
                  </a:extLst>
                </a:gridCol>
                <a:gridCol w="3013289">
                  <a:extLst>
                    <a:ext uri="{9D8B030D-6E8A-4147-A177-3AD203B41FA5}">
                      <a16:colId xmlns:a16="http://schemas.microsoft.com/office/drawing/2014/main" val="1094571867"/>
                    </a:ext>
                  </a:extLst>
                </a:gridCol>
                <a:gridCol w="4155167">
                  <a:extLst>
                    <a:ext uri="{9D8B030D-6E8A-4147-A177-3AD203B41FA5}">
                      <a16:colId xmlns:a16="http://schemas.microsoft.com/office/drawing/2014/main" val="1008653589"/>
                    </a:ext>
                  </a:extLst>
                </a:gridCol>
              </a:tblGrid>
              <a:tr h="63299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 dirty="0">
                          <a:effectLst/>
                        </a:rPr>
                        <a:t>职责</a:t>
                      </a:r>
                      <a:endParaRPr lang="zh-CN" alt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</a:rPr>
                        <a:t>.NET</a:t>
                      </a:r>
                      <a:r>
                        <a:rPr lang="zh-CN" altLang="en-US" sz="2400" b="1" u="none" strike="noStrike" dirty="0">
                          <a:effectLst/>
                        </a:rPr>
                        <a:t>平台</a:t>
                      </a:r>
                      <a:endParaRPr lang="zh-CN" alt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</a:rPr>
                        <a:t>Java</a:t>
                      </a:r>
                      <a:r>
                        <a:rPr lang="zh-CN" altLang="en-US" sz="2400" b="1" u="none" strike="noStrike" dirty="0">
                          <a:effectLst/>
                        </a:rPr>
                        <a:t>平台</a:t>
                      </a:r>
                      <a:endParaRPr lang="zh-CN" alt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33918461"/>
                  </a:ext>
                </a:extLst>
              </a:tr>
              <a:tr h="6329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333333"/>
                          </a:solidFill>
                          <a:effectLst/>
                          <a:latin typeface="Georgia" panose="02040502050405020303" pitchFamily="18" charset="0"/>
                        </a:rPr>
                        <a:t>SDK</a:t>
                      </a: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333333"/>
                          </a:solidFill>
                          <a:effectLst/>
                          <a:latin typeface="Georgia" panose="02040502050405020303" pitchFamily="18" charset="0"/>
                        </a:rPr>
                        <a:t>.NET Framework</a:t>
                      </a: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333333"/>
                          </a:solidFill>
                          <a:effectLst/>
                          <a:latin typeface="Georgia" panose="02040502050405020303" pitchFamily="18" charset="0"/>
                        </a:rPr>
                        <a:t>JDK</a:t>
                      </a:r>
                    </a:p>
                  </a:txBody>
                  <a:tcPr marL="6350" marR="6350" marT="19050" marB="19050" anchor="ctr"/>
                </a:tc>
                <a:extLst>
                  <a:ext uri="{0D108BD9-81ED-4DB2-BD59-A6C34878D82A}">
                    <a16:rowId xmlns:a16="http://schemas.microsoft.com/office/drawing/2014/main" val="1742765339"/>
                  </a:ext>
                </a:extLst>
              </a:tr>
              <a:tr h="6329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333333"/>
                          </a:solidFill>
                          <a:effectLst/>
                          <a:latin typeface="Georgia" panose="02040502050405020303" pitchFamily="18" charset="0"/>
                        </a:rPr>
                        <a:t>IDE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333333"/>
                          </a:solidFill>
                          <a:effectLst/>
                          <a:latin typeface="Georgia" panose="02040502050405020303" pitchFamily="18" charset="0"/>
                        </a:rPr>
                        <a:t>Visual Studio</a:t>
                      </a: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IDEA/Eclipse</a:t>
                      </a:r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extLst>
                  <a:ext uri="{0D108BD9-81ED-4DB2-BD59-A6C34878D82A}">
                    <a16:rowId xmlns:a16="http://schemas.microsoft.com/office/drawing/2014/main" val="3428621619"/>
                  </a:ext>
                </a:extLst>
              </a:tr>
              <a:tr h="63299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 dirty="0">
                          <a:effectLst/>
                        </a:rPr>
                        <a:t>项目模板</a:t>
                      </a:r>
                      <a:endParaRPr lang="zh-CN" alt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Maven</a:t>
                      </a:r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extLst>
                  <a:ext uri="{0D108BD9-81ED-4DB2-BD59-A6C34878D82A}">
                    <a16:rowId xmlns:a16="http://schemas.microsoft.com/office/drawing/2014/main" val="3176921337"/>
                  </a:ext>
                </a:extLst>
              </a:tr>
              <a:tr h="63299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 dirty="0">
                          <a:effectLst/>
                        </a:rPr>
                        <a:t>编译</a:t>
                      </a:r>
                      <a:r>
                        <a:rPr lang="en-US" altLang="zh-CN" sz="2400" b="1" u="none" strike="noStrike" dirty="0">
                          <a:effectLst/>
                        </a:rPr>
                        <a:t>&amp;</a:t>
                      </a:r>
                      <a:r>
                        <a:rPr lang="zh-CN" altLang="en-US" sz="2400" b="1" u="none" strike="noStrike" dirty="0">
                          <a:effectLst/>
                        </a:rPr>
                        <a:t>调试</a:t>
                      </a:r>
                      <a:endParaRPr lang="zh-CN" alt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</a:rPr>
                        <a:t>Maven+SDK</a:t>
                      </a:r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extLst>
                  <a:ext uri="{0D108BD9-81ED-4DB2-BD59-A6C34878D82A}">
                    <a16:rowId xmlns:a16="http://schemas.microsoft.com/office/drawing/2014/main" val="4045351176"/>
                  </a:ext>
                </a:extLst>
              </a:tr>
              <a:tr h="63299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 dirty="0">
                          <a:effectLst/>
                        </a:rPr>
                        <a:t>库管理</a:t>
                      </a:r>
                      <a:endParaRPr lang="zh-CN" alt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NuGet</a:t>
                      </a:r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Maven</a:t>
                      </a:r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extLst>
                  <a:ext uri="{0D108BD9-81ED-4DB2-BD59-A6C34878D82A}">
                    <a16:rowId xmlns:a16="http://schemas.microsoft.com/office/drawing/2014/main" val="312227558"/>
                  </a:ext>
                </a:extLst>
              </a:tr>
              <a:tr h="63299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 dirty="0">
                          <a:effectLst/>
                        </a:rPr>
                        <a:t>打包</a:t>
                      </a:r>
                      <a:r>
                        <a:rPr lang="en-US" altLang="zh-CN" sz="2400" b="1" u="none" strike="noStrike" dirty="0">
                          <a:effectLst/>
                        </a:rPr>
                        <a:t>/</a:t>
                      </a:r>
                      <a:r>
                        <a:rPr lang="zh-CN" altLang="en-US" sz="2400" b="1" u="none" strike="noStrike" dirty="0">
                          <a:effectLst/>
                        </a:rPr>
                        <a:t>发布</a:t>
                      </a:r>
                      <a:endParaRPr lang="zh-CN" alt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</a:rPr>
                        <a:t>Maven+SDK</a:t>
                      </a:r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extLst>
                  <a:ext uri="{0D108BD9-81ED-4DB2-BD59-A6C34878D82A}">
                    <a16:rowId xmlns:a16="http://schemas.microsoft.com/office/drawing/2014/main" val="1041213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080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D3C3E-0F49-41CF-AF46-59ED720A8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</a:t>
            </a:r>
            <a:r>
              <a:rPr lang="zh-CN" altLang="en-US" dirty="0"/>
              <a:t>和</a:t>
            </a:r>
            <a:r>
              <a:rPr lang="en-US" altLang="zh-CN" dirty="0"/>
              <a:t>Java</a:t>
            </a:r>
            <a:r>
              <a:rPr lang="zh-CN" altLang="en-US" dirty="0"/>
              <a:t>对比（文件相关）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97BC92E-D0CA-4308-ACB0-5593423BAE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0449169"/>
              </p:ext>
            </p:extLst>
          </p:nvPr>
        </p:nvGraphicFramePr>
        <p:xfrm>
          <a:off x="2592924" y="2205872"/>
          <a:ext cx="8911687" cy="33088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3895">
                  <a:extLst>
                    <a:ext uri="{9D8B030D-6E8A-4147-A177-3AD203B41FA5}">
                      <a16:colId xmlns:a16="http://schemas.microsoft.com/office/drawing/2014/main" val="1615629386"/>
                    </a:ext>
                  </a:extLst>
                </a:gridCol>
                <a:gridCol w="3330612">
                  <a:extLst>
                    <a:ext uri="{9D8B030D-6E8A-4147-A177-3AD203B41FA5}">
                      <a16:colId xmlns:a16="http://schemas.microsoft.com/office/drawing/2014/main" val="2152498109"/>
                    </a:ext>
                  </a:extLst>
                </a:gridCol>
                <a:gridCol w="3897180">
                  <a:extLst>
                    <a:ext uri="{9D8B030D-6E8A-4147-A177-3AD203B41FA5}">
                      <a16:colId xmlns:a16="http://schemas.microsoft.com/office/drawing/2014/main" val="3557215048"/>
                    </a:ext>
                  </a:extLst>
                </a:gridCol>
              </a:tblGrid>
              <a:tr h="653054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</a:rPr>
                        <a:t>.NET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</a:rPr>
                        <a:t>Java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48883154"/>
                  </a:ext>
                </a:extLst>
              </a:tr>
              <a:tr h="65305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>
                          <a:effectLst/>
                        </a:rPr>
                        <a:t>类的组织</a:t>
                      </a:r>
                      <a:endParaRPr lang="zh-CN" altLang="en-US" sz="2400" b="1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namespace：</a:t>
                      </a:r>
                      <a:r>
                        <a:rPr lang="zh-CN" altLang="en-US" sz="2000" u="none" strike="noStrike">
                          <a:effectLst/>
                        </a:rPr>
                        <a:t>命名空间，</a:t>
                      </a:r>
                      <a:r>
                        <a:rPr lang="en-US" sz="2000" u="none" strike="noStrike">
                          <a:effectLst/>
                        </a:rPr>
                        <a:t>name</a:t>
                      </a:r>
                      <a:r>
                        <a:rPr lang="zh-CN" altLang="en-US" sz="2000" u="none" strike="noStrike">
                          <a:effectLst/>
                        </a:rPr>
                        <a:t>跟目录无关</a:t>
                      </a:r>
                      <a:endParaRPr lang="zh-CN" altLang="en-US" sz="20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Package：name</a:t>
                      </a:r>
                      <a:r>
                        <a:rPr lang="zh-CN" altLang="en-US" sz="2000" u="none" strike="noStrike">
                          <a:effectLst/>
                        </a:rPr>
                        <a:t>跟目录名一致</a:t>
                      </a:r>
                      <a:endParaRPr lang="zh-CN" altLang="en-US" sz="20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extLst>
                  <a:ext uri="{0D108BD9-81ED-4DB2-BD59-A6C34878D82A}">
                    <a16:rowId xmlns:a16="http://schemas.microsoft.com/office/drawing/2014/main" val="1602901691"/>
                  </a:ext>
                </a:extLst>
              </a:tr>
              <a:tr h="119726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>
                          <a:effectLst/>
                        </a:rPr>
                        <a:t>类</a:t>
                      </a:r>
                      <a:endParaRPr lang="zh-CN" altLang="en-US" sz="2400" b="1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>
                          <a:effectLst/>
                        </a:rPr>
                        <a:t>.cs</a:t>
                      </a:r>
                      <a:r>
                        <a:rPr lang="zh-CN" altLang="en-US" sz="2000" u="none" strike="noStrike">
                          <a:effectLst/>
                        </a:rPr>
                        <a:t>文件：类名跟文件名无关</a:t>
                      </a:r>
                      <a:endParaRPr lang="zh-CN" altLang="en-US" sz="20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dirty="0">
                          <a:effectLst/>
                        </a:rPr>
                        <a:t>.java</a:t>
                      </a:r>
                      <a:r>
                        <a:rPr lang="zh-CN" altLang="en-US" sz="2000" u="none" strike="noStrike" dirty="0">
                          <a:effectLst/>
                        </a:rPr>
                        <a:t>文件：</a:t>
                      </a:r>
                      <a:r>
                        <a:rPr lang="en-US" altLang="zh-CN" sz="2000" u="none" strike="noStrike" dirty="0">
                          <a:effectLst/>
                        </a:rPr>
                        <a:t>public</a:t>
                      </a:r>
                      <a:r>
                        <a:rPr lang="zh-CN" altLang="en-US" sz="2000" u="none" strike="noStrike" dirty="0">
                          <a:effectLst/>
                        </a:rPr>
                        <a:t>类名跟文件名有关，但一个类文件只能定义一个</a:t>
                      </a:r>
                      <a:r>
                        <a:rPr lang="en-US" altLang="zh-CN" sz="2000" u="none" strike="noStrike" dirty="0">
                          <a:effectLst/>
                        </a:rPr>
                        <a:t>public</a:t>
                      </a:r>
                      <a:r>
                        <a:rPr lang="zh-CN" altLang="en-US" sz="2000" u="none" strike="noStrike" dirty="0">
                          <a:effectLst/>
                        </a:rPr>
                        <a:t>类</a:t>
                      </a:r>
                      <a:endParaRPr lang="zh-CN" alt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extLst>
                  <a:ext uri="{0D108BD9-81ED-4DB2-BD59-A6C34878D82A}">
                    <a16:rowId xmlns:a16="http://schemas.microsoft.com/office/drawing/2014/main" val="2446380649"/>
                  </a:ext>
                </a:extLst>
              </a:tr>
              <a:tr h="80543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 dirty="0">
                          <a:effectLst/>
                        </a:rPr>
                        <a:t>编译产出</a:t>
                      </a:r>
                      <a:endParaRPr lang="zh-CN" alt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.dll，.exe</a:t>
                      </a:r>
                      <a:r>
                        <a:rPr lang="zh-CN" altLang="en-US" sz="2000" u="none" strike="noStrike">
                          <a:effectLst/>
                        </a:rPr>
                        <a:t>文件</a:t>
                      </a:r>
                      <a:endParaRPr lang="zh-CN" altLang="en-US" sz="20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.</a:t>
                      </a:r>
                      <a:r>
                        <a:rPr lang="en-US" sz="2000" u="none" strike="noStrike" dirty="0" err="1">
                          <a:effectLst/>
                        </a:rPr>
                        <a:t>jar，.war</a:t>
                      </a:r>
                      <a:r>
                        <a:rPr lang="zh-CN" altLang="en-US" sz="2000" u="none" strike="noStrike" dirty="0">
                          <a:effectLst/>
                        </a:rPr>
                        <a:t>文件</a:t>
                      </a:r>
                      <a:endParaRPr lang="zh-CN" alt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extLst>
                  <a:ext uri="{0D108BD9-81ED-4DB2-BD59-A6C34878D82A}">
                    <a16:rowId xmlns:a16="http://schemas.microsoft.com/office/drawing/2014/main" val="3008336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56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DC8F8-8D48-493A-B6A2-B83FE7BE0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</a:t>
            </a:r>
            <a:r>
              <a:rPr lang="zh-CN" altLang="en-US" dirty="0"/>
              <a:t>和</a:t>
            </a:r>
            <a:r>
              <a:rPr lang="en-US" altLang="zh-CN" dirty="0"/>
              <a:t>Java</a:t>
            </a:r>
            <a:r>
              <a:rPr lang="zh-CN" altLang="en-US" dirty="0"/>
              <a:t>对比（框架）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D5BB8C0-CC59-4C0E-8A93-4AABCCB8D2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8844485"/>
              </p:ext>
            </p:extLst>
          </p:nvPr>
        </p:nvGraphicFramePr>
        <p:xfrm>
          <a:off x="2592925" y="2224726"/>
          <a:ext cx="9068032" cy="42514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0737">
                  <a:extLst>
                    <a:ext uri="{9D8B030D-6E8A-4147-A177-3AD203B41FA5}">
                      <a16:colId xmlns:a16="http://schemas.microsoft.com/office/drawing/2014/main" val="4218733411"/>
                    </a:ext>
                  </a:extLst>
                </a:gridCol>
                <a:gridCol w="3035820">
                  <a:extLst>
                    <a:ext uri="{9D8B030D-6E8A-4147-A177-3AD203B41FA5}">
                      <a16:colId xmlns:a16="http://schemas.microsoft.com/office/drawing/2014/main" val="3619402874"/>
                    </a:ext>
                  </a:extLst>
                </a:gridCol>
                <a:gridCol w="4021475">
                  <a:extLst>
                    <a:ext uri="{9D8B030D-6E8A-4147-A177-3AD203B41FA5}">
                      <a16:colId xmlns:a16="http://schemas.microsoft.com/office/drawing/2014/main" val="3143862001"/>
                    </a:ext>
                  </a:extLst>
                </a:gridCol>
              </a:tblGrid>
              <a:tr h="60735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>
                          <a:effectLst/>
                        </a:rPr>
                        <a:t>功能</a:t>
                      </a:r>
                      <a:endParaRPr lang="zh-CN" altLang="en-US" sz="2400" b="1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</a:rPr>
                        <a:t>.NET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</a:rPr>
                        <a:t>Java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34648655"/>
                  </a:ext>
                </a:extLst>
              </a:tr>
              <a:tr h="60735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>
                          <a:effectLst/>
                        </a:rPr>
                        <a:t>类管理</a:t>
                      </a:r>
                      <a:endParaRPr lang="zh-CN" altLang="en-US" sz="2400" b="1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Spring IOC / AOP</a:t>
                      </a:r>
                      <a:endParaRPr lang="en-US" sz="20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93297999"/>
                  </a:ext>
                </a:extLst>
              </a:tr>
              <a:tr h="6073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>
                          <a:effectLst/>
                        </a:rPr>
                        <a:t>Web</a:t>
                      </a:r>
                      <a:r>
                        <a:rPr lang="zh-CN" altLang="en-US" sz="2400" b="1" u="none" strike="noStrike">
                          <a:effectLst/>
                        </a:rPr>
                        <a:t>核心</a:t>
                      </a:r>
                      <a:endParaRPr lang="zh-CN" altLang="en-US" sz="2400" b="1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ASP.NET</a:t>
                      </a:r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Servlet / JSP</a:t>
                      </a:r>
                      <a:endParaRPr lang="en-US" sz="20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extLst>
                  <a:ext uri="{0D108BD9-81ED-4DB2-BD59-A6C34878D82A}">
                    <a16:rowId xmlns:a16="http://schemas.microsoft.com/office/drawing/2014/main" val="429326026"/>
                  </a:ext>
                </a:extLst>
              </a:tr>
              <a:tr h="6073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>
                          <a:effectLst/>
                        </a:rPr>
                        <a:t>Web</a:t>
                      </a:r>
                      <a:r>
                        <a:rPr lang="zh-CN" altLang="en-US" sz="2400" b="1" u="none" strike="noStrike">
                          <a:effectLst/>
                        </a:rPr>
                        <a:t>框架</a:t>
                      </a:r>
                      <a:endParaRPr lang="zh-CN" altLang="en-US" sz="2400" b="1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ASP.NET MVC</a:t>
                      </a:r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Spring MVC</a:t>
                      </a:r>
                      <a:endParaRPr lang="en-US" sz="20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extLst>
                  <a:ext uri="{0D108BD9-81ED-4DB2-BD59-A6C34878D82A}">
                    <a16:rowId xmlns:a16="http://schemas.microsoft.com/office/drawing/2014/main" val="3702026534"/>
                  </a:ext>
                </a:extLst>
              </a:tr>
              <a:tr h="60735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>
                          <a:effectLst/>
                        </a:rPr>
                        <a:t>持久层</a:t>
                      </a:r>
                      <a:endParaRPr lang="zh-CN" altLang="en-US" sz="2400" b="1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Entity Framework</a:t>
                      </a:r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</a:rPr>
                        <a:t>MyBatis</a:t>
                      </a:r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19050" marB="19050" anchor="ctr"/>
                </a:tc>
                <a:extLst>
                  <a:ext uri="{0D108BD9-81ED-4DB2-BD59-A6C34878D82A}">
                    <a16:rowId xmlns:a16="http://schemas.microsoft.com/office/drawing/2014/main" val="4231889452"/>
                  </a:ext>
                </a:extLst>
              </a:tr>
              <a:tr h="60735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>
                          <a:effectLst/>
                        </a:rPr>
                        <a:t>数据源</a:t>
                      </a:r>
                      <a:endParaRPr lang="zh-CN" altLang="en-US" sz="2400" b="1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u="none" strike="noStrike" dirty="0">
                          <a:effectLst/>
                        </a:rPr>
                        <a:t>D</a:t>
                      </a:r>
                      <a:r>
                        <a:rPr lang="en-US" sz="2000" u="none" strike="noStrike" dirty="0">
                          <a:effectLst/>
                        </a:rPr>
                        <a:t>ruid</a:t>
                      </a:r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32484205"/>
                  </a:ext>
                </a:extLst>
              </a:tr>
              <a:tr h="60735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 dirty="0">
                          <a:effectLst/>
                        </a:rPr>
                        <a:t>日志</a:t>
                      </a:r>
                      <a:endParaRPr lang="zh-CN" alt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logback4j</a:t>
                      </a:r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95930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619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B86D-43EC-4B6A-8AE1-C469DF7F46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开发工具介绍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79DD8-909C-4710-8DD2-9F872A3427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1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D7500-C961-48C8-ADE8-58518A731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Hello World</a:t>
            </a:r>
            <a:r>
              <a:rPr lang="zh-CN" altLang="en-US" dirty="0"/>
              <a:t>是如何执行的？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87350-8F9A-4130-921C-47EA98223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 descr="image">
            <a:extLst>
              <a:ext uri="{FF2B5EF4-FFF2-40B4-BE49-F238E27FC236}">
                <a16:creationId xmlns:a16="http://schemas.microsoft.com/office/drawing/2014/main" id="{38603AA8-1D59-4A3F-B09F-F0B84508A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2133601"/>
            <a:ext cx="9003564" cy="4487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84036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162</TotalTime>
  <Words>452</Words>
  <Application>Microsoft Office PowerPoint</Application>
  <PresentationFormat>Widescreen</PresentationFormat>
  <Paragraphs>119</Paragraphs>
  <Slides>14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 Unicode MS</vt:lpstr>
      <vt:lpstr>Microsoft YaHei</vt:lpstr>
      <vt:lpstr>幼圆</vt:lpstr>
      <vt:lpstr>Arial</vt:lpstr>
      <vt:lpstr>Calibri</vt:lpstr>
      <vt:lpstr>Century Gothic</vt:lpstr>
      <vt:lpstr>Georgia</vt:lpstr>
      <vt:lpstr>Wingdings 3</vt:lpstr>
      <vt:lpstr>Wisp</vt:lpstr>
      <vt:lpstr>Java 基础介绍</vt:lpstr>
      <vt:lpstr>PowerPoint Presentation</vt:lpstr>
      <vt:lpstr>Java简介</vt:lpstr>
      <vt:lpstr>Java简介</vt:lpstr>
      <vt:lpstr>.NET和Java对比（工具对比）</vt:lpstr>
      <vt:lpstr>.NET和Java对比（文件相关）</vt:lpstr>
      <vt:lpstr>.NET和Java对比（框架）</vt:lpstr>
      <vt:lpstr>开发工具介绍</vt:lpstr>
      <vt:lpstr>Hello World是如何执行的？</vt:lpstr>
      <vt:lpstr>Java基础介绍</vt:lpstr>
      <vt:lpstr>运算符</vt:lpstr>
      <vt:lpstr>JAVA 基本数据类型</vt:lpstr>
      <vt:lpstr>访问控制修饰符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基础介绍</dc:title>
  <dc:creator>Gao, S. C.</dc:creator>
  <cp:lastModifiedBy>Gao, S. C.</cp:lastModifiedBy>
  <cp:revision>29</cp:revision>
  <dcterms:created xsi:type="dcterms:W3CDTF">2018-05-23T06:49:44Z</dcterms:created>
  <dcterms:modified xsi:type="dcterms:W3CDTF">2018-05-23T09:32:00Z</dcterms:modified>
</cp:coreProperties>
</file>